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3"/>
    <p:sldMasterId id="2147483676" r:id="rId4"/>
  </p:sldMasterIdLst>
  <p:notesMasterIdLst>
    <p:notesMasterId r:id="rId24"/>
  </p:notesMasterIdLst>
  <p:handoutMasterIdLst>
    <p:handoutMasterId r:id="rId25"/>
  </p:handoutMasterIdLst>
  <p:sldIdLst>
    <p:sldId id="259" r:id="rId5"/>
    <p:sldId id="262" r:id="rId6"/>
    <p:sldId id="263" r:id="rId7"/>
    <p:sldId id="281" r:id="rId8"/>
    <p:sldId id="297" r:id="rId9"/>
    <p:sldId id="266" r:id="rId10"/>
    <p:sldId id="682" r:id="rId11"/>
    <p:sldId id="269" r:id="rId12"/>
    <p:sldId id="691" r:id="rId13"/>
    <p:sldId id="687" r:id="rId14"/>
    <p:sldId id="688" r:id="rId15"/>
    <p:sldId id="689" r:id="rId16"/>
    <p:sldId id="690" r:id="rId17"/>
    <p:sldId id="694" r:id="rId18"/>
    <p:sldId id="692" r:id="rId19"/>
    <p:sldId id="275" r:id="rId20"/>
    <p:sldId id="693" r:id="rId21"/>
    <p:sldId id="677" r:id="rId22"/>
    <p:sldId id="270" r:id="rId23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D52"/>
    <a:srgbClr val="FFFFFF"/>
    <a:srgbClr val="044280"/>
    <a:srgbClr val="A8E12F"/>
    <a:srgbClr val="011425"/>
    <a:srgbClr val="83CD4F"/>
    <a:srgbClr val="052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 autoAdjust="0"/>
    <p:restoredTop sz="84228" autoAdjust="0"/>
  </p:normalViewPr>
  <p:slideViewPr>
    <p:cSldViewPr snapToGrid="0">
      <p:cViewPr varScale="1">
        <p:scale>
          <a:sx n="133" d="100"/>
          <a:sy n="133" d="100"/>
        </p:scale>
        <p:origin x="16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rhome\data$\21100\_HLAVN&#205;%20&#218;KOLY\HOSPOD&#193;&#344;SK&#193;%20STRATEGIE\20241009%20semin&#225;&#345;%20na%20MSV%20Brno\20240514%20Makro%20kapitola_grafy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18159338540015E-2"/>
          <c:y val="4.2335488594570876E-2"/>
          <c:w val="0.9676368132291997"/>
          <c:h val="0.91532902281085826"/>
        </c:manualLayout>
      </c:layout>
      <c:bubbleChart>
        <c:varyColors val="0"/>
        <c:ser>
          <c:idx val="0"/>
          <c:order val="0"/>
          <c:spPr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>
                  <a:alpha val="50000"/>
                </a:schemeClr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accent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A1-4973-8798-AAFBE723EA7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accent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A1-4973-8798-AAFBE723EA7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accent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A1-4973-8798-AAFBE723EA7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accent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A1-4973-8798-AAFBE723EA7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accent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A1-4973-8798-AAFBE723EA70}"/>
              </c:ext>
            </c:extLst>
          </c:dPt>
          <c:dPt>
            <c:idx val="14"/>
            <c:invertIfNegative val="0"/>
            <c:bubble3D val="0"/>
            <c:spPr>
              <a:noFill/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AA1-4973-8798-AAFBE723EA7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accent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AA1-4973-8798-AAFBE723EA70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accent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AA1-4973-8798-AAFBE723EA7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4D837BC-560A-46D4-839A-76C1956B262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3AA1-4973-8798-AAFBE723EA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73BD54E-5744-45D4-82B4-5CC5B149418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3AA1-4973-8798-AAFBE723EA7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72B96A5-6F4D-49E7-B325-15E485ADC5D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AA1-4973-8798-AAFBE723EA7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C088745-2601-4688-A67E-8DED05DE3CA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AA1-4973-8798-AAFBE723EA7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713B67E-8493-4093-8905-3C97DC7C341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AA1-4973-8798-AAFBE723EA7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EB3B543-3823-4443-9F90-3CEDF5214A4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AA1-4973-8798-AAFBE723EA7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990DB90-A034-4B8D-8800-B6F9CBF75FB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AA1-4973-8798-AAFBE723EA7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5A96392-71D0-4A03-AB2C-98CE8DA639B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AA1-4973-8798-AAFBE723EA7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C1467AC-1ACF-4767-98E0-AF5CF0E844B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3AA1-4973-8798-AAFBE723EA7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A2C394A-4A28-4A0D-A741-FDECFB7FC03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AA1-4973-8798-AAFBE723EA7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7B04394-E98A-47D3-961E-38C1658E320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AA1-4973-8798-AAFBE723EA7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7896364-D540-4046-8A66-D86955415F6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AA1-4973-8798-AAFBE723EA7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28AF596-B22D-4219-B423-FB1369BAFA2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3AA1-4973-8798-AAFBE723EA7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32B3961-BA6A-4333-B831-BF6148E4D93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AA1-4973-8798-AAFBE723EA7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20D7FBFD-D216-4E67-8528-DB1AEE6E45F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AA1-4973-8798-AAFBE723EA7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84F8DF8C-AB6F-4A6C-A8E2-4F5FACCB7DA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AA1-4973-8798-AAFBE723EA7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7178068-50D6-48DB-9473-E5973B356D2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AA1-4973-8798-AAFBE723EA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'Milníky ČR (3)'!$F$3:$F$19</c:f>
              <c:numCache>
                <c:formatCode>General</c:formatCode>
                <c:ptCount val="17"/>
                <c:pt idx="0">
                  <c:v>1989</c:v>
                </c:pt>
                <c:pt idx="1">
                  <c:v>1990</c:v>
                </c:pt>
                <c:pt idx="2">
                  <c:v>1993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2001.5</c:v>
                </c:pt>
                <c:pt idx="7">
                  <c:v>2002</c:v>
                </c:pt>
                <c:pt idx="8">
                  <c:v>2004</c:v>
                </c:pt>
                <c:pt idx="9">
                  <c:v>2008</c:v>
                </c:pt>
                <c:pt idx="10">
                  <c:v>2010</c:v>
                </c:pt>
                <c:pt idx="11">
                  <c:v>2011</c:v>
                </c:pt>
                <c:pt idx="12">
                  <c:v>2014</c:v>
                </c:pt>
                <c:pt idx="13">
                  <c:v>2014</c:v>
                </c:pt>
                <c:pt idx="14">
                  <c:v>2018</c:v>
                </c:pt>
                <c:pt idx="15">
                  <c:v>2019</c:v>
                </c:pt>
                <c:pt idx="16">
                  <c:v>2021</c:v>
                </c:pt>
              </c:numCache>
            </c:numRef>
          </c:xVal>
          <c:yVal>
            <c:numRef>
              <c:f>'Milníky ČR (3)'!$G$3:$G$19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yVal>
          <c:bubbleSize>
            <c:numRef>
              <c:f>'Milníky ČR (3)'!$H$3:$H$19</c:f>
              <c:numCache>
                <c:formatCode>0%</c:formatCode>
                <c:ptCount val="17"/>
                <c:pt idx="0">
                  <c:v>0.35</c:v>
                </c:pt>
                <c:pt idx="1">
                  <c:v>0.35</c:v>
                </c:pt>
                <c:pt idx="2">
                  <c:v>0.35</c:v>
                </c:pt>
                <c:pt idx="3">
                  <c:v>0.35</c:v>
                </c:pt>
                <c:pt idx="4">
                  <c:v>0.35</c:v>
                </c:pt>
                <c:pt idx="5">
                  <c:v>0.5</c:v>
                </c:pt>
                <c:pt idx="6">
                  <c:v>0.5</c:v>
                </c:pt>
                <c:pt idx="7">
                  <c:v>0.35</c:v>
                </c:pt>
                <c:pt idx="8">
                  <c:v>0.35</c:v>
                </c:pt>
                <c:pt idx="9">
                  <c:v>0.5</c:v>
                </c:pt>
                <c:pt idx="10">
                  <c:v>0.35</c:v>
                </c:pt>
                <c:pt idx="11">
                  <c:v>0.5</c:v>
                </c:pt>
                <c:pt idx="12">
                  <c:v>0.75</c:v>
                </c:pt>
                <c:pt idx="13">
                  <c:v>0.35</c:v>
                </c:pt>
                <c:pt idx="14">
                  <c:v>1</c:v>
                </c:pt>
                <c:pt idx="15">
                  <c:v>0.5</c:v>
                </c:pt>
                <c:pt idx="16">
                  <c:v>0.5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'Milníky ČR (3)'!$I$3:$I$19</c15:f>
                <c15:dlblRangeCache>
                  <c:ptCount val="17"/>
                  <c:pt idx="0">
                    <c:v>1989</c:v>
                  </c:pt>
                  <c:pt idx="1">
                    <c:v>1990</c:v>
                  </c:pt>
                  <c:pt idx="2">
                    <c:v>1993</c:v>
                  </c:pt>
                  <c:pt idx="3">
                    <c:v>1995</c:v>
                  </c:pt>
                  <c:pt idx="4">
                    <c:v>1996</c:v>
                  </c:pt>
                  <c:pt idx="5">
                    <c:v>1997-
1998</c:v>
                  </c:pt>
                  <c:pt idx="6">
                    <c:v>2001-
2002</c:v>
                  </c:pt>
                  <c:pt idx="8">
                    <c:v>2004</c:v>
                  </c:pt>
                  <c:pt idx="9">
                    <c:v>2008-
2009</c:v>
                  </c:pt>
                  <c:pt idx="10">
                    <c:v>2010</c:v>
                  </c:pt>
                  <c:pt idx="11">
                    <c:v>2011-
2012</c:v>
                  </c:pt>
                  <c:pt idx="12">
                    <c:v>2013
2017</c:v>
                  </c:pt>
                  <c:pt idx="13">
                    <c:v>2015</c:v>
                  </c:pt>
                  <c:pt idx="15">
                    <c:v>2020-
2021</c:v>
                  </c:pt>
                  <c:pt idx="16">
                    <c:v>2022-
2023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3AA1-4973-8798-AAFBE723EA70}"/>
            </c:ext>
          </c:extLst>
        </c:ser>
        <c:ser>
          <c:idx val="1"/>
          <c:order val="1"/>
          <c:tx>
            <c:v>Milníky</c:v>
          </c:tx>
          <c:spPr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3AA1-4973-8798-AAFBE723EA7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AA1-4973-8798-AAFBE723EA7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3AA1-4973-8798-AAFBE723EA7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3AA1-4973-8798-AAFBE723EA7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AA1-4973-8798-AAFBE723EA7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3AA1-4973-8798-AAFBE723EA7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3AA1-4973-8798-AAFBE723EA7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3AA1-4973-8798-AAFBE723EA7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3AA1-4973-8798-AAFBE723EA7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3AA1-4973-8798-AAFBE723EA7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DFB8ADC-21A8-4063-A19F-29B7826F546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3AA1-4973-8798-AAFBE723EA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11CB1AA-F7B2-4C83-89FD-E9C73044760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3AA1-4973-8798-AAFBE723EA7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B5E9379-7D86-4434-B150-B6FAA4074B3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3AA1-4973-8798-AAFBE723EA7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9670CDE-5FFE-4228-9FE5-0C135F35E20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3AA1-4973-8798-AAFBE723EA70}"/>
                </c:ext>
              </c:extLst>
            </c:dLbl>
            <c:dLbl>
              <c:idx val="4"/>
              <c:layout>
                <c:manualLayout>
                  <c:x val="-0.11820149441957251"/>
                  <c:y val="-9.040522875816992E-2"/>
                </c:manualLayout>
              </c:layout>
              <c:tx>
                <c:rich>
                  <a:bodyPr/>
                  <a:lstStyle/>
                  <a:p>
                    <a:fld id="{0C35D94C-4468-4FBF-9CB7-3DEA9205C7B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3AA1-4973-8798-AAFBE723EA7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703D733-CFAC-44BF-9747-AD612EE0D1D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3AA1-4973-8798-AAFBE723EA7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A95F582-20F1-45AA-B52D-B2346CD4AD1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3AA1-4973-8798-AAFBE723EA7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3DBD04F-B8B0-4C22-91A9-3537E4176C4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3AA1-4973-8798-AAFBE723EA7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2123D9C-99E2-4802-B5D3-18C4D98ABE7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AA1-4973-8798-AAFBE723EA7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D9F9BF5-C5AF-43DA-978A-E8866A0BAB8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3AA1-4973-8798-AAFBE723EA7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CDFC005-77AB-4799-811A-F175A9DDAAB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3AA1-4973-8798-AAFBE723EA7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DF33953-CA61-4257-98DB-C462EAD7994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3AA1-4973-8798-AAFBE723EA7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DC93DC9-7C5B-4817-A6EF-18CE88F45BB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3AA1-4973-8798-AAFBE723EA70}"/>
                </c:ext>
              </c:extLst>
            </c:dLbl>
            <c:dLbl>
              <c:idx val="13"/>
              <c:tx>
                <c:rich>
                  <a:bodyPr rot="0" vert="horz"/>
                  <a:lstStyle/>
                  <a:p>
                    <a:pPr>
                      <a:defRPr/>
                    </a:pPr>
                    <a:fld id="{1016694E-99B8-4BFB-8CA3-A5CEA14E9B98}" type="CELLRANGE">
                      <a:rPr lang="en-US"/>
                      <a:pPr>
                        <a:defRPr/>
                      </a:pPr>
                      <a:t>[OBLAST BUNĚK]</a:t>
                    </a:fld>
                    <a:endParaRPr lang="cs-CZ"/>
                  </a:p>
                </c:rich>
              </c:tx>
              <c:spPr>
                <a:solidFill>
                  <a:schemeClr val="bg1">
                    <a:alpha val="0"/>
                  </a:schemeClr>
                </a:solidFill>
                <a:ln>
                  <a:noFill/>
                </a:ln>
                <a:effectLst/>
              </c:spPr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3AA1-4973-8798-AAFBE723EA70}"/>
                </c:ext>
              </c:extLst>
            </c:dLbl>
            <c:dLbl>
              <c:idx val="14"/>
              <c:layout>
                <c:manualLayout>
                  <c:x val="-7.0247854083604094E-2"/>
                  <c:y val="0.10989146825396826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fld id="{DC43C40C-0C38-4F4A-A7C0-362C4F259039}" type="CELLRANGE">
                      <a:rPr lang="en-US"/>
                      <a:pPr>
                        <a:defRPr/>
                      </a:pPr>
                      <a:t>[OBLAST BUNĚK]</a:t>
                    </a:fld>
                    <a:endParaRPr lang="cs-CZ"/>
                  </a:p>
                </c:rich>
              </c:tx>
              <c:spPr>
                <a:solidFill>
                  <a:schemeClr val="bg1">
                    <a:alpha val="0"/>
                  </a:schemeClr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4615900383141757E-2"/>
                      <c:h val="0.149571825396825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3AA1-4973-8798-AAFBE723EA7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735D6047-46E9-4557-B4AC-717410E9ABA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3AA1-4973-8798-AAFBE723EA70}"/>
                </c:ext>
              </c:extLst>
            </c:dLbl>
            <c:spPr>
              <a:solidFill>
                <a:schemeClr val="bg1">
                  <a:alpha val="75000"/>
                </a:schemeClr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cs-CZ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minus"/>
            <c:errValType val="percentage"/>
            <c:noEndCap val="1"/>
            <c:val val="100"/>
            <c:spPr>
              <a:noFill/>
              <a:ln w="12700" cap="flat" cmpd="sng" algn="ctr">
                <a:solidFill>
                  <a:schemeClr val="tx2"/>
                </a:solidFill>
                <a:round/>
              </a:ln>
              <a:effectLst/>
            </c:spPr>
          </c:errBars>
          <c:xVal>
            <c:numRef>
              <c:f>'Milníky ČR (3)'!$K$3:$K$18</c:f>
              <c:numCache>
                <c:formatCode>General</c:formatCode>
                <c:ptCount val="16"/>
                <c:pt idx="0">
                  <c:v>1989</c:v>
                </c:pt>
                <c:pt idx="1">
                  <c:v>1990</c:v>
                </c:pt>
                <c:pt idx="2">
                  <c:v>1993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2001.5</c:v>
                </c:pt>
                <c:pt idx="7">
                  <c:v>2002</c:v>
                </c:pt>
                <c:pt idx="8">
                  <c:v>2004</c:v>
                </c:pt>
                <c:pt idx="9">
                  <c:v>2008</c:v>
                </c:pt>
                <c:pt idx="10">
                  <c:v>2010</c:v>
                </c:pt>
                <c:pt idx="11">
                  <c:v>2011</c:v>
                </c:pt>
                <c:pt idx="12">
                  <c:v>2014</c:v>
                </c:pt>
                <c:pt idx="13">
                  <c:v>2014</c:v>
                </c:pt>
                <c:pt idx="14">
                  <c:v>2019</c:v>
                </c:pt>
                <c:pt idx="15">
                  <c:v>2021</c:v>
                </c:pt>
              </c:numCache>
            </c:numRef>
          </c:xVal>
          <c:yVal>
            <c:numRef>
              <c:f>'Milníky ČR (3)'!$L$3:$L$18</c:f>
              <c:numCache>
                <c:formatCode>0%</c:formatCode>
                <c:ptCount val="16"/>
                <c:pt idx="0">
                  <c:v>0.45</c:v>
                </c:pt>
                <c:pt idx="1">
                  <c:v>1.8</c:v>
                </c:pt>
                <c:pt idx="2">
                  <c:v>0.6</c:v>
                </c:pt>
                <c:pt idx="3">
                  <c:v>2.25</c:v>
                </c:pt>
                <c:pt idx="4">
                  <c:v>1.45</c:v>
                </c:pt>
                <c:pt idx="5">
                  <c:v>-0.6</c:v>
                </c:pt>
                <c:pt idx="6">
                  <c:v>-1</c:v>
                </c:pt>
                <c:pt idx="7">
                  <c:v>1.1000000000000001</c:v>
                </c:pt>
                <c:pt idx="8">
                  <c:v>0.5</c:v>
                </c:pt>
                <c:pt idx="9">
                  <c:v>-0.7</c:v>
                </c:pt>
                <c:pt idx="10">
                  <c:v>0.75</c:v>
                </c:pt>
                <c:pt idx="11">
                  <c:v>-1.3</c:v>
                </c:pt>
                <c:pt idx="12">
                  <c:v>1.3</c:v>
                </c:pt>
                <c:pt idx="13">
                  <c:v>-0.6</c:v>
                </c:pt>
                <c:pt idx="14">
                  <c:v>-0.55000000000000004</c:v>
                </c:pt>
                <c:pt idx="15">
                  <c:v>-1.25</c:v>
                </c:pt>
              </c:numCache>
            </c:numRef>
          </c:yVal>
          <c:bubbleSize>
            <c:numRef>
              <c:f>'Milníky ČR (3)'!$N$3:$N$18</c:f>
              <c:numCache>
                <c:formatCode>0%</c:formatCode>
                <c:ptCount val="16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'Milníky ČR (3)'!$O$3:$O$18</c15:f>
                <c15:dlblRangeCache>
                  <c:ptCount val="16"/>
                  <c:pt idx="0">
                    <c:v>Pád socialismu</c:v>
                  </c:pt>
                  <c:pt idx="1">
                    <c:v>Zahájení privatizace</c:v>
                  </c:pt>
                  <c:pt idx="2">
                    <c:v>Vznik samostatné České republiky</c:v>
                  </c:pt>
                  <c:pt idx="3">
                    <c:v>Vstup do OECD a WTO</c:v>
                  </c:pt>
                  <c:pt idx="4">
                    <c:v>Zavedení stabilizačního programu</c:v>
                  </c:pt>
                  <c:pt idx="5">
                    <c:v>Měnová krize</c:v>
                  </c:pt>
                  <c:pt idx="6">
                    <c:v>Hospodářský útlum</c:v>
                  </c:pt>
                  <c:pt idx="7">
                    <c:v>ČNB přešla k cílování celkové inflace</c:v>
                  </c:pt>
                  <c:pt idx="8">
                    <c:v>Vstup do Evropské unie</c:v>
                  </c:pt>
                  <c:pt idx="9">
                    <c:v>Světová finanční krize</c:v>
                  </c:pt>
                  <c:pt idx="10">
                    <c:v>ČNB stanovila inflační cíl na úrovni 2 %</c:v>
                  </c:pt>
                  <c:pt idx="11">
                    <c:v>Evropská dluhová krize</c:v>
                  </c:pt>
                  <c:pt idx="12">
                    <c:v>Kurzový závazek ČNB</c:v>
                  </c:pt>
                  <c:pt idx="13">
                    <c:v>Počátek migrace a uprchlické krize</c:v>
                  </c:pt>
                  <c:pt idx="14">
                    <c:v>Pandemie COVID-19</c:v>
                  </c:pt>
                  <c:pt idx="15">
                    <c:v>Energetická krize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1-3AA1-4973-8798-AAFBE723E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778187135"/>
        <c:axId val="778177151"/>
      </c:bubbleChart>
      <c:valAx>
        <c:axId val="778187135"/>
        <c:scaling>
          <c:orientation val="minMax"/>
          <c:max val="2023"/>
          <c:min val="198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778177151"/>
        <c:crosses val="autoZero"/>
        <c:crossBetween val="midCat"/>
      </c:valAx>
      <c:valAx>
        <c:axId val="778177151"/>
        <c:scaling>
          <c:orientation val="minMax"/>
          <c:max val="2.5"/>
          <c:min val="-1.6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781871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022D52"/>
          </a:solidFill>
          <a:latin typeface="Poppins" panose="00000500000000000000" pitchFamily="2" charset="-18"/>
          <a:cs typeface="Poppins" panose="00000500000000000000" pitchFamily="2" charset="-18"/>
        </a:defRPr>
      </a:pPr>
      <a:endParaRPr lang="cs-CZ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91405228758169"/>
          <c:y val="5.0925925925925923E-2"/>
          <c:w val="0.84343235294117647"/>
          <c:h val="0.624024586022010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Dekompozice!$A$23</c:f>
              <c:strCache>
                <c:ptCount val="1"/>
                <c:pt idx="0">
                  <c:v>Využití pracovní síly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Dekompozice!$B$22:$W$22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Dekompozice!$B$23:$W$23</c:f>
              <c:numCache>
                <c:formatCode>General</c:formatCode>
                <c:ptCount val="22"/>
                <c:pt idx="0">
                  <c:v>9.7868616221372164</c:v>
                </c:pt>
                <c:pt idx="1">
                  <c:v>6.6243542360779601</c:v>
                </c:pt>
                <c:pt idx="2">
                  <c:v>8.2356624930605715</c:v>
                </c:pt>
                <c:pt idx="3">
                  <c:v>7.712496122547785</c:v>
                </c:pt>
                <c:pt idx="4">
                  <c:v>7.6470712204955964</c:v>
                </c:pt>
                <c:pt idx="5">
                  <c:v>8.7781553537753041</c:v>
                </c:pt>
                <c:pt idx="6">
                  <c:v>7.8021652768198617</c:v>
                </c:pt>
                <c:pt idx="7">
                  <c:v>8.0756355535233215</c:v>
                </c:pt>
                <c:pt idx="8">
                  <c:v>9.7554808180276993</c:v>
                </c:pt>
                <c:pt idx="9">
                  <c:v>9.8324228547706998</c:v>
                </c:pt>
                <c:pt idx="10">
                  <c:v>9.8320733417363009</c:v>
                </c:pt>
                <c:pt idx="11">
                  <c:v>9.7679830942485992</c:v>
                </c:pt>
                <c:pt idx="12">
                  <c:v>9.029176643556692</c:v>
                </c:pt>
                <c:pt idx="13">
                  <c:v>8.5526508055122257</c:v>
                </c:pt>
                <c:pt idx="14">
                  <c:v>9.0867437304630059</c:v>
                </c:pt>
                <c:pt idx="15">
                  <c:v>8.1940990235390974</c:v>
                </c:pt>
                <c:pt idx="16">
                  <c:v>9.8364557136429998</c:v>
                </c:pt>
                <c:pt idx="17">
                  <c:v>9.9377642985123007</c:v>
                </c:pt>
                <c:pt idx="18">
                  <c:v>10.1415365904839</c:v>
                </c:pt>
                <c:pt idx="19">
                  <c:v>10.050000000000001</c:v>
                </c:pt>
                <c:pt idx="20">
                  <c:v>10.1</c:v>
                </c:pt>
                <c:pt idx="2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1-4B97-AA80-371936815596}"/>
            </c:ext>
          </c:extLst>
        </c:ser>
        <c:ser>
          <c:idx val="1"/>
          <c:order val="1"/>
          <c:tx>
            <c:strRef>
              <c:f>Dekompozice!$A$24</c:f>
              <c:strCache>
                <c:ptCount val="1"/>
                <c:pt idx="0">
                  <c:v>Produktivita práce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Dekompozice!$B$22:$W$22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Dekompozice!$B$24:$W$24</c:f>
              <c:numCache>
                <c:formatCode>General</c:formatCode>
                <c:ptCount val="22"/>
                <c:pt idx="0">
                  <c:v>-40.647081844189898</c:v>
                </c:pt>
                <c:pt idx="1">
                  <c:v>-35.804700924153899</c:v>
                </c:pt>
                <c:pt idx="2">
                  <c:v>-36.460100886526199</c:v>
                </c:pt>
                <c:pt idx="3">
                  <c:v>-33.817414095841499</c:v>
                </c:pt>
                <c:pt idx="4">
                  <c:v>-32.723938493944999</c:v>
                </c:pt>
                <c:pt idx="5">
                  <c:v>-32.009654594067101</c:v>
                </c:pt>
                <c:pt idx="6">
                  <c:v>-29.432134977502201</c:v>
                </c:pt>
                <c:pt idx="7">
                  <c:v>-28.311038297087901</c:v>
                </c:pt>
                <c:pt idx="8">
                  <c:v>-27.052249971723999</c:v>
                </c:pt>
                <c:pt idx="9">
                  <c:v>-26.786537669841699</c:v>
                </c:pt>
                <c:pt idx="10">
                  <c:v>-28.684044442601799</c:v>
                </c:pt>
                <c:pt idx="11">
                  <c:v>-28.243672051932698</c:v>
                </c:pt>
                <c:pt idx="12">
                  <c:v>-28.370079161270102</c:v>
                </c:pt>
                <c:pt idx="13">
                  <c:v>-27.136323536821799</c:v>
                </c:pt>
                <c:pt idx="14">
                  <c:v>-25.5304358548964</c:v>
                </c:pt>
                <c:pt idx="15">
                  <c:v>-23.8569728242881</c:v>
                </c:pt>
                <c:pt idx="16">
                  <c:v>-21.997427144812299</c:v>
                </c:pt>
                <c:pt idx="17">
                  <c:v>-19.452245967486601</c:v>
                </c:pt>
                <c:pt idx="18">
                  <c:v>-18.564755257881501</c:v>
                </c:pt>
                <c:pt idx="19">
                  <c:v>-15.5</c:v>
                </c:pt>
                <c:pt idx="20">
                  <c:v>-16.5</c:v>
                </c:pt>
                <c:pt idx="21">
                  <c:v>-16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1-4B97-AA80-371936815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axId val="1066956623"/>
        <c:axId val="1066964943"/>
      </c:barChart>
      <c:lineChart>
        <c:grouping val="standard"/>
        <c:varyColors val="0"/>
        <c:ser>
          <c:idx val="2"/>
          <c:order val="2"/>
          <c:tx>
            <c:strRef>
              <c:f>Dekompozice!$A$25</c:f>
              <c:strCache>
                <c:ptCount val="1"/>
                <c:pt idx="0">
                  <c:v>HDP na obyvatele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Dekompozice!$B$22:$W$22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Dekompozice!$B$25:$W$25</c:f>
              <c:numCache>
                <c:formatCode>General</c:formatCode>
                <c:ptCount val="22"/>
                <c:pt idx="0">
                  <c:v>-35.936163742299662</c:v>
                </c:pt>
                <c:pt idx="1">
                  <c:v>-32.618418844311527</c:v>
                </c:pt>
                <c:pt idx="2">
                  <c:v>-32.309525182958318</c:v>
                </c:pt>
                <c:pt idx="3">
                  <c:v>-29.790211787965276</c:v>
                </c:pt>
                <c:pt idx="4">
                  <c:v>-28.655761092673071</c:v>
                </c:pt>
                <c:pt idx="5">
                  <c:v>-28.216918993682405</c:v>
                </c:pt>
                <c:pt idx="6">
                  <c:v>-27.160379901233934</c:v>
                </c:pt>
                <c:pt idx="7">
                  <c:v>-23.602453495815549</c:v>
                </c:pt>
                <c:pt idx="8">
                  <c:v>-20.745608526871656</c:v>
                </c:pt>
                <c:pt idx="9">
                  <c:v>-19.241935918389501</c:v>
                </c:pt>
                <c:pt idx="10">
                  <c:v>-21.997052596935461</c:v>
                </c:pt>
                <c:pt idx="11">
                  <c:v>-21.624642435298998</c:v>
                </c:pt>
                <c:pt idx="12">
                  <c:v>-22.99277983727546</c:v>
                </c:pt>
                <c:pt idx="13">
                  <c:v>-21.990075331988063</c:v>
                </c:pt>
                <c:pt idx="14">
                  <c:v>-19.854444969642344</c:v>
                </c:pt>
                <c:pt idx="15">
                  <c:v>-18.699679207606543</c:v>
                </c:pt>
                <c:pt idx="16">
                  <c:v>-16.293459933708622</c:v>
                </c:pt>
                <c:pt idx="17">
                  <c:v>-13.660065527512764</c:v>
                </c:pt>
                <c:pt idx="18">
                  <c:v>-12.433688088800464</c:v>
                </c:pt>
                <c:pt idx="19">
                  <c:v>-6</c:v>
                </c:pt>
                <c:pt idx="20">
                  <c:v>-7.5</c:v>
                </c:pt>
                <c:pt idx="21">
                  <c:v>-10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B1-4B97-AA80-371936815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6956623"/>
        <c:axId val="1066964943"/>
      </c:lineChart>
      <c:catAx>
        <c:axId val="106695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rgbClr val="022D52"/>
                </a:solidFill>
                <a:latin typeface="Poppins" panose="00000500000000000000" pitchFamily="2" charset="-18"/>
                <a:ea typeface="+mn-ea"/>
                <a:cs typeface="Poppins" panose="00000500000000000000" pitchFamily="2" charset="-18"/>
              </a:defRPr>
            </a:pPr>
            <a:endParaRPr lang="cs-CZ"/>
          </a:p>
        </c:txPr>
        <c:crossAx val="1066964943"/>
        <c:crosses val="autoZero"/>
        <c:auto val="1"/>
        <c:lblAlgn val="ctr"/>
        <c:lblOffset val="100"/>
        <c:tickLblSkip val="1"/>
        <c:noMultiLvlLbl val="0"/>
      </c:catAx>
      <c:valAx>
        <c:axId val="1066964943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22D52"/>
                </a:solidFill>
                <a:latin typeface="Poppins" panose="00000500000000000000" pitchFamily="2" charset="-18"/>
                <a:ea typeface="+mn-ea"/>
                <a:cs typeface="Poppins" panose="00000500000000000000" pitchFamily="2" charset="-18"/>
              </a:defRPr>
            </a:pPr>
            <a:endParaRPr lang="cs-CZ"/>
          </a:p>
        </c:txPr>
        <c:crossAx val="1066956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82248929410139E-2"/>
          <c:y val="0.86863517060367446"/>
          <c:w val="0.96839010913109547"/>
          <c:h val="0.11747601834468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22D52"/>
              </a:solidFill>
              <a:latin typeface="Poppins" panose="00000500000000000000" pitchFamily="2" charset="-18"/>
              <a:ea typeface="+mn-ea"/>
              <a:cs typeface="Poppins" panose="00000500000000000000" pitchFamily="2" charset="-18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022D52"/>
          </a:solidFill>
          <a:latin typeface="Poppins" panose="00000500000000000000" pitchFamily="2" charset="-18"/>
          <a:cs typeface="Poppins" panose="00000500000000000000" pitchFamily="2" charset="-18"/>
        </a:defRPr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543853707970945E-2"/>
          <c:y val="2.5668275481413375E-2"/>
          <c:w val="0.90690465364540374"/>
          <c:h val="0.62451469841462981"/>
        </c:manualLayout>
      </c:layout>
      <c:barChart>
        <c:barDir val="col"/>
        <c:grouping val="clustered"/>
        <c:varyColors val="0"/>
        <c:ser>
          <c:idx val="10"/>
          <c:order val="2"/>
          <c:tx>
            <c:strRef>
              <c:f>'HDP PPS v percap'!$D$9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A8E12F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54-4695-B983-00C77711C1DA}"/>
              </c:ext>
            </c:extLst>
          </c:dPt>
          <c:cat>
            <c:strRef>
              <c:f>('HDP PPS v percap'!$A$10:$A$20,'HDP PPS v percap'!$A$22:$A$37)</c:f>
              <c:strCache>
                <c:ptCount val="27"/>
                <c:pt idx="0">
                  <c:v>Lucembursko</c:v>
                </c:pt>
                <c:pt idx="1">
                  <c:v>Irsko</c:v>
                </c:pt>
                <c:pt idx="2">
                  <c:v>Nizozemsko</c:v>
                </c:pt>
                <c:pt idx="3">
                  <c:v>Dánsko</c:v>
                </c:pt>
                <c:pt idx="4">
                  <c:v>Rakousko</c:v>
                </c:pt>
                <c:pt idx="5">
                  <c:v>Belgie</c:v>
                </c:pt>
                <c:pt idx="6">
                  <c:v>Německo</c:v>
                </c:pt>
                <c:pt idx="7">
                  <c:v>Švédsko</c:v>
                </c:pt>
                <c:pt idx="8">
                  <c:v>Finsko</c:v>
                </c:pt>
                <c:pt idx="9">
                  <c:v>Malta</c:v>
                </c:pt>
                <c:pt idx="10">
                  <c:v>Francie</c:v>
                </c:pt>
                <c:pt idx="11">
                  <c:v>Itálie</c:v>
                </c:pt>
                <c:pt idx="12">
                  <c:v>Kypr</c:v>
                </c:pt>
                <c:pt idx="13">
                  <c:v>Česko</c:v>
                </c:pt>
                <c:pt idx="14">
                  <c:v>Slovinsko</c:v>
                </c:pt>
                <c:pt idx="15">
                  <c:v>Španělsko</c:v>
                </c:pt>
                <c:pt idx="16">
                  <c:v>Litva</c:v>
                </c:pt>
                <c:pt idx="17">
                  <c:v>Portugalsko</c:v>
                </c:pt>
                <c:pt idx="18">
                  <c:v>Estonsko</c:v>
                </c:pt>
                <c:pt idx="19">
                  <c:v>Polsko</c:v>
                </c:pt>
                <c:pt idx="20">
                  <c:v>Rumunsko</c:v>
                </c:pt>
                <c:pt idx="21">
                  <c:v>Chorvatsko</c:v>
                </c:pt>
                <c:pt idx="22">
                  <c:v>Maďarsko</c:v>
                </c:pt>
                <c:pt idx="23">
                  <c:v>Slovensko</c:v>
                </c:pt>
                <c:pt idx="24">
                  <c:v>Lotyšsko</c:v>
                </c:pt>
                <c:pt idx="25">
                  <c:v>Řecko</c:v>
                </c:pt>
                <c:pt idx="26">
                  <c:v>Bulharsko</c:v>
                </c:pt>
              </c:strCache>
              <c:extLst/>
            </c:strRef>
          </c:cat>
          <c:val>
            <c:numRef>
              <c:f>('HDP PPS v percap'!$D$10:$D$20,'HDP PPS v percap'!$D$22:$D$37)</c:f>
              <c:numCache>
                <c:formatCode>#,##0</c:formatCode>
                <c:ptCount val="27"/>
                <c:pt idx="0">
                  <c:v>239</c:v>
                </c:pt>
                <c:pt idx="1">
                  <c:v>211</c:v>
                </c:pt>
                <c:pt idx="2">
                  <c:v>130</c:v>
                </c:pt>
                <c:pt idx="3">
                  <c:v>127</c:v>
                </c:pt>
                <c:pt idx="4">
                  <c:v>123</c:v>
                </c:pt>
                <c:pt idx="5">
                  <c:v>118</c:v>
                </c:pt>
                <c:pt idx="6">
                  <c:v>115</c:v>
                </c:pt>
                <c:pt idx="7">
                  <c:v>114</c:v>
                </c:pt>
                <c:pt idx="8">
                  <c:v>108</c:v>
                </c:pt>
                <c:pt idx="9">
                  <c:v>105</c:v>
                </c:pt>
                <c:pt idx="10">
                  <c:v>101</c:v>
                </c:pt>
                <c:pt idx="11">
                  <c:v>97</c:v>
                </c:pt>
                <c:pt idx="12">
                  <c:v>95</c:v>
                </c:pt>
                <c:pt idx="13">
                  <c:v>91</c:v>
                </c:pt>
                <c:pt idx="14">
                  <c:v>91</c:v>
                </c:pt>
                <c:pt idx="15">
                  <c:v>88</c:v>
                </c:pt>
                <c:pt idx="16">
                  <c:v>86</c:v>
                </c:pt>
                <c:pt idx="17">
                  <c:v>83</c:v>
                </c:pt>
                <c:pt idx="18">
                  <c:v>81</c:v>
                </c:pt>
                <c:pt idx="19">
                  <c:v>80</c:v>
                </c:pt>
                <c:pt idx="20">
                  <c:v>80</c:v>
                </c:pt>
                <c:pt idx="21">
                  <c:v>76</c:v>
                </c:pt>
                <c:pt idx="22">
                  <c:v>76</c:v>
                </c:pt>
                <c:pt idx="23">
                  <c:v>73</c:v>
                </c:pt>
                <c:pt idx="24">
                  <c:v>71</c:v>
                </c:pt>
                <c:pt idx="25">
                  <c:v>67</c:v>
                </c:pt>
                <c:pt idx="26">
                  <c:v>64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1854-4695-B983-00C77711C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60751"/>
        <c:axId val="33466991"/>
      </c:barChart>
      <c:lineChart>
        <c:grouping val="standard"/>
        <c:varyColors val="0"/>
        <c:ser>
          <c:idx val="17"/>
          <c:order val="1"/>
          <c:tx>
            <c:strRef>
              <c:f>'HDP PPS v percap'!$B$9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square"/>
              <c:size val="4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854-4695-B983-00C77711C1DA}"/>
              </c:ext>
            </c:extLst>
          </c:dPt>
          <c:dPt>
            <c:idx val="10"/>
            <c:marker>
              <c:symbol val="square"/>
              <c:size val="4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854-4695-B983-00C77711C1DA}"/>
              </c:ext>
            </c:extLst>
          </c:dPt>
          <c:cat>
            <c:strRef>
              <c:f>('HDP PPS v percap'!$A$10:$A$20,'HDP PPS v percap'!$A$22:$A$37)</c:f>
              <c:strCache>
                <c:ptCount val="27"/>
                <c:pt idx="0">
                  <c:v>Lucembursko</c:v>
                </c:pt>
                <c:pt idx="1">
                  <c:v>Irsko</c:v>
                </c:pt>
                <c:pt idx="2">
                  <c:v>Nizozemsko</c:v>
                </c:pt>
                <c:pt idx="3">
                  <c:v>Dánsko</c:v>
                </c:pt>
                <c:pt idx="4">
                  <c:v>Rakousko</c:v>
                </c:pt>
                <c:pt idx="5">
                  <c:v>Belgie</c:v>
                </c:pt>
                <c:pt idx="6">
                  <c:v>Německo</c:v>
                </c:pt>
                <c:pt idx="7">
                  <c:v>Švédsko</c:v>
                </c:pt>
                <c:pt idx="8">
                  <c:v>Finsko</c:v>
                </c:pt>
                <c:pt idx="9">
                  <c:v>Malta</c:v>
                </c:pt>
                <c:pt idx="10">
                  <c:v>Francie</c:v>
                </c:pt>
                <c:pt idx="11">
                  <c:v>Itálie</c:v>
                </c:pt>
                <c:pt idx="12">
                  <c:v>Kypr</c:v>
                </c:pt>
                <c:pt idx="13">
                  <c:v>Česko</c:v>
                </c:pt>
                <c:pt idx="14">
                  <c:v>Slovinsko</c:v>
                </c:pt>
                <c:pt idx="15">
                  <c:v>Španělsko</c:v>
                </c:pt>
                <c:pt idx="16">
                  <c:v>Litva</c:v>
                </c:pt>
                <c:pt idx="17">
                  <c:v>Portugalsko</c:v>
                </c:pt>
                <c:pt idx="18">
                  <c:v>Estonsko</c:v>
                </c:pt>
                <c:pt idx="19">
                  <c:v>Polsko</c:v>
                </c:pt>
                <c:pt idx="20">
                  <c:v>Rumunsko</c:v>
                </c:pt>
                <c:pt idx="21">
                  <c:v>Chorvatsko</c:v>
                </c:pt>
                <c:pt idx="22">
                  <c:v>Maďarsko</c:v>
                </c:pt>
                <c:pt idx="23">
                  <c:v>Slovensko</c:v>
                </c:pt>
                <c:pt idx="24">
                  <c:v>Lotyšsko</c:v>
                </c:pt>
                <c:pt idx="25">
                  <c:v>Řecko</c:v>
                </c:pt>
                <c:pt idx="26">
                  <c:v>Bulharsko</c:v>
                </c:pt>
              </c:strCache>
              <c:extLst/>
            </c:strRef>
          </c:cat>
          <c:val>
            <c:numRef>
              <c:f>('HDP PPS v percap'!$B$10:$B$20,'HDP PPS v percap'!$B$22:$B$37)</c:f>
              <c:numCache>
                <c:formatCode>#,##0</c:formatCode>
                <c:ptCount val="27"/>
                <c:pt idx="0">
                  <c:v>277</c:v>
                </c:pt>
                <c:pt idx="1">
                  <c:v>133</c:v>
                </c:pt>
                <c:pt idx="2">
                  <c:v>135</c:v>
                </c:pt>
                <c:pt idx="3">
                  <c:v>128</c:v>
                </c:pt>
                <c:pt idx="4">
                  <c:v>133</c:v>
                </c:pt>
                <c:pt idx="5">
                  <c:v>121</c:v>
                </c:pt>
                <c:pt idx="6">
                  <c:v>124</c:v>
                </c:pt>
                <c:pt idx="7">
                  <c:v>130</c:v>
                </c:pt>
                <c:pt idx="8">
                  <c:v>117</c:v>
                </c:pt>
                <c:pt idx="9">
                  <c:v>87</c:v>
                </c:pt>
                <c:pt idx="10">
                  <c:v>108</c:v>
                </c:pt>
                <c:pt idx="11">
                  <c:v>103</c:v>
                </c:pt>
                <c:pt idx="12">
                  <c:v>91</c:v>
                </c:pt>
                <c:pt idx="13">
                  <c:v>84</c:v>
                </c:pt>
                <c:pt idx="14">
                  <c:v>83</c:v>
                </c:pt>
                <c:pt idx="15">
                  <c:v>91</c:v>
                </c:pt>
                <c:pt idx="16">
                  <c:v>71</c:v>
                </c:pt>
                <c:pt idx="17">
                  <c:v>76</c:v>
                </c:pt>
                <c:pt idx="18">
                  <c:v>74</c:v>
                </c:pt>
                <c:pt idx="19">
                  <c:v>67</c:v>
                </c:pt>
                <c:pt idx="20">
                  <c:v>57</c:v>
                </c:pt>
                <c:pt idx="21">
                  <c:v>62</c:v>
                </c:pt>
                <c:pt idx="22">
                  <c:v>67</c:v>
                </c:pt>
                <c:pt idx="23">
                  <c:v>77</c:v>
                </c:pt>
                <c:pt idx="24">
                  <c:v>61</c:v>
                </c:pt>
                <c:pt idx="25">
                  <c:v>71</c:v>
                </c:pt>
                <c:pt idx="26">
                  <c:v>47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7-1854-4695-B983-00C77711C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60751"/>
        <c:axId val="33466991"/>
        <c:extLst>
          <c:ext xmlns:c15="http://schemas.microsoft.com/office/drawing/2012/chart" uri="{02D57815-91ED-43cb-92C2-25804820EDAC}">
            <c15:filteredLineSeries>
              <c15:ser>
                <c:idx val="15"/>
                <c:order val="0"/>
                <c:tx>
                  <c:strRef>
                    <c:extLst>
                      <c:ext uri="{02D57815-91ED-43cb-92C2-25804820EDAC}">
                        <c15:formulaRef>
                          <c15:sqref>'HDP PPS v percap'!$C$9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chemeClr val="accent4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('HDP PPS v percap'!$A$10:$A$20,'HDP PPS v percap'!$A$22:$A$37)</c15:sqref>
                        </c15:formulaRef>
                      </c:ext>
                    </c:extLst>
                    <c:strCache>
                      <c:ptCount val="27"/>
                      <c:pt idx="0">
                        <c:v>Lucembursko</c:v>
                      </c:pt>
                      <c:pt idx="1">
                        <c:v>Irsko</c:v>
                      </c:pt>
                      <c:pt idx="2">
                        <c:v>Nizozemsko</c:v>
                      </c:pt>
                      <c:pt idx="3">
                        <c:v>Dánsko</c:v>
                      </c:pt>
                      <c:pt idx="4">
                        <c:v>Rakousko</c:v>
                      </c:pt>
                      <c:pt idx="5">
                        <c:v>Belgie</c:v>
                      </c:pt>
                      <c:pt idx="6">
                        <c:v>Německo</c:v>
                      </c:pt>
                      <c:pt idx="7">
                        <c:v>Švédsko</c:v>
                      </c:pt>
                      <c:pt idx="8">
                        <c:v>Finsko</c:v>
                      </c:pt>
                      <c:pt idx="9">
                        <c:v>Malta</c:v>
                      </c:pt>
                      <c:pt idx="10">
                        <c:v>Francie</c:v>
                      </c:pt>
                      <c:pt idx="11">
                        <c:v>Itálie</c:v>
                      </c:pt>
                      <c:pt idx="12">
                        <c:v>Kypr</c:v>
                      </c:pt>
                      <c:pt idx="13">
                        <c:v>Česko</c:v>
                      </c:pt>
                      <c:pt idx="14">
                        <c:v>Slovinsko</c:v>
                      </c:pt>
                      <c:pt idx="15">
                        <c:v>Španělsko</c:v>
                      </c:pt>
                      <c:pt idx="16">
                        <c:v>Litva</c:v>
                      </c:pt>
                      <c:pt idx="17">
                        <c:v>Portugalsko</c:v>
                      </c:pt>
                      <c:pt idx="18">
                        <c:v>Estonsko</c:v>
                      </c:pt>
                      <c:pt idx="19">
                        <c:v>Polsko</c:v>
                      </c:pt>
                      <c:pt idx="20">
                        <c:v>Rumunsko</c:v>
                      </c:pt>
                      <c:pt idx="21">
                        <c:v>Chorvatsko</c:v>
                      </c:pt>
                      <c:pt idx="22">
                        <c:v>Maďarsko</c:v>
                      </c:pt>
                      <c:pt idx="23">
                        <c:v>Slovensko</c:v>
                      </c:pt>
                      <c:pt idx="24">
                        <c:v>Lotyšsko</c:v>
                      </c:pt>
                      <c:pt idx="25">
                        <c:v>Řecko</c:v>
                      </c:pt>
                      <c:pt idx="26">
                        <c:v>Bulharsko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('HDP PPS v percap'!$C$10:$C$20,'HDP PPS v percap'!$C$22:$C$37)</c15:sqref>
                        </c15:formulaRef>
                      </c:ext>
                    </c:extLst>
                    <c:numCache>
                      <c:formatCode>#,##0</c:formatCode>
                      <c:ptCount val="27"/>
                      <c:pt idx="0">
                        <c:v>252</c:v>
                      </c:pt>
                      <c:pt idx="1">
                        <c:v>189</c:v>
                      </c:pt>
                      <c:pt idx="2">
                        <c:v>127</c:v>
                      </c:pt>
                      <c:pt idx="3">
                        <c:v>126</c:v>
                      </c:pt>
                      <c:pt idx="4">
                        <c:v>126</c:v>
                      </c:pt>
                      <c:pt idx="5">
                        <c:v>118</c:v>
                      </c:pt>
                      <c:pt idx="6">
                        <c:v>121</c:v>
                      </c:pt>
                      <c:pt idx="7">
                        <c:v>118</c:v>
                      </c:pt>
                      <c:pt idx="8">
                        <c:v>109</c:v>
                      </c:pt>
                      <c:pt idx="9">
                        <c:v>104</c:v>
                      </c:pt>
                      <c:pt idx="10">
                        <c:v>106</c:v>
                      </c:pt>
                      <c:pt idx="11">
                        <c:v>97</c:v>
                      </c:pt>
                      <c:pt idx="12">
                        <c:v>93</c:v>
                      </c:pt>
                      <c:pt idx="13">
                        <c:v>93</c:v>
                      </c:pt>
                      <c:pt idx="14">
                        <c:v>89</c:v>
                      </c:pt>
                      <c:pt idx="15">
                        <c:v>91</c:v>
                      </c:pt>
                      <c:pt idx="16">
                        <c:v>84</c:v>
                      </c:pt>
                      <c:pt idx="17">
                        <c:v>79</c:v>
                      </c:pt>
                      <c:pt idx="18">
                        <c:v>83</c:v>
                      </c:pt>
                      <c:pt idx="19">
                        <c:v>73</c:v>
                      </c:pt>
                      <c:pt idx="20">
                        <c:v>70</c:v>
                      </c:pt>
                      <c:pt idx="21">
                        <c:v>67</c:v>
                      </c:pt>
                      <c:pt idx="22">
                        <c:v>73</c:v>
                      </c:pt>
                      <c:pt idx="23">
                        <c:v>71</c:v>
                      </c:pt>
                      <c:pt idx="24">
                        <c:v>69</c:v>
                      </c:pt>
                      <c:pt idx="25">
                        <c:v>66</c:v>
                      </c:pt>
                      <c:pt idx="26">
                        <c:v>53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1854-4695-B983-00C77711C1DA}"/>
                  </c:ext>
                </c:extLst>
              </c15:ser>
            </c15:filteredLineSeries>
          </c:ext>
        </c:extLst>
      </c:lineChart>
      <c:catAx>
        <c:axId val="3346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22D52"/>
                </a:solidFill>
                <a:latin typeface="Poppins" panose="00000500000000000000" pitchFamily="2" charset="-18"/>
                <a:ea typeface="+mn-ea"/>
                <a:cs typeface="Poppins" panose="00000500000000000000" pitchFamily="2" charset="-18"/>
              </a:defRPr>
            </a:pPr>
            <a:endParaRPr lang="cs-CZ"/>
          </a:p>
        </c:txPr>
        <c:crossAx val="33466991"/>
        <c:crosses val="autoZero"/>
        <c:auto val="1"/>
        <c:lblAlgn val="ctr"/>
        <c:lblOffset val="100"/>
        <c:tickLblSkip val="1"/>
        <c:noMultiLvlLbl val="0"/>
      </c:catAx>
      <c:valAx>
        <c:axId val="3346699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22D52"/>
                </a:solidFill>
                <a:latin typeface="Poppins" panose="00000500000000000000" pitchFamily="2" charset="-18"/>
                <a:ea typeface="+mn-ea"/>
                <a:cs typeface="Poppins" panose="00000500000000000000" pitchFamily="2" charset="-18"/>
              </a:defRPr>
            </a:pPr>
            <a:endParaRPr lang="cs-CZ"/>
          </a:p>
        </c:txPr>
        <c:crossAx val="3346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618039084611535"/>
          <c:y val="3.7130166607766205E-2"/>
          <c:w val="0.3393832919541534"/>
          <c:h val="7.8142678080641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22D52"/>
              </a:solidFill>
              <a:latin typeface="Poppins" panose="00000500000000000000" pitchFamily="2" charset="-18"/>
              <a:ea typeface="+mn-ea"/>
              <a:cs typeface="Poppins" panose="00000500000000000000" pitchFamily="2" charset="-18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022D52"/>
          </a:solidFill>
          <a:latin typeface="Poppins" panose="00000500000000000000" pitchFamily="2" charset="-18"/>
          <a:cs typeface="Poppins" panose="00000500000000000000" pitchFamily="2" charset="-18"/>
        </a:defRPr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83333333333334"/>
          <c:y val="2.0153954802259878E-2"/>
          <c:w val="0.86204580573951439"/>
          <c:h val="0.63501953860640303"/>
        </c:manualLayout>
      </c:layout>
      <c:barChart>
        <c:barDir val="col"/>
        <c:grouping val="clustered"/>
        <c:varyColors val="0"/>
        <c:ser>
          <c:idx val="7"/>
          <c:order val="1"/>
          <c:tx>
            <c:strRef>
              <c:f>REG_HDP_PPS_CZ!$J$14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REG_HDP_PPS_CZ!$H$16:$H$29</c:f>
              <c:strCache>
                <c:ptCount val="14"/>
                <c:pt idx="0">
                  <c:v>Hlavní město Praha</c:v>
                </c:pt>
                <c:pt idx="1">
                  <c:v>Jihomoravský kraj</c:v>
                </c:pt>
                <c:pt idx="2">
                  <c:v>Středočeský kraj</c:v>
                </c:pt>
                <c:pt idx="3">
                  <c:v>Plzeňský kraj</c:v>
                </c:pt>
                <c:pt idx="4">
                  <c:v>Královéhradecký kraj</c:v>
                </c:pt>
                <c:pt idx="5">
                  <c:v>Zlínský kraj</c:v>
                </c:pt>
                <c:pt idx="6">
                  <c:v>Pardubický kraj</c:v>
                </c:pt>
                <c:pt idx="7">
                  <c:v>Olomoucký kraj</c:v>
                </c:pt>
                <c:pt idx="8">
                  <c:v>Moravskoslezský kraj</c:v>
                </c:pt>
                <c:pt idx="9">
                  <c:v>Jihočeský kraj</c:v>
                </c:pt>
                <c:pt idx="10">
                  <c:v>Kraj Vysočina</c:v>
                </c:pt>
                <c:pt idx="11">
                  <c:v>Liberecký kraj</c:v>
                </c:pt>
                <c:pt idx="12">
                  <c:v>Ústecký kraj</c:v>
                </c:pt>
                <c:pt idx="13">
                  <c:v>Karlovarský kraj</c:v>
                </c:pt>
              </c:strCache>
            </c:strRef>
          </c:cat>
          <c:val>
            <c:numRef>
              <c:f>REG_HDP_PPS_CZ!$J$16:$J$29</c:f>
              <c:numCache>
                <c:formatCode>###\ ###\ ##0.0</c:formatCode>
                <c:ptCount val="14"/>
                <c:pt idx="0">
                  <c:v>147</c:v>
                </c:pt>
                <c:pt idx="1">
                  <c:v>89</c:v>
                </c:pt>
                <c:pt idx="2">
                  <c:v>79.400000000000006</c:v>
                </c:pt>
                <c:pt idx="3">
                  <c:v>78.8</c:v>
                </c:pt>
                <c:pt idx="4">
                  <c:v>77.3</c:v>
                </c:pt>
                <c:pt idx="5">
                  <c:v>74.7</c:v>
                </c:pt>
                <c:pt idx="6">
                  <c:v>73.099999999999994</c:v>
                </c:pt>
                <c:pt idx="7">
                  <c:v>71.7</c:v>
                </c:pt>
                <c:pt idx="8">
                  <c:v>71.2</c:v>
                </c:pt>
                <c:pt idx="9">
                  <c:v>68.400000000000006</c:v>
                </c:pt>
                <c:pt idx="10">
                  <c:v>67.5</c:v>
                </c:pt>
                <c:pt idx="11">
                  <c:v>65.2</c:v>
                </c:pt>
                <c:pt idx="12">
                  <c:v>62.8</c:v>
                </c:pt>
                <c:pt idx="13">
                  <c:v>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7D-4F0F-A5D4-D58D0D9E8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536432"/>
        <c:axId val="421538728"/>
      </c:barChart>
      <c:lineChart>
        <c:grouping val="stacked"/>
        <c:varyColors val="0"/>
        <c:ser>
          <c:idx val="6"/>
          <c:order val="0"/>
          <c:tx>
            <c:strRef>
              <c:f>REG_HDP_PPS_CZ!$I$14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REG_HDP_PPS_CZ!$H$16:$H$29</c:f>
              <c:strCache>
                <c:ptCount val="14"/>
                <c:pt idx="0">
                  <c:v>Hlavní město Praha</c:v>
                </c:pt>
                <c:pt idx="1">
                  <c:v>Jihomoravský kraj</c:v>
                </c:pt>
                <c:pt idx="2">
                  <c:v>Středočeský kraj</c:v>
                </c:pt>
                <c:pt idx="3">
                  <c:v>Plzeňský kraj</c:v>
                </c:pt>
                <c:pt idx="4">
                  <c:v>Královéhradecký kraj</c:v>
                </c:pt>
                <c:pt idx="5">
                  <c:v>Zlínský kraj</c:v>
                </c:pt>
                <c:pt idx="6">
                  <c:v>Pardubický kraj</c:v>
                </c:pt>
                <c:pt idx="7">
                  <c:v>Olomoucký kraj</c:v>
                </c:pt>
                <c:pt idx="8">
                  <c:v>Moravskoslezský kraj</c:v>
                </c:pt>
                <c:pt idx="9">
                  <c:v>Jihočeský kraj</c:v>
                </c:pt>
                <c:pt idx="10">
                  <c:v>Kraj Vysočina</c:v>
                </c:pt>
                <c:pt idx="11">
                  <c:v>Liberecký kraj</c:v>
                </c:pt>
                <c:pt idx="12">
                  <c:v>Ústecký kraj</c:v>
                </c:pt>
                <c:pt idx="13">
                  <c:v>Karlovarský kraj</c:v>
                </c:pt>
              </c:strCache>
            </c:strRef>
          </c:cat>
          <c:val>
            <c:numRef>
              <c:f>REG_HDP_PPS_CZ!$I$16:$I$29</c:f>
              <c:numCache>
                <c:formatCode>###\ ###\ ##0.0</c:formatCode>
                <c:ptCount val="14"/>
                <c:pt idx="0">
                  <c:v>125</c:v>
                </c:pt>
                <c:pt idx="1">
                  <c:v>79.400000000000006</c:v>
                </c:pt>
                <c:pt idx="2">
                  <c:v>75.900000000000006</c:v>
                </c:pt>
                <c:pt idx="3">
                  <c:v>74.5</c:v>
                </c:pt>
                <c:pt idx="4">
                  <c:v>70</c:v>
                </c:pt>
                <c:pt idx="5">
                  <c:v>69.5</c:v>
                </c:pt>
                <c:pt idx="6">
                  <c:v>64.8</c:v>
                </c:pt>
                <c:pt idx="7">
                  <c:v>63.2</c:v>
                </c:pt>
                <c:pt idx="8">
                  <c:v>70.599999999999994</c:v>
                </c:pt>
                <c:pt idx="9">
                  <c:v>69.599999999999994</c:v>
                </c:pt>
                <c:pt idx="10">
                  <c:v>69.2</c:v>
                </c:pt>
                <c:pt idx="11">
                  <c:v>63.8</c:v>
                </c:pt>
                <c:pt idx="12">
                  <c:v>63.8</c:v>
                </c:pt>
                <c:pt idx="13">
                  <c:v>57.7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7D-4F0F-A5D4-D58D0D9E8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916176"/>
        <c:axId val="856910600"/>
      </c:lineChart>
      <c:scatterChart>
        <c:scatterStyle val="lineMarker"/>
        <c:varyColors val="0"/>
        <c:ser>
          <c:idx val="8"/>
          <c:order val="2"/>
          <c:tx>
            <c:strRef>
              <c:f>REG_HDP_PPS_CZ!$T$14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6069168506254614E-2"/>
                  <c:y val="0"/>
                </c:manualLayout>
              </c:layout>
              <c:tx>
                <c:rich>
                  <a:bodyPr/>
                  <a:lstStyle/>
                  <a:p>
                    <a:fld id="{6BE2ADDE-102C-4F74-8D21-4EED6B42F38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A7D-4F0F-A5D4-D58D0D9E8D7D}"/>
                </c:ext>
              </c:extLst>
            </c:dLbl>
            <c:dLbl>
              <c:idx val="1"/>
              <c:layout>
                <c:manualLayout>
                  <c:x val="-8.6722590139808681E-2"/>
                  <c:y val="0"/>
                </c:manualLayout>
              </c:layout>
              <c:tx>
                <c:rich>
                  <a:bodyPr/>
                  <a:lstStyle/>
                  <a:p>
                    <a:fld id="{260D1BAF-AAE0-4A8C-8560-C83AE71A87E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A7D-4F0F-A5D4-D58D0D9E8D7D}"/>
                </c:ext>
              </c:extLst>
            </c:dLbl>
            <c:dLbl>
              <c:idx val="2"/>
              <c:layout>
                <c:manualLayout>
                  <c:x val="-8.6722590139808681E-2"/>
                  <c:y val="5.4809473553170816E-17"/>
                </c:manualLayout>
              </c:layout>
              <c:tx>
                <c:rich>
                  <a:bodyPr/>
                  <a:lstStyle/>
                  <a:p>
                    <a:fld id="{975B0269-1F2E-4434-95BC-2E03A586428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A7D-4F0F-A5D4-D58D0D9E8D7D}"/>
                </c:ext>
              </c:extLst>
            </c:dLbl>
            <c:dLbl>
              <c:idx val="3"/>
              <c:layout>
                <c:manualLayout>
                  <c:x val="-8.6722590139808681E-2"/>
                  <c:y val="0"/>
                </c:manualLayout>
              </c:layout>
              <c:tx>
                <c:rich>
                  <a:bodyPr/>
                  <a:lstStyle/>
                  <a:p>
                    <a:fld id="{DE686169-851F-48CE-A14E-92431266F3C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A7D-4F0F-A5D4-D58D0D9E8D7D}"/>
                </c:ext>
              </c:extLst>
            </c:dLbl>
            <c:dLbl>
              <c:idx val="4"/>
              <c:layout>
                <c:manualLayout>
                  <c:x val="-8.6722590139808681E-2"/>
                  <c:y val="-5.4809473553170816E-17"/>
                </c:manualLayout>
              </c:layout>
              <c:tx>
                <c:rich>
                  <a:bodyPr/>
                  <a:lstStyle/>
                  <a:p>
                    <a:fld id="{3CF67533-0098-4A32-A030-862AD6DD9A0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A7D-4F0F-A5D4-D58D0D9E8D7D}"/>
                </c:ext>
              </c:extLst>
            </c:dLbl>
            <c:dLbl>
              <c:idx val="5"/>
              <c:layout>
                <c:manualLayout>
                  <c:x val="-9.503973509933776E-2"/>
                  <c:y val="0"/>
                </c:manualLayout>
              </c:layout>
              <c:tx>
                <c:rich>
                  <a:bodyPr/>
                  <a:lstStyle/>
                  <a:p>
                    <a:fld id="{2A2FA288-BA95-40B6-9996-49EEFB44E33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A7D-4F0F-A5D4-D58D0D9E8D7D}"/>
                </c:ext>
              </c:extLst>
            </c:dLbl>
            <c:dLbl>
              <c:idx val="6"/>
              <c:layout>
                <c:manualLayout>
                  <c:x val="-9.7376011773362761E-2"/>
                  <c:y val="0"/>
                </c:manualLayout>
              </c:layout>
              <c:tx>
                <c:rich>
                  <a:bodyPr/>
                  <a:lstStyle/>
                  <a:p>
                    <a:fld id="{DF1432C8-78BD-4868-8A07-73FD35304EA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A7D-4F0F-A5D4-D58D0D9E8D7D}"/>
                </c:ext>
              </c:extLst>
            </c:dLbl>
            <c:dLbl>
              <c:idx val="7"/>
              <c:layout>
                <c:manualLayout>
                  <c:x val="-0.10436014123559516"/>
                  <c:y val="0"/>
                </c:manualLayout>
              </c:layout>
              <c:tx>
                <c:rich>
                  <a:bodyPr/>
                  <a:lstStyle/>
                  <a:p>
                    <a:fld id="{62BE72D6-F2F7-4160-866B-58E792F37CE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A7D-4F0F-A5D4-D58D0D9E8D7D}"/>
                </c:ext>
              </c:extLst>
            </c:dLbl>
            <c:dLbl>
              <c:idx val="8"/>
              <c:layout>
                <c:manualLayout>
                  <c:x val="-0.10435189234946975"/>
                  <c:y val="0"/>
                </c:manualLayout>
              </c:layout>
              <c:tx>
                <c:rich>
                  <a:bodyPr/>
                  <a:lstStyle/>
                  <a:p>
                    <a:fld id="{96553AB9-6E7C-45A6-BAA5-3740A7E75DF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6A7D-4F0F-A5D4-D58D0D9E8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22D52"/>
                    </a:solidFill>
                    <a:latin typeface="Poppins" panose="00000500000000000000" pitchFamily="2" charset="-18"/>
                    <a:ea typeface="+mn-ea"/>
                    <a:cs typeface="Poppins" panose="00000500000000000000" pitchFamily="2" charset="-18"/>
                  </a:defRPr>
                </a:pPr>
                <a:endParaRPr lang="cs-CZ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REG_HDP_PPS_CZ!$S$15:$S$23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xVal>
          <c:yVal>
            <c:numRef>
              <c:f>REG_HDP_PPS_CZ!$T$15:$T$23</c:f>
              <c:numCache>
                <c:formatCode>General</c:formatCode>
                <c:ptCount val="9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REG_HDP_PPS_CZ!$U$15:$U$23</c15:f>
                <c15:dlblRangeCache>
                  <c:ptCount val="9"/>
                  <c:pt idx="0">
                    <c:v>0</c:v>
                  </c:pt>
                  <c:pt idx="1">
                    <c:v>20</c:v>
                  </c:pt>
                  <c:pt idx="2">
                    <c:v>40</c:v>
                  </c:pt>
                  <c:pt idx="3">
                    <c:v>60</c:v>
                  </c:pt>
                  <c:pt idx="4">
                    <c:v>80</c:v>
                  </c:pt>
                  <c:pt idx="5">
                    <c:v>100</c:v>
                  </c:pt>
                  <c:pt idx="6">
                    <c:v>180</c:v>
                  </c:pt>
                  <c:pt idx="7">
                    <c:v>200</c:v>
                  </c:pt>
                  <c:pt idx="8">
                    <c:v>220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6A7D-4F0F-A5D4-D58D0D9E8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536432"/>
        <c:axId val="421538728"/>
      </c:scatterChart>
      <c:catAx>
        <c:axId val="85691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22D52"/>
                </a:solidFill>
                <a:latin typeface="Poppins" panose="00000500000000000000" pitchFamily="2" charset="-18"/>
                <a:ea typeface="+mn-ea"/>
                <a:cs typeface="Poppins" panose="00000500000000000000" pitchFamily="2" charset="-18"/>
              </a:defRPr>
            </a:pPr>
            <a:endParaRPr lang="cs-CZ"/>
          </a:p>
        </c:txPr>
        <c:crossAx val="856910600"/>
        <c:crosses val="autoZero"/>
        <c:auto val="1"/>
        <c:lblAlgn val="ctr"/>
        <c:lblOffset val="100"/>
        <c:noMultiLvlLbl val="0"/>
      </c:catAx>
      <c:valAx>
        <c:axId val="856910600"/>
        <c:scaling>
          <c:orientation val="minMax"/>
          <c:max val="16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@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22D52"/>
                </a:solidFill>
                <a:latin typeface="Poppins" panose="00000500000000000000" pitchFamily="2" charset="-18"/>
                <a:ea typeface="+mn-ea"/>
                <a:cs typeface="Poppins" panose="00000500000000000000" pitchFamily="2" charset="-18"/>
              </a:defRPr>
            </a:pPr>
            <a:endParaRPr lang="cs-CZ"/>
          </a:p>
        </c:txPr>
        <c:crossAx val="856916176"/>
        <c:crosses val="autoZero"/>
        <c:crossBetween val="between"/>
        <c:majorUnit val="20"/>
      </c:valAx>
      <c:valAx>
        <c:axId val="421538728"/>
        <c:scaling>
          <c:orientation val="minMax"/>
          <c:max val="160"/>
        </c:scaling>
        <c:delete val="0"/>
        <c:axPos val="r"/>
        <c:numFmt formatCode="###\ ###\ 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22D52"/>
                </a:solidFill>
                <a:latin typeface="Poppins" panose="00000500000000000000" pitchFamily="2" charset="-18"/>
                <a:ea typeface="+mn-ea"/>
                <a:cs typeface="Poppins" panose="00000500000000000000" pitchFamily="2" charset="-18"/>
              </a:defRPr>
            </a:pPr>
            <a:endParaRPr lang="cs-CZ"/>
          </a:p>
        </c:txPr>
        <c:crossAx val="421536432"/>
        <c:crosses val="max"/>
        <c:crossBetween val="between"/>
      </c:valAx>
      <c:catAx>
        <c:axId val="421536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1538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81626027765381"/>
          <c:y val="2.8443738229755176E-2"/>
          <c:w val="0.32926345512477634"/>
          <c:h val="7.31266478342749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22D52"/>
              </a:solidFill>
              <a:latin typeface="Poppins" panose="00000500000000000000" pitchFamily="2" charset="-18"/>
              <a:ea typeface="+mn-ea"/>
              <a:cs typeface="Poppins" panose="00000500000000000000" pitchFamily="2" charset="-18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022D52"/>
          </a:solidFill>
          <a:latin typeface="Poppins" panose="00000500000000000000" pitchFamily="2" charset="-18"/>
          <a:cs typeface="Poppins" panose="00000500000000000000" pitchFamily="2" charset="-18"/>
        </a:defRPr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977978409252475"/>
          <c:y val="0.10739938757655293"/>
          <c:w val="0.52710873825809301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List1!$D$1</c:f>
              <c:strCache>
                <c:ptCount val="1"/>
                <c:pt idx="0">
                  <c:v>pořadí v rámci 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-18"/>
                    <a:ea typeface="+mn-ea"/>
                    <a:cs typeface="Poppins" panose="00000500000000000000" pitchFamily="2" charset="-18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List1!$C$2:$C$12</c:f>
              <c:strCache>
                <c:ptCount val="11"/>
                <c:pt idx="0">
                  <c:v>PISA: matematická a čtenářská gramotnost</c:v>
                </c:pt>
                <c:pt idx="1">
                  <c:v>Podíl skills mismatch</c:v>
                </c:pt>
                <c:pt idx="2">
                  <c:v>Délka života ve zdraví</c:v>
                </c:pt>
                <c:pt idx="3">
                  <c:v>European Innovation Scoreboard</c:v>
                </c:pt>
                <c:pt idx="4">
                  <c:v>Regulatorní zátěž, Single Market Scoreboard</c:v>
                </c:pt>
                <c:pt idx="5">
                  <c:v>Podíl vládních výdajů na obranu</c:v>
                </c:pt>
                <c:pt idx="6">
                  <c:v>Energetická dovozní závislost</c:v>
                </c:pt>
                <c:pt idx="7">
                  <c:v>Energetická náročnost tvorby přidané hodnoty</c:v>
                </c:pt>
                <c:pt idx="8">
                  <c:v>Silniční doprava v km dálniční sítě</c:v>
                </c:pt>
                <c:pt idx="9">
                  <c:v>Podíl domácí přidané hodnoty v exportu</c:v>
                </c:pt>
                <c:pt idx="10">
                  <c:v>Atraktivita pro investory </c:v>
                </c:pt>
              </c:strCache>
            </c:strRef>
          </c:cat>
          <c:val>
            <c:numRef>
              <c:f>List1!$D$2:$D$12</c:f>
              <c:numCache>
                <c:formatCode>General</c:formatCode>
                <c:ptCount val="11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17</c:v>
                </c:pt>
                <c:pt idx="5">
                  <c:v>13</c:v>
                </c:pt>
                <c:pt idx="6">
                  <c:v>11</c:v>
                </c:pt>
                <c:pt idx="7">
                  <c:v>25</c:v>
                </c:pt>
                <c:pt idx="8">
                  <c:v>22</c:v>
                </c:pt>
                <c:pt idx="9">
                  <c:v>16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70-4B8C-B30B-3466717A6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1420048"/>
        <c:axId val="991423376"/>
      </c:barChart>
      <c:catAx>
        <c:axId val="991420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Poppins" panose="00000500000000000000" pitchFamily="2" charset="-18"/>
                <a:ea typeface="+mn-ea"/>
                <a:cs typeface="Poppins" panose="00000500000000000000" pitchFamily="2" charset="-18"/>
              </a:defRPr>
            </a:pPr>
            <a:endParaRPr lang="cs-CZ"/>
          </a:p>
        </c:txPr>
        <c:crossAx val="991423376"/>
        <c:crosses val="autoZero"/>
        <c:auto val="1"/>
        <c:lblAlgn val="ctr"/>
        <c:lblOffset val="100"/>
        <c:tickLblSkip val="1"/>
        <c:noMultiLvlLbl val="0"/>
      </c:catAx>
      <c:valAx>
        <c:axId val="991423376"/>
        <c:scaling>
          <c:orientation val="minMax"/>
          <c:max val="26"/>
          <c:min val="0"/>
        </c:scaling>
        <c:delete val="0"/>
        <c:axPos val="t"/>
        <c:majorGridlines>
          <c:spPr>
            <a:ln w="6350" cap="flat" cmpd="sng" algn="ctr">
              <a:solidFill>
                <a:sysClr val="window" lastClr="FFFFFF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Poppins" panose="00000500000000000000" pitchFamily="2" charset="-18"/>
                <a:ea typeface="+mn-ea"/>
                <a:cs typeface="Poppins" panose="00000500000000000000" pitchFamily="2" charset="-18"/>
              </a:defRPr>
            </a:pPr>
            <a:endParaRPr lang="cs-CZ"/>
          </a:p>
        </c:txPr>
        <c:crossAx val="99142004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043653064738666"/>
          <c:y val="9.0966918841364652E-2"/>
          <c:w val="0.15729493326931415"/>
          <c:h val="0.270764073229709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Poppins" panose="00000500000000000000" pitchFamily="2" charset="-18"/>
              <a:ea typeface="+mn-ea"/>
              <a:cs typeface="Poppins" panose="00000500000000000000" pitchFamily="2" charset="-18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  <a:latin typeface="Poppins" panose="00000500000000000000" pitchFamily="2" charset="-18"/>
          <a:cs typeface="Poppins" panose="00000500000000000000" pitchFamily="2" charset="-18"/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0.81533</cdr:x>
      <cdr:y>0.03674</cdr:y>
    </cdr:from>
    <cdr:to>
      <cdr:x>0.99183</cdr:x>
      <cdr:y>0.22401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6D7E2A06-00B3-476C-A4B5-488756AB3B6B}"/>
            </a:ext>
          </a:extLst>
        </cdr:cNvPr>
        <cdr:cNvSpPr txBox="1"/>
      </cdr:nvSpPr>
      <cdr:spPr>
        <a:xfrm xmlns:a="http://schemas.openxmlformats.org/drawingml/2006/main">
          <a:off x="9035499" y="164044"/>
          <a:ext cx="1955974" cy="836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600" dirty="0">
              <a:solidFill>
                <a:srgbClr val="022D52"/>
              </a:solidFill>
              <a:latin typeface="Poppins" panose="00000500000000000000" pitchFamily="2" charset="-18"/>
              <a:cs typeface="Poppins" panose="00000500000000000000" pitchFamily="2" charset="-18"/>
            </a:rPr>
            <a:t>Příznivé události</a:t>
          </a:r>
        </a:p>
        <a:p xmlns:a="http://schemas.openxmlformats.org/drawingml/2006/main">
          <a:r>
            <a:rPr lang="cs-CZ" sz="1600" dirty="0">
              <a:solidFill>
                <a:srgbClr val="022D52"/>
              </a:solidFill>
              <a:latin typeface="Poppins" panose="00000500000000000000" pitchFamily="2" charset="-18"/>
              <a:cs typeface="Poppins" panose="00000500000000000000" pitchFamily="2" charset="-18"/>
            </a:rPr>
            <a:t>Nepříznivé</a:t>
          </a:r>
          <a:r>
            <a:rPr lang="cs-CZ" sz="1600" baseline="0" dirty="0">
              <a:solidFill>
                <a:srgbClr val="022D52"/>
              </a:solidFill>
              <a:latin typeface="Poppins" panose="00000500000000000000" pitchFamily="2" charset="-18"/>
              <a:cs typeface="Poppins" panose="00000500000000000000" pitchFamily="2" charset="-18"/>
            </a:rPr>
            <a:t> události</a:t>
          </a:r>
          <a:endParaRPr lang="cs-CZ" sz="1600" dirty="0">
            <a:solidFill>
              <a:srgbClr val="022D52"/>
            </a:solidFill>
            <a:latin typeface="Poppins" panose="00000500000000000000" pitchFamily="2" charset="-18"/>
            <a:cs typeface="Poppins" panose="00000500000000000000" pitchFamily="2" charset="-18"/>
          </a:endParaRPr>
        </a:p>
      </cdr:txBody>
    </cdr:sp>
  </cdr:relSizeAnchor>
  <cdr:relSizeAnchor xmlns:cdr="http://schemas.openxmlformats.org/drawingml/2006/chartDrawing">
    <cdr:from>
      <cdr:x>0.80225</cdr:x>
      <cdr:y>0.10816</cdr:y>
    </cdr:from>
    <cdr:to>
      <cdr:x>0.81927</cdr:x>
      <cdr:y>0.15101</cdr:y>
    </cdr:to>
    <cdr:sp macro="" textlink="">
      <cdr:nvSpPr>
        <cdr:cNvPr id="3" name="Vývojový diagram: spojnice 2">
          <a:extLst xmlns:a="http://schemas.openxmlformats.org/drawingml/2006/main">
            <a:ext uri="{FF2B5EF4-FFF2-40B4-BE49-F238E27FC236}">
              <a16:creationId xmlns:a16="http://schemas.microsoft.com/office/drawing/2014/main" id="{ACC39638-1A4C-45D0-B67E-CFB7EA293AB5}"/>
            </a:ext>
          </a:extLst>
        </cdr:cNvPr>
        <cdr:cNvSpPr/>
      </cdr:nvSpPr>
      <cdr:spPr>
        <a:xfrm xmlns:a="http://schemas.openxmlformats.org/drawingml/2006/main">
          <a:off x="8890534" y="482943"/>
          <a:ext cx="188616" cy="191325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0.80221</cdr:x>
      <cdr:y>0.0499</cdr:y>
    </cdr:from>
    <cdr:to>
      <cdr:x>0.81923</cdr:x>
      <cdr:y>0.09275</cdr:y>
    </cdr:to>
    <cdr:sp macro="" textlink="">
      <cdr:nvSpPr>
        <cdr:cNvPr id="4" name="Vývojový diagram: spojnice 3">
          <a:extLst xmlns:a="http://schemas.openxmlformats.org/drawingml/2006/main">
            <a:ext uri="{FF2B5EF4-FFF2-40B4-BE49-F238E27FC236}">
              <a16:creationId xmlns:a16="http://schemas.microsoft.com/office/drawing/2014/main" id="{EB89C0ED-631A-4545-8ABB-755BC34FA728}"/>
            </a:ext>
          </a:extLst>
        </cdr:cNvPr>
        <cdr:cNvSpPr/>
      </cdr:nvSpPr>
      <cdr:spPr>
        <a:xfrm xmlns:a="http://schemas.openxmlformats.org/drawingml/2006/main">
          <a:off x="8890092" y="222798"/>
          <a:ext cx="188616" cy="191325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3752128-D077-4A37-B5C5-4BECB9E8EF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009C0C1-8386-4763-BD31-35E3C30CE5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71E85-F1FF-4EBA-9C48-B2547EE36C77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9FDE12-4E10-430F-925C-29197D5E2C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EEA114-3377-43D3-B08C-57FD8EDDB4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83F5A-D285-40B4-8069-399FAC2CE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7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9EBF2-6ECD-0A42-8081-99A6EF8CEF07}" type="datetimeFigureOut">
              <a:rPr lang="en-CZ" smtClean="0"/>
              <a:t>10/24/2024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177F6-EC37-024B-AE2A-0EC0BC61410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49289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1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649922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26">
              <a:defRPr/>
            </a:pPr>
            <a:r>
              <a:rPr lang="cs-CZ" sz="1800" b="1" dirty="0"/>
              <a:t>KAPITOLA 1 je věnována oblastem lidského kapitálu a produktivity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Schopní a motivovaní jednotlivci jsou základem pro zvýšení produktivity a vytváření hodnotnějších produktů a služeb. </a:t>
            </a: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 se strategie hned v úvodu zaměřuje na vzdělávání, trh práce, výzkum a vývoj nebo digitalizaci, s potřebou zvyšování konkurenceschopnosti na mezinárodním trhu. </a:t>
            </a:r>
          </a:p>
          <a:p>
            <a:pPr defTabSz="914126"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digitalizace a informační koncepce (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e-Government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je nedílnou součástí, protože ambicí je vytvořit moderní, efektivní, transparentní a zodpovědnou veřejnou správu, která podpoří prosperitu. 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b="1" dirty="0"/>
              <a:t>KAPITOLA 2 se zabývá strategickou infrastrukturou, která je kapitálově náročná.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Kapacitní a spolehlivá infrastruktura je klíčová pro udržitelný růst a efektivní fungování celé ekonomiky. </a:t>
            </a:r>
          </a:p>
          <a:p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 hlediska ekonomické bezpečnosti je nezbytné rozvíjet energetickou, dopravní a digitální infrastrukturu, což zlepší dostupnost služeb a podpoří zelenou a digitální transformaci. </a:t>
            </a:r>
            <a:endParaRPr lang="cs-CZ" sz="1800" dirty="0"/>
          </a:p>
          <a:p>
            <a:pPr defTabSz="914126">
              <a:defRPr/>
            </a:pPr>
            <a:r>
              <a:rPr lang="cs-CZ" sz="1800" b="1" dirty="0"/>
              <a:t>KAPITOLA 3 Industrializace s přidanou hodnotou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Má-li česká ekonomika uspět ve světové konkurenci, musí začít silněji vytvářet kulturu úspěchu, kde jsou oceňovány výsledky podnikavosti na základě dosažených výsledků.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se nám povede přechod na výrobu s vyšší přidanou hodnotou, posílí to naši pozici v globálních hodnotových řetězcích, zvýší export a podpoří udržitelný růst ekonomiky. </a:t>
            </a: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Podmínkou toho je podpora pokročilých technologií a strategických odvětví, z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která jsou považována oblasti čisté mobility a výroby polovodičů.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b="1" dirty="0"/>
              <a:t>KAPITOLA 4 Financování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 potřebného financování se realizace klíčových investic neobejde. Proto je nutné vytvořit vhodné nástroje pro efektivní financování strategických projektů a zajistit dlouhodobou udržitelnost veřejných financí pro stabilní růst ekonomiky.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Snahou bude sloučení administrace programů do jednoho kompetenčního centra.</a:t>
            </a:r>
          </a:p>
          <a:p>
            <a:pPr defTabSz="914126"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Zároveň v zájmu zvyšování konkurenceschopnosti, aby nedocházelo k tržním deformacím, bude upřednostňovat tržně konformních nástrojů se snižováním podílu podpory formou dotací.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10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069760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26">
              <a:defRPr/>
            </a:pPr>
            <a:r>
              <a:rPr lang="cs-CZ" sz="1800" b="1" dirty="0"/>
              <a:t>KAPITOLA 1 je věnována oblastem lidského kapitálu a produktivity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Schopní a motivovaní jednotlivci jsou základem pro zvýšení produktivity a vytváření hodnotnějších produktů a služeb. </a:t>
            </a: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 se strategie hned v úvodu zaměřuje na vzdělávání, trh práce, výzkum a vývoj nebo digitalizaci, s potřebou zvyšování konkurenceschopnosti na mezinárodním trhu. </a:t>
            </a:r>
          </a:p>
          <a:p>
            <a:pPr defTabSz="914126"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digitalizace a informační koncepce (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e-Government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je nedílnou součástí, protože ambicí je vytvořit moderní, efektivní, transparentní a zodpovědnou veřejnou správu, která podpoří prosperitu. 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b="1" dirty="0"/>
              <a:t>KAPITOLA 2 se zabývá strategickou infrastrukturou, která je kapitálově náročná.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Kapacitní a spolehlivá infrastruktura je klíčová pro udržitelný růst a efektivní fungování celé ekonomiky. </a:t>
            </a:r>
          </a:p>
          <a:p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 hlediska ekonomické bezpečnosti je nezbytné rozvíjet energetickou, dopravní a digitální infrastrukturu, což zlepší dostupnost služeb a podpoří zelenou a digitální transformaci. </a:t>
            </a:r>
            <a:endParaRPr lang="cs-CZ" sz="1800" dirty="0"/>
          </a:p>
          <a:p>
            <a:pPr defTabSz="914126">
              <a:defRPr/>
            </a:pPr>
            <a:r>
              <a:rPr lang="cs-CZ" sz="1800" b="1" dirty="0"/>
              <a:t>KAPITOLA 3 Industrializace s přidanou hodnotou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Má-li česká ekonomika uspět ve světové konkurenci, musí začít silněji vytvářet kulturu úspěchu, kde jsou oceňovány výsledky podnikavosti na základě dosažených výsledků.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se nám povede přechod na výrobu s vyšší přidanou hodnotou, posílí to naši pozici v globálních hodnotových řetězcích, zvýší export a podpoří udržitelný růst ekonomiky. </a:t>
            </a: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Podmínkou toho je podpora pokročilých technologií a strategických odvětví, z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která jsou považována oblasti čisté mobility a výroby polovodičů.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b="1" dirty="0"/>
              <a:t>KAPITOLA 4 Financování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 potřebného financování se realizace klíčových investic neobejde. Proto je nutné vytvořit vhodné nástroje pro efektivní financování strategických projektů a zajistit dlouhodobou udržitelnost veřejných financí pro stabilní růst ekonomiky.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Snahou bude sloučení administrace programů do jednoho kompetenčního centra.</a:t>
            </a:r>
          </a:p>
          <a:p>
            <a:pPr defTabSz="914126"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Zároveň v zájmu zvyšování konkurenceschopnosti, aby nedocházelo k tržním deformacím, bude upřednostňovat tržně konformních nástrojů se snižováním podílu podpory formou dotací.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11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50672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26">
              <a:defRPr/>
            </a:pPr>
            <a:r>
              <a:rPr lang="cs-CZ" sz="1800" b="1" dirty="0"/>
              <a:t>KAPITOLA 1 je věnována oblastem lidského kapitálu a produktivity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Schopní a motivovaní jednotlivci jsou základem pro zvýšení produktivity a vytváření hodnotnějších produktů a služeb. </a:t>
            </a: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 se strategie hned v úvodu zaměřuje na vzdělávání, trh práce, výzkum a vývoj nebo digitalizaci, s potřebou zvyšování konkurenceschopnosti na mezinárodním trhu. </a:t>
            </a:r>
          </a:p>
          <a:p>
            <a:pPr defTabSz="914126"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digitalizace a informační koncepce (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e-Government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je nedílnou součástí, protože ambicí je vytvořit moderní, efektivní, transparentní a zodpovědnou veřejnou správu, která podpoří prosperitu. 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b="1" dirty="0"/>
              <a:t>KAPITOLA 2 se zabývá strategickou infrastrukturou, která je kapitálově náročná.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Kapacitní a spolehlivá infrastruktura je klíčová pro udržitelný růst a efektivní fungování celé ekonomiky. </a:t>
            </a:r>
          </a:p>
          <a:p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 hlediska ekonomické bezpečnosti je nezbytné rozvíjet energetickou, dopravní a digitální infrastrukturu, což zlepší dostupnost služeb a podpoří zelenou a digitální transformaci. </a:t>
            </a:r>
            <a:endParaRPr lang="cs-CZ" sz="1800" dirty="0"/>
          </a:p>
          <a:p>
            <a:pPr defTabSz="914126">
              <a:defRPr/>
            </a:pPr>
            <a:r>
              <a:rPr lang="cs-CZ" sz="1800" b="1" dirty="0"/>
              <a:t>KAPITOLA 3 Industrializace s přidanou hodnotou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Má-li česká ekonomika uspět ve světové konkurenci, musí začít silněji vytvářet kulturu úspěchu, kde jsou oceňovány výsledky podnikavosti na základě dosažených výsledků.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se nám povede přechod na výrobu s vyšší přidanou hodnotou, posílí to naši pozici v globálních hodnotových řetězcích, zvýší export a podpoří udržitelný růst ekonomiky. </a:t>
            </a: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Podmínkou toho je podpora pokročilých technologií a strategických odvětví, z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která jsou považována oblasti čisté mobility a výroby polovodičů.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b="1" dirty="0"/>
              <a:t>KAPITOLA 4 Financování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 potřebného financování se realizace klíčových investic neobejde. Proto je nutné vytvořit vhodné nástroje pro efektivní financování strategických projektů a zajistit dlouhodobou udržitelnost veřejných financí pro stabilní růst ekonomiky.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Snahou bude sloučení administrace programů do jednoho kompetenčního centra.</a:t>
            </a:r>
          </a:p>
          <a:p>
            <a:pPr defTabSz="914126"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Zároveň v zájmu zvyšování konkurenceschopnosti, aby nedocházelo k tržním deformacím, bude upřednostňovat tržně konformních nástrojů se snižováním podílu podpory formou dotací.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12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591367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26">
              <a:defRPr/>
            </a:pPr>
            <a:r>
              <a:rPr lang="cs-CZ" sz="1800" b="1" dirty="0"/>
              <a:t>KAPITOLA 1 je věnována oblastem lidského kapitálu a produktivity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Schopní a motivovaní jednotlivci jsou základem pro zvýšení produktivity a vytváření hodnotnějších produktů a služeb. </a:t>
            </a: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 se strategie hned v úvodu zaměřuje na vzdělávání, trh práce, výzkum a vývoj nebo digitalizaci, s potřebou zvyšování konkurenceschopnosti na mezinárodním trhu. </a:t>
            </a:r>
          </a:p>
          <a:p>
            <a:pPr defTabSz="914126"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digitalizace a informační koncepce (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e-Government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je nedílnou součástí, protože ambicí je vytvořit moderní, efektivní, transparentní a zodpovědnou veřejnou správu, která podpoří prosperitu. 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b="1" dirty="0"/>
              <a:t>KAPITOLA 2 se zabývá strategickou infrastrukturou, která je kapitálově náročná.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Kapacitní a spolehlivá infrastruktura je klíčová pro udržitelný růst a efektivní fungování celé ekonomiky. </a:t>
            </a:r>
          </a:p>
          <a:p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 hlediska ekonomické bezpečnosti je nezbytné rozvíjet energetickou, dopravní a digitální infrastrukturu, což zlepší dostupnost služeb a podpoří zelenou a digitální transformaci. </a:t>
            </a:r>
            <a:endParaRPr lang="cs-CZ" sz="1800" dirty="0"/>
          </a:p>
          <a:p>
            <a:pPr defTabSz="914126">
              <a:defRPr/>
            </a:pPr>
            <a:r>
              <a:rPr lang="cs-CZ" sz="1800" b="1" dirty="0"/>
              <a:t>KAPITOLA 3 Industrializace s přidanou hodnotou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Má-li česká ekonomika uspět ve světové konkurenci, musí začít silněji vytvářet kulturu úspěchu, kde jsou oceňovány výsledky podnikavosti na základě dosažených výsledků.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se nám povede přechod na výrobu s vyšší přidanou hodnotou, posílí to naši pozici v globálních hodnotových řetězcích, zvýší export a podpoří udržitelný růst ekonomiky. </a:t>
            </a: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Podmínkou toho je podpora pokročilých technologií a strategických odvětví, z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která jsou považována oblasti čisté mobility a výroby polovodičů.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b="1" dirty="0"/>
              <a:t>KAPITOLA 4 Financování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 potřebného financování se realizace klíčových investic neobejde. Proto je nutné vytvořit vhodné nástroje pro efektivní financování strategických projektů a zajistit dlouhodobou udržitelnost veřejných financí pro stabilní růst ekonomiky.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Snahou bude sloučení administrace programů do jednoho kompetenčního centra.</a:t>
            </a:r>
          </a:p>
          <a:p>
            <a:pPr defTabSz="914126"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Zároveň v zájmu zvyšování konkurenceschopnosti, aby nedocházelo k tržním deformacím, bude upřednostňovat tržně konformních nástrojů se snižováním podílu podpory formou dotací.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13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306809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300"/>
              </a:spcAft>
            </a:pPr>
            <a:r>
              <a:rPr lang="cs-CZ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SCHÉMA politicko-analytického řízení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Hospodářská strategie České republiky je zastřešující hospodářskou koncepcí. 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Gestorskou a řídicí roli ve vztahu ke strategii má Ministerstvo průmyslu a obchodu v koordinaci s Úřadem vlády a Ministerstvem financí. Hlavní odpovědnost za implementaci strategie mají jednotlivá ministerstva. 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návaznosti na schválení dokumentu bude připraven a vládě k projednání předložen </a:t>
            </a:r>
            <a:r>
              <a:rPr lang="cs-CZ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implementační plán</a:t>
            </a: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určí mechanismus sledování a interakce hospodářské strategie a jednotlivých resortních strategií. Zároveň upřesní způsob implementace některých opatření definovaných touto strategií, pro které neexistuje v současné době příslušný prováděcí mechanismus. U všech národních strategických dokumentů, které mají strukturální dopad na dlouhodobý rozvoj České republiky a její konkurenceschopnost, bude hodnocen soulad s cíli hospodářské strategie. 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Implementace hospodářské strategie předpokládá postupný rozvoj jednotlivých oblastí v návaznosti na implementaci jednotlivých opatření, ale i v návaznosti na vnější vývoj. Strategie bude dále rozvíjena, jak po stránce implementační, tak i analytické. Aktualizace strategie proběhne do pěti let od schválení strategie. 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Průběžně na pravidelné bázi budou vytvářeny zprávy o naplňování hospodářské strategie dle klíčových ukazatelů hospodářské strategie předkládány plénu Vládního výboru pro strategické investice.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15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741618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300"/>
              </a:spcAft>
            </a:pPr>
            <a:r>
              <a:rPr lang="cs-CZ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SCHÉMA politicko-analytického řízení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Hospodářská strategie České republiky je zastřešující hospodářskou koncepcí. 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Gestorskou a řídicí roli ve vztahu ke strategii má Ministerstvo průmyslu a obchodu v koordinaci s Úřadem vlády a Ministerstvem financí. Hlavní odpovědnost za implementaci strategie mají jednotlivá ministerstva. 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návaznosti na schválení dokumentu bude připraven a vládě k projednání předložen </a:t>
            </a:r>
            <a:r>
              <a:rPr lang="cs-CZ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implementační plán</a:t>
            </a: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určí mechanismus sledování a interakce hospodářské strategie a jednotlivých resortních strategií. Zároveň upřesní způsob implementace některých opatření definovaných touto strategií, pro které neexistuje v současné době příslušný prováděcí mechanismus. U všech národních strategických dokumentů, které mají strukturální dopad na dlouhodobý rozvoj České republiky a její konkurenceschopnost, bude hodnocen soulad s cíli hospodářské strategie. 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Implementace hospodářské strategie předpokládá postupný rozvoj jednotlivých oblastí v návaznosti na implementaci jednotlivých opatření, ale i v návaznosti na vnější vývoj. Strategie bude dále rozvíjena, jak po stránce implementační, tak i analytické. Aktualizace strategie proběhne do pěti let od schválení strategie. 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Průběžně na pravidelné bázi budou vytvářeny zprávy o naplňování hospodářské strategie dle klíčových ukazatelů hospodářské strategie předkládány plénu Vládního výboru pro strategické investice.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16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875360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300"/>
              </a:spcAft>
            </a:pPr>
            <a:r>
              <a:rPr lang="cs-CZ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SCHÉMA politicko-analytického řízení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Hospodářská strategie České republiky je zastřešující hospodářskou koncepcí. 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Gestorskou a řídicí roli ve vztahu ke strategii má Ministerstvo průmyslu a obchodu v koordinaci s Úřadem vlády a Ministerstvem financí. Hlavní odpovědnost za implementaci strategie mají jednotlivá ministerstva. 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návaznosti na schválení dokumentu bude připraven a vládě k projednání předložen </a:t>
            </a:r>
            <a:r>
              <a:rPr lang="cs-CZ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implementační plán</a:t>
            </a: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určí mechanismus sledování a interakce hospodářské strategie a jednotlivých resortních strategií. Zároveň upřesní způsob implementace některých opatření definovaných touto strategií, pro které neexistuje v současné době příslušný prováděcí mechanismus. U všech národních strategických dokumentů, které mají strukturální dopad na dlouhodobý rozvoj České republiky a její konkurenceschopnost, bude hodnocen soulad s cíli hospodářské strategie. 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Implementace hospodářské strategie předpokládá postupný rozvoj jednotlivých oblastí v návaznosti na implementaci jednotlivých opatření, ale i v návaznosti na vnější vývoj. Strategie bude dále rozvíjena, jak po stránce implementační, tak i analytické. Aktualizace strategie proběhne do pěti let od schválení strategie. 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Průběžně na pravidelné bázi budou vytvářeny zprávy o naplňování hospodářské strategie dle klíčových ukazatelů hospodářské strategie předkládány plénu Vládního výboru pro strategické investice.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17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728252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18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16220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Česká republika bude usilovat o posílení své pozice na globálním trhu a o ochranu ekonomické stability pro budoucí generace. K dosažení tohoto cíle bylo formulováno 10+1 priorit.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19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6000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Analytická část hospodářské strategie se zaměřuje na vývoj a strukturu českého hospodářství, kterou v dokumentu doprovází grafický přehled, který vystihuje klíčové jevy české ekonomiky a poskytuje mezinárodní srovnání. 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 pádu socialismu v roce 1989 Československo nastoupilo fázi </a:t>
            </a:r>
            <a:r>
              <a:rPr lang="cs-CZ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návratu k </a:t>
            </a: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tržní ekonomice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 cílem dohnat hospodářsky vyspělé země a navrátit zemi tam, kam patřila před nástupem socialistického zřízení.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 posledních letech ovlivňují ekonomiku spíše negativní vlivy ze zahraničí.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2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635917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České hospodářství je zásadním způsobem propojeno s ekonomikami vyspělých zemí.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Největší objem obchodu je realizován v rámci zemí Evropské unie s celkovým podílem na vývozu okolo 85 % a 55 % na dovozu.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 Českou republiku je dlouhodobě významná zahraniční obchodní výměna především se sousedními státy. Nejvýznamnějším obchodní partnerem je tradičně Německo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3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82548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Česká ekonomika se vyznačuje určitou dualitou, kdy na jedné straně stojí mezinárodní firmy a jejich pobočky a lokální subdodavatelské podniky. A na straně druhé do značné míry oddělený sektor endogenních firem. Přibližně jedna třetina zaměstnaných osob pracuje pro zahraniční firmy, které do země přinášejí klíčové know-how a investice.</a:t>
            </a:r>
            <a:endParaRPr lang="cs-CZ" sz="12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Regionální nerovnosti v České republice přetrvávají, ačkoliv je snaha o snižování rozdílů mezi regiony. Zhruba čtvrtina obyvatel České republiky žije v obcích, které v různých socioekonomických ohledech zaostávají za zbytkem země. Na vyrovnávání rozdílů mezi regiony jsou určeny finanční prostředky z evropských zdrojů i státního rozpočtu.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Nicméně Česká republika se v socioekonomické rovině obecně považuje za rozvinutou zemi s relativně vysokým HDP na obyvatele, nízkou mírou nezaměstnanosti a středními až vysokými hodnotami v Indexu lidského rozvoje.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Avšak výhled do budoucna zůstává nejistý.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4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3522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</a:t>
            </a: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ukazuje relativní silné a slabé stránky České republiky </a:t>
            </a: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oblasti blahobytu ve srovnání s ostatními zeměmi OECD.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Delší sloupce znamenají vyšší blahobyt, kratší sloupce nižší blahobyt.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Hvězdička znamená přehodnocení negativních ukazatelů.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Nerovnosti jsou vyšrafovány.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Tmavě červené ukazatele se vztahují k chybějícím údajům pro daný ukazatel za danou zemi.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5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1196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Česká republika patří dlouhodobě k zemím EU s nejnižším poměrem hrubého národního důchodu k hrubému domácímu produktu, který se v čase nemění, tzn. že má více zahraničního kapitálu, než je českého v zahraničí. Důvodem odlivu důchodů z Česka je každoroční převod stovek miliard korun do zahraničí formou dividend, který není vyvážen dostatečnými zahraničními investicemi v zemi. 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Společně s vysokou otevřeností je česká ekonomika charakteristická také vyšší materiálovou, emisní i energetickou náročností. 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Stárnoucí populace dopadá na trh práce. Ubývá osob v produktivním věku, což zatěžuje důchodový systém. Proto i z pohledu demografického vývoje bude klíčová změna zaměření ekonomiky.</a:t>
            </a:r>
          </a:p>
          <a:p>
            <a:pPr defTabSz="914126">
              <a:defRPr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světě sílí vliv environmentálních hodnot na chování široké obce. Upřednostňuje se čisté prostředí, efektivní využívání zdrojů a zachování biodiverzity a je dalším podnětem pro hospodářské politiky.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6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6529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9">
              <a:defRPr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Konkurenceschopnost je klíčovým faktorem, který umožňuje zemi zajistit v dlouhodobém horizontu ekonomicky i environmentálně udržitelný hospodářský růst a zlepšit životní úroveň svých obyvatel. Představuje schopnost prosadit se na globálním trhu, která závisí na vyspělosti výzkumu, vývoje a inovací, efektivní výrobě a úspěšném obchodu. Z toho důvodu si Hospodářská strategie stanovila za cíl </a:t>
            </a:r>
            <a:r>
              <a:rPr lang="cs-CZ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dosažení dlouhodobě udržitelného růstu českého hospodářství založeného na konkurenceschopnosti a vysoké přidané hodnotě.</a:t>
            </a:r>
          </a:p>
          <a:p>
            <a:pPr defTabSz="914309">
              <a:defRPr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ekonomiky a postavení podniků v globálních hodnotových řetězcích nepřispívá k vyšší ziskovosti firem. Přidaná hodnota je realizována především ve výrobní fázi, zatímco ziskovější předvýrobní (výzkum, vývoj) a </a:t>
            </a:r>
            <a:r>
              <a:rPr lang="cs-CZ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povýrobní</a:t>
            </a: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fáze (servis, prodej) mají nižší význam. </a:t>
            </a:r>
          </a:p>
          <a:p>
            <a:pPr defTabSz="914309">
              <a:defRPr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Světové ekonomické fórum řadí Českou republiku v rámci své aktuální Zprávy o budoucnosti růstu do kategorie zemí, která je charakterizována silným výkonem v oblasti inkluze, inovativnosti a odolnosti. Významný podíl mají technologie a rozvinuté finanční ekosystémy. Česká republika má nižší skóre v udržitelnosti, s horšími výsledky v oblasti emisí skleníkových plynů a obnovitelné energie. Dále se Česká republika staví mezi země, které se vyznačují vysokou mírou sociální ochrany a přístupem k fyzickým zdrojům, ale s výzvou do budoucna v otázkách majetkových a příjmových nerovností. Potenciál země, podle tohoto hodnocení, spočívá v inovativnosti, poháněné opatřeními v rozvoji lidských zdrojů, znalostí, infrastruktury, ekonomické integrace, technologií a mobilizaci kapitálu.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7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2111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Konkurenceschopnost je klíčovým faktorem, který umožňuje zemi zajistit v dlouhodobém horizontu ekonomicky i environmentálně udržitelný hospodářský růst a zlepšit životní úroveň svých obyvatel. Představuje schopnost prosadit se na globálním trhu, která závisí na vyspělosti výzkumu, vývoje a inovací, efektivní výrobě a úspěšném obchodu. Z toho důvodu byl stanoven cíl dosažení dlouhodobě udržitelného růstu založeného na konkurenceschopnosti a vysoké přidané hodnotě.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Nový vládní strategický dokument, který obsahuje základní směry politiky státu v oblasti hospodářství. Iniciativy přispívají k environmentálně udržitelnému hospodářskému růstu a ke zlepšení životní úrovně obyvatel. Hlavními adresáty a uživateli jsou kromě státu domácí i zahraniční subjekty, a to kraje, obce, zaměstnavatelé, odbory, zahraniční investoři, ostatní státy, mezinárodní organizace.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8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361332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26">
              <a:defRPr/>
            </a:pPr>
            <a:r>
              <a:rPr lang="cs-CZ" sz="1800" b="1" dirty="0"/>
              <a:t>KAPITOLA 1 je věnována oblastem lidského kapitálu a produktivity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Schopní a motivovaní jednotlivci jsou základem pro zvýšení produktivity a vytváření hodnotnějších produktů a služeb. </a:t>
            </a: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 se strategie hned v úvodu zaměřuje na vzdělávání, trh práce, výzkum a vývoj nebo digitalizaci, s potřebou zvyšování konkurenceschopnosti na mezinárodním trhu. </a:t>
            </a:r>
          </a:p>
          <a:p>
            <a:pPr defTabSz="914126"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digitalizace a informační koncepce (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e-Government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je nedílnou součástí, protože ambicí je vytvořit moderní, efektivní, transparentní a zodpovědnou veřejnou správu, která podpoří prosperitu. 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b="1" dirty="0"/>
              <a:t>KAPITOLA 2 se zabývá strategickou infrastrukturou, která je kapitálově náročná.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Kapacitní a spolehlivá infrastruktura je klíčová pro udržitelný růst a efektivní fungování celé ekonomiky. </a:t>
            </a:r>
          </a:p>
          <a:p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 hlediska ekonomické bezpečnosti je nezbytné rozvíjet energetickou, dopravní a digitální infrastrukturu, což zlepší dostupnost služeb a podpoří zelenou a digitální transformaci. </a:t>
            </a:r>
            <a:endParaRPr lang="cs-CZ" sz="1800" dirty="0"/>
          </a:p>
          <a:p>
            <a:pPr defTabSz="914126">
              <a:defRPr/>
            </a:pPr>
            <a:r>
              <a:rPr lang="cs-CZ" sz="1800" b="1" dirty="0"/>
              <a:t>KAPITOLA 3 Industrializace s přidanou hodnotou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Má-li česká ekonomika uspět ve světové konkurenci, musí začít silněji vytvářet kulturu úspěchu, kde jsou oceňovány výsledky podnikavosti na základě dosažených výsledků.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se nám povede přechod na výrobu s vyšší přidanou hodnotou, posílí to naši pozici v globálních hodnotových řetězcích, zvýší export a podpoří udržitelný růst ekonomiky. </a:t>
            </a: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Podmínkou toho je podpora pokročilých technologií a strategických odvětví, z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která jsou považována oblasti čisté mobility a výroby polovodičů.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b="1" dirty="0"/>
              <a:t>KAPITOLA 4 Financování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126">
              <a:defRPr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 potřebného financování se realizace klíčových investic neobejde. Proto je nutné vytvořit vhodné nástroje pro efektivní financování strategických projektů a zajistit dlouhodobou udržitelnost veřejných financí pro stabilní růst ekonomiky.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Snahou bude sloučení administrace programů do jednoho kompetenčního centra.</a:t>
            </a:r>
          </a:p>
          <a:p>
            <a:pPr defTabSz="914126"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Zároveň v zájmu zvyšování konkurenceschopnosti, aby nedocházelo k tržním deformacím, bude upřednostňovat tržně konformních nástrojů se snižováním podílu podpory formou dotací.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77F6-EC37-024B-AE2A-0EC0BC61410A}" type="slidenum">
              <a:rPr lang="en-CZ" smtClean="0"/>
              <a:t>9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8066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78D9-7604-0E31-580B-0C2C374A0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448" y="591834"/>
            <a:ext cx="5366121" cy="2387600"/>
          </a:xfrm>
        </p:spPr>
        <p:txBody>
          <a:bodyPr anchor="ctr"/>
          <a:lstStyle>
            <a:lvl1pPr algn="l">
              <a:lnSpc>
                <a:spcPct val="100000"/>
              </a:lnSpc>
              <a:defRPr sz="5200">
                <a:solidFill>
                  <a:srgbClr val="044280"/>
                </a:solidFill>
              </a:defRPr>
            </a:lvl1pPr>
          </a:lstStyle>
          <a:p>
            <a:r>
              <a:rPr lang="en-GB" b="1" dirty="0" err="1">
                <a:effectLst/>
                <a:latin typeface="Poppins" pitchFamily="2" charset="77"/>
              </a:rPr>
              <a:t>Hospodářská</a:t>
            </a:r>
            <a:br>
              <a:rPr lang="en-GB" b="1" dirty="0">
                <a:effectLst/>
                <a:latin typeface="Poppins" pitchFamily="2" charset="77"/>
              </a:rPr>
            </a:br>
            <a:r>
              <a:rPr lang="en-GB" b="1" dirty="0" err="1">
                <a:effectLst/>
                <a:latin typeface="Poppins" pitchFamily="2" charset="77"/>
              </a:rPr>
              <a:t>strategie</a:t>
            </a:r>
            <a:r>
              <a:rPr lang="en-GB" b="1" dirty="0">
                <a:effectLst/>
                <a:latin typeface="Poppins" pitchFamily="2" charset="77"/>
              </a:rPr>
              <a:t>: Za 10 let v top 10</a:t>
            </a:r>
            <a:endParaRPr lang="en-GB" dirty="0">
              <a:effectLst/>
              <a:latin typeface="Poppins SemiBold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71A07B-33B9-DAAC-561A-3E3661DDE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02" r="12866"/>
          <a:stretch/>
        </p:blipFill>
        <p:spPr>
          <a:xfrm>
            <a:off x="6849324" y="376171"/>
            <a:ext cx="5342676" cy="6105657"/>
          </a:xfrm>
          <a:custGeom>
            <a:avLst/>
            <a:gdLst>
              <a:gd name="connsiteX0" fmla="*/ 0 w 5342676"/>
              <a:gd name="connsiteY0" fmla="*/ 0 h 6105657"/>
              <a:gd name="connsiteX1" fmla="*/ 5342676 w 5342676"/>
              <a:gd name="connsiteY1" fmla="*/ 0 h 6105657"/>
              <a:gd name="connsiteX2" fmla="*/ 5342676 w 5342676"/>
              <a:gd name="connsiteY2" fmla="*/ 6105657 h 6105657"/>
              <a:gd name="connsiteX3" fmla="*/ 0 w 5342676"/>
              <a:gd name="connsiteY3" fmla="*/ 6105657 h 6105657"/>
              <a:gd name="connsiteX4" fmla="*/ 0 w 5342676"/>
              <a:gd name="connsiteY4" fmla="*/ 0 h 61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2676" h="6105657">
                <a:moveTo>
                  <a:pt x="0" y="0"/>
                </a:moveTo>
                <a:lnTo>
                  <a:pt x="5342676" y="0"/>
                </a:lnTo>
                <a:lnTo>
                  <a:pt x="5342676" y="6105657"/>
                </a:lnTo>
                <a:lnTo>
                  <a:pt x="0" y="610565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 descr="A black background with white lines and dots&#10;&#10;Description automatically generated">
            <a:extLst>
              <a:ext uri="{FF2B5EF4-FFF2-40B4-BE49-F238E27FC236}">
                <a16:creationId xmlns:a16="http://schemas.microsoft.com/office/drawing/2014/main" id="{3C9ED57D-4EC0-6826-DE62-4B19BC3CC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-1617" t="-6161" r="12664" b="-6161"/>
          <a:stretch>
            <a:fillRect/>
          </a:stretch>
        </p:blipFill>
        <p:spPr>
          <a:xfrm>
            <a:off x="6750424" y="-1"/>
            <a:ext cx="5441576" cy="6858000"/>
          </a:xfrm>
          <a:custGeom>
            <a:avLst/>
            <a:gdLst>
              <a:gd name="connsiteX0" fmla="*/ 0 w 5441576"/>
              <a:gd name="connsiteY0" fmla="*/ 0 h 6858000"/>
              <a:gd name="connsiteX1" fmla="*/ 5441576 w 5441576"/>
              <a:gd name="connsiteY1" fmla="*/ 0 h 6858000"/>
              <a:gd name="connsiteX2" fmla="*/ 5441576 w 5441576"/>
              <a:gd name="connsiteY2" fmla="*/ 376171 h 6858000"/>
              <a:gd name="connsiteX3" fmla="*/ 98900 w 5441576"/>
              <a:gd name="connsiteY3" fmla="*/ 376171 h 6858000"/>
              <a:gd name="connsiteX4" fmla="*/ 98900 w 5441576"/>
              <a:gd name="connsiteY4" fmla="*/ 6481828 h 6858000"/>
              <a:gd name="connsiteX5" fmla="*/ 5441576 w 5441576"/>
              <a:gd name="connsiteY5" fmla="*/ 6481828 h 6858000"/>
              <a:gd name="connsiteX6" fmla="*/ 5441576 w 5441576"/>
              <a:gd name="connsiteY6" fmla="*/ 6858000 h 6858000"/>
              <a:gd name="connsiteX7" fmla="*/ 0 w 5441576"/>
              <a:gd name="connsiteY7" fmla="*/ 6858000 h 6858000"/>
              <a:gd name="connsiteX8" fmla="*/ 0 w 5441576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1576" h="6858000">
                <a:moveTo>
                  <a:pt x="0" y="0"/>
                </a:moveTo>
                <a:lnTo>
                  <a:pt x="5441576" y="0"/>
                </a:lnTo>
                <a:lnTo>
                  <a:pt x="5441576" y="376171"/>
                </a:lnTo>
                <a:lnTo>
                  <a:pt x="98900" y="376171"/>
                </a:lnTo>
                <a:lnTo>
                  <a:pt x="98900" y="6481828"/>
                </a:lnTo>
                <a:lnTo>
                  <a:pt x="5441576" y="6481828"/>
                </a:lnTo>
                <a:lnTo>
                  <a:pt x="54415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61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4C9EF1-8F45-E850-94DF-A666A8AA8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202" r="12866"/>
          <a:stretch/>
        </p:blipFill>
        <p:spPr>
          <a:xfrm>
            <a:off x="7368713" y="484695"/>
            <a:ext cx="4823287" cy="5512095"/>
          </a:xfrm>
          <a:custGeom>
            <a:avLst/>
            <a:gdLst>
              <a:gd name="connsiteX0" fmla="*/ 0 w 5342676"/>
              <a:gd name="connsiteY0" fmla="*/ 0 h 6105657"/>
              <a:gd name="connsiteX1" fmla="*/ 5342676 w 5342676"/>
              <a:gd name="connsiteY1" fmla="*/ 0 h 6105657"/>
              <a:gd name="connsiteX2" fmla="*/ 5342676 w 5342676"/>
              <a:gd name="connsiteY2" fmla="*/ 6105657 h 6105657"/>
              <a:gd name="connsiteX3" fmla="*/ 0 w 5342676"/>
              <a:gd name="connsiteY3" fmla="*/ 6105657 h 6105657"/>
              <a:gd name="connsiteX4" fmla="*/ 0 w 5342676"/>
              <a:gd name="connsiteY4" fmla="*/ 0 h 61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2676" h="6105657">
                <a:moveTo>
                  <a:pt x="0" y="0"/>
                </a:moveTo>
                <a:lnTo>
                  <a:pt x="5342676" y="0"/>
                </a:lnTo>
                <a:lnTo>
                  <a:pt x="5342676" y="6105657"/>
                </a:lnTo>
                <a:lnTo>
                  <a:pt x="0" y="610565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DFA2E-4E6E-73A7-5036-A284F0BB0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517" y="553735"/>
            <a:ext cx="9960131" cy="694251"/>
          </a:xfrm>
        </p:spPr>
        <p:txBody>
          <a:bodyPr/>
          <a:lstStyle/>
          <a:p>
            <a:r>
              <a:rPr lang="en-GB" dirty="0"/>
              <a:t>Your title here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241DF-5DD1-3460-8EEE-4627037E4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>
                  <a:lumMod val="40000"/>
                  <a:lumOff val="60000"/>
                </a:schemeClr>
              </a:buClr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E6067FB-EACF-6330-056A-05B1C350C6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529" y="6363666"/>
            <a:ext cx="5133975" cy="219600"/>
          </a:xfrm>
        </p:spPr>
        <p:txBody>
          <a:bodyPr tIns="46800" rIns="90000" bIns="46800">
            <a:normAutofit/>
          </a:bodyPr>
          <a:lstStyle>
            <a:lvl1pPr marL="0" indent="0">
              <a:buSzPct val="130000"/>
              <a:buFontTx/>
              <a:buNone/>
              <a:defRPr sz="1200"/>
            </a:lvl1pPr>
          </a:lstStyle>
          <a:p>
            <a:pPr lvl="0"/>
            <a:r>
              <a:rPr lang="en-GB" dirty="0"/>
              <a:t>Name of Deck</a:t>
            </a:r>
            <a:endParaRPr lang="en-C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C22815-3904-8F8B-BA39-62E40F98C1C2}"/>
              </a:ext>
            </a:extLst>
          </p:cNvPr>
          <p:cNvSpPr txBox="1"/>
          <p:nvPr userDrawn="1"/>
        </p:nvSpPr>
        <p:spPr>
          <a:xfrm>
            <a:off x="10463648" y="6334704"/>
            <a:ext cx="1512606" cy="261610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lvl="0" indent="0" algn="r">
              <a:buFontTx/>
              <a:buNone/>
            </a:pPr>
            <a:fld id="{4FFF2403-6417-DC4D-AB04-29646570B910}" type="slidenum">
              <a:rPr lang="en-CZ" sz="1050" b="0" i="0" smtClean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CZ" sz="1050" b="0" i="0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5D1C39F-6C19-281B-B491-E7D4B63E0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-5350" t="-7275" r="36161" b="29645"/>
          <a:stretch>
            <a:fillRect/>
          </a:stretch>
        </p:blipFill>
        <p:spPr>
          <a:xfrm rot="177162">
            <a:off x="7522343" y="1843558"/>
            <a:ext cx="4565483" cy="5122441"/>
          </a:xfrm>
          <a:custGeom>
            <a:avLst/>
            <a:gdLst>
              <a:gd name="connsiteX0" fmla="*/ 0 w 4565483"/>
              <a:gd name="connsiteY0" fmla="*/ 234211 h 5122441"/>
              <a:gd name="connsiteX1" fmla="*/ 4540723 w 4565483"/>
              <a:gd name="connsiteY1" fmla="*/ 0 h 5122441"/>
              <a:gd name="connsiteX2" fmla="*/ 4565483 w 4565483"/>
              <a:gd name="connsiteY2" fmla="*/ 480048 h 5122441"/>
              <a:gd name="connsiteX3" fmla="*/ 353034 w 4565483"/>
              <a:gd name="connsiteY3" fmla="*/ 480048 h 5122441"/>
              <a:gd name="connsiteX4" fmla="*/ 353034 w 4565483"/>
              <a:gd name="connsiteY4" fmla="*/ 5117237 h 5122441"/>
              <a:gd name="connsiteX5" fmla="*/ 252135 w 4565483"/>
              <a:gd name="connsiteY5" fmla="*/ 5122441 h 5122441"/>
              <a:gd name="connsiteX6" fmla="*/ 0 w 4565483"/>
              <a:gd name="connsiteY6" fmla="*/ 234211 h 512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5483" h="5122441">
                <a:moveTo>
                  <a:pt x="0" y="234211"/>
                </a:moveTo>
                <a:lnTo>
                  <a:pt x="4540723" y="0"/>
                </a:lnTo>
                <a:lnTo>
                  <a:pt x="4565483" y="480048"/>
                </a:lnTo>
                <a:lnTo>
                  <a:pt x="353034" y="480048"/>
                </a:lnTo>
                <a:lnTo>
                  <a:pt x="353034" y="5117237"/>
                </a:lnTo>
                <a:lnTo>
                  <a:pt x="252135" y="5122441"/>
                </a:lnTo>
                <a:lnTo>
                  <a:pt x="0" y="2342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76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6052F9-A931-3F23-7987-378197F7F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202" r="12866"/>
          <a:stretch/>
        </p:blipFill>
        <p:spPr>
          <a:xfrm>
            <a:off x="7368713" y="484695"/>
            <a:ext cx="4823287" cy="5512095"/>
          </a:xfrm>
          <a:custGeom>
            <a:avLst/>
            <a:gdLst>
              <a:gd name="connsiteX0" fmla="*/ 0 w 5342676"/>
              <a:gd name="connsiteY0" fmla="*/ 0 h 6105657"/>
              <a:gd name="connsiteX1" fmla="*/ 5342676 w 5342676"/>
              <a:gd name="connsiteY1" fmla="*/ 0 h 6105657"/>
              <a:gd name="connsiteX2" fmla="*/ 5342676 w 5342676"/>
              <a:gd name="connsiteY2" fmla="*/ 6105657 h 6105657"/>
              <a:gd name="connsiteX3" fmla="*/ 0 w 5342676"/>
              <a:gd name="connsiteY3" fmla="*/ 6105657 h 6105657"/>
              <a:gd name="connsiteX4" fmla="*/ 0 w 5342676"/>
              <a:gd name="connsiteY4" fmla="*/ 0 h 61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2676" h="6105657">
                <a:moveTo>
                  <a:pt x="0" y="0"/>
                </a:moveTo>
                <a:lnTo>
                  <a:pt x="5342676" y="0"/>
                </a:lnTo>
                <a:lnTo>
                  <a:pt x="5342676" y="6105657"/>
                </a:lnTo>
                <a:lnTo>
                  <a:pt x="0" y="610565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DFA2E-4E6E-73A7-5036-A284F0BB0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517" y="553735"/>
            <a:ext cx="9487648" cy="694251"/>
          </a:xfrm>
        </p:spPr>
        <p:txBody>
          <a:bodyPr/>
          <a:lstStyle/>
          <a:p>
            <a:r>
              <a:rPr lang="en-GB" dirty="0"/>
              <a:t>Your title here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241DF-5DD1-3460-8EEE-4627037E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17" y="1514844"/>
            <a:ext cx="9487648" cy="98887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DB996E-E8FD-B9E9-6F53-8A98F1BA6C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3517" y="2971800"/>
            <a:ext cx="11195423" cy="3116606"/>
          </a:xfrm>
          <a:prstGeom prst="roundRect">
            <a:avLst>
              <a:gd name="adj" fmla="val 353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3AA7262-F5EC-9300-0873-9D9D1A5FC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529" y="6363666"/>
            <a:ext cx="5133975" cy="219600"/>
          </a:xfrm>
        </p:spPr>
        <p:txBody>
          <a:bodyPr tIns="46800" rIns="90000" bIns="46800">
            <a:normAutofit/>
          </a:bodyPr>
          <a:lstStyle>
            <a:lvl1pPr marL="0" indent="0">
              <a:buSzPct val="130000"/>
              <a:buFontTx/>
              <a:buNone/>
              <a:defRPr sz="1200"/>
            </a:lvl1pPr>
          </a:lstStyle>
          <a:p>
            <a:pPr lvl="0"/>
            <a:r>
              <a:rPr lang="en-GB" dirty="0"/>
              <a:t>Name of Deck</a:t>
            </a:r>
            <a:endParaRPr lang="en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E2CF7-EAD8-A59B-7D65-F97D11420A47}"/>
              </a:ext>
            </a:extLst>
          </p:cNvPr>
          <p:cNvSpPr txBox="1"/>
          <p:nvPr userDrawn="1"/>
        </p:nvSpPr>
        <p:spPr>
          <a:xfrm>
            <a:off x="10463648" y="6334704"/>
            <a:ext cx="1512606" cy="261610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lvl="0" indent="0" algn="r">
              <a:buFontTx/>
              <a:buNone/>
            </a:pPr>
            <a:fld id="{4FFF2403-6417-DC4D-AB04-29646570B910}" type="slidenum">
              <a:rPr lang="en-CZ" sz="1050" b="0" i="0" smtClean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CZ" sz="1050" b="0" i="0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10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985D-F688-FD14-09C9-BC54FD644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8288" y="3223301"/>
            <a:ext cx="6401862" cy="1366162"/>
          </a:xfrm>
        </p:spPr>
        <p:txBody>
          <a:bodyPr anchor="t"/>
          <a:lstStyle>
            <a:lvl1pPr algn="l">
              <a:defRPr sz="5200"/>
            </a:lvl1pPr>
          </a:lstStyle>
          <a:p>
            <a:r>
              <a:rPr lang="en-GB" dirty="0"/>
              <a:t>Name of Chapter</a:t>
            </a:r>
            <a:endParaRPr lang="en-CZ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066F72A-1BE2-DC03-03D2-4CBF359558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529" y="6363666"/>
            <a:ext cx="5133975" cy="219600"/>
          </a:xfrm>
        </p:spPr>
        <p:txBody>
          <a:bodyPr tIns="46800" rIns="90000" bIns="46800">
            <a:normAutofit/>
          </a:bodyPr>
          <a:lstStyle>
            <a:lvl1pPr marL="0" indent="0">
              <a:buSzPct val="130000"/>
              <a:buFontTx/>
              <a:buNone/>
              <a:defRPr sz="1200"/>
            </a:lvl1pPr>
          </a:lstStyle>
          <a:p>
            <a:r>
              <a:rPr lang="cs-CZ" dirty="0"/>
              <a:t>Hospodářská strategie České republiky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721D5-A1AD-E094-1CCC-4CB19F7C15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231" y="164122"/>
            <a:ext cx="4466137" cy="45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7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7EC266-F9C4-A182-A47B-DBE429943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202" r="12866"/>
          <a:stretch/>
        </p:blipFill>
        <p:spPr>
          <a:xfrm>
            <a:off x="7368713" y="484695"/>
            <a:ext cx="4823287" cy="5512095"/>
          </a:xfrm>
          <a:custGeom>
            <a:avLst/>
            <a:gdLst>
              <a:gd name="connsiteX0" fmla="*/ 0 w 5342676"/>
              <a:gd name="connsiteY0" fmla="*/ 0 h 6105657"/>
              <a:gd name="connsiteX1" fmla="*/ 5342676 w 5342676"/>
              <a:gd name="connsiteY1" fmla="*/ 0 h 6105657"/>
              <a:gd name="connsiteX2" fmla="*/ 5342676 w 5342676"/>
              <a:gd name="connsiteY2" fmla="*/ 6105657 h 6105657"/>
              <a:gd name="connsiteX3" fmla="*/ 0 w 5342676"/>
              <a:gd name="connsiteY3" fmla="*/ 6105657 h 6105657"/>
              <a:gd name="connsiteX4" fmla="*/ 0 w 5342676"/>
              <a:gd name="connsiteY4" fmla="*/ 0 h 61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2676" h="6105657">
                <a:moveTo>
                  <a:pt x="0" y="0"/>
                </a:moveTo>
                <a:lnTo>
                  <a:pt x="5342676" y="0"/>
                </a:lnTo>
                <a:lnTo>
                  <a:pt x="5342676" y="6105657"/>
                </a:lnTo>
                <a:lnTo>
                  <a:pt x="0" y="610565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C2C687-43AD-AC20-D4C2-B7FBE1F0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17" y="553735"/>
            <a:ext cx="9756589" cy="694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E2029-B6CC-09AE-4410-DA6ED9F9C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517" y="1825625"/>
            <a:ext cx="5516283" cy="4351338"/>
          </a:xfrm>
        </p:spPr>
        <p:txBody>
          <a:bodyPr/>
          <a:lstStyle>
            <a:lvl2pPr>
              <a:buClr>
                <a:schemeClr val="accent1">
                  <a:lumMod val="40000"/>
                  <a:lumOff val="60000"/>
                </a:schemeClr>
              </a:buClr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DFB4A-EB08-1ACA-F9D5-8D765238D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16283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289565-D016-B1DB-A000-51267FB34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529" y="6363666"/>
            <a:ext cx="5133975" cy="219600"/>
          </a:xfrm>
        </p:spPr>
        <p:txBody>
          <a:bodyPr tIns="46800" rIns="90000" bIns="46800">
            <a:normAutofit/>
          </a:bodyPr>
          <a:lstStyle>
            <a:lvl1pPr marL="0" indent="0">
              <a:buSzPct val="130000"/>
              <a:buFontTx/>
              <a:buNone/>
              <a:defRPr sz="1200"/>
            </a:lvl1pPr>
          </a:lstStyle>
          <a:p>
            <a:pPr lvl="0"/>
            <a:r>
              <a:rPr lang="en-GB" dirty="0"/>
              <a:t>Name of Deck</a:t>
            </a:r>
            <a:endParaRPr lang="en-C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1D806-38AB-8B6F-8674-E56DAC5D42B7}"/>
              </a:ext>
            </a:extLst>
          </p:cNvPr>
          <p:cNvSpPr txBox="1"/>
          <p:nvPr userDrawn="1"/>
        </p:nvSpPr>
        <p:spPr>
          <a:xfrm>
            <a:off x="10463648" y="6334704"/>
            <a:ext cx="1512606" cy="261610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lvl="0" indent="0" algn="r">
              <a:buFontTx/>
              <a:buNone/>
            </a:pPr>
            <a:fld id="{4FFF2403-6417-DC4D-AB04-29646570B910}" type="slidenum">
              <a:rPr lang="en-CZ" sz="1050" b="0" i="0" smtClean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CZ" sz="1050" b="0" i="0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43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00F6B60-40C2-8A55-C726-01825FF24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529" y="6363666"/>
            <a:ext cx="5133975" cy="219600"/>
          </a:xfrm>
        </p:spPr>
        <p:txBody>
          <a:bodyPr tIns="46800" rIns="90000" bIns="46800">
            <a:normAutofit/>
          </a:bodyPr>
          <a:lstStyle>
            <a:lvl1pPr marL="0" indent="0">
              <a:buSzPct val="130000"/>
              <a:buFontTx/>
              <a:buNone/>
              <a:defRPr sz="1200"/>
            </a:lvl1pPr>
          </a:lstStyle>
          <a:p>
            <a:pPr lvl="0"/>
            <a:r>
              <a:rPr lang="en-GB" dirty="0"/>
              <a:t>Name of Deck</a:t>
            </a:r>
            <a:endParaRPr lang="en-CZ" dirty="0"/>
          </a:p>
        </p:txBody>
      </p:sp>
      <p:pic>
        <p:nvPicPr>
          <p:cNvPr id="25" name="Picture 24" descr="A black sphere with white lines&#10;&#10;Description automatically generated">
            <a:extLst>
              <a:ext uri="{FF2B5EF4-FFF2-40B4-BE49-F238E27FC236}">
                <a16:creationId xmlns:a16="http://schemas.microsoft.com/office/drawing/2014/main" id="{55738406-6C99-8717-EB45-DFCA64F84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5802" t="7483" r="60099" b="-20461"/>
          <a:stretch>
            <a:fillRect/>
          </a:stretch>
        </p:blipFill>
        <p:spPr>
          <a:xfrm rot="2040690">
            <a:off x="3398376" y="-783718"/>
            <a:ext cx="5936384" cy="7825637"/>
          </a:xfrm>
          <a:custGeom>
            <a:avLst/>
            <a:gdLst>
              <a:gd name="connsiteX0" fmla="*/ 0 w 5936384"/>
              <a:gd name="connsiteY0" fmla="*/ 2140868 h 7825637"/>
              <a:gd name="connsiteX1" fmla="*/ 3172592 w 5936384"/>
              <a:gd name="connsiteY1" fmla="*/ 0 h 7825637"/>
              <a:gd name="connsiteX2" fmla="*/ 3172593 w 5936384"/>
              <a:gd name="connsiteY2" fmla="*/ 6408355 h 7825637"/>
              <a:gd name="connsiteX3" fmla="*/ 5936384 w 5936384"/>
              <a:gd name="connsiteY3" fmla="*/ 6408355 h 7825637"/>
              <a:gd name="connsiteX4" fmla="*/ 3836086 w 5936384"/>
              <a:gd name="connsiteY4" fmla="*/ 7825637 h 7825637"/>
              <a:gd name="connsiteX5" fmla="*/ 0 w 5936384"/>
              <a:gd name="connsiteY5" fmla="*/ 2140868 h 782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6384" h="7825637">
                <a:moveTo>
                  <a:pt x="0" y="2140868"/>
                </a:moveTo>
                <a:lnTo>
                  <a:pt x="3172592" y="0"/>
                </a:lnTo>
                <a:lnTo>
                  <a:pt x="3172593" y="6408355"/>
                </a:lnTo>
                <a:lnTo>
                  <a:pt x="5936384" y="6408355"/>
                </a:lnTo>
                <a:lnTo>
                  <a:pt x="3836086" y="7825637"/>
                </a:lnTo>
                <a:lnTo>
                  <a:pt x="0" y="2140868"/>
                </a:lnTo>
                <a:close/>
              </a:path>
            </a:pathLst>
          </a:cu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852D825-B623-D0ED-6522-4F9140B85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8848" y="744234"/>
            <a:ext cx="5366121" cy="2387600"/>
          </a:xfrm>
        </p:spPr>
        <p:txBody>
          <a:bodyPr anchor="ctr"/>
          <a:lstStyle>
            <a:lvl1pPr algn="l">
              <a:lnSpc>
                <a:spcPct val="100000"/>
              </a:lnSpc>
              <a:defRPr sz="5200">
                <a:solidFill>
                  <a:srgbClr val="FFFFFF"/>
                </a:solidFill>
              </a:defRPr>
            </a:lvl1pPr>
          </a:lstStyle>
          <a:p>
            <a:r>
              <a:rPr lang="en-GB" dirty="0" err="1">
                <a:effectLst/>
              </a:rPr>
              <a:t>Děkujeme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za </a:t>
            </a:r>
            <a:r>
              <a:rPr lang="en-GB" dirty="0" err="1">
                <a:effectLst/>
              </a:rPr>
              <a:t>pozornost</a:t>
            </a:r>
            <a:r>
              <a:rPr lang="en-GB" dirty="0">
                <a:effectLst/>
              </a:rPr>
              <a:t>!</a:t>
            </a:r>
            <a:endParaRPr lang="en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86D6C-EAE7-AA7C-9339-4AFCA64E9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-202" r="12866"/>
          <a:stretch/>
        </p:blipFill>
        <p:spPr>
          <a:xfrm>
            <a:off x="7368713" y="744234"/>
            <a:ext cx="4823287" cy="5512095"/>
          </a:xfrm>
          <a:custGeom>
            <a:avLst/>
            <a:gdLst>
              <a:gd name="connsiteX0" fmla="*/ 0 w 5342676"/>
              <a:gd name="connsiteY0" fmla="*/ 0 h 6105657"/>
              <a:gd name="connsiteX1" fmla="*/ 5342676 w 5342676"/>
              <a:gd name="connsiteY1" fmla="*/ 0 h 6105657"/>
              <a:gd name="connsiteX2" fmla="*/ 5342676 w 5342676"/>
              <a:gd name="connsiteY2" fmla="*/ 6105657 h 6105657"/>
              <a:gd name="connsiteX3" fmla="*/ 0 w 5342676"/>
              <a:gd name="connsiteY3" fmla="*/ 6105657 h 6105657"/>
              <a:gd name="connsiteX4" fmla="*/ 0 w 5342676"/>
              <a:gd name="connsiteY4" fmla="*/ 0 h 61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2676" h="6105657">
                <a:moveTo>
                  <a:pt x="0" y="0"/>
                </a:moveTo>
                <a:lnTo>
                  <a:pt x="5342676" y="0"/>
                </a:lnTo>
                <a:lnTo>
                  <a:pt x="5342676" y="6105657"/>
                </a:lnTo>
                <a:lnTo>
                  <a:pt x="0" y="6105657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72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84717" y="472017"/>
            <a:ext cx="11224683" cy="492443"/>
          </a:xfrm>
        </p:spPr>
        <p:txBody>
          <a:bodyPr anchor="t" anchorCtr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84717" y="1217036"/>
            <a:ext cx="11224683" cy="435826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35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FA2E-4E6E-73A7-5036-A284F0BB0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517" y="553735"/>
            <a:ext cx="9487648" cy="694251"/>
          </a:xfrm>
        </p:spPr>
        <p:txBody>
          <a:bodyPr/>
          <a:lstStyle/>
          <a:p>
            <a:r>
              <a:rPr lang="en-GB" dirty="0"/>
              <a:t>Your title here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241DF-5DD1-3460-8EEE-4627037E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17" y="1514844"/>
            <a:ext cx="9487648" cy="98887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DB996E-E8FD-B9E9-6F53-8A98F1BA6C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3517" y="2971800"/>
            <a:ext cx="11195423" cy="3116606"/>
          </a:xfrm>
          <a:prstGeom prst="roundRect">
            <a:avLst>
              <a:gd name="adj" fmla="val 353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3AA7262-F5EC-9300-0873-9D9D1A5FC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529" y="6363666"/>
            <a:ext cx="5133975" cy="219600"/>
          </a:xfrm>
        </p:spPr>
        <p:txBody>
          <a:bodyPr tIns="46800" rIns="90000" bIns="46800">
            <a:normAutofit/>
          </a:bodyPr>
          <a:lstStyle>
            <a:lvl1pPr marL="0" indent="0">
              <a:buSzPct val="130000"/>
              <a:buFontTx/>
              <a:buNone/>
              <a:defRPr sz="1200"/>
            </a:lvl1pPr>
          </a:lstStyle>
          <a:p>
            <a:pPr lvl="0"/>
            <a:r>
              <a:rPr lang="cs-CZ" dirty="0"/>
              <a:t>Hospodářská strategie České republiky</a:t>
            </a:r>
            <a:endParaRPr lang="en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51AA65-F89F-DBCC-A5D4-5A44512893DD}"/>
              </a:ext>
            </a:extLst>
          </p:cNvPr>
          <p:cNvSpPr txBox="1"/>
          <p:nvPr userDrawn="1"/>
        </p:nvSpPr>
        <p:spPr>
          <a:xfrm>
            <a:off x="10463648" y="6334704"/>
            <a:ext cx="1512606" cy="261610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lvl="0" indent="0" algn="r">
              <a:buFontTx/>
              <a:buNone/>
            </a:pPr>
            <a:fld id="{4FFF2403-6417-DC4D-AB04-29646570B910}" type="slidenum">
              <a:rPr lang="en-CZ" sz="1050" b="0" i="0" smtClean="0">
                <a:solidFill>
                  <a:srgbClr val="044280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CZ" sz="1050" b="0" i="0" dirty="0">
              <a:solidFill>
                <a:srgbClr val="044280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839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E70094-C1A0-4D11-04EA-9EFD12301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202" r="12866"/>
          <a:stretch/>
        </p:blipFill>
        <p:spPr>
          <a:xfrm>
            <a:off x="7463821" y="463525"/>
            <a:ext cx="4728179" cy="5403405"/>
          </a:xfrm>
          <a:custGeom>
            <a:avLst/>
            <a:gdLst>
              <a:gd name="connsiteX0" fmla="*/ 0 w 5342676"/>
              <a:gd name="connsiteY0" fmla="*/ 0 h 6105657"/>
              <a:gd name="connsiteX1" fmla="*/ 5342676 w 5342676"/>
              <a:gd name="connsiteY1" fmla="*/ 0 h 6105657"/>
              <a:gd name="connsiteX2" fmla="*/ 5342676 w 5342676"/>
              <a:gd name="connsiteY2" fmla="*/ 6105657 h 6105657"/>
              <a:gd name="connsiteX3" fmla="*/ 0 w 5342676"/>
              <a:gd name="connsiteY3" fmla="*/ 6105657 h 6105657"/>
              <a:gd name="connsiteX4" fmla="*/ 0 w 5342676"/>
              <a:gd name="connsiteY4" fmla="*/ 0 h 61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2676" h="6105657">
                <a:moveTo>
                  <a:pt x="0" y="0"/>
                </a:moveTo>
                <a:lnTo>
                  <a:pt x="5342676" y="0"/>
                </a:lnTo>
                <a:lnTo>
                  <a:pt x="5342676" y="6105657"/>
                </a:lnTo>
                <a:lnTo>
                  <a:pt x="0" y="610565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DFA2E-4E6E-73A7-5036-A284F0BB0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517" y="553735"/>
            <a:ext cx="9960131" cy="694251"/>
          </a:xfrm>
        </p:spPr>
        <p:txBody>
          <a:bodyPr/>
          <a:lstStyle/>
          <a:p>
            <a:r>
              <a:rPr lang="en-GB" dirty="0"/>
              <a:t>Your title here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241DF-5DD1-3460-8EEE-4627037E4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>
                  <a:lumMod val="40000"/>
                  <a:lumOff val="60000"/>
                </a:schemeClr>
              </a:buClr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E6067FB-EACF-6330-056A-05B1C350C6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529" y="6363666"/>
            <a:ext cx="5133975" cy="219600"/>
          </a:xfrm>
        </p:spPr>
        <p:txBody>
          <a:bodyPr tIns="46800" rIns="90000" bIns="46800">
            <a:normAutofit/>
          </a:bodyPr>
          <a:lstStyle>
            <a:lvl1pPr marL="0" indent="0">
              <a:buSzPct val="130000"/>
              <a:buFontTx/>
              <a:buNone/>
              <a:defRPr sz="1200"/>
            </a:lvl1pPr>
          </a:lstStyle>
          <a:p>
            <a:pPr lvl="0"/>
            <a:r>
              <a:rPr lang="cs-CZ" dirty="0"/>
              <a:t>Hospodářská strategie České republiky</a:t>
            </a:r>
            <a:endParaRPr lang="en-C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C22815-3904-8F8B-BA39-62E40F98C1C2}"/>
              </a:ext>
            </a:extLst>
          </p:cNvPr>
          <p:cNvSpPr txBox="1"/>
          <p:nvPr userDrawn="1"/>
        </p:nvSpPr>
        <p:spPr>
          <a:xfrm>
            <a:off x="10463648" y="6334704"/>
            <a:ext cx="1512606" cy="261610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lvl="0" indent="0" algn="r">
              <a:buFontTx/>
              <a:buNone/>
            </a:pPr>
            <a:fld id="{4FFF2403-6417-DC4D-AB04-29646570B910}" type="slidenum">
              <a:rPr lang="en-CZ" sz="1050" b="0" i="0" smtClean="0">
                <a:solidFill>
                  <a:srgbClr val="044280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CZ" sz="1050" b="0" i="0" dirty="0">
              <a:solidFill>
                <a:srgbClr val="044280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56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BBF5D9-8D35-A821-6F6A-5D00768E4A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202" r="12866"/>
          <a:stretch/>
        </p:blipFill>
        <p:spPr>
          <a:xfrm>
            <a:off x="7463821" y="463525"/>
            <a:ext cx="4728179" cy="5403405"/>
          </a:xfrm>
          <a:custGeom>
            <a:avLst/>
            <a:gdLst>
              <a:gd name="connsiteX0" fmla="*/ 0 w 5342676"/>
              <a:gd name="connsiteY0" fmla="*/ 0 h 6105657"/>
              <a:gd name="connsiteX1" fmla="*/ 5342676 w 5342676"/>
              <a:gd name="connsiteY1" fmla="*/ 0 h 6105657"/>
              <a:gd name="connsiteX2" fmla="*/ 5342676 w 5342676"/>
              <a:gd name="connsiteY2" fmla="*/ 6105657 h 6105657"/>
              <a:gd name="connsiteX3" fmla="*/ 0 w 5342676"/>
              <a:gd name="connsiteY3" fmla="*/ 6105657 h 6105657"/>
              <a:gd name="connsiteX4" fmla="*/ 0 w 5342676"/>
              <a:gd name="connsiteY4" fmla="*/ 0 h 61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2676" h="6105657">
                <a:moveTo>
                  <a:pt x="0" y="0"/>
                </a:moveTo>
                <a:lnTo>
                  <a:pt x="5342676" y="0"/>
                </a:lnTo>
                <a:lnTo>
                  <a:pt x="5342676" y="6105657"/>
                </a:lnTo>
                <a:lnTo>
                  <a:pt x="0" y="610565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DFA2E-4E6E-73A7-5036-A284F0BB0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517" y="553735"/>
            <a:ext cx="9487648" cy="694251"/>
          </a:xfrm>
        </p:spPr>
        <p:txBody>
          <a:bodyPr/>
          <a:lstStyle/>
          <a:p>
            <a:r>
              <a:rPr lang="en-GB" dirty="0"/>
              <a:t>Your title here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241DF-5DD1-3460-8EEE-4627037E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17" y="1514844"/>
            <a:ext cx="9487648" cy="98887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DB996E-E8FD-B9E9-6F53-8A98F1BA6C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3517" y="2971800"/>
            <a:ext cx="11195423" cy="3116606"/>
          </a:xfrm>
          <a:prstGeom prst="roundRect">
            <a:avLst>
              <a:gd name="adj" fmla="val 353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3AA7262-F5EC-9300-0873-9D9D1A5FC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529" y="6363666"/>
            <a:ext cx="5133975" cy="219600"/>
          </a:xfrm>
        </p:spPr>
        <p:txBody>
          <a:bodyPr tIns="46800" rIns="90000" bIns="46800">
            <a:normAutofit/>
          </a:bodyPr>
          <a:lstStyle>
            <a:lvl1pPr marL="0" indent="0">
              <a:buSzPct val="130000"/>
              <a:buFontTx/>
              <a:buNone/>
              <a:defRPr sz="1200"/>
            </a:lvl1pPr>
          </a:lstStyle>
          <a:p>
            <a:pPr lvl="0"/>
            <a:r>
              <a:rPr lang="en-GB" dirty="0"/>
              <a:t>Name of Deck</a:t>
            </a:r>
            <a:endParaRPr lang="en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51AA65-F89F-DBCC-A5D4-5A44512893DD}"/>
              </a:ext>
            </a:extLst>
          </p:cNvPr>
          <p:cNvSpPr txBox="1"/>
          <p:nvPr userDrawn="1"/>
        </p:nvSpPr>
        <p:spPr>
          <a:xfrm>
            <a:off x="10463648" y="6334704"/>
            <a:ext cx="1512606" cy="261610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lvl="0" indent="0" algn="r">
              <a:buFontTx/>
              <a:buNone/>
            </a:pPr>
            <a:fld id="{4FFF2403-6417-DC4D-AB04-29646570B910}" type="slidenum">
              <a:rPr lang="en-CZ" sz="1050" b="0" i="0" smtClean="0">
                <a:solidFill>
                  <a:srgbClr val="044280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CZ" sz="1050" b="0" i="0" dirty="0">
              <a:solidFill>
                <a:srgbClr val="044280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67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985D-F688-FD14-09C9-BC54FD644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8288" y="3223301"/>
            <a:ext cx="6401862" cy="1366162"/>
          </a:xfrm>
        </p:spPr>
        <p:txBody>
          <a:bodyPr anchor="t"/>
          <a:lstStyle>
            <a:lvl1pPr algn="l">
              <a:defRPr sz="5200"/>
            </a:lvl1pPr>
          </a:lstStyle>
          <a:p>
            <a:r>
              <a:rPr lang="en-GB" dirty="0"/>
              <a:t>Name of Chapter</a:t>
            </a:r>
            <a:endParaRPr lang="en-CZ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2C9DD16-43E9-07B4-A8A8-4FF55727CA2B}"/>
              </a:ext>
            </a:extLst>
          </p:cNvPr>
          <p:cNvSpPr txBox="1">
            <a:spLocks/>
          </p:cNvSpPr>
          <p:nvPr userDrawn="1"/>
        </p:nvSpPr>
        <p:spPr>
          <a:xfrm>
            <a:off x="4967432" y="2857262"/>
            <a:ext cx="3024424" cy="352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0" i="0" kern="1200" spc="-150">
                <a:solidFill>
                  <a:schemeClr val="bg1"/>
                </a:solidFill>
                <a:latin typeface="Grava Normal" panose="020B0000000000000000" pitchFamily="34" charset="0"/>
                <a:ea typeface="+mj-ea"/>
                <a:cs typeface="+mj-cs"/>
              </a:defRPr>
            </a:lvl1pPr>
          </a:lstStyle>
          <a:p>
            <a:endParaRPr lang="en-CZ" sz="1400" spc="0" dirty="0">
              <a:solidFill>
                <a:schemeClr val="accent1">
                  <a:lumMod val="40000"/>
                  <a:lumOff val="6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066F72A-1BE2-DC03-03D2-4CBF359558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529" y="6363666"/>
            <a:ext cx="5133975" cy="219600"/>
          </a:xfrm>
        </p:spPr>
        <p:txBody>
          <a:bodyPr tIns="46800" rIns="90000" bIns="46800">
            <a:normAutofit/>
          </a:bodyPr>
          <a:lstStyle>
            <a:lvl1pPr marL="0" indent="0">
              <a:buSzPct val="130000"/>
              <a:buFontTx/>
              <a:buNone/>
              <a:defRPr sz="1200"/>
            </a:lvl1pPr>
          </a:lstStyle>
          <a:p>
            <a:r>
              <a:rPr lang="cs-CZ" dirty="0"/>
              <a:t>Hospodářská strategie České republiky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E95DE5-143F-05A0-D303-559466DA0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10110" y="248484"/>
            <a:ext cx="976623" cy="459921"/>
          </a:xfrm>
          <a:prstGeom prst="rect">
            <a:avLst/>
          </a:prstGeom>
        </p:spPr>
      </p:pic>
      <p:pic>
        <p:nvPicPr>
          <p:cNvPr id="4" name="Picture 3" descr="A map of the island&#10;&#10;Description automatically generated">
            <a:extLst>
              <a:ext uri="{FF2B5EF4-FFF2-40B4-BE49-F238E27FC236}">
                <a16:creationId xmlns:a16="http://schemas.microsoft.com/office/drawing/2014/main" id="{9A0E9446-8A53-AF1E-445F-BEE0FDE991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231" y="164122"/>
            <a:ext cx="4466138" cy="45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43E56D-2D88-33C5-118C-EDDA26FAF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202" r="12866"/>
          <a:stretch/>
        </p:blipFill>
        <p:spPr>
          <a:xfrm>
            <a:off x="7463821" y="463525"/>
            <a:ext cx="4728179" cy="5403405"/>
          </a:xfrm>
          <a:custGeom>
            <a:avLst/>
            <a:gdLst>
              <a:gd name="connsiteX0" fmla="*/ 0 w 5342676"/>
              <a:gd name="connsiteY0" fmla="*/ 0 h 6105657"/>
              <a:gd name="connsiteX1" fmla="*/ 5342676 w 5342676"/>
              <a:gd name="connsiteY1" fmla="*/ 0 h 6105657"/>
              <a:gd name="connsiteX2" fmla="*/ 5342676 w 5342676"/>
              <a:gd name="connsiteY2" fmla="*/ 6105657 h 6105657"/>
              <a:gd name="connsiteX3" fmla="*/ 0 w 5342676"/>
              <a:gd name="connsiteY3" fmla="*/ 6105657 h 6105657"/>
              <a:gd name="connsiteX4" fmla="*/ 0 w 5342676"/>
              <a:gd name="connsiteY4" fmla="*/ 0 h 61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2676" h="6105657">
                <a:moveTo>
                  <a:pt x="0" y="0"/>
                </a:moveTo>
                <a:lnTo>
                  <a:pt x="5342676" y="0"/>
                </a:lnTo>
                <a:lnTo>
                  <a:pt x="5342676" y="6105657"/>
                </a:lnTo>
                <a:lnTo>
                  <a:pt x="0" y="610565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C2C687-43AD-AC20-D4C2-B7FBE1F0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17" y="553735"/>
            <a:ext cx="9756589" cy="694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E2029-B6CC-09AE-4410-DA6ED9F9C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517" y="1825625"/>
            <a:ext cx="5516283" cy="4351338"/>
          </a:xfrm>
        </p:spPr>
        <p:txBody>
          <a:bodyPr/>
          <a:lstStyle>
            <a:lvl2pPr>
              <a:buClr>
                <a:schemeClr val="accent1">
                  <a:lumMod val="40000"/>
                  <a:lumOff val="60000"/>
                </a:schemeClr>
              </a:buClr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DFB4A-EB08-1ACA-F9D5-8D765238D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16283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289565-D016-B1DB-A000-51267FB34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529" y="6363666"/>
            <a:ext cx="5133975" cy="219600"/>
          </a:xfrm>
        </p:spPr>
        <p:txBody>
          <a:bodyPr tIns="46800" rIns="90000" bIns="46800">
            <a:normAutofit/>
          </a:bodyPr>
          <a:lstStyle>
            <a:lvl1pPr marL="0" indent="0">
              <a:buSzPct val="130000"/>
              <a:buFontTx/>
              <a:buNone/>
              <a:defRPr sz="1200"/>
            </a:lvl1pPr>
          </a:lstStyle>
          <a:p>
            <a:r>
              <a:rPr lang="cs-CZ" dirty="0"/>
              <a:t>Hospodářská strategie České republiky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F035E-95CB-325D-0787-AB07F97CB278}"/>
              </a:ext>
            </a:extLst>
          </p:cNvPr>
          <p:cNvSpPr txBox="1"/>
          <p:nvPr userDrawn="1"/>
        </p:nvSpPr>
        <p:spPr>
          <a:xfrm>
            <a:off x="10463648" y="6334704"/>
            <a:ext cx="1512606" cy="261610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lvl="0" indent="0" algn="r">
              <a:buFontTx/>
              <a:buNone/>
            </a:pPr>
            <a:fld id="{4FFF2403-6417-DC4D-AB04-29646570B910}" type="slidenum">
              <a:rPr lang="en-CZ" sz="1050" b="0" i="0" smtClean="0">
                <a:solidFill>
                  <a:srgbClr val="044280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CZ" sz="1050" b="0" i="0" dirty="0">
              <a:solidFill>
                <a:srgbClr val="044280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56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00F6B60-40C2-8A55-C726-01825FF24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529" y="6363666"/>
            <a:ext cx="5133975" cy="219600"/>
          </a:xfrm>
        </p:spPr>
        <p:txBody>
          <a:bodyPr tIns="46800" rIns="90000" bIns="46800">
            <a:normAutofit/>
          </a:bodyPr>
          <a:lstStyle>
            <a:lvl1pPr marL="0" indent="0">
              <a:buSzPct val="130000"/>
              <a:buFontTx/>
              <a:buNone/>
              <a:defRPr sz="1200"/>
            </a:lvl1pPr>
          </a:lstStyle>
          <a:p>
            <a:pPr lvl="0"/>
            <a:r>
              <a:rPr lang="en-GB" dirty="0"/>
              <a:t>Name of Deck</a:t>
            </a:r>
            <a:endParaRPr lang="en-CZ" dirty="0"/>
          </a:p>
        </p:txBody>
      </p:sp>
      <p:pic>
        <p:nvPicPr>
          <p:cNvPr id="26" name="Picture 25" descr="A black sphere with white lines&#10;&#10;Description automatically generated">
            <a:extLst>
              <a:ext uri="{FF2B5EF4-FFF2-40B4-BE49-F238E27FC236}">
                <a16:creationId xmlns:a16="http://schemas.microsoft.com/office/drawing/2014/main" id="{7B1E8731-0388-53B3-838E-8BADC3BF0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88910" b="92517"/>
          <a:stretch>
            <a:fillRect/>
          </a:stretch>
        </p:blipFill>
        <p:spPr>
          <a:xfrm rot="2040690">
            <a:off x="8803938" y="-259177"/>
            <a:ext cx="768156" cy="518352"/>
          </a:xfrm>
          <a:custGeom>
            <a:avLst/>
            <a:gdLst>
              <a:gd name="connsiteX0" fmla="*/ 0 w 768156"/>
              <a:gd name="connsiteY0" fmla="*/ 1 h 518352"/>
              <a:gd name="connsiteX1" fmla="*/ 768156 w 768156"/>
              <a:gd name="connsiteY1" fmla="*/ 0 h 518352"/>
              <a:gd name="connsiteX2" fmla="*/ 0 w 768156"/>
              <a:gd name="connsiteY2" fmla="*/ 518352 h 518352"/>
              <a:gd name="connsiteX3" fmla="*/ 0 w 768156"/>
              <a:gd name="connsiteY3" fmla="*/ 1 h 51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156" h="518352">
                <a:moveTo>
                  <a:pt x="0" y="1"/>
                </a:moveTo>
                <a:lnTo>
                  <a:pt x="768156" y="0"/>
                </a:lnTo>
                <a:lnTo>
                  <a:pt x="0" y="518352"/>
                </a:lnTo>
                <a:lnTo>
                  <a:pt x="0" y="1"/>
                </a:lnTo>
                <a:close/>
              </a:path>
            </a:pathLst>
          </a:custGeom>
        </p:spPr>
      </p:pic>
      <p:pic>
        <p:nvPicPr>
          <p:cNvPr id="25" name="Picture 24" descr="A black sphere with white lines&#10;&#10;Description automatically generated">
            <a:extLst>
              <a:ext uri="{FF2B5EF4-FFF2-40B4-BE49-F238E27FC236}">
                <a16:creationId xmlns:a16="http://schemas.microsoft.com/office/drawing/2014/main" id="{55738406-6C99-8717-EB45-DFCA64F84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5802" t="7483" r="60099" b="-20461"/>
          <a:stretch>
            <a:fillRect/>
          </a:stretch>
        </p:blipFill>
        <p:spPr>
          <a:xfrm rot="2040690">
            <a:off x="3398376" y="-783718"/>
            <a:ext cx="5936384" cy="7825637"/>
          </a:xfrm>
          <a:custGeom>
            <a:avLst/>
            <a:gdLst>
              <a:gd name="connsiteX0" fmla="*/ 0 w 5936384"/>
              <a:gd name="connsiteY0" fmla="*/ 2140868 h 7825637"/>
              <a:gd name="connsiteX1" fmla="*/ 3172592 w 5936384"/>
              <a:gd name="connsiteY1" fmla="*/ 0 h 7825637"/>
              <a:gd name="connsiteX2" fmla="*/ 3172593 w 5936384"/>
              <a:gd name="connsiteY2" fmla="*/ 6408355 h 7825637"/>
              <a:gd name="connsiteX3" fmla="*/ 5936384 w 5936384"/>
              <a:gd name="connsiteY3" fmla="*/ 6408355 h 7825637"/>
              <a:gd name="connsiteX4" fmla="*/ 3836086 w 5936384"/>
              <a:gd name="connsiteY4" fmla="*/ 7825637 h 7825637"/>
              <a:gd name="connsiteX5" fmla="*/ 0 w 5936384"/>
              <a:gd name="connsiteY5" fmla="*/ 2140868 h 782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6384" h="7825637">
                <a:moveTo>
                  <a:pt x="0" y="2140868"/>
                </a:moveTo>
                <a:lnTo>
                  <a:pt x="3172592" y="0"/>
                </a:lnTo>
                <a:lnTo>
                  <a:pt x="3172593" y="6408355"/>
                </a:lnTo>
                <a:lnTo>
                  <a:pt x="5936384" y="6408355"/>
                </a:lnTo>
                <a:lnTo>
                  <a:pt x="3836086" y="7825637"/>
                </a:lnTo>
                <a:lnTo>
                  <a:pt x="0" y="2140868"/>
                </a:lnTo>
                <a:close/>
              </a:path>
            </a:pathLst>
          </a:cu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852D825-B623-D0ED-6522-4F9140B85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8848" y="744234"/>
            <a:ext cx="5366121" cy="2387600"/>
          </a:xfrm>
        </p:spPr>
        <p:txBody>
          <a:bodyPr anchor="ctr"/>
          <a:lstStyle>
            <a:lvl1pPr algn="l">
              <a:lnSpc>
                <a:spcPct val="100000"/>
              </a:lnSpc>
              <a:defRPr sz="5200">
                <a:solidFill>
                  <a:srgbClr val="044280"/>
                </a:solidFill>
              </a:defRPr>
            </a:lvl1pPr>
          </a:lstStyle>
          <a:p>
            <a:r>
              <a:rPr lang="en-GB" dirty="0" err="1">
                <a:effectLst/>
              </a:rPr>
              <a:t>Děkujeme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za </a:t>
            </a:r>
            <a:r>
              <a:rPr lang="en-GB" dirty="0" err="1">
                <a:effectLst/>
              </a:rPr>
              <a:t>pozornost</a:t>
            </a:r>
            <a:r>
              <a:rPr lang="en-GB" dirty="0">
                <a:effectLst/>
              </a:rPr>
              <a:t>!</a:t>
            </a:r>
            <a:endParaRPr lang="en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4AD00-751F-CB22-0344-3ED5C8A19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-202" r="12866"/>
          <a:stretch/>
        </p:blipFill>
        <p:spPr>
          <a:xfrm>
            <a:off x="7463821" y="727297"/>
            <a:ext cx="4728179" cy="5403405"/>
          </a:xfrm>
          <a:custGeom>
            <a:avLst/>
            <a:gdLst>
              <a:gd name="connsiteX0" fmla="*/ 0 w 5342676"/>
              <a:gd name="connsiteY0" fmla="*/ 0 h 6105657"/>
              <a:gd name="connsiteX1" fmla="*/ 5342676 w 5342676"/>
              <a:gd name="connsiteY1" fmla="*/ 0 h 6105657"/>
              <a:gd name="connsiteX2" fmla="*/ 5342676 w 5342676"/>
              <a:gd name="connsiteY2" fmla="*/ 6105657 h 6105657"/>
              <a:gd name="connsiteX3" fmla="*/ 0 w 5342676"/>
              <a:gd name="connsiteY3" fmla="*/ 6105657 h 6105657"/>
              <a:gd name="connsiteX4" fmla="*/ 0 w 5342676"/>
              <a:gd name="connsiteY4" fmla="*/ 0 h 61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2676" h="6105657">
                <a:moveTo>
                  <a:pt x="0" y="0"/>
                </a:moveTo>
                <a:lnTo>
                  <a:pt x="5342676" y="0"/>
                </a:lnTo>
                <a:lnTo>
                  <a:pt x="5342676" y="6105657"/>
                </a:lnTo>
                <a:lnTo>
                  <a:pt x="0" y="6105657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88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>
          <a:xfrm>
            <a:off x="484717" y="472017"/>
            <a:ext cx="11224683" cy="492443"/>
          </a:xfrm>
        </p:spPr>
        <p:txBody>
          <a:bodyPr anchor="t" anchorCtr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Hlavní teze – „co si ze snímku mám odnést“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484717" y="1217037"/>
            <a:ext cx="5520000" cy="340831"/>
          </a:xfrm>
        </p:spPr>
        <p:txBody>
          <a:bodyPr tIns="0">
            <a:normAutofit/>
          </a:bodyPr>
          <a:lstStyle>
            <a:lvl1pPr marL="0" indent="0" algn="ctr">
              <a:buNone/>
              <a:defRPr sz="2133" b="1" i="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cs-CZ" dirty="0"/>
              <a:t>Nadpis grafu</a:t>
            </a:r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C4E32FD4-670F-4EC4-9802-B8B64987A9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1590652"/>
            <a:ext cx="5520000" cy="219792"/>
          </a:xfrm>
        </p:spPr>
        <p:txBody>
          <a:bodyPr tIns="0">
            <a:normAutofit/>
          </a:bodyPr>
          <a:lstStyle>
            <a:lvl1pPr marL="0" indent="0" algn="ctr">
              <a:buNone/>
              <a:defRPr sz="1600" b="0" i="1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cs-CZ" dirty="0"/>
              <a:t>Podnadpis grafu (jednotky)</a:t>
            </a:r>
          </a:p>
        </p:txBody>
      </p:sp>
      <p:sp>
        <p:nvSpPr>
          <p:cNvPr id="7" name="Zástupný symbol pro obsah 5">
            <a:extLst>
              <a:ext uri="{FF2B5EF4-FFF2-40B4-BE49-F238E27FC236}">
                <a16:creationId xmlns:a16="http://schemas.microsoft.com/office/drawing/2014/main" id="{E6982D68-8709-4734-B2E9-0C3FBFA5A1C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4717" y="1843230"/>
            <a:ext cx="5520001" cy="3732071"/>
          </a:xfrm>
        </p:spPr>
        <p:txBody>
          <a:bodyPr tIns="0"/>
          <a:lstStyle>
            <a:lvl1pPr>
              <a:buNone/>
              <a:defRPr/>
            </a:lvl1pPr>
          </a:lstStyle>
          <a:p>
            <a:pPr lvl="0"/>
            <a:r>
              <a:rPr lang="cs-CZ" dirty="0"/>
              <a:t>Graf/schéma/tabulka (nevkládat jako obrázky, ale jako upravitelné objekty)</a:t>
            </a:r>
          </a:p>
        </p:txBody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ADAC6C81-EB59-4AC3-9460-49039BCF5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717" y="5608085"/>
            <a:ext cx="5520000" cy="219792"/>
          </a:xfrm>
        </p:spPr>
        <p:txBody>
          <a:bodyPr tIns="0">
            <a:normAutofit/>
          </a:bodyPr>
          <a:lstStyle>
            <a:lvl1pPr marL="0" indent="0" algn="l">
              <a:buNone/>
              <a:defRPr sz="1600" b="0" i="1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cs-CZ" dirty="0"/>
              <a:t>Zdroj:/Poznámka: 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9E02A968-AF98-4A2B-A119-5B698C3EA9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7283" y="1217037"/>
            <a:ext cx="5520000" cy="340831"/>
          </a:xfrm>
        </p:spPr>
        <p:txBody>
          <a:bodyPr tIns="0">
            <a:normAutofit/>
          </a:bodyPr>
          <a:lstStyle>
            <a:lvl1pPr marL="0" indent="0" algn="ctr">
              <a:buNone/>
              <a:defRPr sz="2133" b="1" i="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cs-CZ" dirty="0"/>
              <a:t>Nadpis grafu</a:t>
            </a:r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343753E5-16AE-4BFA-8351-9C35490DD6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7283" y="1590652"/>
            <a:ext cx="5520000" cy="219792"/>
          </a:xfrm>
        </p:spPr>
        <p:txBody>
          <a:bodyPr tIns="0">
            <a:normAutofit/>
          </a:bodyPr>
          <a:lstStyle>
            <a:lvl1pPr marL="0" indent="0" algn="ctr">
              <a:buNone/>
              <a:defRPr sz="1600" b="0" i="1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cs-CZ" dirty="0"/>
              <a:t>Podnadpis grafu (jednotky)</a:t>
            </a:r>
          </a:p>
        </p:txBody>
      </p:sp>
      <p:sp>
        <p:nvSpPr>
          <p:cNvPr id="11" name="Zástupný symbol pro obsah 5">
            <a:extLst>
              <a:ext uri="{FF2B5EF4-FFF2-40B4-BE49-F238E27FC236}">
                <a16:creationId xmlns:a16="http://schemas.microsoft.com/office/drawing/2014/main" id="{5C3BC7B4-9F74-48FA-9E82-07465B35D58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87282" y="1843230"/>
            <a:ext cx="5520001" cy="3732071"/>
          </a:xfrm>
        </p:spPr>
        <p:txBody>
          <a:bodyPr tIns="0"/>
          <a:lstStyle>
            <a:lvl1pPr>
              <a:buNone/>
              <a:defRPr/>
            </a:lvl1pPr>
          </a:lstStyle>
          <a:p>
            <a:pPr lvl="0"/>
            <a:r>
              <a:rPr lang="cs-CZ" dirty="0"/>
              <a:t>Graf/schéma/tabulka (nevkládat jako obrázky, ale jako upravitelné objekty)</a:t>
            </a:r>
          </a:p>
        </p:txBody>
      </p:sp>
      <p:sp>
        <p:nvSpPr>
          <p:cNvPr id="12" name="Zástupný symbol pro text 5">
            <a:extLst>
              <a:ext uri="{FF2B5EF4-FFF2-40B4-BE49-F238E27FC236}">
                <a16:creationId xmlns:a16="http://schemas.microsoft.com/office/drawing/2014/main" id="{C33DE602-B969-4AFE-B5D5-314968814F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7283" y="5608085"/>
            <a:ext cx="5520000" cy="219792"/>
          </a:xfrm>
        </p:spPr>
        <p:txBody>
          <a:bodyPr tIns="0">
            <a:normAutofit/>
          </a:bodyPr>
          <a:lstStyle>
            <a:lvl1pPr marL="0" indent="0" algn="l">
              <a:buNone/>
              <a:defRPr sz="1600" b="0" i="1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cs-CZ" dirty="0"/>
              <a:t>Zdroj:/Poznámka: </a:t>
            </a:r>
          </a:p>
        </p:txBody>
      </p:sp>
    </p:spTree>
    <p:extLst>
      <p:ext uri="{BB962C8B-B14F-4D97-AF65-F5344CB8AC3E}">
        <p14:creationId xmlns:p14="http://schemas.microsoft.com/office/powerpoint/2010/main" val="2569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rgbClr val="011425"/>
            </a:gs>
            <a:gs pos="52000">
              <a:srgbClr val="022D52"/>
            </a:gs>
            <a:gs pos="100000">
              <a:srgbClr val="044280"/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78D9-7604-0E31-580B-0C2C374A0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448" y="591834"/>
            <a:ext cx="5366121" cy="2387600"/>
          </a:xfrm>
        </p:spPr>
        <p:txBody>
          <a:bodyPr anchor="ctr"/>
          <a:lstStyle>
            <a:lvl1pPr algn="l">
              <a:lnSpc>
                <a:spcPct val="100000"/>
              </a:lnSpc>
              <a:defRPr sz="5200">
                <a:solidFill>
                  <a:srgbClr val="FFFFFF"/>
                </a:solidFill>
              </a:defRPr>
            </a:lvl1pPr>
          </a:lstStyle>
          <a:p>
            <a:r>
              <a:rPr lang="en-GB" dirty="0" err="1">
                <a:effectLst/>
              </a:rPr>
              <a:t>Hospodářská</a:t>
            </a:r>
            <a:br>
              <a:rPr lang="en-GB" dirty="0">
                <a:effectLst/>
              </a:rPr>
            </a:br>
            <a:r>
              <a:rPr lang="en-GB" dirty="0" err="1">
                <a:effectLst/>
              </a:rPr>
              <a:t>strategie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České</a:t>
            </a:r>
            <a:br>
              <a:rPr lang="en-GB" dirty="0">
                <a:effectLst/>
              </a:rPr>
            </a:br>
            <a:r>
              <a:rPr lang="en-GB" dirty="0" err="1">
                <a:effectLst/>
              </a:rPr>
              <a:t>republiky</a:t>
            </a:r>
            <a:r>
              <a:rPr lang="en-GB" dirty="0">
                <a:effectLst/>
              </a:rPr>
              <a:t> 2040</a:t>
            </a:r>
            <a:endParaRPr lang="en-CZ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71A07B-33B9-DAAC-561A-3E3661DDE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02" r="12866"/>
          <a:stretch/>
        </p:blipFill>
        <p:spPr>
          <a:xfrm>
            <a:off x="6849324" y="376171"/>
            <a:ext cx="5342676" cy="6105657"/>
          </a:xfrm>
          <a:custGeom>
            <a:avLst/>
            <a:gdLst>
              <a:gd name="connsiteX0" fmla="*/ 0 w 5342676"/>
              <a:gd name="connsiteY0" fmla="*/ 0 h 6105657"/>
              <a:gd name="connsiteX1" fmla="*/ 5342676 w 5342676"/>
              <a:gd name="connsiteY1" fmla="*/ 0 h 6105657"/>
              <a:gd name="connsiteX2" fmla="*/ 5342676 w 5342676"/>
              <a:gd name="connsiteY2" fmla="*/ 6105657 h 6105657"/>
              <a:gd name="connsiteX3" fmla="*/ 0 w 5342676"/>
              <a:gd name="connsiteY3" fmla="*/ 6105657 h 6105657"/>
              <a:gd name="connsiteX4" fmla="*/ 0 w 5342676"/>
              <a:gd name="connsiteY4" fmla="*/ 0 h 61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2676" h="6105657">
                <a:moveTo>
                  <a:pt x="0" y="0"/>
                </a:moveTo>
                <a:lnTo>
                  <a:pt x="5342676" y="0"/>
                </a:lnTo>
                <a:lnTo>
                  <a:pt x="5342676" y="6105657"/>
                </a:lnTo>
                <a:lnTo>
                  <a:pt x="0" y="610565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 descr="A black background with white lines and dots&#10;&#10;Description automatically generated">
            <a:extLst>
              <a:ext uri="{FF2B5EF4-FFF2-40B4-BE49-F238E27FC236}">
                <a16:creationId xmlns:a16="http://schemas.microsoft.com/office/drawing/2014/main" id="{3C9ED57D-4EC0-6826-DE62-4B19BC3CC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-1617" t="-6161" r="12664" b="-6161"/>
          <a:stretch>
            <a:fillRect/>
          </a:stretch>
        </p:blipFill>
        <p:spPr>
          <a:xfrm>
            <a:off x="6750424" y="-1"/>
            <a:ext cx="5441576" cy="6858000"/>
          </a:xfrm>
          <a:custGeom>
            <a:avLst/>
            <a:gdLst>
              <a:gd name="connsiteX0" fmla="*/ 0 w 5441576"/>
              <a:gd name="connsiteY0" fmla="*/ 0 h 6858000"/>
              <a:gd name="connsiteX1" fmla="*/ 5441576 w 5441576"/>
              <a:gd name="connsiteY1" fmla="*/ 0 h 6858000"/>
              <a:gd name="connsiteX2" fmla="*/ 5441576 w 5441576"/>
              <a:gd name="connsiteY2" fmla="*/ 376171 h 6858000"/>
              <a:gd name="connsiteX3" fmla="*/ 98900 w 5441576"/>
              <a:gd name="connsiteY3" fmla="*/ 376171 h 6858000"/>
              <a:gd name="connsiteX4" fmla="*/ 98900 w 5441576"/>
              <a:gd name="connsiteY4" fmla="*/ 6481828 h 6858000"/>
              <a:gd name="connsiteX5" fmla="*/ 5441576 w 5441576"/>
              <a:gd name="connsiteY5" fmla="*/ 6481828 h 6858000"/>
              <a:gd name="connsiteX6" fmla="*/ 5441576 w 5441576"/>
              <a:gd name="connsiteY6" fmla="*/ 6858000 h 6858000"/>
              <a:gd name="connsiteX7" fmla="*/ 0 w 5441576"/>
              <a:gd name="connsiteY7" fmla="*/ 6858000 h 6858000"/>
              <a:gd name="connsiteX8" fmla="*/ 0 w 5441576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1576" h="6858000">
                <a:moveTo>
                  <a:pt x="0" y="0"/>
                </a:moveTo>
                <a:lnTo>
                  <a:pt x="5441576" y="0"/>
                </a:lnTo>
                <a:lnTo>
                  <a:pt x="5441576" y="376171"/>
                </a:lnTo>
                <a:lnTo>
                  <a:pt x="98900" y="376171"/>
                </a:lnTo>
                <a:lnTo>
                  <a:pt x="98900" y="6481828"/>
                </a:lnTo>
                <a:lnTo>
                  <a:pt x="5441576" y="6481828"/>
                </a:lnTo>
                <a:lnTo>
                  <a:pt x="54415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90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A663D6-A9EB-5810-7C29-EDA3ADF4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17" y="553735"/>
            <a:ext cx="10515600" cy="694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slide</a:t>
            </a:r>
            <a:endParaRPr lang="en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35027-F3E4-174C-DEBC-E69951A5F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517" y="1514844"/>
            <a:ext cx="10515600" cy="4351338"/>
          </a:xfrm>
          <a:prstGeom prst="rect">
            <a:avLst/>
          </a:prstGeom>
        </p:spPr>
        <p:txBody>
          <a:bodyPr vert="horz" lIns="91440" tIns="46800" rIns="91440" bIns="0" rtlCol="0">
            <a:normAutofit/>
          </a:bodyPr>
          <a:lstStyle/>
          <a:p>
            <a:pPr lvl="0"/>
            <a:r>
              <a:rPr lang="en-GB" dirty="0"/>
              <a:t>Five</a:t>
            </a:r>
          </a:p>
          <a:p>
            <a:pPr lvl="1"/>
            <a:r>
              <a:rPr lang="en-GB" dirty="0"/>
              <a:t>Admin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401840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3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spc="-150">
          <a:solidFill>
            <a:srgbClr val="022D52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anose="020B0604020202020204" pitchFamily="34" charset="0"/>
        <a:buChar char="•"/>
        <a:defRPr sz="2000" b="0" i="0" kern="1200" spc="0">
          <a:solidFill>
            <a:srgbClr val="022D52"/>
          </a:solidFill>
          <a:latin typeface="Poppins" pitchFamily="2" charset="77"/>
          <a:ea typeface="+mn-ea"/>
          <a:cs typeface="Poppins" pitchFamily="2" charset="77"/>
        </a:defRPr>
      </a:lvl1pPr>
      <a:lvl2pPr marL="432000" indent="-162000" algn="l" defTabSz="914400" rtl="0" eaLnBrk="1" latinLnBrk="0" hangingPunct="1">
        <a:lnSpc>
          <a:spcPct val="90000"/>
        </a:lnSpc>
        <a:spcBef>
          <a:spcPts val="800"/>
        </a:spcBef>
        <a:buClr>
          <a:srgbClr val="044280"/>
        </a:buClr>
        <a:buFont typeface="System Font Regular"/>
        <a:buChar char="-"/>
        <a:defRPr sz="1800" b="0" i="0" kern="1200">
          <a:solidFill>
            <a:srgbClr val="022D52"/>
          </a:solidFill>
          <a:latin typeface="Poppins" pitchFamily="2" charset="77"/>
          <a:ea typeface="+mn-ea"/>
          <a:cs typeface="Poppins" pitchFamily="2" charset="77"/>
        </a:defRPr>
      </a:lvl2pPr>
      <a:lvl3pPr marL="720000" indent="-162000" algn="l" defTabSz="914400" rtl="0" eaLnBrk="1" latinLnBrk="0" hangingPunct="1">
        <a:lnSpc>
          <a:spcPct val="90000"/>
        </a:lnSpc>
        <a:spcBef>
          <a:spcPts val="800"/>
        </a:spcBef>
        <a:buFont typeface="System Font Regular"/>
        <a:buChar char="-"/>
        <a:defRPr sz="1600" b="0" i="0" kern="1200">
          <a:solidFill>
            <a:srgbClr val="022D52"/>
          </a:solidFill>
          <a:latin typeface="Poppins" pitchFamily="2" charset="77"/>
          <a:ea typeface="+mn-ea"/>
          <a:cs typeface="Poppins" pitchFamily="2" charset="77"/>
        </a:defRPr>
      </a:lvl3pPr>
      <a:lvl4pPr marL="1080000" indent="-180000" algn="l" defTabSz="914400" rtl="0" eaLnBrk="1" latinLnBrk="0" hangingPunct="1">
        <a:lnSpc>
          <a:spcPct val="90000"/>
        </a:lnSpc>
        <a:spcBef>
          <a:spcPts val="600"/>
        </a:spcBef>
        <a:buFont typeface="System Font Regular"/>
        <a:buChar char="-"/>
        <a:defRPr sz="1400" b="0" i="0" kern="1200">
          <a:solidFill>
            <a:srgbClr val="022D52"/>
          </a:solidFill>
          <a:latin typeface="Poppins" pitchFamily="2" charset="77"/>
          <a:ea typeface="+mn-ea"/>
          <a:cs typeface="Poppins" pitchFamily="2" charset="77"/>
        </a:defRPr>
      </a:lvl4pPr>
      <a:lvl5pPr marL="1440000" indent="-162000" algn="l" defTabSz="914400" rtl="0" eaLnBrk="1" latinLnBrk="0" hangingPunct="1">
        <a:lnSpc>
          <a:spcPct val="90000"/>
        </a:lnSpc>
        <a:spcBef>
          <a:spcPts val="600"/>
        </a:spcBef>
        <a:buFont typeface="System Font Regular"/>
        <a:buChar char="-"/>
        <a:defRPr sz="1400" b="0" i="0" kern="1200">
          <a:solidFill>
            <a:srgbClr val="022D52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11425"/>
            </a:gs>
            <a:gs pos="52000">
              <a:srgbClr val="022D52"/>
            </a:gs>
            <a:gs pos="100000">
              <a:srgbClr val="044280"/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A663D6-A9EB-5810-7C29-EDA3ADF4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17" y="553735"/>
            <a:ext cx="10515600" cy="694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slide</a:t>
            </a:r>
            <a:endParaRPr lang="en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35027-F3E4-174C-DEBC-E69951A5F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517" y="151484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Five</a:t>
            </a:r>
          </a:p>
          <a:p>
            <a:pPr lvl="1"/>
            <a:r>
              <a:rPr lang="en-GB" dirty="0"/>
              <a:t>Admin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85416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spc="-150">
          <a:solidFill>
            <a:srgbClr val="FFFFFF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95000"/>
        <a:buFont typeface="Arial" panose="020B0604020202020204" pitchFamily="34" charset="0"/>
        <a:buChar char="•"/>
        <a:defRPr sz="2000" b="0" i="0" kern="1200" spc="0">
          <a:solidFill>
            <a:srgbClr val="FFFFFF"/>
          </a:solidFill>
          <a:latin typeface="Poppins" pitchFamily="2" charset="77"/>
          <a:ea typeface="+mn-ea"/>
          <a:cs typeface="Poppins" pitchFamily="2" charset="77"/>
        </a:defRPr>
      </a:lvl1pPr>
      <a:lvl2pPr marL="432000" indent="-162000" algn="l" defTabSz="914400" rtl="0" eaLnBrk="1" latinLnBrk="0" hangingPunct="1">
        <a:lnSpc>
          <a:spcPct val="90000"/>
        </a:lnSpc>
        <a:spcBef>
          <a:spcPts val="800"/>
        </a:spcBef>
        <a:buClr>
          <a:srgbClr val="FFFFFF"/>
        </a:buClr>
        <a:buFont typeface="System Font Regular"/>
        <a:buChar char="-"/>
        <a:defRPr sz="1800" b="0" i="0" kern="1200">
          <a:solidFill>
            <a:srgbClr val="FFFFFF"/>
          </a:solidFill>
          <a:latin typeface="Poppins" pitchFamily="2" charset="77"/>
          <a:ea typeface="+mn-ea"/>
          <a:cs typeface="Poppins" pitchFamily="2" charset="77"/>
        </a:defRPr>
      </a:lvl2pPr>
      <a:lvl3pPr marL="720000" indent="-162000" algn="l" defTabSz="914400" rtl="0" eaLnBrk="1" latinLnBrk="0" hangingPunct="1">
        <a:lnSpc>
          <a:spcPct val="90000"/>
        </a:lnSpc>
        <a:spcBef>
          <a:spcPts val="800"/>
        </a:spcBef>
        <a:buClr>
          <a:srgbClr val="FFFFFF"/>
        </a:buClr>
        <a:buFont typeface="System Font Regular"/>
        <a:buChar char="-"/>
        <a:defRPr sz="1600" b="0" i="0" kern="1200">
          <a:solidFill>
            <a:srgbClr val="FFFFFF"/>
          </a:solidFill>
          <a:latin typeface="Poppins" pitchFamily="2" charset="77"/>
          <a:ea typeface="+mn-ea"/>
          <a:cs typeface="Poppins" pitchFamily="2" charset="77"/>
        </a:defRPr>
      </a:lvl3pPr>
      <a:lvl4pPr marL="1080000" indent="-180000" algn="l" defTabSz="914400" rtl="0" eaLnBrk="1" latinLnBrk="0" hangingPunct="1">
        <a:lnSpc>
          <a:spcPct val="90000"/>
        </a:lnSpc>
        <a:spcBef>
          <a:spcPts val="600"/>
        </a:spcBef>
        <a:buClr>
          <a:srgbClr val="FFFFFF"/>
        </a:buClr>
        <a:buFont typeface="System Font Regular"/>
        <a:buChar char="-"/>
        <a:defRPr sz="1400" b="0" i="0" kern="1200">
          <a:solidFill>
            <a:srgbClr val="FFFFFF"/>
          </a:solidFill>
          <a:latin typeface="Poppins" pitchFamily="2" charset="77"/>
          <a:ea typeface="+mn-ea"/>
          <a:cs typeface="Poppins" pitchFamily="2" charset="77"/>
        </a:defRPr>
      </a:lvl4pPr>
      <a:lvl5pPr marL="1440000" indent="-162000" algn="l" defTabSz="914400" rtl="0" eaLnBrk="1" latinLnBrk="0" hangingPunct="1">
        <a:lnSpc>
          <a:spcPct val="90000"/>
        </a:lnSpc>
        <a:spcBef>
          <a:spcPts val="600"/>
        </a:spcBef>
        <a:buClr>
          <a:srgbClr val="FFFFFF"/>
        </a:buClr>
        <a:buFont typeface="System Font Regular"/>
        <a:buChar char="-"/>
        <a:defRPr sz="1400" b="0" i="0" kern="1200">
          <a:solidFill>
            <a:srgbClr val="FFFFFF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2E3DA-3891-4183-8853-8B3187D12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314" y="906225"/>
            <a:ext cx="7910866" cy="2512150"/>
          </a:xfrm>
        </p:spPr>
        <p:txBody>
          <a:bodyPr/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cs-CZ" sz="4000" i="0" u="none" strike="noStrike" spc="0" dirty="0">
                <a:solidFill>
                  <a:srgbClr val="FFFFFF"/>
                </a:solidFill>
                <a:latin typeface="Poppins-SemiBold"/>
              </a:rPr>
              <a:t>Hospodářská </a:t>
            </a:r>
            <a:br>
              <a:rPr lang="cs-CZ" sz="4000" i="0" u="none" strike="noStrike" spc="0" dirty="0">
                <a:solidFill>
                  <a:srgbClr val="FFFFFF"/>
                </a:solidFill>
                <a:latin typeface="Poppins-SemiBold"/>
              </a:rPr>
            </a:br>
            <a:r>
              <a:rPr lang="cs-CZ" sz="4000" i="0" u="none" strike="noStrike" spc="0" dirty="0">
                <a:solidFill>
                  <a:srgbClr val="FFFFFF"/>
                </a:solidFill>
                <a:latin typeface="Poppins-SemiBold"/>
              </a:rPr>
              <a:t>strategie České republiky: </a:t>
            </a:r>
            <a:br>
              <a:rPr lang="cs-CZ" sz="4000" i="0" u="none" strike="noStrike" spc="0" dirty="0">
                <a:solidFill>
                  <a:srgbClr val="FFFFFF"/>
                </a:solidFill>
                <a:latin typeface="Poppins-SemiBold"/>
              </a:rPr>
            </a:br>
            <a:r>
              <a:rPr lang="cs-CZ" sz="5400" i="0" u="none" strike="noStrike" spc="0" dirty="0">
                <a:solidFill>
                  <a:srgbClr val="FFFF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Česko do top 10</a:t>
            </a:r>
            <a:endParaRPr lang="cs-CZ" sz="11500" spc="0" dirty="0"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FC25C7-1965-44AB-A490-B9F7C2D190A1}"/>
              </a:ext>
            </a:extLst>
          </p:cNvPr>
          <p:cNvSpPr txBox="1"/>
          <p:nvPr/>
        </p:nvSpPr>
        <p:spPr>
          <a:xfrm>
            <a:off x="617314" y="4695700"/>
            <a:ext cx="52650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Konference Moderní veřejná správa 2024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Martin Hronza</a:t>
            </a:r>
          </a:p>
          <a:p>
            <a:r>
              <a:rPr lang="cs-CZ" sz="2000" dirty="0">
                <a:solidFill>
                  <a:schemeClr val="bg1"/>
                </a:solidFill>
              </a:rPr>
              <a:t>Ministerstvo průmyslu a obchodu</a:t>
            </a:r>
          </a:p>
        </p:txBody>
      </p:sp>
    </p:spTree>
    <p:extLst>
      <p:ext uri="{BB962C8B-B14F-4D97-AF65-F5344CB8AC3E}">
        <p14:creationId xmlns:p14="http://schemas.microsoft.com/office/powerpoint/2010/main" val="22108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9C3B0-26D5-4DBD-A361-B884082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3600" b="0" dirty="0">
                <a:solidFill>
                  <a:srgbClr val="FFFFFF"/>
                </a:solidFill>
              </a:rPr>
              <a:t>Tematické oblasti Hospodářské strategie ČR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0751676-E0C1-43C8-B55E-21B61AA647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E0CEC8F-E456-486E-96F2-C90D1D742526}"/>
              </a:ext>
            </a:extLst>
          </p:cNvPr>
          <p:cNvSpPr txBox="1"/>
          <p:nvPr/>
        </p:nvSpPr>
        <p:spPr>
          <a:xfrm>
            <a:off x="636866" y="1337491"/>
            <a:ext cx="5368160" cy="1794261"/>
          </a:xfrm>
          <a:prstGeom prst="rect">
            <a:avLst/>
          </a:prstGeom>
          <a:solidFill>
            <a:srgbClr val="B9E0F7"/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 Lidský kapitál, produktivita a přidaná hodnota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1.1 Lidský kapitál (vzdělávání, trh práce, zdraví)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1.2 Výzkum, vývoj a inovace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1.3 Digitalizace a informační koncepce (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e-Government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1.4 Fungující a efektivní regulace, podnikatelské prostředí 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1.5 Kvalita veřejných institucí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CD730A7-87FA-4BB8-9844-14CCA1ABD1FE}"/>
              </a:ext>
            </a:extLst>
          </p:cNvPr>
          <p:cNvSpPr txBox="1"/>
          <p:nvPr/>
        </p:nvSpPr>
        <p:spPr>
          <a:xfrm>
            <a:off x="6186973" y="1332877"/>
            <a:ext cx="5541844" cy="1794261"/>
          </a:xfrm>
          <a:prstGeom prst="rect">
            <a:avLst/>
          </a:prstGeom>
          <a:solidFill>
            <a:srgbClr val="B9E0F7"/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 Strategická infrastruktura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2.1 Energetická infrastruktura a dekarbonizace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2.2 Dopravní infrastruktura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2.3 Digitální infrastruktura, ekonomika a společnost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2.4 Ekonomická bezpečnost a obchodní strategie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2.5 Surovinová bezpečnost</a:t>
            </a:r>
          </a:p>
        </p:txBody>
      </p:sp>
    </p:spTree>
    <p:extLst>
      <p:ext uri="{BB962C8B-B14F-4D97-AF65-F5344CB8AC3E}">
        <p14:creationId xmlns:p14="http://schemas.microsoft.com/office/powerpoint/2010/main" val="287780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9C3B0-26D5-4DBD-A361-B884082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3600" b="0" dirty="0">
                <a:solidFill>
                  <a:srgbClr val="FFFFFF"/>
                </a:solidFill>
              </a:rPr>
              <a:t>Tematické oblasti Hospodářské strategie ČR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0751676-E0C1-43C8-B55E-21B61AA647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E0CEC8F-E456-486E-96F2-C90D1D742526}"/>
              </a:ext>
            </a:extLst>
          </p:cNvPr>
          <p:cNvSpPr txBox="1"/>
          <p:nvPr/>
        </p:nvSpPr>
        <p:spPr>
          <a:xfrm>
            <a:off x="636866" y="1337491"/>
            <a:ext cx="5368160" cy="1794261"/>
          </a:xfrm>
          <a:prstGeom prst="rect">
            <a:avLst/>
          </a:prstGeom>
          <a:solidFill>
            <a:srgbClr val="B9E0F7"/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 Lidský kapitál, produktivita a přidaná hodnota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1.1 Lidský kapitál (vzdělávání, trh práce, zdraví)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1.2 Výzkum, vývoj a inovace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1.3 Digitalizace a informační koncepce (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e-Government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1.4 Fungující a efektivní regulace, podnikatelské prostředí 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1.5 Kvalita veřejných institucí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CD730A7-87FA-4BB8-9844-14CCA1ABD1FE}"/>
              </a:ext>
            </a:extLst>
          </p:cNvPr>
          <p:cNvSpPr txBox="1"/>
          <p:nvPr/>
        </p:nvSpPr>
        <p:spPr>
          <a:xfrm>
            <a:off x="6186973" y="1332877"/>
            <a:ext cx="5541844" cy="1794261"/>
          </a:xfrm>
          <a:prstGeom prst="rect">
            <a:avLst/>
          </a:prstGeom>
          <a:solidFill>
            <a:srgbClr val="B9E0F7"/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 Strategická infrastruktura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2.1 Energetická infrastruktura a dekarbonizace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2.2 Dopravní infrastruktura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2.3 Digitální infrastruktura, ekonomika a společnost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2.4 Ekonomická bezpečnost a obchodní strategie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2.5 Surovinová bezpečnost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F3CCBA3-FC0C-4CE7-988F-1AECC4780BF9}"/>
              </a:ext>
            </a:extLst>
          </p:cNvPr>
          <p:cNvSpPr txBox="1"/>
          <p:nvPr/>
        </p:nvSpPr>
        <p:spPr>
          <a:xfrm>
            <a:off x="640998" y="3288621"/>
            <a:ext cx="5364027" cy="1803490"/>
          </a:xfrm>
          <a:prstGeom prst="rect">
            <a:avLst/>
          </a:prstGeom>
          <a:solidFill>
            <a:srgbClr val="B9E0F7"/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3. Industrializace s přidanou hodnotou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3.1 Kultura úspěchu a podnikavost	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3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.2 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Pokročilé technologie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3.3 Strategická odvětví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3.4 Industrializace v kontextu politik Evropské unie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18" marR="0" lvl="0" indent="0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7529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9C3B0-26D5-4DBD-A361-B884082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3600" b="0" dirty="0">
                <a:solidFill>
                  <a:srgbClr val="FFFFFF"/>
                </a:solidFill>
              </a:rPr>
              <a:t>Tematické oblasti Hospodářské strategie ČR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0751676-E0C1-43C8-B55E-21B61AA647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E0CEC8F-E456-486E-96F2-C90D1D742526}"/>
              </a:ext>
            </a:extLst>
          </p:cNvPr>
          <p:cNvSpPr txBox="1"/>
          <p:nvPr/>
        </p:nvSpPr>
        <p:spPr>
          <a:xfrm>
            <a:off x="636866" y="1337491"/>
            <a:ext cx="5368160" cy="1794261"/>
          </a:xfrm>
          <a:prstGeom prst="rect">
            <a:avLst/>
          </a:prstGeom>
          <a:solidFill>
            <a:srgbClr val="B9E0F7"/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 Lidský kapitál, produktivita a přidaná hodnota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1.1 Lidský kapitál (vzdělávání, trh práce, zdraví)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1.2 Výzkum, vývoj a inovace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1.3 Digitalizace a informační koncepce (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e-Government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1.4 Fungující a efektivní regulace, podnikatelské prostředí 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1.5 Kvalita veřejných institucí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CD730A7-87FA-4BB8-9844-14CCA1ABD1FE}"/>
              </a:ext>
            </a:extLst>
          </p:cNvPr>
          <p:cNvSpPr txBox="1"/>
          <p:nvPr/>
        </p:nvSpPr>
        <p:spPr>
          <a:xfrm>
            <a:off x="6186973" y="1332877"/>
            <a:ext cx="5541844" cy="1794261"/>
          </a:xfrm>
          <a:prstGeom prst="rect">
            <a:avLst/>
          </a:prstGeom>
          <a:solidFill>
            <a:srgbClr val="B9E0F7"/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 Strategická infrastruktura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2.1 Energetická infrastruktura a dekarbonizace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2.2 Dopravní infrastruktura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2.3 Digitální infrastruktura, ekonomika a společnost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2.4 Ekonomická bezpečnost a obchodní strategie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2.5 Surovinová bezpečnost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F3CCBA3-FC0C-4CE7-988F-1AECC4780BF9}"/>
              </a:ext>
            </a:extLst>
          </p:cNvPr>
          <p:cNvSpPr txBox="1"/>
          <p:nvPr/>
        </p:nvSpPr>
        <p:spPr>
          <a:xfrm>
            <a:off x="640998" y="3288621"/>
            <a:ext cx="5364027" cy="1803490"/>
          </a:xfrm>
          <a:prstGeom prst="rect">
            <a:avLst/>
          </a:prstGeom>
          <a:solidFill>
            <a:srgbClr val="B9E0F7"/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3. Industrializace s přidanou hodnotou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3.1 Kultura úspěchu a podnikavost	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3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.2 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Pokročilé technologie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3.3 Strategická odvětví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3.4 Industrializace v kontextu politik Evropské unie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18" marR="0" lvl="0" indent="0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3BB185F-C9BF-489A-90F3-A27AEB29B866}"/>
              </a:ext>
            </a:extLst>
          </p:cNvPr>
          <p:cNvSpPr txBox="1"/>
          <p:nvPr/>
        </p:nvSpPr>
        <p:spPr>
          <a:xfrm>
            <a:off x="6186976" y="3288621"/>
            <a:ext cx="5541844" cy="1803490"/>
          </a:xfrm>
          <a:prstGeom prst="rect">
            <a:avLst/>
          </a:prstGeom>
          <a:solidFill>
            <a:srgbClr val="B9E0F7"/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4. Financování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4.1 Vybudování finanční infrastruktury dostupného kapitálu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4.2 Nástroje pro financování strategických investic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4.3 Financování udržitelnosti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4.4 Dlouhodobá udržitelnost veřejných financí</a:t>
            </a: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18" marR="0" lvl="0" indent="0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217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9C3B0-26D5-4DBD-A361-B884082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3600" b="0" dirty="0">
                <a:solidFill>
                  <a:srgbClr val="FFFFFF"/>
                </a:solidFill>
              </a:rPr>
              <a:t>Tematické oblasti Hospodářské strategie ČR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0751676-E0C1-43C8-B55E-21B61AA647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E0CEC8F-E456-486E-96F2-C90D1D742526}"/>
              </a:ext>
            </a:extLst>
          </p:cNvPr>
          <p:cNvSpPr txBox="1"/>
          <p:nvPr/>
        </p:nvSpPr>
        <p:spPr>
          <a:xfrm>
            <a:off x="636866" y="1337491"/>
            <a:ext cx="5368160" cy="1794261"/>
          </a:xfrm>
          <a:prstGeom prst="rect">
            <a:avLst/>
          </a:prstGeom>
          <a:solidFill>
            <a:srgbClr val="B9E0F7"/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 Lidský kapitál, produktivita a přidaná hodnota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1.1 Lidský kapitál (vzdělávání, trh práce, zdraví)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1.2 Výzkum, vývoj a inovace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1.3 Digitalizace a informační koncepce (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e-Government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1.4 Fungující a efektivní regulace, podnikatelské prostředí 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1.5 Kvalita veřejných institucí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CD730A7-87FA-4BB8-9844-14CCA1ABD1FE}"/>
              </a:ext>
            </a:extLst>
          </p:cNvPr>
          <p:cNvSpPr txBox="1"/>
          <p:nvPr/>
        </p:nvSpPr>
        <p:spPr>
          <a:xfrm>
            <a:off x="6186973" y="1332877"/>
            <a:ext cx="5541844" cy="1794261"/>
          </a:xfrm>
          <a:prstGeom prst="rect">
            <a:avLst/>
          </a:prstGeom>
          <a:solidFill>
            <a:srgbClr val="B9E0F7"/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 Strategická infrastruktura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2.1 Energetická infrastruktura a dekarbonizace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2.2 Dopravní infrastruktura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2.3 Digitální infrastruktura, ekonomika a společnost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2.4 Ekonomická bezpečnost a obchodní strategie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2.5 Surovinová bezpečnost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F3CCBA3-FC0C-4CE7-988F-1AECC4780BF9}"/>
              </a:ext>
            </a:extLst>
          </p:cNvPr>
          <p:cNvSpPr txBox="1"/>
          <p:nvPr/>
        </p:nvSpPr>
        <p:spPr>
          <a:xfrm>
            <a:off x="640998" y="3288621"/>
            <a:ext cx="5364027" cy="1803490"/>
          </a:xfrm>
          <a:prstGeom prst="rect">
            <a:avLst/>
          </a:prstGeom>
          <a:solidFill>
            <a:srgbClr val="B9E0F7"/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3. Industrializace s přidanou hodnotou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3.1 Kultura úspěchu a podnikavost	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3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.2 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Pokročilé technologie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3.3 Strategická odvětví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3.4 Industrializace v kontextu politik Evropské unie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18" marR="0" lvl="0" indent="0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3BB185F-C9BF-489A-90F3-A27AEB29B866}"/>
              </a:ext>
            </a:extLst>
          </p:cNvPr>
          <p:cNvSpPr txBox="1"/>
          <p:nvPr/>
        </p:nvSpPr>
        <p:spPr>
          <a:xfrm>
            <a:off x="6186976" y="3288621"/>
            <a:ext cx="5541844" cy="1803490"/>
          </a:xfrm>
          <a:prstGeom prst="rect">
            <a:avLst/>
          </a:prstGeom>
          <a:solidFill>
            <a:srgbClr val="B9E0F7"/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4. Financování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4.1 Vybudování finanční infrastruktury dostupného kapitálu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4.2 Nástroje pro financování strategických investic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4.3 Financování udržitelnosti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4.4 Dlouhodobá udržitelnost veřejných financí</a:t>
            </a: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18" marR="0" lvl="0" indent="0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A28CB6E-1985-40AD-98BD-040E5067C6EE}"/>
              </a:ext>
            </a:extLst>
          </p:cNvPr>
          <p:cNvSpPr txBox="1"/>
          <p:nvPr/>
        </p:nvSpPr>
        <p:spPr>
          <a:xfrm>
            <a:off x="636865" y="5248980"/>
            <a:ext cx="11091955" cy="997955"/>
          </a:xfrm>
          <a:prstGeom prst="rect">
            <a:avLst/>
          </a:prstGeom>
          <a:solidFill>
            <a:srgbClr val="B9E0F7"/>
          </a:solidFill>
        </p:spPr>
        <p:txBody>
          <a:bodyPr wrap="square">
            <a:noAutofit/>
          </a:bodyPr>
          <a:lstStyle>
            <a:defPPr>
              <a:defRPr lang="cs-CZ"/>
            </a:defPPr>
            <a:lvl1pPr fontAlgn="t">
              <a:spcBef>
                <a:spcPts val="0"/>
              </a:spcBef>
              <a:spcAft>
                <a:spcPts val="0"/>
              </a:spcAft>
              <a:defRPr b="1" i="0" u="none" strike="noStrike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marL="0" marR="0" lvl="7" indent="0" algn="ctr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Provádění strategie</a:t>
            </a:r>
          </a:p>
          <a:p>
            <a:pPr marL="0" marR="0" lvl="7" indent="0" algn="ctr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Dynamický implementační akční plán </a:t>
            </a:r>
          </a:p>
          <a:p>
            <a:pPr marL="0" marR="0" lvl="7" indent="0" algn="ctr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Navázány měřitelné ukazatele</a:t>
            </a:r>
          </a:p>
        </p:txBody>
      </p:sp>
    </p:spTree>
    <p:extLst>
      <p:ext uri="{BB962C8B-B14F-4D97-AF65-F5344CB8AC3E}">
        <p14:creationId xmlns:p14="http://schemas.microsoft.com/office/powerpoint/2010/main" val="67875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0BC5C-D3C5-421C-81CD-E2E783A1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cs-CZ" sz="3600" b="0" dirty="0">
                <a:solidFill>
                  <a:srgbClr val="FFFFFF"/>
                </a:solidFill>
              </a:rPr>
              <a:t>Hlavní opatření v oblasti 1.5 Kvalita veřejných institucí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F0D504-5C8D-4478-B1CC-4549293D9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717" y="1217035"/>
            <a:ext cx="11224683" cy="5378165"/>
          </a:xfrm>
        </p:spPr>
        <p:txBody>
          <a:bodyPr>
            <a:normAutofit fontScale="92500" lnSpcReduction="10000"/>
          </a:bodyPr>
          <a:lstStyle/>
          <a:p>
            <a:r>
              <a:rPr lang="cs-CZ" kern="0" dirty="0"/>
              <a:t>Na základě robustní analýzy reformovat veřejnou správu, tj. výkon státní správy a samosprávy za účelem zvýšení efektivity poskytování veřejných služeb.</a:t>
            </a:r>
          </a:p>
          <a:p>
            <a:r>
              <a:rPr lang="cs-CZ" kern="0" dirty="0"/>
              <a:t>Revidovat agendy státu, novelizovat kompetenční zákon či zpracovat kompetenční zákon zcela nový odpovídající budoucím potřebám.</a:t>
            </a:r>
          </a:p>
          <a:p>
            <a:r>
              <a:rPr lang="cs-CZ" kern="0" dirty="0"/>
              <a:t>Vytvořit dopadové studie v oblasti státní služby a nastavit odpovídající akční plán, který reflektuje aktuálně zjištěné potřeby a doporučení OECD směrem k efektivnější veřejné správě v České republice.</a:t>
            </a:r>
          </a:p>
          <a:p>
            <a:r>
              <a:rPr lang="cs-CZ" kern="0" dirty="0"/>
              <a:t>Uplatňovat evidence-</a:t>
            </a:r>
            <a:r>
              <a:rPr lang="cs-CZ" kern="0" dirty="0" err="1"/>
              <a:t>based</a:t>
            </a:r>
            <a:r>
              <a:rPr lang="cs-CZ" kern="0" dirty="0"/>
              <a:t> rozhodování a analytické práce ve veřejné správě.</a:t>
            </a:r>
          </a:p>
          <a:p>
            <a:r>
              <a:rPr lang="cs-CZ" kern="0" dirty="0"/>
              <a:t>Zvýšit důraz na kvalitní a systematické provádění hodnocení dopadů regulace (RIA) před přijímáním nové legislativy a následné vyhodnocování, zda po implementaci legislativy bylo původních záměrů dosaženo.</a:t>
            </a:r>
          </a:p>
          <a:p>
            <a:r>
              <a:rPr lang="cs-CZ" kern="0" dirty="0"/>
              <a:t>Motivovat obce ke spolupráci prostřednictvím společenství obcí. Rozšířit kompetence společenství obcí, které vykonávají vlastním jménem a na vlastní odpovědnost.</a:t>
            </a:r>
          </a:p>
          <a:p>
            <a:r>
              <a:rPr lang="cs-CZ" kern="0" dirty="0"/>
              <a:t>V souladu s principem partnerství spolupracovat se samosprávami a zahrnovat je do rozhodovacích procesů.</a:t>
            </a:r>
          </a:p>
          <a:p>
            <a:r>
              <a:rPr lang="cs-CZ" kern="0" dirty="0"/>
              <a:t>Monitorovat naplňování standardu řízení kvality ve služebních úřadech.</a:t>
            </a:r>
          </a:p>
          <a:p>
            <a:r>
              <a:rPr lang="cs-CZ" kern="0" dirty="0"/>
              <a:t>Provádět externí nezaujatý přezkum v oblasti řízení kvality ve služebních úřadech.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9C3B0-26D5-4DBD-A361-B884082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cs-CZ" sz="3600" b="0" dirty="0">
                <a:solidFill>
                  <a:srgbClr val="FFFFFF"/>
                </a:solidFill>
              </a:rPr>
              <a:t>Provádění strategie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B1D90E6-0EA5-4DAB-B283-CD0E2C40E009}"/>
              </a:ext>
            </a:extLst>
          </p:cNvPr>
          <p:cNvSpPr/>
          <p:nvPr/>
        </p:nvSpPr>
        <p:spPr>
          <a:xfrm>
            <a:off x="474020" y="1537003"/>
            <a:ext cx="3783994" cy="3783994"/>
          </a:xfrm>
          <a:prstGeom prst="ellipse">
            <a:avLst/>
          </a:prstGeom>
          <a:solidFill>
            <a:srgbClr val="13B5F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112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Koordinace a </a:t>
            </a:r>
          </a:p>
          <a:p>
            <a:pPr marL="0" marR="0" lvl="0" indent="0" algn="ctr" defTabSz="7112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řízení </a:t>
            </a:r>
            <a:b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pPr marL="0" marR="0" lvl="0" indent="0" algn="ctr" defTabSz="7112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Gestorskou a řídicí roli má </a:t>
            </a:r>
            <a:r>
              <a:rPr kumimoji="0" lang="cs-CZ" sz="1600" b="1" i="0" u="sng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Ministerstvo průmyslu a obchodu</a:t>
            </a:r>
            <a:r>
              <a:rPr kumimoji="0" lang="cs-CZ" sz="1600" b="0" i="0" u="sng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v koordinaci </a:t>
            </a:r>
            <a:b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s Úřadem vlády </a:t>
            </a:r>
            <a:b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a Ministerstvem financí, </a:t>
            </a:r>
            <a:b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a prostřednictvím meziresortní pracovní skupiny. </a:t>
            </a:r>
          </a:p>
        </p:txBody>
      </p:sp>
    </p:spTree>
    <p:extLst>
      <p:ext uri="{BB962C8B-B14F-4D97-AF65-F5344CB8AC3E}">
        <p14:creationId xmlns:p14="http://schemas.microsoft.com/office/powerpoint/2010/main" val="28742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9C3B0-26D5-4DBD-A361-B884082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cs-CZ" sz="3600" b="0" dirty="0">
                <a:solidFill>
                  <a:srgbClr val="FFFFFF"/>
                </a:solidFill>
              </a:rPr>
              <a:t>Provádění strategie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B1D90E6-0EA5-4DAB-B283-CD0E2C40E009}"/>
              </a:ext>
            </a:extLst>
          </p:cNvPr>
          <p:cNvSpPr/>
          <p:nvPr/>
        </p:nvSpPr>
        <p:spPr>
          <a:xfrm>
            <a:off x="474020" y="1537003"/>
            <a:ext cx="3783994" cy="3783994"/>
          </a:xfrm>
          <a:prstGeom prst="ellipse">
            <a:avLst/>
          </a:prstGeom>
          <a:solidFill>
            <a:srgbClr val="13B5F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112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Koordinace a </a:t>
            </a:r>
          </a:p>
          <a:p>
            <a:pPr marL="0" marR="0" lvl="0" indent="0" algn="ctr" defTabSz="7112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řízení </a:t>
            </a:r>
            <a:b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pPr marL="0" marR="0" lvl="0" indent="0" algn="ctr" defTabSz="7112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Gestorskou a řídicí roli má </a:t>
            </a:r>
            <a:r>
              <a:rPr kumimoji="0" lang="cs-CZ" sz="1600" b="1" i="0" u="sng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Ministerstvo průmyslu a obchodu</a:t>
            </a:r>
            <a:r>
              <a:rPr kumimoji="0" lang="cs-CZ" sz="1600" b="0" i="0" u="sng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v koordinaci </a:t>
            </a:r>
            <a:b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s Úřadem vlády </a:t>
            </a:r>
            <a:b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a Ministerstvem financí, </a:t>
            </a:r>
            <a:b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a prostřednictvím meziresortní pracovní skupiny. 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58D8B2FD-784D-4C61-906F-023117401D04}"/>
              </a:ext>
            </a:extLst>
          </p:cNvPr>
          <p:cNvSpPr/>
          <p:nvPr/>
        </p:nvSpPr>
        <p:spPr>
          <a:xfrm>
            <a:off x="4244266" y="1539482"/>
            <a:ext cx="3783994" cy="3783994"/>
          </a:xfrm>
          <a:prstGeom prst="ellipse">
            <a:avLst/>
          </a:prstGeom>
          <a:solidFill>
            <a:srgbClr val="004B8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Monitorování a vyhodnocování</a:t>
            </a:r>
            <a:b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Sledování pokroku v implementaci pomocí </a:t>
            </a:r>
            <a:r>
              <a:rPr kumimoji="0" lang="cs-CZ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indikátorů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. Pravidelné vyhodnocování směrem k Vládnímu výboru pro strategické investice a vládě České republiky.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644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9C3B0-26D5-4DBD-A361-B884082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cs-CZ" sz="3600" b="0" dirty="0">
                <a:solidFill>
                  <a:srgbClr val="FFFFFF"/>
                </a:solidFill>
              </a:rPr>
              <a:t>Provádění strategie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B1D90E6-0EA5-4DAB-B283-CD0E2C40E009}"/>
              </a:ext>
            </a:extLst>
          </p:cNvPr>
          <p:cNvSpPr/>
          <p:nvPr/>
        </p:nvSpPr>
        <p:spPr>
          <a:xfrm>
            <a:off x="474020" y="1537003"/>
            <a:ext cx="3783994" cy="3783994"/>
          </a:xfrm>
          <a:prstGeom prst="ellipse">
            <a:avLst/>
          </a:prstGeom>
          <a:solidFill>
            <a:srgbClr val="13B5F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112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Koordinace a </a:t>
            </a:r>
          </a:p>
          <a:p>
            <a:pPr marL="0" marR="0" lvl="0" indent="0" algn="ctr" defTabSz="7112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řízení </a:t>
            </a:r>
            <a:b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pPr marL="0" marR="0" lvl="0" indent="0" algn="ctr" defTabSz="7112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Gestorskou a řídicí roli má </a:t>
            </a:r>
            <a:r>
              <a:rPr kumimoji="0" lang="cs-CZ" sz="1600" b="1" i="0" u="sng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Ministerstvo průmyslu a obchodu</a:t>
            </a:r>
            <a:r>
              <a:rPr kumimoji="0" lang="cs-CZ" sz="1600" b="0" i="0" u="sng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v koordinaci </a:t>
            </a:r>
            <a:b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s Úřadem vlády </a:t>
            </a:r>
            <a:b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a Ministerstvem financí, </a:t>
            </a:r>
            <a:b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a prostřednictvím meziresortní pracovní skupiny. 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58D8B2FD-784D-4C61-906F-023117401D04}"/>
              </a:ext>
            </a:extLst>
          </p:cNvPr>
          <p:cNvSpPr/>
          <p:nvPr/>
        </p:nvSpPr>
        <p:spPr>
          <a:xfrm>
            <a:off x="4244266" y="1539482"/>
            <a:ext cx="3783994" cy="3783994"/>
          </a:xfrm>
          <a:prstGeom prst="ellipse">
            <a:avLst/>
          </a:prstGeom>
          <a:solidFill>
            <a:srgbClr val="004B8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Monitorování a vyhodnocování</a:t>
            </a:r>
            <a:b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Sledování pokroku v implementaci pomocí </a:t>
            </a:r>
            <a:r>
              <a:rPr kumimoji="0" lang="cs-CZ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indikátorů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. Pravidelné vyhodnocování směrem k Vládnímu výboru pro strategické investice a vládě České republiky.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6972B540-A64A-438E-B45A-2A122738EED0}"/>
              </a:ext>
            </a:extLst>
          </p:cNvPr>
          <p:cNvSpPr/>
          <p:nvPr/>
        </p:nvSpPr>
        <p:spPr>
          <a:xfrm>
            <a:off x="8014512" y="1541961"/>
            <a:ext cx="3783994" cy="3783994"/>
          </a:xfrm>
          <a:prstGeom prst="ellipse">
            <a:avLst/>
          </a:prstGeom>
          <a:solidFill>
            <a:srgbClr val="E31B2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Flexibilita a aktualizace</a:t>
            </a:r>
            <a:b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Implementační plán 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bude flexibilním nástrojem řízení strategie. Aktualizace budou vycházet z výsledků monitorování.</a:t>
            </a: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885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7D448-0F1D-4C74-BC40-BE9D301D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cs-CZ" sz="3600" b="0" dirty="0">
                <a:solidFill>
                  <a:srgbClr val="FFFFFF"/>
                </a:solidFill>
              </a:rPr>
              <a:t>Indikátory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6EFC0E1F-2BB4-4FD5-B861-0ED142159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350704"/>
              </p:ext>
            </p:extLst>
          </p:nvPr>
        </p:nvGraphicFramePr>
        <p:xfrm>
          <a:off x="497676" y="1348603"/>
          <a:ext cx="11196648" cy="397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ástupný text 6">
            <a:extLst>
              <a:ext uri="{FF2B5EF4-FFF2-40B4-BE49-F238E27FC236}">
                <a16:creationId xmlns:a16="http://schemas.microsoft.com/office/drawing/2014/main" id="{33C1E474-B077-4FCB-83AD-EF99C4B64BA7}"/>
              </a:ext>
            </a:extLst>
          </p:cNvPr>
          <p:cNvSpPr txBox="1">
            <a:spLocks/>
          </p:cNvSpPr>
          <p:nvPr/>
        </p:nvSpPr>
        <p:spPr>
          <a:xfrm>
            <a:off x="503516" y="5458691"/>
            <a:ext cx="11371243" cy="637309"/>
          </a:xfrm>
          <a:prstGeom prst="rect">
            <a:avLst/>
          </a:prstGeom>
        </p:spPr>
        <p:txBody>
          <a:bodyPr numCol="3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 b="0" i="0" kern="1200" spc="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32000" indent="-16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4280"/>
              </a:buClr>
              <a:buFont typeface="System Font Regular"/>
              <a:buChar char="-"/>
              <a:defRPr sz="18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720000" indent="-16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-"/>
              <a:defRPr sz="16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0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Char char="-"/>
              <a:defRPr sz="14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440000" indent="-16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Char char="-"/>
              <a:defRPr sz="14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500" dirty="0">
                <a:solidFill>
                  <a:schemeClr val="bg1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IMD </a:t>
            </a:r>
            <a:r>
              <a:rPr lang="en-GB" sz="1500" dirty="0">
                <a:solidFill>
                  <a:schemeClr val="bg1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World Competitiveness Ranking</a:t>
            </a:r>
            <a:endParaRPr lang="cs-CZ" sz="1500" dirty="0">
              <a:solidFill>
                <a:schemeClr val="bg1"/>
              </a:solidFill>
              <a:effectLst/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00" dirty="0">
                <a:solidFill>
                  <a:schemeClr val="bg1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Digital Economy and Society Index</a:t>
            </a:r>
            <a:endParaRPr lang="cs-CZ" sz="1500" dirty="0">
              <a:solidFill>
                <a:schemeClr val="bg1"/>
              </a:solidFill>
              <a:effectLst/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00" dirty="0">
                <a:solidFill>
                  <a:schemeClr val="bg1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Single Market Scoreboard</a:t>
            </a:r>
            <a:endParaRPr lang="cs-CZ" sz="1500" dirty="0">
              <a:solidFill>
                <a:schemeClr val="bg1"/>
              </a:solidFill>
              <a:effectLst/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00" dirty="0">
                <a:solidFill>
                  <a:schemeClr val="bg1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Better Life Index</a:t>
            </a:r>
            <a:endParaRPr lang="cs-CZ" sz="1500" dirty="0">
              <a:solidFill>
                <a:schemeClr val="bg1"/>
              </a:solidFill>
              <a:effectLst/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00" dirty="0">
                <a:solidFill>
                  <a:schemeClr val="bg1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Nation Brands Index</a:t>
            </a:r>
            <a:r>
              <a:rPr lang="cs-CZ" sz="1500" dirty="0">
                <a:solidFill>
                  <a:schemeClr val="bg1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500" dirty="0">
                <a:solidFill>
                  <a:schemeClr val="bg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M</a:t>
            </a:r>
            <a:r>
              <a:rPr lang="cs-CZ" sz="1500" dirty="0">
                <a:solidFill>
                  <a:schemeClr val="bg1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aastrichtská kritéria a další</a:t>
            </a:r>
          </a:p>
        </p:txBody>
      </p:sp>
    </p:spTree>
    <p:extLst>
      <p:ext uri="{BB962C8B-B14F-4D97-AF65-F5344CB8AC3E}">
        <p14:creationId xmlns:p14="http://schemas.microsoft.com/office/powerpoint/2010/main" val="724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7D448-0F1D-4C74-BC40-BE9D301D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16" y="553735"/>
            <a:ext cx="11082013" cy="694251"/>
          </a:xfrm>
        </p:spPr>
        <p:txBody>
          <a:bodyPr/>
          <a:lstStyle/>
          <a:p>
            <a:pPr algn="ctr"/>
            <a:r>
              <a:rPr lang="cs-CZ" b="1" dirty="0"/>
              <a:t>10 + 1</a:t>
            </a:r>
            <a:r>
              <a:rPr lang="cs-CZ" dirty="0"/>
              <a:t> priorit Hospodářské strategie ČR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31E7406-8097-49E3-9AE8-67452822E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83E8DEB-CC1F-4F87-9606-4F012985890A}"/>
              </a:ext>
            </a:extLst>
          </p:cNvPr>
          <p:cNvSpPr txBox="1">
            <a:spLocks/>
          </p:cNvSpPr>
          <p:nvPr/>
        </p:nvSpPr>
        <p:spPr>
          <a:xfrm>
            <a:off x="503516" y="1611085"/>
            <a:ext cx="11371243" cy="460310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 b="0" i="0" kern="1200" spc="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32000" indent="-16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4280"/>
              </a:buClr>
              <a:buFont typeface="System Font Regular"/>
              <a:buChar char="-"/>
              <a:defRPr sz="18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720000" indent="-16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-"/>
              <a:defRPr sz="16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0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Char char="-"/>
              <a:defRPr sz="14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440000" indent="-16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Char char="-"/>
              <a:defRPr sz="14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buNone/>
            </a:pPr>
            <a:r>
              <a:rPr lang="cs-CZ" sz="2800" dirty="0"/>
              <a:t>1.	Moderní a kvalitní vzdělání podporující podnikavost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cs-CZ" sz="2800" dirty="0"/>
              <a:t>2.	Trh práce, který motivuje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cs-CZ" sz="2800" dirty="0"/>
              <a:t>3.	Zdravější, silnější a odolnější společnost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cs-CZ" sz="2800" dirty="0"/>
              <a:t>4.	Z výzkumu rovnou do praxe – inovace, které mění svět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cs-CZ" sz="2800" dirty="0"/>
              <a:t>5.	Přátelské prostředí pro podnikání a efektivní státní správa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cs-CZ" sz="2800" dirty="0"/>
              <a:t>6.	Čistá, bezpečná a spolehlivá energie na podporu konkurenceschopnosti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cs-CZ" sz="2800" dirty="0"/>
              <a:t>7.	Investice do budoucnosti – rozvoj veřejné infrastruktury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cs-CZ" sz="2800" dirty="0"/>
              <a:t>8.	Ekonomická bezpečnost a ochrana kritické infrastruktury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cs-CZ" sz="2800" dirty="0"/>
              <a:t>9.	Zodpovědné finance pro udržitelnou budoucnost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cs-CZ" sz="2800" dirty="0"/>
              <a:t>10.	Budování značky Česka, spolupráce se světem a silný hlas v EU a NATO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cs-CZ" sz="2800" b="1" dirty="0"/>
              <a:t>+ 1</a:t>
            </a:r>
            <a:r>
              <a:rPr lang="cs-CZ" sz="2800" dirty="0"/>
              <a:t>	Dostupnost kapitálu a rozvoj finanční infrastruktury</a:t>
            </a:r>
          </a:p>
        </p:txBody>
      </p:sp>
    </p:spTree>
    <p:extLst>
      <p:ext uri="{BB962C8B-B14F-4D97-AF65-F5344CB8AC3E}">
        <p14:creationId xmlns:p14="http://schemas.microsoft.com/office/powerpoint/2010/main" val="41181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7D448-0F1D-4C74-BC40-BE9D301D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16" y="553735"/>
            <a:ext cx="11082013" cy="694251"/>
          </a:xfrm>
        </p:spPr>
        <p:txBody>
          <a:bodyPr/>
          <a:lstStyle/>
          <a:p>
            <a:pPr algn="ctr"/>
            <a:r>
              <a:rPr lang="cs-CZ" dirty="0"/>
              <a:t>Významné historické milníky ČR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31E7406-8097-49E3-9AE8-67452822E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9CFA55DF-2EDC-4E5B-A641-67A1BE258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558901"/>
              </p:ext>
            </p:extLst>
          </p:nvPr>
        </p:nvGraphicFramePr>
        <p:xfrm>
          <a:off x="631015" y="1506602"/>
          <a:ext cx="11082013" cy="446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99307DF3-46FA-4D9A-8117-49D00D2E1250}"/>
              </a:ext>
            </a:extLst>
          </p:cNvPr>
          <p:cNvSpPr txBox="1"/>
          <p:nvPr/>
        </p:nvSpPr>
        <p:spPr>
          <a:xfrm>
            <a:off x="9948672" y="3122117"/>
            <a:ext cx="193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022D52"/>
                </a:solidFill>
              </a:rPr>
              <a:t>Ruská agrese </a:t>
            </a:r>
            <a:br>
              <a:rPr lang="cs-CZ" sz="1600" dirty="0">
                <a:solidFill>
                  <a:srgbClr val="022D52"/>
                </a:solidFill>
              </a:rPr>
            </a:br>
            <a:r>
              <a:rPr lang="cs-CZ" sz="1600" dirty="0">
                <a:solidFill>
                  <a:srgbClr val="022D52"/>
                </a:solidFill>
              </a:rPr>
              <a:t>na Ukrajině</a:t>
            </a:r>
          </a:p>
        </p:txBody>
      </p:sp>
    </p:spTree>
    <p:extLst>
      <p:ext uri="{BB962C8B-B14F-4D97-AF65-F5344CB8AC3E}">
        <p14:creationId xmlns:p14="http://schemas.microsoft.com/office/powerpoint/2010/main" val="5022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7D448-0F1D-4C74-BC40-BE9D301D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16" y="553735"/>
            <a:ext cx="11688483" cy="694251"/>
          </a:xfrm>
        </p:spPr>
        <p:txBody>
          <a:bodyPr/>
          <a:lstStyle/>
          <a:p>
            <a:pPr algn="ctr"/>
            <a:r>
              <a:rPr lang="cs-CZ" dirty="0"/>
              <a:t>České HDP se přibližuje vyspělým ekonomikám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31E7406-8097-49E3-9AE8-67452822E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66FC16E-0B39-4558-92C4-ADD1E448D2ED}"/>
              </a:ext>
            </a:extLst>
          </p:cNvPr>
          <p:cNvSpPr txBox="1">
            <a:spLocks/>
          </p:cNvSpPr>
          <p:nvPr/>
        </p:nvSpPr>
        <p:spPr>
          <a:xfrm>
            <a:off x="1733614" y="1294523"/>
            <a:ext cx="8474075" cy="42853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 b="0" i="0" kern="1200" spc="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32000" indent="-16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4280"/>
              </a:buClr>
              <a:buFont typeface="System Font Regular"/>
              <a:buChar char="-"/>
              <a:defRPr sz="18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720000" indent="-16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-"/>
              <a:defRPr sz="16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0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Char char="-"/>
              <a:defRPr sz="14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440000" indent="-16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Char char="-"/>
              <a:defRPr sz="14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/>
              <a:t>Dekompozice HDP na obyvatele (rozdíl oproti průměru OECD, v p. b.)</a:t>
            </a:r>
          </a:p>
        </p:txBody>
      </p:sp>
      <p:graphicFrame>
        <p:nvGraphicFramePr>
          <p:cNvPr id="10" name="Zástupný obsah 11">
            <a:extLst>
              <a:ext uri="{FF2B5EF4-FFF2-40B4-BE49-F238E27FC236}">
                <a16:creationId xmlns:a16="http://schemas.microsoft.com/office/drawing/2014/main" id="{81CFE773-3281-4600-81E5-6826659E19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661824"/>
              </p:ext>
            </p:extLst>
          </p:nvPr>
        </p:nvGraphicFramePr>
        <p:xfrm>
          <a:off x="357317" y="1769590"/>
          <a:ext cx="11318389" cy="438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23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7D448-0F1D-4C74-BC40-BE9D301D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2" y="553735"/>
            <a:ext cx="12017828" cy="694251"/>
          </a:xfrm>
        </p:spPr>
        <p:txBody>
          <a:bodyPr/>
          <a:lstStyle/>
          <a:p>
            <a:pPr algn="ctr"/>
            <a:r>
              <a:rPr lang="nl-NL" dirty="0"/>
              <a:t>Reálná konvergence je v posledních letech omezená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31E7406-8097-49E3-9AE8-67452822E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66FC16E-0B39-4558-92C4-ADD1E448D2ED}"/>
              </a:ext>
            </a:extLst>
          </p:cNvPr>
          <p:cNvSpPr txBox="1">
            <a:spLocks/>
          </p:cNvSpPr>
          <p:nvPr/>
        </p:nvSpPr>
        <p:spPr>
          <a:xfrm>
            <a:off x="313632" y="1360631"/>
            <a:ext cx="5782367" cy="4285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 b="0" i="0" kern="1200" spc="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32000" indent="-16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4280"/>
              </a:buClr>
              <a:buFont typeface="System Font Regular"/>
              <a:buChar char="-"/>
              <a:defRPr sz="18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720000" indent="-16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-"/>
              <a:defRPr sz="16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0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Char char="-"/>
              <a:defRPr sz="14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440000" indent="-16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Char char="-"/>
              <a:defRPr sz="14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dirty="0"/>
              <a:t>Hrubý domácí produkt na osobu v EU</a:t>
            </a:r>
          </a:p>
        </p:txBody>
      </p:sp>
      <p:sp>
        <p:nvSpPr>
          <p:cNvPr id="12" name="Zástupný text 6">
            <a:extLst>
              <a:ext uri="{FF2B5EF4-FFF2-40B4-BE49-F238E27FC236}">
                <a16:creationId xmlns:a16="http://schemas.microsoft.com/office/drawing/2014/main" id="{09CC5824-F2B0-473E-9205-40716C1249B9}"/>
              </a:ext>
            </a:extLst>
          </p:cNvPr>
          <p:cNvSpPr txBox="1">
            <a:spLocks/>
          </p:cNvSpPr>
          <p:nvPr/>
        </p:nvSpPr>
        <p:spPr>
          <a:xfrm>
            <a:off x="6841528" y="1336238"/>
            <a:ext cx="4748050" cy="4285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 b="0" i="0" kern="1200" spc="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32000" indent="-16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4280"/>
              </a:buClr>
              <a:buFont typeface="System Font Regular"/>
              <a:buChar char="-"/>
              <a:defRPr sz="18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720000" indent="-16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-"/>
              <a:defRPr sz="16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0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Char char="-"/>
              <a:defRPr sz="14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440000" indent="-16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Char char="-"/>
              <a:defRPr sz="14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dirty="0"/>
              <a:t>Hrubý domácí produkt na osobu v ČR</a:t>
            </a:r>
          </a:p>
        </p:txBody>
      </p:sp>
      <p:sp>
        <p:nvSpPr>
          <p:cNvPr id="13" name="Zástupný text 6">
            <a:extLst>
              <a:ext uri="{FF2B5EF4-FFF2-40B4-BE49-F238E27FC236}">
                <a16:creationId xmlns:a16="http://schemas.microsoft.com/office/drawing/2014/main" id="{4379ACD8-FE22-4D94-BDD1-DBBE6B3407E1}"/>
              </a:ext>
            </a:extLst>
          </p:cNvPr>
          <p:cNvSpPr txBox="1">
            <a:spLocks/>
          </p:cNvSpPr>
          <p:nvPr/>
        </p:nvSpPr>
        <p:spPr>
          <a:xfrm>
            <a:off x="313632" y="1751194"/>
            <a:ext cx="5782367" cy="4285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 b="0" i="0" kern="1200" spc="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32000" indent="-16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4280"/>
              </a:buClr>
              <a:buFont typeface="System Font Regular"/>
              <a:buChar char="-"/>
              <a:defRPr sz="18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720000" indent="-16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-"/>
              <a:defRPr sz="16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0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Char char="-"/>
              <a:defRPr sz="14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440000" indent="-16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Char char="-"/>
              <a:defRPr sz="14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100" dirty="0"/>
              <a:t>(v PPS, EU27 = 100)</a:t>
            </a:r>
          </a:p>
        </p:txBody>
      </p:sp>
      <p:sp>
        <p:nvSpPr>
          <p:cNvPr id="14" name="Zástupný text 6">
            <a:extLst>
              <a:ext uri="{FF2B5EF4-FFF2-40B4-BE49-F238E27FC236}">
                <a16:creationId xmlns:a16="http://schemas.microsoft.com/office/drawing/2014/main" id="{80B07D57-964E-46F9-BE4F-D66F04A0F8AE}"/>
              </a:ext>
            </a:extLst>
          </p:cNvPr>
          <p:cNvSpPr txBox="1">
            <a:spLocks/>
          </p:cNvSpPr>
          <p:nvPr/>
        </p:nvSpPr>
        <p:spPr>
          <a:xfrm>
            <a:off x="6552739" y="1751194"/>
            <a:ext cx="5570837" cy="4285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 b="0" i="0" kern="1200" spc="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32000" indent="-16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4280"/>
              </a:buClr>
              <a:buFont typeface="System Font Regular"/>
              <a:buChar char="-"/>
              <a:defRPr sz="18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720000" indent="-16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-"/>
              <a:defRPr sz="16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0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Char char="-"/>
              <a:defRPr sz="14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440000" indent="-16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Char char="-"/>
              <a:defRPr sz="14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100" dirty="0"/>
              <a:t>(v PPS, EU27 = 100)</a:t>
            </a: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F1F70FCB-BD33-4597-91B0-F1B7E55BF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949515"/>
              </p:ext>
            </p:extLst>
          </p:nvPr>
        </p:nvGraphicFramePr>
        <p:xfrm>
          <a:off x="419396" y="2055190"/>
          <a:ext cx="5570837" cy="402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Skupina 28">
            <a:extLst>
              <a:ext uri="{FF2B5EF4-FFF2-40B4-BE49-F238E27FC236}">
                <a16:creationId xmlns:a16="http://schemas.microsoft.com/office/drawing/2014/main" id="{89C1B344-5122-400F-B7AA-C58E31C40F7F}"/>
              </a:ext>
            </a:extLst>
          </p:cNvPr>
          <p:cNvGrpSpPr/>
          <p:nvPr/>
        </p:nvGrpSpPr>
        <p:grpSpPr>
          <a:xfrm>
            <a:off x="6201763" y="1965459"/>
            <a:ext cx="5455282" cy="4248000"/>
            <a:chOff x="0" y="0"/>
            <a:chExt cx="5455282" cy="4248000"/>
          </a:xfrm>
        </p:grpSpPr>
        <p:graphicFrame>
          <p:nvGraphicFramePr>
            <p:cNvPr id="30" name="Graf 29">
              <a:extLst>
                <a:ext uri="{FF2B5EF4-FFF2-40B4-BE49-F238E27FC236}">
                  <a16:creationId xmlns:a16="http://schemas.microsoft.com/office/drawing/2014/main" id="{E4F0C137-BAE3-4335-A791-886A572935C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40285175"/>
                </p:ext>
              </p:extLst>
            </p:nvPr>
          </p:nvGraphicFramePr>
          <p:xfrm>
            <a:off x="0" y="0"/>
            <a:ext cx="5455282" cy="42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701DD3AD-CF28-42B0-A4F2-2835360D6138}"/>
                </a:ext>
              </a:extLst>
            </p:cNvPr>
            <p:cNvGrpSpPr/>
            <p:nvPr/>
          </p:nvGrpSpPr>
          <p:grpSpPr>
            <a:xfrm rot="19600356">
              <a:off x="867349" y="880175"/>
              <a:ext cx="409396" cy="114370"/>
              <a:chOff x="867349" y="880175"/>
              <a:chExt cx="2186152" cy="566246"/>
            </a:xfrm>
          </p:grpSpPr>
          <p:sp>
            <p:nvSpPr>
              <p:cNvPr id="36" name="Kosoúhelník 35">
                <a:extLst>
                  <a:ext uri="{FF2B5EF4-FFF2-40B4-BE49-F238E27FC236}">
                    <a16:creationId xmlns:a16="http://schemas.microsoft.com/office/drawing/2014/main" id="{F15EEE71-F09A-4C99-B53F-B5F5621A12E8}"/>
                  </a:ext>
                </a:extLst>
              </p:cNvPr>
              <p:cNvSpPr/>
              <p:nvPr/>
            </p:nvSpPr>
            <p:spPr>
              <a:xfrm>
                <a:off x="879173" y="880175"/>
                <a:ext cx="2174328" cy="564931"/>
              </a:xfrm>
              <a:prstGeom prst="parallelogram">
                <a:avLst>
                  <a:gd name="adj" fmla="val 8314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7" name="Přímá spojnice 36">
                <a:extLst>
                  <a:ext uri="{FF2B5EF4-FFF2-40B4-BE49-F238E27FC236}">
                    <a16:creationId xmlns:a16="http://schemas.microsoft.com/office/drawing/2014/main" id="{DF5BCAC5-3D44-4500-B7F0-6285BA95FAF6}"/>
                  </a:ext>
                </a:extLst>
              </p:cNvPr>
              <p:cNvCxnSpPr/>
              <p:nvPr/>
            </p:nvCxnSpPr>
            <p:spPr>
              <a:xfrm>
                <a:off x="1339001" y="880176"/>
                <a:ext cx="17145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DD5EE72B-9141-4588-8C71-E1B3A666BF26}"/>
                  </a:ext>
                </a:extLst>
              </p:cNvPr>
              <p:cNvCxnSpPr/>
              <p:nvPr/>
            </p:nvCxnSpPr>
            <p:spPr>
              <a:xfrm>
                <a:off x="867349" y="1446421"/>
                <a:ext cx="17145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2" name="Skupina 31">
              <a:extLst>
                <a:ext uri="{FF2B5EF4-FFF2-40B4-BE49-F238E27FC236}">
                  <a16:creationId xmlns:a16="http://schemas.microsoft.com/office/drawing/2014/main" id="{0F546CE9-C95F-41EE-9407-C5A2A5375063}"/>
                </a:ext>
              </a:extLst>
            </p:cNvPr>
            <p:cNvGrpSpPr/>
            <p:nvPr/>
          </p:nvGrpSpPr>
          <p:grpSpPr>
            <a:xfrm rot="19600356">
              <a:off x="644008" y="891918"/>
              <a:ext cx="290440" cy="97903"/>
              <a:chOff x="644008" y="891918"/>
              <a:chExt cx="2186152" cy="566246"/>
            </a:xfrm>
          </p:grpSpPr>
          <p:sp>
            <p:nvSpPr>
              <p:cNvPr id="33" name="Kosoúhelník 32">
                <a:extLst>
                  <a:ext uri="{FF2B5EF4-FFF2-40B4-BE49-F238E27FC236}">
                    <a16:creationId xmlns:a16="http://schemas.microsoft.com/office/drawing/2014/main" id="{B8E63073-7921-46A1-8F58-8ABB89651EE4}"/>
                  </a:ext>
                </a:extLst>
              </p:cNvPr>
              <p:cNvSpPr/>
              <p:nvPr/>
            </p:nvSpPr>
            <p:spPr>
              <a:xfrm>
                <a:off x="655832" y="891918"/>
                <a:ext cx="2174328" cy="564931"/>
              </a:xfrm>
              <a:prstGeom prst="parallelogram">
                <a:avLst>
                  <a:gd name="adj" fmla="val 8314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4" name="Přímá spojnice 33">
                <a:extLst>
                  <a:ext uri="{FF2B5EF4-FFF2-40B4-BE49-F238E27FC236}">
                    <a16:creationId xmlns:a16="http://schemas.microsoft.com/office/drawing/2014/main" id="{BE527368-1402-48A9-A1CE-8F24978391C2}"/>
                  </a:ext>
                </a:extLst>
              </p:cNvPr>
              <p:cNvCxnSpPr/>
              <p:nvPr/>
            </p:nvCxnSpPr>
            <p:spPr>
              <a:xfrm>
                <a:off x="1115660" y="891919"/>
                <a:ext cx="17145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7E390934-3DFB-4EF4-81E0-87C1CF0BAA33}"/>
                  </a:ext>
                </a:extLst>
              </p:cNvPr>
              <p:cNvCxnSpPr/>
              <p:nvPr/>
            </p:nvCxnSpPr>
            <p:spPr>
              <a:xfrm>
                <a:off x="644008" y="1458164"/>
                <a:ext cx="17145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94402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obsah 13">
            <a:extLst>
              <a:ext uri="{FF2B5EF4-FFF2-40B4-BE49-F238E27FC236}">
                <a16:creationId xmlns:a16="http://schemas.microsoft.com/office/drawing/2014/main" id="{CC4A57B8-F9A5-4AE4-A6AF-8FD92616A7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717" y="1249255"/>
            <a:ext cx="3824046" cy="5136728"/>
          </a:xfrm>
        </p:spPr>
        <p:txBody>
          <a:bodyPr>
            <a:noAutofit/>
          </a:bodyPr>
          <a:lstStyle/>
          <a:p>
            <a:pPr marL="0">
              <a:lnSpc>
                <a:spcPct val="122000"/>
              </a:lnSpc>
              <a:spcAft>
                <a:spcPts val="1067"/>
              </a:spcAft>
            </a:pPr>
            <a:r>
              <a:rPr lang="cs-CZ" sz="1600" b="1" dirty="0">
                <a:solidFill>
                  <a:srgbClr val="000000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Od makra k životním podmínkám a blahobytu.</a:t>
            </a:r>
          </a:p>
          <a:p>
            <a:pPr marL="0">
              <a:lnSpc>
                <a:spcPct val="122000"/>
              </a:lnSpc>
              <a:spcAft>
                <a:spcPts val="1067"/>
              </a:spcAft>
            </a:pPr>
            <a:r>
              <a:rPr lang="cs-CZ" sz="1600" dirty="0">
                <a:solidFill>
                  <a:srgbClr val="000000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Grafy ukazují relativní silné a slabé stránky České republiky v oblasti blahobytu ve srovnání s ostatními zeměmi OECD. </a:t>
            </a:r>
          </a:p>
          <a:p>
            <a:pPr marL="0">
              <a:lnSpc>
                <a:spcPct val="122000"/>
              </a:lnSpc>
              <a:spcAft>
                <a:spcPts val="1067"/>
              </a:spcAft>
            </a:pPr>
            <a:r>
              <a:rPr lang="cs-CZ" sz="1600" dirty="0">
                <a:solidFill>
                  <a:srgbClr val="00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Česká republika je nad průměrem zemí OECD v oblastech zaměstnání, vzdělání, sociálních kontaktech, bezpečnosti a životní spokojenosti. Naopak zejména v příjmech a občanské angažovanosti nedosahuje průměru</a:t>
            </a:r>
            <a:r>
              <a:rPr lang="cs-CZ" sz="1600" dirty="0">
                <a:solidFill>
                  <a:srgbClr val="000000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cs-CZ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58C0A603-7D9A-4126-83C2-5F484298B9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07950" y="6467705"/>
            <a:ext cx="7101450" cy="21979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Zdroj: OECD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FC0DE8-00B2-49FC-805D-A35D9804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0" dirty="0" err="1">
                <a:solidFill>
                  <a:srgbClr val="022D52"/>
                </a:solidFill>
              </a:rPr>
              <a:t>Better</a:t>
            </a:r>
            <a:r>
              <a:rPr lang="cs-CZ" sz="3600" b="0" dirty="0">
                <a:solidFill>
                  <a:srgbClr val="022D52"/>
                </a:solidFill>
              </a:rPr>
              <a:t> </a:t>
            </a:r>
            <a:r>
              <a:rPr lang="cs-CZ" sz="3600" b="0" dirty="0" err="1">
                <a:solidFill>
                  <a:srgbClr val="022D52"/>
                </a:solidFill>
              </a:rPr>
              <a:t>Life</a:t>
            </a:r>
            <a:r>
              <a:rPr lang="cs-CZ" sz="3600" b="0" dirty="0">
                <a:solidFill>
                  <a:srgbClr val="022D52"/>
                </a:solidFill>
              </a:rPr>
              <a:t> Index OECD 2023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D6FE21-C658-42A9-9136-40AA01D12861}"/>
              </a:ext>
            </a:extLst>
          </p:cNvPr>
          <p:cNvGrpSpPr/>
          <p:nvPr/>
        </p:nvGrpSpPr>
        <p:grpSpPr>
          <a:xfrm>
            <a:off x="4607950" y="1186992"/>
            <a:ext cx="7099333" cy="5198991"/>
            <a:chOff x="4569802" y="938573"/>
            <a:chExt cx="7099333" cy="5198991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2030D9EA-7D7D-47BE-B7FB-4A49DBB30022}"/>
                </a:ext>
              </a:extLst>
            </p:cNvPr>
            <p:cNvGrpSpPr/>
            <p:nvPr/>
          </p:nvGrpSpPr>
          <p:grpSpPr>
            <a:xfrm>
              <a:off x="4569802" y="938573"/>
              <a:ext cx="7066009" cy="5198991"/>
              <a:chOff x="1655007" y="-83128"/>
              <a:chExt cx="10279519" cy="6941127"/>
            </a:xfrm>
          </p:grpSpPr>
          <p:pic>
            <p:nvPicPr>
              <p:cNvPr id="4" name="Obrázek 3">
                <a:extLst>
                  <a:ext uri="{FF2B5EF4-FFF2-40B4-BE49-F238E27FC236}">
                    <a16:creationId xmlns:a16="http://schemas.microsoft.com/office/drawing/2014/main" id="{69E29D74-2929-475F-A025-7B8D3923B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5007" y="-1"/>
                <a:ext cx="3468616" cy="6858000"/>
              </a:xfrm>
              <a:prstGeom prst="rect">
                <a:avLst/>
              </a:prstGeom>
            </p:spPr>
          </p:pic>
          <p:pic>
            <p:nvPicPr>
              <p:cNvPr id="9" name="Obrázek 8">
                <a:extLst>
                  <a:ext uri="{FF2B5EF4-FFF2-40B4-BE49-F238E27FC236}">
                    <a16:creationId xmlns:a16="http://schemas.microsoft.com/office/drawing/2014/main" id="{3146CACD-7F40-4D4E-A0D3-1C5E46AF1D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7100" y="-69274"/>
                <a:ext cx="3402891" cy="6858000"/>
              </a:xfrm>
              <a:prstGeom prst="rect">
                <a:avLst/>
              </a:prstGeom>
            </p:spPr>
          </p:pic>
          <p:pic>
            <p:nvPicPr>
              <p:cNvPr id="11" name="Obrázek 10">
                <a:extLst>
                  <a:ext uri="{FF2B5EF4-FFF2-40B4-BE49-F238E27FC236}">
                    <a16:creationId xmlns:a16="http://schemas.microsoft.com/office/drawing/2014/main" id="{D0F78A65-1D9A-4BE8-8653-D435DE7D66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07152" y="-83128"/>
                <a:ext cx="3327374" cy="5037391"/>
              </a:xfrm>
              <a:prstGeom prst="rect">
                <a:avLst/>
              </a:prstGeom>
            </p:spPr>
          </p:pic>
        </p:grp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AB976C4C-C186-4C7A-AE21-925E8287328F}"/>
                </a:ext>
              </a:extLst>
            </p:cNvPr>
            <p:cNvSpPr/>
            <p:nvPr/>
          </p:nvSpPr>
          <p:spPr>
            <a:xfrm>
              <a:off x="6766863" y="1028544"/>
              <a:ext cx="166254" cy="219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1FCFE33A-2207-4045-9C3A-FCEAE6FA29B9}"/>
                </a:ext>
              </a:extLst>
            </p:cNvPr>
            <p:cNvSpPr/>
            <p:nvPr/>
          </p:nvSpPr>
          <p:spPr>
            <a:xfrm>
              <a:off x="9130178" y="1062137"/>
              <a:ext cx="166254" cy="219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D2B809F9-09C1-4DB3-891F-6BEE7C6B170E}"/>
                </a:ext>
              </a:extLst>
            </p:cNvPr>
            <p:cNvSpPr/>
            <p:nvPr/>
          </p:nvSpPr>
          <p:spPr>
            <a:xfrm>
              <a:off x="11442640" y="1125896"/>
              <a:ext cx="166254" cy="219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153DCDF1-204B-4F36-8DC2-7A2B602D7CF1}"/>
                </a:ext>
              </a:extLst>
            </p:cNvPr>
            <p:cNvSpPr/>
            <p:nvPr/>
          </p:nvSpPr>
          <p:spPr>
            <a:xfrm>
              <a:off x="6776545" y="2338169"/>
              <a:ext cx="166254" cy="219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6FA36D69-5B72-4B81-BB37-FA9C6CE5AA5E}"/>
                </a:ext>
              </a:extLst>
            </p:cNvPr>
            <p:cNvSpPr/>
            <p:nvPr/>
          </p:nvSpPr>
          <p:spPr>
            <a:xfrm>
              <a:off x="9130178" y="2358950"/>
              <a:ext cx="166254" cy="219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69CD230-FA86-48FA-AC55-B85E7EEEF5CC}"/>
                </a:ext>
              </a:extLst>
            </p:cNvPr>
            <p:cNvSpPr/>
            <p:nvPr/>
          </p:nvSpPr>
          <p:spPr>
            <a:xfrm>
              <a:off x="11442640" y="2338169"/>
              <a:ext cx="166254" cy="219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2E97CDED-0602-471A-AD90-AF9B8FF6D941}"/>
                </a:ext>
              </a:extLst>
            </p:cNvPr>
            <p:cNvSpPr/>
            <p:nvPr/>
          </p:nvSpPr>
          <p:spPr>
            <a:xfrm>
              <a:off x="6660597" y="3647793"/>
              <a:ext cx="282202" cy="2562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56F80C24-A29C-4B76-A7C4-6D69BA3A8B9E}"/>
                </a:ext>
              </a:extLst>
            </p:cNvPr>
            <p:cNvSpPr/>
            <p:nvPr/>
          </p:nvSpPr>
          <p:spPr>
            <a:xfrm>
              <a:off x="9040871" y="3655763"/>
              <a:ext cx="282202" cy="306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B5769C66-ACBC-4AAD-808A-C8D81D641090}"/>
                </a:ext>
              </a:extLst>
            </p:cNvPr>
            <p:cNvSpPr/>
            <p:nvPr/>
          </p:nvSpPr>
          <p:spPr>
            <a:xfrm>
              <a:off x="11386933" y="3597400"/>
              <a:ext cx="282202" cy="306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C0B9B3C7-172A-432A-95E3-28389A6DE1AE}"/>
                </a:ext>
              </a:extLst>
            </p:cNvPr>
            <p:cNvSpPr/>
            <p:nvPr/>
          </p:nvSpPr>
          <p:spPr>
            <a:xfrm>
              <a:off x="6708889" y="4957419"/>
              <a:ext cx="282202" cy="306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254AFF78-B47E-42FD-B278-98C78C06DB90}"/>
                </a:ext>
              </a:extLst>
            </p:cNvPr>
            <p:cNvSpPr/>
            <p:nvPr/>
          </p:nvSpPr>
          <p:spPr>
            <a:xfrm>
              <a:off x="9072204" y="4961696"/>
              <a:ext cx="282202" cy="306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949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9C3B0-26D5-4DBD-A361-B88408239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16" y="553735"/>
            <a:ext cx="11265495" cy="694251"/>
          </a:xfrm>
        </p:spPr>
        <p:txBody>
          <a:bodyPr/>
          <a:lstStyle/>
          <a:p>
            <a:pPr algn="ctr"/>
            <a:r>
              <a:rPr lang="cs-CZ" dirty="0"/>
              <a:t>SWOT analýza českého hospodářství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2FD2238-6A6F-40E3-916D-AF49725806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sp>
        <p:nvSpPr>
          <p:cNvPr id="14" name="Textové pole 70">
            <a:extLst>
              <a:ext uri="{FF2B5EF4-FFF2-40B4-BE49-F238E27FC236}">
                <a16:creationId xmlns:a16="http://schemas.microsoft.com/office/drawing/2014/main" id="{968FCF0B-B26D-439B-9502-07992AFB77EF}"/>
              </a:ext>
            </a:extLst>
          </p:cNvPr>
          <p:cNvSpPr txBox="1"/>
          <p:nvPr/>
        </p:nvSpPr>
        <p:spPr>
          <a:xfrm>
            <a:off x="503516" y="1393327"/>
            <a:ext cx="5472000" cy="2304000"/>
          </a:xfrm>
          <a:prstGeom prst="rect">
            <a:avLst/>
          </a:prstGeom>
          <a:solidFill>
            <a:srgbClr val="FFFFFF"/>
          </a:solidFill>
          <a:ln w="38100">
            <a:solidFill>
              <a:srgbClr val="13B5F4"/>
            </a:solidFill>
          </a:ln>
        </p:spPr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Silné stránky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Přístup na největší jednotný vnitřní trh na světě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Rozvinutá průmyslová základna s mezinárodním propojením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Dynamicky se rozvíjející výzkumné a inovační kapacity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Robustní a dlouhodobě velmi odolný bankovní sektor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Silný sociální pilíř hospodářství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Pevné začlenění do mezinárodních struktur EU a NATO</a:t>
            </a:r>
          </a:p>
        </p:txBody>
      </p:sp>
      <p:sp>
        <p:nvSpPr>
          <p:cNvPr id="15" name="Textové pole 72">
            <a:extLst>
              <a:ext uri="{FF2B5EF4-FFF2-40B4-BE49-F238E27FC236}">
                <a16:creationId xmlns:a16="http://schemas.microsoft.com/office/drawing/2014/main" id="{977C751D-5401-49B4-8D68-C92BAA559DC5}"/>
              </a:ext>
            </a:extLst>
          </p:cNvPr>
          <p:cNvSpPr txBox="1"/>
          <p:nvPr/>
        </p:nvSpPr>
        <p:spPr>
          <a:xfrm>
            <a:off x="503516" y="3909464"/>
            <a:ext cx="5472000" cy="2304000"/>
          </a:xfrm>
          <a:prstGeom prst="rect">
            <a:avLst/>
          </a:prstGeom>
          <a:solidFill>
            <a:srgbClr val="FFFFFF"/>
          </a:solidFill>
          <a:ln w="38100">
            <a:solidFill>
              <a:srgbClr val="13B5F4"/>
            </a:solidFill>
          </a:ln>
        </p:spPr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Příležitosti</a:t>
            </a:r>
          </a:p>
          <a:p>
            <a:pPr marL="0" marR="0" lvl="0" indent="0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Jednotná vize pro rozvoj s vysokou přidanou hodnotou</a:t>
            </a:r>
          </a:p>
          <a:p>
            <a:pPr marL="0" marR="0" lvl="0" indent="0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Produkce nových technologií</a:t>
            </a:r>
          </a:p>
          <a:p>
            <a:pPr marL="0" marR="0" lvl="0" indent="0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Expanze na mimoevropské trhy</a:t>
            </a:r>
          </a:p>
          <a:p>
            <a:pPr marL="0" marR="0" lvl="0" indent="0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Vytvoření bezpečného a přehledného investičního prostředí</a:t>
            </a:r>
          </a:p>
          <a:p>
            <a:pPr marL="0" marR="0" lvl="0" indent="0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Zvýšení flexibility a posílení role kapitálového trhu</a:t>
            </a:r>
          </a:p>
          <a:p>
            <a:pPr marL="0" marR="0" lvl="0" indent="0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Snížení administrativní zátěže a zkrácení povolovacích lhůt</a:t>
            </a:r>
          </a:p>
        </p:txBody>
      </p:sp>
      <p:sp>
        <p:nvSpPr>
          <p:cNvPr id="16" name="Textové pole 73">
            <a:extLst>
              <a:ext uri="{FF2B5EF4-FFF2-40B4-BE49-F238E27FC236}">
                <a16:creationId xmlns:a16="http://schemas.microsoft.com/office/drawing/2014/main" id="{B26A4DC0-F86C-4DAC-B6C9-4D1FC0311F43}"/>
              </a:ext>
            </a:extLst>
          </p:cNvPr>
          <p:cNvSpPr txBox="1"/>
          <p:nvPr/>
        </p:nvSpPr>
        <p:spPr>
          <a:xfrm>
            <a:off x="6158784" y="1393327"/>
            <a:ext cx="5472000" cy="2304000"/>
          </a:xfrm>
          <a:prstGeom prst="rect">
            <a:avLst/>
          </a:prstGeom>
          <a:solidFill>
            <a:srgbClr val="FFFFFF"/>
          </a:solidFill>
          <a:ln w="38100">
            <a:solidFill>
              <a:srgbClr val="E31B23"/>
            </a:solidFill>
          </a:ln>
        </p:spPr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00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Slabé stránky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Subdodavatelské postavení tuzemských podniků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Vysoký odliv kapitálu a nižší míra zahraničních reinvestic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Vysoká energetická náročnost ekonomiky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Nízká produktivita a nízká míra podnikavosti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 err="1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Skills</a:t>
            </a: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cs-CZ" sz="1400" kern="0" dirty="0" err="1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mismatch</a:t>
            </a: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na trhu práce a demografické vyhlídky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Některé obory jsou silně ovlivňovány dotačními nástroji </a:t>
            </a:r>
          </a:p>
        </p:txBody>
      </p:sp>
      <p:sp>
        <p:nvSpPr>
          <p:cNvPr id="17" name="Textové pole 71">
            <a:extLst>
              <a:ext uri="{FF2B5EF4-FFF2-40B4-BE49-F238E27FC236}">
                <a16:creationId xmlns:a16="http://schemas.microsoft.com/office/drawing/2014/main" id="{05DEB758-303F-4BB4-84D1-A5F2F2BB3F70}"/>
              </a:ext>
            </a:extLst>
          </p:cNvPr>
          <p:cNvSpPr txBox="1"/>
          <p:nvPr/>
        </p:nvSpPr>
        <p:spPr>
          <a:xfrm>
            <a:off x="6158784" y="3914324"/>
            <a:ext cx="5472000" cy="2304000"/>
          </a:xfrm>
          <a:prstGeom prst="rect">
            <a:avLst/>
          </a:prstGeom>
          <a:solidFill>
            <a:srgbClr val="FFFFFF"/>
          </a:solidFill>
          <a:ln w="38100">
            <a:solidFill>
              <a:srgbClr val="E31B23"/>
            </a:solidFill>
          </a:ln>
        </p:spPr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22D52"/>
                </a:solidFill>
                <a:effectLst/>
                <a:uLnTx/>
                <a:uFillTx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Hrozby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Ztráta ekonomického postavení EU v celosvětovém měřítku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Protekcionistické tendence a uzavírání trhu EU třetím zemím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Nárůst unijních regulací, dotačních a nárokových nástrojů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Odliv investic kvůli ochranářským opatřením v jiných státech 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Nezvládnutí přechodu na nízkouhlíkovou ekonomiku </a:t>
            </a:r>
          </a:p>
          <a:p>
            <a:pPr>
              <a:lnSpc>
                <a:spcPct val="122000"/>
              </a:lnSpc>
              <a:spcAft>
                <a:spcPts val="300"/>
              </a:spcAft>
              <a:defRPr/>
            </a:pPr>
            <a:r>
              <a:rPr lang="cs-CZ" sz="1400" kern="0" dirty="0">
                <a:solidFill>
                  <a:srgbClr val="022D5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Eskalace mezinárodních konfliktů s ekonomickými dopady</a:t>
            </a:r>
          </a:p>
        </p:txBody>
      </p:sp>
    </p:spTree>
    <p:extLst>
      <p:ext uri="{BB962C8B-B14F-4D97-AF65-F5344CB8AC3E}">
        <p14:creationId xmlns:p14="http://schemas.microsoft.com/office/powerpoint/2010/main" val="34340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06C82-9678-420E-AD3D-87A38886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5444E2-944A-41FC-9C62-AB8D25558E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E7E333-03DD-47A3-B591-40FFBB20AC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00" b="5200"/>
          <a:stretch/>
        </p:blipFill>
        <p:spPr>
          <a:xfrm>
            <a:off x="19135" y="41148"/>
            <a:ext cx="12153730" cy="67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0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7D448-0F1D-4C74-BC40-BE9D301D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Hospodářská strategie České republiky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83E8DEB-CC1F-4F87-9606-4F012985890A}"/>
              </a:ext>
            </a:extLst>
          </p:cNvPr>
          <p:cNvSpPr txBox="1">
            <a:spLocks/>
          </p:cNvSpPr>
          <p:nvPr/>
        </p:nvSpPr>
        <p:spPr>
          <a:xfrm>
            <a:off x="503517" y="1667069"/>
            <a:ext cx="5133976" cy="408450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 b="0" i="0" kern="1200" spc="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32000" indent="-16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4280"/>
              </a:buClr>
              <a:buFont typeface="System Font Regular"/>
              <a:buChar char="-"/>
              <a:defRPr sz="18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720000" indent="-16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System Font Regular"/>
              <a:buChar char="-"/>
              <a:defRPr sz="16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0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Char char="-"/>
              <a:defRPr sz="14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440000" indent="-16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Char char="-"/>
              <a:defRPr sz="1400" b="0" i="0" kern="1200">
                <a:solidFill>
                  <a:srgbClr val="022D5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400"/>
              </a:spcBef>
              <a:buNone/>
            </a:pPr>
            <a:r>
              <a:rPr lang="cs-CZ" sz="2600" dirty="0">
                <a:solidFill>
                  <a:schemeClr val="bg1"/>
                </a:solidFill>
              </a:rPr>
              <a:t>Nová vládní zastřešující koncepce do roku 2040</a:t>
            </a:r>
          </a:p>
          <a:p>
            <a:pPr marL="0" indent="0" algn="ctr">
              <a:spcBef>
                <a:spcPts val="1400"/>
              </a:spcBef>
              <a:buNone/>
            </a:pPr>
            <a:endParaRPr lang="cs-CZ" sz="26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1400"/>
              </a:spcBef>
              <a:buNone/>
            </a:pPr>
            <a:r>
              <a:rPr lang="cs-CZ" sz="2600" dirty="0">
                <a:solidFill>
                  <a:schemeClr val="bg1"/>
                </a:solidFill>
              </a:rPr>
              <a:t>HLAVNÍ CÍL = do roku 2040 se umístit v elitní desítce mezi zeměmi Evropské unie v HDP na osobu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55CF9A0-5D70-4E58-A73B-7051F488F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798" y="1759666"/>
            <a:ext cx="5371609" cy="40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9C3B0-26D5-4DBD-A361-B884082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3600" b="0" dirty="0">
                <a:solidFill>
                  <a:srgbClr val="FFFFFF"/>
                </a:solidFill>
              </a:rPr>
              <a:t>Tematické oblasti Hospodářské strategie ČR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0751676-E0C1-43C8-B55E-21B61AA647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E0CEC8F-E456-486E-96F2-C90D1D742526}"/>
              </a:ext>
            </a:extLst>
          </p:cNvPr>
          <p:cNvSpPr txBox="1"/>
          <p:nvPr/>
        </p:nvSpPr>
        <p:spPr>
          <a:xfrm>
            <a:off x="636866" y="1337491"/>
            <a:ext cx="5368160" cy="1794261"/>
          </a:xfrm>
          <a:prstGeom prst="rect">
            <a:avLst/>
          </a:prstGeom>
          <a:solidFill>
            <a:srgbClr val="B9E0F7"/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 Lidský kapitál, produktivita a přidaná hodnota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1.1 Lidský kapitál (vzdělávání, trh práce, zdraví)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1.2 Výzkum, vývoj a inovace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1.3 Digitalizace a informační koncepce (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e-Government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1.4 Fungující a efektivní regulace, podnikatelské prostředí </a:t>
            </a:r>
          </a:p>
          <a:p>
            <a:pPr marL="0" marR="0" lvl="0" indent="0" defTabSz="914400" eaLnBrk="1" fontAlgn="t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1.5 Kvalita veřejných institucí</a:t>
            </a:r>
          </a:p>
        </p:txBody>
      </p:sp>
    </p:spTree>
    <p:extLst>
      <p:ext uri="{BB962C8B-B14F-4D97-AF65-F5344CB8AC3E}">
        <p14:creationId xmlns:p14="http://schemas.microsoft.com/office/powerpoint/2010/main" val="14099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PO colors">
    <a:dk1>
      <a:srgbClr val="000000"/>
    </a:dk1>
    <a:lt1>
      <a:sysClr val="window" lastClr="FFFFFF"/>
    </a:lt1>
    <a:dk2>
      <a:srgbClr val="004B8D"/>
    </a:dk2>
    <a:lt2>
      <a:srgbClr val="B9E0F7"/>
    </a:lt2>
    <a:accent1>
      <a:srgbClr val="E31B23"/>
    </a:accent1>
    <a:accent2>
      <a:srgbClr val="004B8D"/>
    </a:accent2>
    <a:accent3>
      <a:srgbClr val="0096D6"/>
    </a:accent3>
    <a:accent4>
      <a:srgbClr val="B5121B"/>
    </a:accent4>
    <a:accent5>
      <a:srgbClr val="B9E0F7"/>
    </a:accent5>
    <a:accent6>
      <a:srgbClr val="13B5EA"/>
    </a:accent6>
    <a:hlink>
      <a:srgbClr val="004B8D"/>
    </a:hlink>
    <a:folHlink>
      <a:srgbClr val="B5121B"/>
    </a:folHlink>
  </a:clrScheme>
  <a:fontScheme name="MPO fonts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PO-B">
    <a:dk1>
      <a:sysClr val="windowText" lastClr="000000"/>
    </a:dk1>
    <a:lt1>
      <a:srgbClr val="FFFFFF"/>
    </a:lt1>
    <a:dk2>
      <a:srgbClr val="004B8D"/>
    </a:dk2>
    <a:lt2>
      <a:srgbClr val="FFFFFF"/>
    </a:lt2>
    <a:accent1>
      <a:srgbClr val="B9E0F7"/>
    </a:accent1>
    <a:accent2>
      <a:srgbClr val="13B5F4"/>
    </a:accent2>
    <a:accent3>
      <a:srgbClr val="0096D6"/>
    </a:accent3>
    <a:accent4>
      <a:srgbClr val="004B8D"/>
    </a:accent4>
    <a:accent5>
      <a:srgbClr val="E31B23"/>
    </a:accent5>
    <a:accent6>
      <a:srgbClr val="B5121B"/>
    </a:accent6>
    <a:hlink>
      <a:srgbClr val="13B5F4"/>
    </a:hlink>
    <a:folHlink>
      <a:srgbClr val="E31B23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PO-B">
    <a:dk1>
      <a:sysClr val="windowText" lastClr="000000"/>
    </a:dk1>
    <a:lt1>
      <a:srgbClr val="FFFFFF"/>
    </a:lt1>
    <a:dk2>
      <a:srgbClr val="004B8D"/>
    </a:dk2>
    <a:lt2>
      <a:srgbClr val="FFFFFF"/>
    </a:lt2>
    <a:accent1>
      <a:srgbClr val="B9E0F7"/>
    </a:accent1>
    <a:accent2>
      <a:srgbClr val="13B5F4"/>
    </a:accent2>
    <a:accent3>
      <a:srgbClr val="0096D6"/>
    </a:accent3>
    <a:accent4>
      <a:srgbClr val="004B8D"/>
    </a:accent4>
    <a:accent5>
      <a:srgbClr val="E31B23"/>
    </a:accent5>
    <a:accent6>
      <a:srgbClr val="B5121B"/>
    </a:accent6>
    <a:hlink>
      <a:srgbClr val="13B5F4"/>
    </a:hlink>
    <a:folHlink>
      <a:srgbClr val="E31B23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PO colors">
    <a:dk1>
      <a:srgbClr val="000000"/>
    </a:dk1>
    <a:lt1>
      <a:sysClr val="window" lastClr="FFFFFF"/>
    </a:lt1>
    <a:dk2>
      <a:srgbClr val="004B8D"/>
    </a:dk2>
    <a:lt2>
      <a:srgbClr val="B9E0F7"/>
    </a:lt2>
    <a:accent1>
      <a:srgbClr val="E31B23"/>
    </a:accent1>
    <a:accent2>
      <a:srgbClr val="004B8D"/>
    </a:accent2>
    <a:accent3>
      <a:srgbClr val="0096D6"/>
    </a:accent3>
    <a:accent4>
      <a:srgbClr val="B5121B"/>
    </a:accent4>
    <a:accent5>
      <a:srgbClr val="B9E0F7"/>
    </a:accent5>
    <a:accent6>
      <a:srgbClr val="13B5EA"/>
    </a:accent6>
    <a:hlink>
      <a:srgbClr val="004B8D"/>
    </a:hlink>
    <a:folHlink>
      <a:srgbClr val="B5121B"/>
    </a:folHlink>
  </a:clrScheme>
  <a:fontScheme name="MPO fonts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6AFFD6CE014942BF86BBEEBCBDDF03" ma:contentTypeVersion="6" ma:contentTypeDescription="Vytvoří nový dokument" ma:contentTypeScope="" ma:versionID="d6e39b0e287c47d868ed77fcc1e4be89">
  <xsd:schema xmlns:xsd="http://www.w3.org/2001/XMLSchema" xmlns:xs="http://www.w3.org/2001/XMLSchema" xmlns:p="http://schemas.microsoft.com/office/2006/metadata/properties" xmlns:ns2="295e6b08-c03f-4e1d-b56f-d1230bb11cb2" targetNamespace="http://schemas.microsoft.com/office/2006/metadata/properties" ma:root="true" ma:fieldsID="69f273d410c30e270c8a68467d74bea1" ns2:_="">
    <xsd:import namespace="295e6b08-c03f-4e1d-b56f-d1230bb11c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e6b08-c03f-4e1d-b56f-d1230bb11c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E6E019-8234-460F-BB01-939300E487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5D3426-2FE8-439F-B4F2-A6D1DFEE0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e6b08-c03f-4e1d-b56f-d1230bb11c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4231</Words>
  <Application>Microsoft Office PowerPoint</Application>
  <PresentationFormat>Širokoúhlá obrazovka</PresentationFormat>
  <Paragraphs>341</Paragraphs>
  <Slides>19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Calibri</vt:lpstr>
      <vt:lpstr>Poppins</vt:lpstr>
      <vt:lpstr>Poppins SemiBold</vt:lpstr>
      <vt:lpstr>Poppins-SemiBold</vt:lpstr>
      <vt:lpstr>System Font Regular</vt:lpstr>
      <vt:lpstr>Office Theme_white</vt:lpstr>
      <vt:lpstr>1_Office Theme_white</vt:lpstr>
      <vt:lpstr>Hospodářská  strategie České republiky:  Česko do top 10</vt:lpstr>
      <vt:lpstr>Významné historické milníky ČR</vt:lpstr>
      <vt:lpstr>České HDP se přibližuje vyspělým ekonomikám</vt:lpstr>
      <vt:lpstr>Reálná konvergence je v posledních letech omezená</vt:lpstr>
      <vt:lpstr>Better Life Index OECD 2023</vt:lpstr>
      <vt:lpstr>SWOT analýza českého hospodářství</vt:lpstr>
      <vt:lpstr>Prezentace aplikace PowerPoint</vt:lpstr>
      <vt:lpstr>Hospodářská strategie České republiky</vt:lpstr>
      <vt:lpstr>Tematické oblasti Hospodářské strategie ČR</vt:lpstr>
      <vt:lpstr>Tematické oblasti Hospodářské strategie ČR</vt:lpstr>
      <vt:lpstr>Tematické oblasti Hospodářské strategie ČR</vt:lpstr>
      <vt:lpstr>Tematické oblasti Hospodářské strategie ČR</vt:lpstr>
      <vt:lpstr>Tematické oblasti Hospodářské strategie ČR</vt:lpstr>
      <vt:lpstr>Hlavní opatření v oblasti 1.5 Kvalita veřejných institucí</vt:lpstr>
      <vt:lpstr>Provádění strategie</vt:lpstr>
      <vt:lpstr>Provádění strategie</vt:lpstr>
      <vt:lpstr>Provádění strategie</vt:lpstr>
      <vt:lpstr>Indikátory</vt:lpstr>
      <vt:lpstr>10 + 1 priorit Hospodářské strategie ČR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Mučica</dc:creator>
  <cp:lastModifiedBy>Hronza Martin</cp:lastModifiedBy>
  <cp:revision>100</cp:revision>
  <dcterms:created xsi:type="dcterms:W3CDTF">2023-05-29T20:41:24Z</dcterms:created>
  <dcterms:modified xsi:type="dcterms:W3CDTF">2024-10-24T12:30:59Z</dcterms:modified>
</cp:coreProperties>
</file>