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9" r:id="rId5"/>
    <p:sldId id="260" r:id="rId6"/>
    <p:sldId id="262" r:id="rId7"/>
    <p:sldId id="263" r:id="rId8"/>
    <p:sldId id="265" r:id="rId9"/>
    <p:sldId id="266" r:id="rId10"/>
    <p:sldId id="271" r:id="rId11"/>
    <p:sldId id="267" r:id="rId12"/>
    <p:sldId id="269" r:id="rId13"/>
    <p:sldId id="268" r:id="rId14"/>
    <p:sldId id="258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D13BA6-C49D-4D42-B63A-E360C10A4C84}">
  <a:tblStyle styleId="{21D13BA6-C49D-4D42-B63A-E360C10A4C84}" styleName="MMR Tabulka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chemeClr val="lt1"/>
              </a:solidFill>
            </a:ln>
          </a:left>
          <a:right>
            <a:ln w="0" cmpd="sng">
              <a:solidFill>
                <a:schemeClr val="lt1"/>
              </a:solidFill>
            </a:ln>
          </a:right>
          <a:top>
            <a:ln w="9000" cmpd="sng">
              <a:solidFill>
                <a:schemeClr val="lt1"/>
              </a:solidFill>
            </a:ln>
          </a:top>
          <a:bottom>
            <a:ln w="9000" cmpd="sng">
              <a:solidFill>
                <a:schemeClr val="lt1"/>
              </a:solidFill>
            </a:ln>
          </a:bottom>
          <a:insideH>
            <a:ln w="3200" cmpd="sng"/>
          </a:insideH>
          <a:insideV>
            <a:ln w="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rgbClr val="FFFFFF"/>
          </a:solidFill>
        </a:fill>
      </a:tcStyle>
    </a:band1H>
    <a:band2H>
      <a:tcStyle>
        <a:tcBdr/>
        <a:fill>
          <a:solidFill>
            <a:srgbClr val="FFFFFF"/>
          </a:solidFill>
        </a:fill>
      </a:tcStyle>
    </a:band2H>
    <a:band1V>
      <a:tcStyle>
        <a:tcBdr/>
        <a:fill>
          <a:solidFill>
            <a:srgbClr val="FFFFFF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tx1"/>
      </a:tcTxStyle>
      <a:tcStyle>
        <a:tcBdr/>
        <a:fill>
          <a:solidFill>
            <a:srgbClr val="FFFFFF"/>
          </a:solidFill>
        </a:fill>
      </a:tcStyle>
    </a:lastCol>
    <a:firstCol>
      <a:tcTxStyle b="on">
        <a:fontRef idx="minor">
          <a:prstClr val="black"/>
        </a:fontRef>
        <a:schemeClr val="tx1"/>
      </a:tcTxStyle>
      <a:tcStyle>
        <a:tcBdr/>
        <a:fill>
          <a:solidFill>
            <a:srgbClr val="FFFFFF"/>
          </a:solidFill>
        </a:fill>
      </a:tcStyle>
    </a:firstCol>
    <a:lastRow>
      <a:tcTxStyle b="on">
        <a:fontRef idx="minor">
          <a:prstClr val="black"/>
        </a:fontRef>
        <a:srgbClr val="0C4DA2"/>
      </a:tcTxStyle>
      <a:tcStyle>
        <a:tcBdr>
          <a:top>
            <a:ln w="12900" cmpd="sng">
              <a:solidFill>
                <a:srgbClr val="0C4DA2"/>
              </a:solidFill>
            </a:ln>
          </a:top>
        </a:tcBdr>
        <a:fill>
          <a:solidFill>
            <a:srgbClr val="FFFFFF"/>
          </a:solidFill>
        </a:fill>
      </a:tcStyle>
    </a:lastRow>
    <a:firstRow>
      <a:tcTxStyle b="on">
        <a:fontRef idx="minor">
          <a:prstClr val="black"/>
        </a:fontRef>
        <a:srgbClr val="0C4DA2"/>
      </a:tcTxStyle>
      <a:tcStyle>
        <a:tcBdr>
          <a:bottom>
            <a:ln w="12900" cmpd="sng">
              <a:solidFill>
                <a:srgbClr val="0C4DA2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9355" autoAdjust="0"/>
  </p:normalViewPr>
  <p:slideViewPr>
    <p:cSldViewPr snapToGrid="0" showGuides="1">
      <p:cViewPr varScale="1">
        <p:scale>
          <a:sx n="63" d="100"/>
          <a:sy n="63" d="100"/>
        </p:scale>
        <p:origin x="1354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7CC0D-7DF7-449B-BAA7-E6DFC30284B0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10F3B-AC02-4C80-AF7F-6CD5B48E91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9709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0F3B-AC02-4C80-AF7F-6CD5B48E915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7925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Regionální rozvoj není jen o dotacích – je to o plánování, spolupráci, chytrém a efektivním využívám zdrojů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0F3B-AC02-4C80-AF7F-6CD5B48E915C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172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Co to znamená pro malé obce?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cs-CZ" dirty="0"/>
              <a:t>Nebude nutné „čekat na výzvu.“ Důležitější bude mít definovanou vizi, připravený projekt s partnery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cs-CZ" dirty="0"/>
              <a:t>MMR chce, aby obce byly aktivním tvůrcem rozvoje, ne jen pasivním příjemcem dotací.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0F3B-AC02-4C80-AF7F-6CD5B48E915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9788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Mít plán – stačí vědět, co obec chce zlepšit v pěti letech (např.: dostupnost služeb, bydlení, veřejný prostor)</a:t>
            </a:r>
          </a:p>
          <a:p>
            <a:r>
              <a:rPr lang="cs-CZ" dirty="0"/>
              <a:t>Spolupracovat – např. společné řešení dopravní obslužnosti, školství, dostupnost sociálních služeb apod.</a:t>
            </a:r>
          </a:p>
          <a:p>
            <a:r>
              <a:rPr lang="cs-CZ" dirty="0"/>
              <a:t>Kombinace dotace + úvěr: např. projekt obecní bytovky, komunitní centru apod.</a:t>
            </a:r>
          </a:p>
          <a:p>
            <a:r>
              <a:rPr lang="cs-CZ" dirty="0"/>
              <a:t>Poradenství – např. krajské rozvojové agentury, CRR, Regionální centra SFPI, </a:t>
            </a:r>
            <a:r>
              <a:rPr lang="cs-CZ" dirty="0" err="1"/>
              <a:t>CzI</a:t>
            </a:r>
            <a:r>
              <a:rPr lang="cs-CZ" dirty="0"/>
              <a:t>, CRR aj.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0F3B-AC02-4C80-AF7F-6CD5B48E915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096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Nový NRPP – větší důraz na výkonnost (kdo má připravený projekt, bude mít výhodu); flexibilnější podmínky</a:t>
            </a:r>
          </a:p>
          <a:p>
            <a:r>
              <a:rPr lang="cs-CZ" dirty="0"/>
              <a:t>Finanční nástroje místo klasických dotací – revolvingové fondy, kombinace s úvěry, stát pomůže s návratnými formami podpory</a:t>
            </a:r>
          </a:p>
          <a:p>
            <a:endParaRPr lang="cs-CZ" dirty="0"/>
          </a:p>
          <a:p>
            <a:r>
              <a:rPr lang="cs-CZ" dirty="0"/>
              <a:t>Mít vizi a plán – obce, které vědí, co chtějí, budou mít výhodu.</a:t>
            </a:r>
          </a:p>
          <a:p>
            <a:r>
              <a:rPr lang="cs-CZ" dirty="0"/>
              <a:t>Být připraven – mít projektovou dokumentaci, rozpočet, partnery.</a:t>
            </a:r>
          </a:p>
          <a:p>
            <a:r>
              <a:rPr lang="cs-CZ" dirty="0"/>
              <a:t>Spolupracovat – sdílené projekty budou mít větší šanci na podporu.</a:t>
            </a:r>
          </a:p>
          <a:p>
            <a:r>
              <a:rPr lang="cs-CZ" dirty="0"/>
              <a:t>Využívat poradenské služby – např. Advisory Hub NRB, krajské agentury.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0F3B-AC02-4C80-AF7F-6CD5B48E915C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1892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73B2A-7F29-412D-4BB7-65A05AC61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3701D63-93A0-4527-7515-A665DAAEAB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7D90A26-6D95-94DB-5A53-4D777E08A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22BBC9-BFA9-0393-C4C6-B4761C6097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0F3B-AC02-4C80-AF7F-6CD5B48E915C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930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Průsečíkové principy Strategického rámce: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/>
              <a:t>Územní dimenze a regionální vyváženost (vyvážená konvergence regionů)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/>
              <a:t>Finanční nástroje a efektivní čerpání (širší využití FN, opětovné využití zdrojů a mobilizace kapitálu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/>
              <a:t>Synergie (nastavení synergií s ostatními nástroji EU)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0F3B-AC02-4C80-AF7F-6CD5B48E915C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5593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Nástroj </a:t>
            </a:r>
            <a:r>
              <a:rPr lang="cs-CZ" sz="1200" dirty="0"/>
              <a:t>– </a:t>
            </a:r>
            <a:r>
              <a:rPr lang="cs-CZ" b="1" dirty="0"/>
              <a:t>Co to je </a:t>
            </a:r>
            <a:r>
              <a:rPr lang="cs-CZ" sz="1200" dirty="0"/>
              <a:t>– </a:t>
            </a:r>
            <a:r>
              <a:rPr lang="cs-CZ" b="1" dirty="0"/>
              <a:t>Pro koho se to hodí</a:t>
            </a:r>
          </a:p>
          <a:p>
            <a:r>
              <a:rPr lang="cs-CZ" sz="1000" dirty="0"/>
              <a:t>Úvěr s podporou státu – Zvýhodněný úvěr od NRB – Obce s investičním plánem, např.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např. výstavba bytů, školky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Záruka - Stát ručí za úvěr, snazší přístup k financím - Obce bez velké bonity, ale s dobrým projektem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Revolvingový úvěr – Peníze se vrací a znovu používají – Například projekty na energetické úspory, obnovu budov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Kombinace dotace + úvěr – část projektu z dotace, část z úvěru – větší projekty, např. komunitní centrum, infrastruktura</a:t>
            </a:r>
            <a:r>
              <a:rPr lang="cs-CZ" sz="1000" dirty="0"/>
              <a:t>                      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0F3B-AC02-4C80-AF7F-6CD5B48E915C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8013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Fondy EU neposkytují pouze dotace. Nabízejí také FN coby moderní a efektivní způsob, jak získat podporu z evropského rozpočtu. FN mají nejčastěji podobu úvěrů, záruk a kapitálových vstupů, které podporují ekonomicky životaschopné projekty.</a:t>
            </a:r>
            <a:br>
              <a:rPr lang="cs-CZ" dirty="0"/>
            </a:br>
            <a:br>
              <a:rPr lang="cs-CZ" dirty="0"/>
            </a:b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Oproti dotacím mají FN pro příjemce podpory řadu výhod. Zejména jsou méně náročné na administraci a vyřízení žádosti je rychlejší. Podporu pomocí FN lze za určitých podmínek kombinovat i s finančním příspěvkem, případně dotacemi.</a:t>
            </a:r>
            <a:br>
              <a:rPr lang="cs-CZ" dirty="0"/>
            </a:br>
            <a:br>
              <a:rPr lang="cs-CZ" dirty="0"/>
            </a:b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Stát coby dobrý hospodář (prostřednictvím tzv. poskytovatelů) nabízí podporu v podobě FN, protože po vrácení příjemcem je možné finanční prostředky znovu použít a podpořit tak více projektů. Díky podpoře z veřejných zdrojů projekty snáze získají financování i ze soukromých zdrojů.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10F3B-AC02-4C80-AF7F-6CD5B48E915C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0216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_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cký objekt 1">
            <a:extLst>
              <a:ext uri="{FF2B5EF4-FFF2-40B4-BE49-F238E27FC236}">
                <a16:creationId xmlns:a16="http://schemas.microsoft.com/office/drawing/2014/main" id="{E9063015-0360-6400-40DA-43CBCB2F94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8839" y="5865777"/>
            <a:ext cx="3773928" cy="455176"/>
          </a:xfrm>
          <a:prstGeom prst="rect">
            <a:avLst/>
          </a:prstGeom>
        </p:spPr>
      </p:pic>
      <p:sp>
        <p:nvSpPr>
          <p:cNvPr id="19" name="TextovéPole 8">
            <a:extLst>
              <a:ext uri="{FF2B5EF4-FFF2-40B4-BE49-F238E27FC236}">
                <a16:creationId xmlns:a16="http://schemas.microsoft.com/office/drawing/2014/main" id="{7E41002D-5D23-3519-23CC-1E815FCCB4F3}"/>
              </a:ext>
            </a:extLst>
          </p:cNvPr>
          <p:cNvSpPr txBox="1"/>
          <p:nvPr userDrawn="1"/>
        </p:nvSpPr>
        <p:spPr>
          <a:xfrm>
            <a:off x="517526" y="553842"/>
            <a:ext cx="557847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Ministerstvo pro místní rozvoj</a:t>
            </a:r>
            <a:b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C4DA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Národní orgán pro koordinaci</a:t>
            </a:r>
          </a:p>
        </p:txBody>
      </p:sp>
      <p:pic>
        <p:nvPicPr>
          <p:cNvPr id="20" name="Grafický objekt 4">
            <a:extLst>
              <a:ext uri="{FF2B5EF4-FFF2-40B4-BE49-F238E27FC236}">
                <a16:creationId xmlns:a16="http://schemas.microsoft.com/office/drawing/2014/main" id="{2F0108C9-7EE2-7C7F-BFCC-42295CD707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16838" y="2349625"/>
            <a:ext cx="3959225" cy="3959225"/>
          </a:xfrm>
          <a:prstGeom prst="rect">
            <a:avLst/>
          </a:prstGeo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527" y="1782450"/>
            <a:ext cx="7200000" cy="2400657"/>
          </a:xfrm>
        </p:spPr>
        <p:txBody>
          <a:bodyPr wrap="square" anchor="ctr">
            <a:spAutoFit/>
          </a:bodyPr>
          <a:lstStyle>
            <a:lvl1pPr>
              <a:defRPr/>
            </a:lvl1pPr>
          </a:lstStyle>
          <a:p>
            <a:r>
              <a:rPr lang="cs-CZ" dirty="0"/>
              <a:t>Název prezentace,</a:t>
            </a:r>
            <a:br>
              <a:rPr lang="cs-CZ" dirty="0"/>
            </a:br>
            <a:r>
              <a:rPr lang="cs-CZ" dirty="0"/>
              <a:t>max 3 řádky,</a:t>
            </a:r>
            <a:br>
              <a:rPr lang="cs-CZ" dirty="0"/>
            </a:br>
            <a:r>
              <a:rPr lang="cs-CZ" dirty="0"/>
              <a:t>velikost 50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6CB7B6C-6616-96F2-F02D-5E23F90770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525" y="4779223"/>
            <a:ext cx="5578475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Jméno a Příjmení</a:t>
            </a:r>
            <a:endParaRPr lang="en-US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525" y="5252231"/>
            <a:ext cx="5578475" cy="216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Datum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606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_modrá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ovéPole 8">
            <a:extLst>
              <a:ext uri="{FF2B5EF4-FFF2-40B4-BE49-F238E27FC236}">
                <a16:creationId xmlns:a16="http://schemas.microsoft.com/office/drawing/2014/main" id="{7E41002D-5D23-3519-23CC-1E815FCCB4F3}"/>
              </a:ext>
            </a:extLst>
          </p:cNvPr>
          <p:cNvSpPr txBox="1"/>
          <p:nvPr userDrawn="1"/>
        </p:nvSpPr>
        <p:spPr>
          <a:xfrm>
            <a:off x="517526" y="553842"/>
            <a:ext cx="557847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Ministerstvo pro místní rozvoj</a:t>
            </a:r>
            <a:b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Národní orgán pro koordinaci</a:t>
            </a:r>
          </a:p>
        </p:txBody>
      </p:sp>
      <p:pic>
        <p:nvPicPr>
          <p:cNvPr id="20" name="Grafický objekt 4">
            <a:extLst>
              <a:ext uri="{FF2B5EF4-FFF2-40B4-BE49-F238E27FC236}">
                <a16:creationId xmlns:a16="http://schemas.microsoft.com/office/drawing/2014/main" id="{2F0108C9-7EE2-7C7F-BFCC-42295CD707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6838" y="2349625"/>
            <a:ext cx="3959225" cy="3959225"/>
          </a:xfrm>
          <a:prstGeom prst="rect">
            <a:avLst/>
          </a:prstGeo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527" y="1782450"/>
            <a:ext cx="7200000" cy="2400657"/>
          </a:xfrm>
        </p:spPr>
        <p:txBody>
          <a:bodyPr anchor="ctr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prezentace,</a:t>
            </a:r>
            <a:br>
              <a:rPr lang="cs-CZ" dirty="0"/>
            </a:br>
            <a:r>
              <a:rPr lang="cs-CZ" dirty="0"/>
              <a:t>max 3 řádky,</a:t>
            </a:r>
            <a:br>
              <a:rPr lang="cs-CZ" dirty="0"/>
            </a:br>
            <a:r>
              <a:rPr lang="cs-CZ" dirty="0"/>
              <a:t>velikost 50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6CB7B6C-6616-96F2-F02D-5E23F90770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525" y="4779223"/>
            <a:ext cx="5578475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Jméno a Příjmení</a:t>
            </a:r>
            <a:endParaRPr lang="en-US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525" y="5252231"/>
            <a:ext cx="5578475" cy="216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Datum</a:t>
            </a:r>
            <a:endParaRPr lang="en-US" dirty="0"/>
          </a:p>
        </p:txBody>
      </p:sp>
      <p:pic>
        <p:nvPicPr>
          <p:cNvPr id="3" name="Obrázek 4">
            <a:extLst>
              <a:ext uri="{FF2B5EF4-FFF2-40B4-BE49-F238E27FC236}">
                <a16:creationId xmlns:a16="http://schemas.microsoft.com/office/drawing/2014/main" id="{30464F9B-0B52-147D-82F1-41826288BF3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69" y="5869007"/>
            <a:ext cx="3754788" cy="4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2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ový_bíl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cký objekt 4">
            <a:extLst>
              <a:ext uri="{FF2B5EF4-FFF2-40B4-BE49-F238E27FC236}">
                <a16:creationId xmlns:a16="http://schemas.microsoft.com/office/drawing/2014/main" id="{2F0108C9-7EE2-7C7F-BFCC-42295CD707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6838" y="2349625"/>
            <a:ext cx="3959225" cy="3959225"/>
          </a:xfrm>
          <a:prstGeom prst="rect">
            <a:avLst/>
          </a:prstGeo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406" y="1782450"/>
            <a:ext cx="6480000" cy="2400657"/>
          </a:xfrm>
        </p:spPr>
        <p:txBody>
          <a:bodyPr wrap="square" anchor="b">
            <a:spAutoFit/>
          </a:bodyPr>
          <a:lstStyle>
            <a:lvl1pPr>
              <a:defRPr/>
            </a:lvl1pPr>
          </a:lstStyle>
          <a:p>
            <a:r>
              <a:rPr lang="cs-CZ" dirty="0"/>
              <a:t>Název kapitoly,</a:t>
            </a:r>
            <a:br>
              <a:rPr lang="cs-CZ" dirty="0"/>
            </a:br>
            <a:r>
              <a:rPr lang="cs-CZ" dirty="0"/>
              <a:t>max 3 řádky,</a:t>
            </a:r>
            <a:br>
              <a:rPr lang="cs-CZ" dirty="0"/>
            </a:br>
            <a:r>
              <a:rPr lang="cs-CZ" dirty="0"/>
              <a:t>velikost 50</a:t>
            </a:r>
            <a:endParaRPr lang="en-US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6407" y="4290588"/>
            <a:ext cx="5578475" cy="648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 popisující obsah kapitoly, dva řádky, velikost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161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1118" userDrawn="1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ový_modr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cký objekt 4">
            <a:extLst>
              <a:ext uri="{FF2B5EF4-FFF2-40B4-BE49-F238E27FC236}">
                <a16:creationId xmlns:a16="http://schemas.microsoft.com/office/drawing/2014/main" id="{2F0108C9-7EE2-7C7F-BFCC-42295CD707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6838" y="2349625"/>
            <a:ext cx="3959225" cy="3959225"/>
          </a:xfrm>
          <a:prstGeom prst="rect">
            <a:avLst/>
          </a:prstGeom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406" y="1782450"/>
            <a:ext cx="6480000" cy="2400657"/>
          </a:xfrm>
        </p:spPr>
        <p:txBody>
          <a:bodyPr wrap="square" anchor="b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kapitoly,</a:t>
            </a:r>
            <a:br>
              <a:rPr lang="cs-CZ" dirty="0"/>
            </a:br>
            <a:r>
              <a:rPr lang="cs-CZ" dirty="0"/>
              <a:t>max 3 řádky,</a:t>
            </a:r>
            <a:br>
              <a:rPr lang="cs-CZ" dirty="0"/>
            </a:br>
            <a:r>
              <a:rPr lang="cs-CZ" dirty="0"/>
              <a:t>velikost 50</a:t>
            </a:r>
            <a:endParaRPr lang="en-US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6407" y="4290588"/>
            <a:ext cx="5578475" cy="648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Text popisující obsah kapitoly, dva řádky, velikost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44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1118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krátk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Nadpis, 1 řádek, velikost 50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E1417A-DDB8-7534-46EC-90260BDA95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559217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57E23D69-7ABC-AD74-B4BD-E005FA62B3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5" y="1559217"/>
            <a:ext cx="9901237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697B98B-2F2F-197B-F21C-09EA1709C2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8" y="2753555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35703A2-CC5E-B362-F620-848AD1AF4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825" y="2753555"/>
            <a:ext cx="9901237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352F272-B649-6332-BABA-2892991C82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3947893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F5AA4F88-4E4E-ADBF-E00C-3FD4DFB517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825" y="3947893"/>
            <a:ext cx="9901237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072AE6B-2A13-F5CF-B051-A39ED044C5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38" y="5137222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5CF10D37-1928-77C4-3711-7AE80F5693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4825" y="5137222"/>
            <a:ext cx="9901237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125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118">
          <p15:clr>
            <a:srgbClr val="A4A3A4"/>
          </p15:clr>
        </p15:guide>
        <p15:guide id="4" orient="horz" pos="981" userDrawn="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dlouh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E1417A-DDB8-7534-46EC-90260BDA95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559217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57E23D69-7ABC-AD74-B4BD-E005FA62B3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6" y="1559217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697B98B-2F2F-197B-F21C-09EA1709C2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8" y="2753555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35703A2-CC5E-B362-F620-848AD1AF4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826" y="2753555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352F272-B649-6332-BABA-2892991C82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3947893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F5AA4F88-4E4E-ADBF-E00C-3FD4DFB517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826" y="3947893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072AE6B-2A13-F5CF-B051-A39ED044C5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38" y="5137222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5CF10D37-1928-77C4-3711-7AE80F5693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4826" y="5137222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B95A727-62A8-3C6A-3279-0EF4536632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5386" y="1559217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5CD464AC-E7D2-06EA-EE72-6A43158435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34274" y="1559217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7ECF772-66BD-8944-3C2B-387C1686E8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75386" y="2753555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1817146-6FC1-CD8A-24CD-CCD0D382C02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34274" y="2753555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08EAA16-55A3-E227-D55A-2F15EF3686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5386" y="3947893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5EC25249-AD41-5755-F527-7B1F978AB4E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34274" y="3947893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2EFA46A-796F-A5A3-A612-25FAB44B45A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75386" y="5137222"/>
            <a:ext cx="864000" cy="864000"/>
          </a:xfrm>
          <a:prstGeom prst="ellipse">
            <a:avLst/>
          </a:prstGeom>
          <a:ln w="38100">
            <a:solidFill>
              <a:schemeClr val="accent1"/>
            </a:solidFill>
          </a:ln>
        </p:spPr>
        <p:txBody>
          <a:bodyPr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XX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6B0A93C3-54B5-4028-569D-33D5DB97F5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34274" y="5137222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99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118">
          <p15:clr>
            <a:srgbClr val="A4A3A4"/>
          </p15:clr>
        </p15:guide>
        <p15:guide id="4" orient="horz" pos="98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pos="3727" userDrawn="1">
          <p15:clr>
            <a:srgbClr val="A4A3A4"/>
          </p15:clr>
        </p15:guide>
        <p15:guide id="7" pos="3953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4F7915C2-3FC8-5558-4B0E-AA7D6D9C69F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8" y="1557338"/>
            <a:ext cx="11160125" cy="442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851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_dva sloupc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4F7915C2-3FC8-5558-4B0E-AA7D6D9C69F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8" y="1557338"/>
            <a:ext cx="5400675" cy="4428000"/>
          </a:xfrm>
        </p:spPr>
        <p:txBody>
          <a:bodyPr/>
          <a:lstStyle/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2" name="Content Placeholder 20">
            <a:extLst>
              <a:ext uri="{FF2B5EF4-FFF2-40B4-BE49-F238E27FC236}">
                <a16:creationId xmlns:a16="http://schemas.microsoft.com/office/drawing/2014/main" id="{E305D2D2-84BD-0B33-2CF8-33553E88D3EA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275389" y="1557338"/>
            <a:ext cx="5400675" cy="4428000"/>
          </a:xfrm>
        </p:spPr>
        <p:txBody>
          <a:bodyPr/>
          <a:lstStyle/>
          <a:p>
            <a:pPr lvl="0"/>
            <a:r>
              <a:rPr lang="cs-CZ" dirty="0"/>
              <a:t>Text, velikost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596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_dva sloupc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4F7915C2-3FC8-5558-4B0E-AA7D6D9C69F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8" y="2454442"/>
            <a:ext cx="5400675" cy="3492000"/>
          </a:xfrm>
        </p:spPr>
        <p:txBody>
          <a:bodyPr/>
          <a:lstStyle/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2" name="Content Placeholder 20">
            <a:extLst>
              <a:ext uri="{FF2B5EF4-FFF2-40B4-BE49-F238E27FC236}">
                <a16:creationId xmlns:a16="http://schemas.microsoft.com/office/drawing/2014/main" id="{E305D2D2-84BD-0B33-2CF8-33553E88D3EA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275389" y="2454442"/>
            <a:ext cx="5400675" cy="3492000"/>
          </a:xfrm>
        </p:spPr>
        <p:txBody>
          <a:bodyPr/>
          <a:lstStyle/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CB2AC407-DD29-973D-4B54-DCA7AAFE5A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2023126"/>
            <a:ext cx="5399088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9340A3DE-EF47-8DE6-3379-6CF83D2F514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5389" y="2023126"/>
            <a:ext cx="5399088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25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ý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obrázku 8">
            <a:extLst>
              <a:ext uri="{FF2B5EF4-FFF2-40B4-BE49-F238E27FC236}">
                <a16:creationId xmlns:a16="http://schemas.microsoft.com/office/drawing/2014/main" id="{9A740820-3033-6C8A-E29F-8B251C356E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8" y="1557337"/>
            <a:ext cx="5400675" cy="4428000"/>
          </a:xfrm>
        </p:spPr>
        <p:txBody>
          <a:bodyPr/>
          <a:lstStyle/>
          <a:p>
            <a:endParaRPr lang="cs-C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12" name="Content Placeholder 20">
            <a:extLst>
              <a:ext uri="{FF2B5EF4-FFF2-40B4-BE49-F238E27FC236}">
                <a16:creationId xmlns:a16="http://schemas.microsoft.com/office/drawing/2014/main" id="{D8404DF5-D26D-8AD2-4068-C2F4D43BA5A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8" y="1557338"/>
            <a:ext cx="5400675" cy="4428000"/>
          </a:xfrm>
        </p:spPr>
        <p:txBody>
          <a:bodyPr/>
          <a:lstStyle/>
          <a:p>
            <a:pPr lvl="0"/>
            <a:r>
              <a:rPr lang="cs-CZ" dirty="0"/>
              <a:t>Text, velikost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48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ý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D02BC9B-5CB5-22DE-A9A4-9D6CB869A5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5389" y="5121338"/>
            <a:ext cx="5400675" cy="86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5" name="Zástupný symbol obrázku 8">
            <a:extLst>
              <a:ext uri="{FF2B5EF4-FFF2-40B4-BE49-F238E27FC236}">
                <a16:creationId xmlns:a16="http://schemas.microsoft.com/office/drawing/2014/main" id="{62351B49-E000-501B-AA3D-CA72F885CF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9" y="1557338"/>
            <a:ext cx="5400675" cy="3437463"/>
          </a:xfrm>
        </p:spPr>
        <p:txBody>
          <a:bodyPr/>
          <a:lstStyle/>
          <a:p>
            <a:endParaRPr lang="cs-CZ"/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234087B8-1112-27D5-6943-C1D7D13EFA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7" y="5121338"/>
            <a:ext cx="5400675" cy="86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7" name="Zástupný symbol obrázku 8">
            <a:extLst>
              <a:ext uri="{FF2B5EF4-FFF2-40B4-BE49-F238E27FC236}">
                <a16:creationId xmlns:a16="http://schemas.microsoft.com/office/drawing/2014/main" id="{19DC37B9-9326-2BC7-496C-1AC4F647FD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936" y="1557337"/>
            <a:ext cx="5400675" cy="3437463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6077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ý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ál 3">
            <a:extLst>
              <a:ext uri="{FF2B5EF4-FFF2-40B4-BE49-F238E27FC236}">
                <a16:creationId xmlns:a16="http://schemas.microsoft.com/office/drawing/2014/main" id="{366B4B90-0415-FCFA-5EE1-FCA141C9AD01}"/>
              </a:ext>
            </a:extLst>
          </p:cNvPr>
          <p:cNvSpPr/>
          <p:nvPr userDrawn="1"/>
        </p:nvSpPr>
        <p:spPr>
          <a:xfrm>
            <a:off x="3183647" y="4457700"/>
            <a:ext cx="2032000" cy="2032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ástupný symbol obrázku 11">
            <a:extLst>
              <a:ext uri="{FF2B5EF4-FFF2-40B4-BE49-F238E27FC236}">
                <a16:creationId xmlns:a16="http://schemas.microsoft.com/office/drawing/2014/main" id="{87E8344A-5FAA-FE7C-9FCB-056BB1DA5A6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938" y="1796522"/>
            <a:ext cx="4077410" cy="4077410"/>
          </a:xfrm>
          <a:custGeom>
            <a:avLst/>
            <a:gdLst>
              <a:gd name="connsiteX0" fmla="*/ 2038705 w 4077410"/>
              <a:gd name="connsiteY0" fmla="*/ 0 h 4077410"/>
              <a:gd name="connsiteX1" fmla="*/ 4077410 w 4077410"/>
              <a:gd name="connsiteY1" fmla="*/ 2038705 h 4077410"/>
              <a:gd name="connsiteX2" fmla="*/ 2038705 w 4077410"/>
              <a:gd name="connsiteY2" fmla="*/ 4077410 h 4077410"/>
              <a:gd name="connsiteX3" fmla="*/ 0 w 4077410"/>
              <a:gd name="connsiteY3" fmla="*/ 2038705 h 4077410"/>
              <a:gd name="connsiteX4" fmla="*/ 2038705 w 4077410"/>
              <a:gd name="connsiteY4" fmla="*/ 0 h 4077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410" h="4077410">
                <a:moveTo>
                  <a:pt x="2038705" y="0"/>
                </a:moveTo>
                <a:cubicBezTo>
                  <a:pt x="3164651" y="0"/>
                  <a:pt x="4077410" y="912759"/>
                  <a:pt x="4077410" y="2038705"/>
                </a:cubicBezTo>
                <a:cubicBezTo>
                  <a:pt x="4077410" y="3164651"/>
                  <a:pt x="3164651" y="4077410"/>
                  <a:pt x="2038705" y="4077410"/>
                </a:cubicBezTo>
                <a:cubicBezTo>
                  <a:pt x="912759" y="4077410"/>
                  <a:pt x="0" y="3164651"/>
                  <a:pt x="0" y="2038705"/>
                </a:cubicBezTo>
                <a:cubicBezTo>
                  <a:pt x="0" y="912759"/>
                  <a:pt x="912759" y="0"/>
                  <a:pt x="20387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10" name="Content Placeholder 20">
            <a:extLst>
              <a:ext uri="{FF2B5EF4-FFF2-40B4-BE49-F238E27FC236}">
                <a16:creationId xmlns:a16="http://schemas.microsoft.com/office/drawing/2014/main" id="{5620C953-880E-5366-8268-3A0E975C3B09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556250" y="1796522"/>
            <a:ext cx="6119813" cy="4077409"/>
          </a:xfrm>
        </p:spPr>
        <p:txBody>
          <a:bodyPr/>
          <a:lstStyle/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49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3500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ý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ál 1">
            <a:extLst>
              <a:ext uri="{FF2B5EF4-FFF2-40B4-BE49-F238E27FC236}">
                <a16:creationId xmlns:a16="http://schemas.microsoft.com/office/drawing/2014/main" id="{299DE0FA-9834-73DD-C4D5-6330028E8E10}"/>
              </a:ext>
            </a:extLst>
          </p:cNvPr>
          <p:cNvSpPr/>
          <p:nvPr userDrawn="1"/>
        </p:nvSpPr>
        <p:spPr>
          <a:xfrm>
            <a:off x="9644063" y="1557338"/>
            <a:ext cx="2032000" cy="2032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ástupný symbol obrázku 11">
            <a:extLst>
              <a:ext uri="{FF2B5EF4-FFF2-40B4-BE49-F238E27FC236}">
                <a16:creationId xmlns:a16="http://schemas.microsoft.com/office/drawing/2014/main" id="{87E8344A-5FAA-FE7C-9FCB-056BB1DA5A6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90654" y="1796522"/>
            <a:ext cx="4077410" cy="4077410"/>
          </a:xfrm>
          <a:custGeom>
            <a:avLst/>
            <a:gdLst>
              <a:gd name="connsiteX0" fmla="*/ 2038705 w 4077410"/>
              <a:gd name="connsiteY0" fmla="*/ 0 h 4077410"/>
              <a:gd name="connsiteX1" fmla="*/ 4077410 w 4077410"/>
              <a:gd name="connsiteY1" fmla="*/ 2038705 h 4077410"/>
              <a:gd name="connsiteX2" fmla="*/ 2038705 w 4077410"/>
              <a:gd name="connsiteY2" fmla="*/ 4077410 h 4077410"/>
              <a:gd name="connsiteX3" fmla="*/ 0 w 4077410"/>
              <a:gd name="connsiteY3" fmla="*/ 2038705 h 4077410"/>
              <a:gd name="connsiteX4" fmla="*/ 2038705 w 4077410"/>
              <a:gd name="connsiteY4" fmla="*/ 0 h 4077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410" h="4077410">
                <a:moveTo>
                  <a:pt x="2038705" y="0"/>
                </a:moveTo>
                <a:cubicBezTo>
                  <a:pt x="3164651" y="0"/>
                  <a:pt x="4077410" y="912759"/>
                  <a:pt x="4077410" y="2038705"/>
                </a:cubicBezTo>
                <a:cubicBezTo>
                  <a:pt x="4077410" y="3164651"/>
                  <a:pt x="3164651" y="4077410"/>
                  <a:pt x="2038705" y="4077410"/>
                </a:cubicBezTo>
                <a:cubicBezTo>
                  <a:pt x="912759" y="4077410"/>
                  <a:pt x="0" y="3164651"/>
                  <a:pt x="0" y="2038705"/>
                </a:cubicBezTo>
                <a:cubicBezTo>
                  <a:pt x="0" y="912759"/>
                  <a:pt x="912759" y="0"/>
                  <a:pt x="20387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429C9CC1-F5B4-B6D7-48FD-5B164ABE1012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8" y="2227838"/>
            <a:ext cx="6119812" cy="3646094"/>
          </a:xfrm>
        </p:spPr>
        <p:txBody>
          <a:bodyPr/>
          <a:lstStyle/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6A240523-1248-7822-D410-86BAE8F11F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796522"/>
            <a:ext cx="6120000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411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4180" userDrawn="1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oobrázkov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577A70C4-E90B-2FA1-71FE-99C580405C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24097 w 12192000"/>
              <a:gd name="connsiteY0" fmla="*/ 6380712 h 6858000"/>
              <a:gd name="connsiteX1" fmla="*/ 11580648 w 12192000"/>
              <a:gd name="connsiteY1" fmla="*/ 6424161 h 6858000"/>
              <a:gd name="connsiteX2" fmla="*/ 11624097 w 12192000"/>
              <a:gd name="connsiteY2" fmla="*/ 6467610 h 6858000"/>
              <a:gd name="connsiteX3" fmla="*/ 11667546 w 12192000"/>
              <a:gd name="connsiteY3" fmla="*/ 6424161 h 6858000"/>
              <a:gd name="connsiteX4" fmla="*/ 11624097 w 12192000"/>
              <a:gd name="connsiteY4" fmla="*/ 6380712 h 6858000"/>
              <a:gd name="connsiteX5" fmla="*/ 11505225 w 12192000"/>
              <a:gd name="connsiteY5" fmla="*/ 6370685 h 6858000"/>
              <a:gd name="connsiteX6" fmla="*/ 11451749 w 12192000"/>
              <a:gd name="connsiteY6" fmla="*/ 6424161 h 6858000"/>
              <a:gd name="connsiteX7" fmla="*/ 11505225 w 12192000"/>
              <a:gd name="connsiteY7" fmla="*/ 6477636 h 6858000"/>
              <a:gd name="connsiteX8" fmla="*/ 11558700 w 12192000"/>
              <a:gd name="connsiteY8" fmla="*/ 6424161 h 6858000"/>
              <a:gd name="connsiteX9" fmla="*/ 11505225 w 12192000"/>
              <a:gd name="connsiteY9" fmla="*/ 6370685 h 6858000"/>
              <a:gd name="connsiteX10" fmla="*/ 11365082 w 12192000"/>
              <a:gd name="connsiteY10" fmla="*/ 6357316 h 6858000"/>
              <a:gd name="connsiteX11" fmla="*/ 11298238 w 12192000"/>
              <a:gd name="connsiteY11" fmla="*/ 6424160 h 6858000"/>
              <a:gd name="connsiteX12" fmla="*/ 11365082 w 12192000"/>
              <a:gd name="connsiteY12" fmla="*/ 6491005 h 6858000"/>
              <a:gd name="connsiteX13" fmla="*/ 11431927 w 12192000"/>
              <a:gd name="connsiteY13" fmla="*/ 6424160 h 6858000"/>
              <a:gd name="connsiteX14" fmla="*/ 11365082 w 12192000"/>
              <a:gd name="connsiteY14" fmla="*/ 6357316 h 6858000"/>
              <a:gd name="connsiteX15" fmla="*/ 11626345 w 12192000"/>
              <a:gd name="connsiteY15" fmla="*/ 6281693 h 6858000"/>
              <a:gd name="connsiteX16" fmla="*/ 11599607 w 12192000"/>
              <a:gd name="connsiteY16" fmla="*/ 6308431 h 6858000"/>
              <a:gd name="connsiteX17" fmla="*/ 11626345 w 12192000"/>
              <a:gd name="connsiteY17" fmla="*/ 6335169 h 6858000"/>
              <a:gd name="connsiteX18" fmla="*/ 11653083 w 12192000"/>
              <a:gd name="connsiteY18" fmla="*/ 6308431 h 6858000"/>
              <a:gd name="connsiteX19" fmla="*/ 11626345 w 12192000"/>
              <a:gd name="connsiteY19" fmla="*/ 6281693 h 6858000"/>
              <a:gd name="connsiteX20" fmla="*/ 11533927 w 12192000"/>
              <a:gd name="connsiteY20" fmla="*/ 6244116 h 6858000"/>
              <a:gd name="connsiteX21" fmla="*/ 11497163 w 12192000"/>
              <a:gd name="connsiteY21" fmla="*/ 6280880 h 6858000"/>
              <a:gd name="connsiteX22" fmla="*/ 11533927 w 12192000"/>
              <a:gd name="connsiteY22" fmla="*/ 6317645 h 6858000"/>
              <a:gd name="connsiteX23" fmla="*/ 11570692 w 12192000"/>
              <a:gd name="connsiteY23" fmla="*/ 6280880 h 6858000"/>
              <a:gd name="connsiteX24" fmla="*/ 11533927 w 12192000"/>
              <a:gd name="connsiteY24" fmla="*/ 6244116 h 6858000"/>
              <a:gd name="connsiteX25" fmla="*/ 11657780 w 12192000"/>
              <a:gd name="connsiteY25" fmla="*/ 6209245 h 6858000"/>
              <a:gd name="connsiteX26" fmla="*/ 11637727 w 12192000"/>
              <a:gd name="connsiteY26" fmla="*/ 6229298 h 6858000"/>
              <a:gd name="connsiteX27" fmla="*/ 11657780 w 12192000"/>
              <a:gd name="connsiteY27" fmla="*/ 6249352 h 6858000"/>
              <a:gd name="connsiteX28" fmla="*/ 11677834 w 12192000"/>
              <a:gd name="connsiteY28" fmla="*/ 6229298 h 6858000"/>
              <a:gd name="connsiteX29" fmla="*/ 11657780 w 12192000"/>
              <a:gd name="connsiteY29" fmla="*/ 6209245 h 6858000"/>
              <a:gd name="connsiteX30" fmla="*/ 11430783 w 12192000"/>
              <a:gd name="connsiteY30" fmla="*/ 6207350 h 6858000"/>
              <a:gd name="connsiteX31" fmla="*/ 11387334 w 12192000"/>
              <a:gd name="connsiteY31" fmla="*/ 6250799 h 6858000"/>
              <a:gd name="connsiteX32" fmla="*/ 11430783 w 12192000"/>
              <a:gd name="connsiteY32" fmla="*/ 6294248 h 6858000"/>
              <a:gd name="connsiteX33" fmla="*/ 11474232 w 12192000"/>
              <a:gd name="connsiteY33" fmla="*/ 6250799 h 6858000"/>
              <a:gd name="connsiteX34" fmla="*/ 11430783 w 12192000"/>
              <a:gd name="connsiteY34" fmla="*/ 6207350 h 6858000"/>
              <a:gd name="connsiteX35" fmla="*/ 11598122 w 12192000"/>
              <a:gd name="connsiteY35" fmla="*/ 6162697 h 6858000"/>
              <a:gd name="connsiteX36" fmla="*/ 11571384 w 12192000"/>
              <a:gd name="connsiteY36" fmla="*/ 6189435 h 6858000"/>
              <a:gd name="connsiteX37" fmla="*/ 11598122 w 12192000"/>
              <a:gd name="connsiteY37" fmla="*/ 6216173 h 6858000"/>
              <a:gd name="connsiteX38" fmla="*/ 11624860 w 12192000"/>
              <a:gd name="connsiteY38" fmla="*/ 6189435 h 6858000"/>
              <a:gd name="connsiteX39" fmla="*/ 11598122 w 12192000"/>
              <a:gd name="connsiteY39" fmla="*/ 6162697 h 6858000"/>
              <a:gd name="connsiteX40" fmla="*/ 11531548 w 12192000"/>
              <a:gd name="connsiteY40" fmla="*/ 6111875 h 6858000"/>
              <a:gd name="connsiteX41" fmla="*/ 11501468 w 12192000"/>
              <a:gd name="connsiteY41" fmla="*/ 6141955 h 6858000"/>
              <a:gd name="connsiteX42" fmla="*/ 11531548 w 12192000"/>
              <a:gd name="connsiteY42" fmla="*/ 6172035 h 6858000"/>
              <a:gd name="connsiteX43" fmla="*/ 11561628 w 12192000"/>
              <a:gd name="connsiteY43" fmla="*/ 6141955 h 6858000"/>
              <a:gd name="connsiteX44" fmla="*/ 11531548 w 12192000"/>
              <a:gd name="connsiteY44" fmla="*/ 6111875 h 6858000"/>
              <a:gd name="connsiteX45" fmla="*/ 0 w 12192000"/>
              <a:gd name="connsiteY45" fmla="*/ 0 h 6858000"/>
              <a:gd name="connsiteX46" fmla="*/ 12192000 w 12192000"/>
              <a:gd name="connsiteY46" fmla="*/ 0 h 6858000"/>
              <a:gd name="connsiteX47" fmla="*/ 12192000 w 12192000"/>
              <a:gd name="connsiteY47" fmla="*/ 6858000 h 6858000"/>
              <a:gd name="connsiteX48" fmla="*/ 0 w 12192000"/>
              <a:gd name="connsiteY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2000" h="6858000">
                <a:moveTo>
                  <a:pt x="11624097" y="6380712"/>
                </a:moveTo>
                <a:cubicBezTo>
                  <a:pt x="11600101" y="6380712"/>
                  <a:pt x="11580648" y="6400165"/>
                  <a:pt x="11580648" y="6424161"/>
                </a:cubicBezTo>
                <a:cubicBezTo>
                  <a:pt x="11580648" y="6448157"/>
                  <a:pt x="11600101" y="6467610"/>
                  <a:pt x="11624097" y="6467610"/>
                </a:cubicBezTo>
                <a:cubicBezTo>
                  <a:pt x="11648093" y="6467610"/>
                  <a:pt x="11667546" y="6448157"/>
                  <a:pt x="11667546" y="6424161"/>
                </a:cubicBezTo>
                <a:cubicBezTo>
                  <a:pt x="11667546" y="6400165"/>
                  <a:pt x="11648093" y="6380712"/>
                  <a:pt x="11624097" y="6380712"/>
                </a:cubicBezTo>
                <a:close/>
                <a:moveTo>
                  <a:pt x="11505225" y="6370685"/>
                </a:moveTo>
                <a:cubicBezTo>
                  <a:pt x="11475691" y="6370685"/>
                  <a:pt x="11451749" y="6394627"/>
                  <a:pt x="11451749" y="6424161"/>
                </a:cubicBezTo>
                <a:cubicBezTo>
                  <a:pt x="11451749" y="6453694"/>
                  <a:pt x="11475691" y="6477636"/>
                  <a:pt x="11505225" y="6477636"/>
                </a:cubicBezTo>
                <a:cubicBezTo>
                  <a:pt x="11534758" y="6477636"/>
                  <a:pt x="11558700" y="6453694"/>
                  <a:pt x="11558700" y="6424161"/>
                </a:cubicBezTo>
                <a:cubicBezTo>
                  <a:pt x="11558700" y="6394627"/>
                  <a:pt x="11534758" y="6370685"/>
                  <a:pt x="11505225" y="6370685"/>
                </a:cubicBezTo>
                <a:close/>
                <a:moveTo>
                  <a:pt x="11365082" y="6357316"/>
                </a:moveTo>
                <a:cubicBezTo>
                  <a:pt x="11328165" y="6357316"/>
                  <a:pt x="11298238" y="6387243"/>
                  <a:pt x="11298238" y="6424160"/>
                </a:cubicBezTo>
                <a:cubicBezTo>
                  <a:pt x="11298238" y="6461077"/>
                  <a:pt x="11328165" y="6491005"/>
                  <a:pt x="11365082" y="6491005"/>
                </a:cubicBezTo>
                <a:cubicBezTo>
                  <a:pt x="11402000" y="6491005"/>
                  <a:pt x="11431927" y="6461077"/>
                  <a:pt x="11431927" y="6424160"/>
                </a:cubicBezTo>
                <a:cubicBezTo>
                  <a:pt x="11431927" y="6387243"/>
                  <a:pt x="11402000" y="6357316"/>
                  <a:pt x="11365082" y="6357316"/>
                </a:cubicBezTo>
                <a:close/>
                <a:moveTo>
                  <a:pt x="11626345" y="6281693"/>
                </a:moveTo>
                <a:cubicBezTo>
                  <a:pt x="11611578" y="6281693"/>
                  <a:pt x="11599607" y="6293664"/>
                  <a:pt x="11599607" y="6308431"/>
                </a:cubicBezTo>
                <a:cubicBezTo>
                  <a:pt x="11599607" y="6323198"/>
                  <a:pt x="11611578" y="6335169"/>
                  <a:pt x="11626345" y="6335169"/>
                </a:cubicBezTo>
                <a:cubicBezTo>
                  <a:pt x="11641112" y="6335169"/>
                  <a:pt x="11653083" y="6323198"/>
                  <a:pt x="11653083" y="6308431"/>
                </a:cubicBezTo>
                <a:cubicBezTo>
                  <a:pt x="11653083" y="6293664"/>
                  <a:pt x="11641112" y="6281693"/>
                  <a:pt x="11626345" y="6281693"/>
                </a:cubicBezTo>
                <a:close/>
                <a:moveTo>
                  <a:pt x="11533927" y="6244116"/>
                </a:moveTo>
                <a:cubicBezTo>
                  <a:pt x="11513623" y="6244116"/>
                  <a:pt x="11497163" y="6260576"/>
                  <a:pt x="11497163" y="6280880"/>
                </a:cubicBezTo>
                <a:cubicBezTo>
                  <a:pt x="11497163" y="6301185"/>
                  <a:pt x="11513623" y="6317645"/>
                  <a:pt x="11533927" y="6317645"/>
                </a:cubicBezTo>
                <a:cubicBezTo>
                  <a:pt x="11554232" y="6317645"/>
                  <a:pt x="11570692" y="6301185"/>
                  <a:pt x="11570692" y="6280880"/>
                </a:cubicBezTo>
                <a:cubicBezTo>
                  <a:pt x="11570692" y="6260576"/>
                  <a:pt x="11554232" y="6244116"/>
                  <a:pt x="11533927" y="6244116"/>
                </a:cubicBezTo>
                <a:close/>
                <a:moveTo>
                  <a:pt x="11657780" y="6209245"/>
                </a:moveTo>
                <a:cubicBezTo>
                  <a:pt x="11646705" y="6209245"/>
                  <a:pt x="11637727" y="6218223"/>
                  <a:pt x="11637727" y="6229298"/>
                </a:cubicBezTo>
                <a:cubicBezTo>
                  <a:pt x="11637727" y="6240374"/>
                  <a:pt x="11646705" y="6249352"/>
                  <a:pt x="11657780" y="6249352"/>
                </a:cubicBezTo>
                <a:cubicBezTo>
                  <a:pt x="11668856" y="6249352"/>
                  <a:pt x="11677834" y="6240374"/>
                  <a:pt x="11677834" y="6229298"/>
                </a:cubicBezTo>
                <a:cubicBezTo>
                  <a:pt x="11677834" y="6218223"/>
                  <a:pt x="11668856" y="6209245"/>
                  <a:pt x="11657780" y="6209245"/>
                </a:cubicBezTo>
                <a:close/>
                <a:moveTo>
                  <a:pt x="11430783" y="6207350"/>
                </a:moveTo>
                <a:cubicBezTo>
                  <a:pt x="11406787" y="6207350"/>
                  <a:pt x="11387334" y="6226803"/>
                  <a:pt x="11387334" y="6250799"/>
                </a:cubicBezTo>
                <a:cubicBezTo>
                  <a:pt x="11387334" y="6274795"/>
                  <a:pt x="11406787" y="6294248"/>
                  <a:pt x="11430783" y="6294248"/>
                </a:cubicBezTo>
                <a:cubicBezTo>
                  <a:pt x="11454779" y="6294248"/>
                  <a:pt x="11474232" y="6274795"/>
                  <a:pt x="11474232" y="6250799"/>
                </a:cubicBezTo>
                <a:cubicBezTo>
                  <a:pt x="11474232" y="6226803"/>
                  <a:pt x="11454779" y="6207350"/>
                  <a:pt x="11430783" y="6207350"/>
                </a:cubicBezTo>
                <a:close/>
                <a:moveTo>
                  <a:pt x="11598122" y="6162697"/>
                </a:moveTo>
                <a:cubicBezTo>
                  <a:pt x="11583355" y="6162697"/>
                  <a:pt x="11571384" y="6174668"/>
                  <a:pt x="11571384" y="6189435"/>
                </a:cubicBezTo>
                <a:cubicBezTo>
                  <a:pt x="11571384" y="6204202"/>
                  <a:pt x="11583355" y="6216173"/>
                  <a:pt x="11598122" y="6216173"/>
                </a:cubicBezTo>
                <a:cubicBezTo>
                  <a:pt x="11612889" y="6216173"/>
                  <a:pt x="11624860" y="6204202"/>
                  <a:pt x="11624860" y="6189435"/>
                </a:cubicBezTo>
                <a:cubicBezTo>
                  <a:pt x="11624860" y="6174668"/>
                  <a:pt x="11612889" y="6162697"/>
                  <a:pt x="11598122" y="6162697"/>
                </a:cubicBezTo>
                <a:close/>
                <a:moveTo>
                  <a:pt x="11531548" y="6111875"/>
                </a:moveTo>
                <a:cubicBezTo>
                  <a:pt x="11514935" y="6111875"/>
                  <a:pt x="11501468" y="6125342"/>
                  <a:pt x="11501468" y="6141955"/>
                </a:cubicBezTo>
                <a:cubicBezTo>
                  <a:pt x="11501468" y="6158568"/>
                  <a:pt x="11514935" y="6172035"/>
                  <a:pt x="11531548" y="6172035"/>
                </a:cubicBezTo>
                <a:cubicBezTo>
                  <a:pt x="11548161" y="6172035"/>
                  <a:pt x="11561628" y="6158568"/>
                  <a:pt x="11561628" y="6141955"/>
                </a:cubicBezTo>
                <a:cubicBezTo>
                  <a:pt x="11561628" y="6125342"/>
                  <a:pt x="11548161" y="6111875"/>
                  <a:pt x="11531548" y="611187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79440"/>
            <a:ext cx="11160124" cy="1631216"/>
          </a:xfrm>
        </p:spPr>
        <p:txBody>
          <a:bodyPr>
            <a:noAutofit/>
          </a:bodyPr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 dirty="0"/>
              <a:t>Důležité sdělení,</a:t>
            </a:r>
            <a:br>
              <a:rPr lang="cs-CZ" dirty="0"/>
            </a:br>
            <a:r>
              <a:rPr lang="cs-CZ" dirty="0"/>
              <a:t>2 řádky, velikost 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01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ov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57E23D69-7ABC-AD74-B4BD-E005FA62B3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4826" y="2194217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35703A2-CC5E-B362-F620-848AD1AF4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826" y="3388555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F5AA4F88-4E4E-ADBF-E00C-3FD4DFB517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826" y="4582893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5CD464AC-E7D2-06EA-EE72-6A43158435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34274" y="2194217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A1817146-6FC1-CD8A-24CD-CCD0D382C02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34274" y="3388555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5EC25249-AD41-5755-F527-7B1F978AB4E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34274" y="4582893"/>
            <a:ext cx="4141788" cy="864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22" name="Zástupný symbol obrázku 21">
            <a:extLst>
              <a:ext uri="{FF2B5EF4-FFF2-40B4-BE49-F238E27FC236}">
                <a16:creationId xmlns:a16="http://schemas.microsoft.com/office/drawing/2014/main" id="{7122282D-C331-3209-BBE9-5B2A4F6FAAA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15938" y="3388555"/>
            <a:ext cx="864000" cy="8640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23" name="Zástupný symbol obrázku 22">
            <a:extLst>
              <a:ext uri="{FF2B5EF4-FFF2-40B4-BE49-F238E27FC236}">
                <a16:creationId xmlns:a16="http://schemas.microsoft.com/office/drawing/2014/main" id="{598484A2-FD5E-E3FD-8659-8D0E724DD43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15938" y="4582893"/>
            <a:ext cx="864000" cy="8640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25" name="Zástupný symbol obrázku 24">
            <a:extLst>
              <a:ext uri="{FF2B5EF4-FFF2-40B4-BE49-F238E27FC236}">
                <a16:creationId xmlns:a16="http://schemas.microsoft.com/office/drawing/2014/main" id="{E066079D-B945-DD0F-E41B-BD1DBDE01BC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275388" y="2194217"/>
            <a:ext cx="864000" cy="8640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26" name="Zástupný symbol obrázku 25">
            <a:extLst>
              <a:ext uri="{FF2B5EF4-FFF2-40B4-BE49-F238E27FC236}">
                <a16:creationId xmlns:a16="http://schemas.microsoft.com/office/drawing/2014/main" id="{466D0EE5-64F7-FD23-E291-407F91CEE88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275388" y="3388555"/>
            <a:ext cx="864000" cy="8640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27" name="Zástupný symbol obrázku 26">
            <a:extLst>
              <a:ext uri="{FF2B5EF4-FFF2-40B4-BE49-F238E27FC236}">
                <a16:creationId xmlns:a16="http://schemas.microsoft.com/office/drawing/2014/main" id="{9B77B3BD-EFCB-2C68-B093-67C569AE2F4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275388" y="4582893"/>
            <a:ext cx="864000" cy="8640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37" name="Zástupný symbol obrázku 36">
            <a:extLst>
              <a:ext uri="{FF2B5EF4-FFF2-40B4-BE49-F238E27FC236}">
                <a16:creationId xmlns:a16="http://schemas.microsoft.com/office/drawing/2014/main" id="{FB44E9D0-FBD7-7C0E-2E88-B3B1E4439F9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15938" y="2194217"/>
            <a:ext cx="864000" cy="864000"/>
          </a:xfrm>
          <a:custGeom>
            <a:avLst/>
            <a:gdLst>
              <a:gd name="connsiteX0" fmla="*/ 432000 w 864000"/>
              <a:gd name="connsiteY0" fmla="*/ 0 h 864000"/>
              <a:gd name="connsiteX1" fmla="*/ 864000 w 864000"/>
              <a:gd name="connsiteY1" fmla="*/ 432000 h 864000"/>
              <a:gd name="connsiteX2" fmla="*/ 432000 w 864000"/>
              <a:gd name="connsiteY2" fmla="*/ 864000 h 864000"/>
              <a:gd name="connsiteX3" fmla="*/ 0 w 864000"/>
              <a:gd name="connsiteY3" fmla="*/ 432000 h 864000"/>
              <a:gd name="connsiteX4" fmla="*/ 432000 w 864000"/>
              <a:gd name="connsiteY4" fmla="*/ 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000" h="864000">
                <a:moveTo>
                  <a:pt x="432000" y="0"/>
                </a:moveTo>
                <a:cubicBezTo>
                  <a:pt x="670587" y="0"/>
                  <a:pt x="864000" y="193413"/>
                  <a:pt x="864000" y="432000"/>
                </a:cubicBezTo>
                <a:cubicBezTo>
                  <a:pt x="864000" y="670587"/>
                  <a:pt x="670587" y="864000"/>
                  <a:pt x="432000" y="864000"/>
                </a:cubicBezTo>
                <a:cubicBezTo>
                  <a:pt x="193413" y="864000"/>
                  <a:pt x="0" y="670587"/>
                  <a:pt x="0" y="432000"/>
                </a:cubicBezTo>
                <a:cubicBezTo>
                  <a:pt x="0" y="193413"/>
                  <a:pt x="193413" y="0"/>
                  <a:pt x="432000" y="0"/>
                </a:cubicBezTo>
                <a:close/>
              </a:path>
            </a:pathLst>
          </a:custGeom>
          <a:ln w="38100">
            <a:solidFill>
              <a:schemeClr val="accent1"/>
            </a:solidFill>
          </a:ln>
        </p:spPr>
        <p:txBody>
          <a:bodyPr wrap="square"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1360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118">
          <p15:clr>
            <a:srgbClr val="A4A3A4"/>
          </p15:clr>
        </p15:guide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6484F367-6811-7DFE-FA15-11BA5BB966B1}"/>
              </a:ext>
            </a:extLst>
          </p:cNvPr>
          <p:cNvSpPr/>
          <p:nvPr userDrawn="1"/>
        </p:nvSpPr>
        <p:spPr>
          <a:xfrm>
            <a:off x="3848354" y="1592263"/>
            <a:ext cx="3136900" cy="31369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82224576-958D-2028-D54E-491E57C7D7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61" y="2029292"/>
            <a:ext cx="7512695" cy="4454604"/>
          </a:xfrm>
          <a:prstGeom prst="rect">
            <a:avLst/>
          </a:prstGeom>
        </p:spPr>
      </p:pic>
      <p:sp>
        <p:nvSpPr>
          <p:cNvPr id="11" name="Zástupný symbol obrázku 8">
            <a:extLst>
              <a:ext uri="{FF2B5EF4-FFF2-40B4-BE49-F238E27FC236}">
                <a16:creationId xmlns:a16="http://schemas.microsoft.com/office/drawing/2014/main" id="{B146EBF4-D626-DC68-C654-2F88CFA295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71588" y="2249489"/>
            <a:ext cx="4702493" cy="3109912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Content Placeholder 20">
            <a:extLst>
              <a:ext uri="{FF2B5EF4-FFF2-40B4-BE49-F238E27FC236}">
                <a16:creationId xmlns:a16="http://schemas.microsoft.com/office/drawing/2014/main" id="{5E6D93AC-D101-1CEE-83F9-D8B01BD7BC97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7175500" y="2249490"/>
            <a:ext cx="4500563" cy="3342998"/>
          </a:xfrm>
        </p:spPr>
        <p:txBody>
          <a:bodyPr/>
          <a:lstStyle/>
          <a:p>
            <a:pPr lvl="0"/>
            <a:r>
              <a:rPr lang="cs-CZ" dirty="0"/>
              <a:t>Text, velikost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54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4520" userDrawn="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ový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DB2BF8F-2115-FFAF-29AF-F449A62EB6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2096225"/>
            <a:ext cx="5400674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DB1C4E63-5903-ADA7-90F9-0ABC09B636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7" y="2499711"/>
            <a:ext cx="5400675" cy="648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C9767AFC-7DAF-B8F3-1201-6F8BEB187B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38" y="3408442"/>
            <a:ext cx="5400674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D045D357-6482-ADE2-54A0-678299ADB3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37" y="3811928"/>
            <a:ext cx="5400675" cy="648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9C0B535D-CB41-A229-D2C4-1CDDDDC4C2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4717389"/>
            <a:ext cx="5400674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B9A779D9-F48D-BEFE-213D-3078D698D0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5938" y="5120875"/>
            <a:ext cx="5400675" cy="648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26" name="Zástupný symbol obrázku 8">
            <a:extLst>
              <a:ext uri="{FF2B5EF4-FFF2-40B4-BE49-F238E27FC236}">
                <a16:creationId xmlns:a16="http://schemas.microsoft.com/office/drawing/2014/main" id="{3FAC611D-CCCB-7001-E1EE-9F495239B0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9" y="2202498"/>
            <a:ext cx="5400675" cy="3437463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9496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3840">
          <p15:clr>
            <a:srgbClr val="A4A3A4"/>
          </p15:clr>
        </p15:guide>
        <p15:guide id="8" pos="3727">
          <p15:clr>
            <a:srgbClr val="A4A3A4"/>
          </p15:clr>
        </p15:guide>
        <p15:guide id="9" pos="3953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ový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  <a:endParaRPr lang="en-US" dirty="0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6A240523-1248-7822-D410-86BAE8F11F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2433831"/>
            <a:ext cx="5400674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2ED1110A-CE63-5151-63CA-08F76A5DA0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7" y="2837317"/>
            <a:ext cx="5400675" cy="86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C4483F36-27A9-53E3-1DD1-99EE67781D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38" y="4064170"/>
            <a:ext cx="5400674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4F7062D5-F19F-73B2-F2FF-AAEB8AB14F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37" y="4467656"/>
            <a:ext cx="5400675" cy="86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ADE0E75F-9292-E5E3-9CAF-026CBCD46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5388" y="2433831"/>
            <a:ext cx="5400674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1B624C39-98D1-33CE-AEA6-69FB1808BD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5387" y="2837317"/>
            <a:ext cx="5400675" cy="86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73279826-D9DC-053E-A6B8-2E778DDF91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75388" y="4064170"/>
            <a:ext cx="5400674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Důležitý text, velikost 30</a:t>
            </a:r>
            <a:endParaRPr lang="en-US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A91F1ED0-EB99-5E22-FE1E-E5852545B2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75387" y="4467656"/>
            <a:ext cx="5400675" cy="8640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Text, velikost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4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pos="3727" userDrawn="1">
          <p15:clr>
            <a:srgbClr val="A4A3A4"/>
          </p15:clr>
        </p15:guide>
        <p15:guide id="9" pos="3953" userDrawn="1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2DFC03-E97E-7A3B-B976-1C66535AB9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Nadpis, 1 řádek, velikost 50</a:t>
            </a:r>
          </a:p>
        </p:txBody>
      </p:sp>
      <p:pic>
        <p:nvPicPr>
          <p:cNvPr id="3" name="Grafický objekt 5">
            <a:extLst>
              <a:ext uri="{FF2B5EF4-FFF2-40B4-BE49-F238E27FC236}">
                <a16:creationId xmlns:a16="http://schemas.microsoft.com/office/drawing/2014/main" id="{369FEA9B-F2E1-90EE-AF13-6CB00B15F5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66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cký objekt 5">
            <a:extLst>
              <a:ext uri="{FF2B5EF4-FFF2-40B4-BE49-F238E27FC236}">
                <a16:creationId xmlns:a16="http://schemas.microsoft.com/office/drawing/2014/main" id="{29E90823-12A8-EF3E-969A-E8437F2A2F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98238" y="6111875"/>
            <a:ext cx="377825" cy="37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525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ovéPole 8">
            <a:extLst>
              <a:ext uri="{FF2B5EF4-FFF2-40B4-BE49-F238E27FC236}">
                <a16:creationId xmlns:a16="http://schemas.microsoft.com/office/drawing/2014/main" id="{7E41002D-5D23-3519-23CC-1E815FCCB4F3}"/>
              </a:ext>
            </a:extLst>
          </p:cNvPr>
          <p:cNvSpPr txBox="1"/>
          <p:nvPr userDrawn="1"/>
        </p:nvSpPr>
        <p:spPr>
          <a:xfrm>
            <a:off x="517526" y="553842"/>
            <a:ext cx="557847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Ministerstvo pro místní rozvoj</a:t>
            </a:r>
            <a:b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Národní orgán pro koordinaci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527" y="2773209"/>
            <a:ext cx="7558086" cy="720000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Výzva k akci</a:t>
            </a:r>
            <a:endParaRPr lang="en-US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525" y="3575971"/>
            <a:ext cx="5578475" cy="216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Email</a:t>
            </a:r>
            <a:endParaRPr lang="en-US" dirty="0"/>
          </a:p>
        </p:txBody>
      </p:sp>
      <p:pic>
        <p:nvPicPr>
          <p:cNvPr id="3" name="Obrázek 4">
            <a:extLst>
              <a:ext uri="{FF2B5EF4-FFF2-40B4-BE49-F238E27FC236}">
                <a16:creationId xmlns:a16="http://schemas.microsoft.com/office/drawing/2014/main" id="{30464F9B-0B52-147D-82F1-41826288BF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69" y="5869007"/>
            <a:ext cx="3754788" cy="452008"/>
          </a:xfrm>
          <a:prstGeom prst="rect">
            <a:avLst/>
          </a:prstGeom>
        </p:spPr>
      </p:pic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E2E2DD3A-886B-5633-B88C-8AE04AFD8E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7525" y="3832863"/>
            <a:ext cx="5578475" cy="216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Telefonní číslo</a:t>
            </a:r>
            <a:endParaRPr lang="en-US" dirty="0"/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2A31AAB4-8AF4-077A-D378-B065E5F8E8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6838" y="2349625"/>
            <a:ext cx="3959225" cy="3959225"/>
          </a:xfrm>
          <a:prstGeom prst="rect">
            <a:avLst/>
          </a:prstGeom>
        </p:spPr>
      </p:pic>
      <p:sp>
        <p:nvSpPr>
          <p:cNvPr id="7" name="Zástupný symbol obrázku 8">
            <a:extLst>
              <a:ext uri="{FF2B5EF4-FFF2-40B4-BE49-F238E27FC236}">
                <a16:creationId xmlns:a16="http://schemas.microsoft.com/office/drawing/2014/main" id="{27EB7460-4717-1744-288C-40B7C4AD96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35536" y="5127850"/>
            <a:ext cx="967164" cy="967164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2341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087" userDrawn="1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3F2BDA1-AC52-5027-C6BB-F5B966797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369888"/>
            <a:ext cx="11160124" cy="86400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636C891-449F-508F-DBD0-5164C4A01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9" y="1825625"/>
            <a:ext cx="11160124" cy="41400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196471-A7FD-530F-D890-7DFACAA34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5939" y="61229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6293CA-CC83-4328-BD78-7EA318F23D61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DAFB0C2-19D6-C9C2-6EE3-70AE2B978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49969" y="61229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FF6899-536C-7B66-D7B8-A94C73A23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5600" y="61229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FD7098-5B84-4D1C-932E-836F6D2999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6438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9" r:id="rId13"/>
    <p:sldLayoutId id="2147483673" r:id="rId14"/>
    <p:sldLayoutId id="2147483676" r:id="rId15"/>
    <p:sldLayoutId id="2147483672" r:id="rId16"/>
    <p:sldLayoutId id="2147483671" r:id="rId17"/>
    <p:sldLayoutId id="2147483670" r:id="rId18"/>
    <p:sldLayoutId id="2147483668" r:id="rId19"/>
    <p:sldLayoutId id="2147483655" r:id="rId20"/>
    <p:sldLayoutId id="2147483675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orient="horz" pos="4088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EC1499-37EE-2E50-1F02-13FE02037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27" y="2167170"/>
            <a:ext cx="7200000" cy="1631216"/>
          </a:xfrm>
        </p:spPr>
        <p:txBody>
          <a:bodyPr/>
          <a:lstStyle/>
          <a:p>
            <a:r>
              <a:rPr lang="cs-CZ" dirty="0"/>
              <a:t>Co čeká obce po roce 2027 – jednoduše a prakticky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91D10E0-B9E4-EFAF-2492-7E3289AE46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Zdeněk OPRAVIL, Odbor regionální politiky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3247432-B72B-327F-E4F9-C29CFF877A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525" y="5384883"/>
            <a:ext cx="5988206" cy="221674"/>
          </a:xfrm>
        </p:spPr>
        <p:txBody>
          <a:bodyPr/>
          <a:lstStyle/>
          <a:p>
            <a:r>
              <a:rPr lang="cs-CZ" dirty="0"/>
              <a:t>Konference Moderní veřejná správa, Olomouc, 7. října 2025</a:t>
            </a:r>
          </a:p>
          <a:p>
            <a:endParaRPr lang="cs-CZ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2758A56-99B1-E79A-A863-5ECFA9CBBD48}"/>
              </a:ext>
            </a:extLst>
          </p:cNvPr>
          <p:cNvSpPr/>
          <p:nvPr/>
        </p:nvSpPr>
        <p:spPr>
          <a:xfrm>
            <a:off x="411982" y="864158"/>
            <a:ext cx="3898761" cy="322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98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obrázku 6" descr="Obsah obrázku venku, obloha, mrak, okno&#10;&#10;Obsah vygenerovaný umělou inteligencí může být nesprávný.">
            <a:extLst>
              <a:ext uri="{FF2B5EF4-FFF2-40B4-BE49-F238E27FC236}">
                <a16:creationId xmlns:a16="http://schemas.microsoft.com/office/drawing/2014/main" id="{5425D0B0-6B92-B6E9-148A-87FEBF0A4B7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0" r="17030"/>
          <a:stretch>
            <a:fillRect/>
          </a:stretch>
        </p:blipFill>
        <p:spPr>
          <a:xfrm>
            <a:off x="7472035" y="1868675"/>
            <a:ext cx="4077410" cy="4077410"/>
          </a:xfrm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802695B8-BC35-3859-88AE-FFDF6AA2F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Ministerstvo pro místní rozvoj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E418A60-F477-12E8-E8F9-549F90389B6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5939" y="3113324"/>
            <a:ext cx="6869599" cy="3646094"/>
          </a:xfrm>
        </p:spPr>
        <p:txBody>
          <a:bodyPr/>
          <a:lstStyle/>
          <a:p>
            <a:pPr marL="0" indent="0">
              <a:buNone/>
            </a:pPr>
            <a:r>
              <a:rPr lang="cs-CZ" sz="2200" b="1" dirty="0">
                <a:solidFill>
                  <a:schemeClr val="tx2"/>
                </a:solidFill>
              </a:rPr>
              <a:t>Kompetence (dle kompetenčního zákona č. 2/1969, § 14):</a:t>
            </a:r>
          </a:p>
          <a:p>
            <a:pPr lvl="1" defTabSz="1229502">
              <a:lnSpc>
                <a:spcPct val="100000"/>
              </a:lnSpc>
              <a:spcBef>
                <a:spcPct val="20000"/>
              </a:spcBef>
              <a:buClrTx/>
              <a:defRPr/>
            </a:pPr>
            <a:r>
              <a:rPr lang="cs-CZ" sz="2400" dirty="0">
                <a:solidFill>
                  <a:srgbClr val="262626"/>
                </a:solidFill>
              </a:rPr>
              <a:t>Regionální politika</a:t>
            </a:r>
          </a:p>
          <a:p>
            <a:pPr lvl="1" defTabSz="1229502">
              <a:lnSpc>
                <a:spcPct val="100000"/>
              </a:lnSpc>
              <a:spcBef>
                <a:spcPct val="20000"/>
              </a:spcBef>
              <a:buClrTx/>
              <a:defRPr/>
            </a:pPr>
            <a:r>
              <a:rPr lang="cs-CZ" sz="2400" dirty="0">
                <a:solidFill>
                  <a:srgbClr val="262626"/>
                </a:solidFill>
              </a:rPr>
              <a:t>Politika bydlení, </a:t>
            </a:r>
          </a:p>
          <a:p>
            <a:pPr lvl="1" defTabSz="1229502">
              <a:lnSpc>
                <a:spcPct val="100000"/>
              </a:lnSpc>
              <a:spcBef>
                <a:spcPct val="20000"/>
              </a:spcBef>
              <a:buClrTx/>
              <a:defRPr/>
            </a:pPr>
            <a:r>
              <a:rPr lang="cs-CZ" sz="2400" dirty="0">
                <a:solidFill>
                  <a:srgbClr val="262626"/>
                </a:solidFill>
              </a:rPr>
              <a:t>Územní plánování a stavební řád</a:t>
            </a:r>
          </a:p>
          <a:p>
            <a:pPr lvl="1" defTabSz="1229502">
              <a:lnSpc>
                <a:spcPct val="100000"/>
              </a:lnSpc>
              <a:spcBef>
                <a:spcPct val="20000"/>
              </a:spcBef>
              <a:buClrTx/>
              <a:defRPr/>
            </a:pPr>
            <a:r>
              <a:rPr lang="cs-CZ" sz="2400" dirty="0">
                <a:solidFill>
                  <a:srgbClr val="262626"/>
                </a:solidFill>
              </a:rPr>
              <a:t>Vyvlastnění</a:t>
            </a:r>
          </a:p>
          <a:p>
            <a:pPr lvl="1" defTabSz="1229502">
              <a:lnSpc>
                <a:spcPct val="100000"/>
              </a:lnSpc>
              <a:spcBef>
                <a:spcPct val="20000"/>
              </a:spcBef>
              <a:buClrTx/>
              <a:defRPr/>
            </a:pPr>
            <a:r>
              <a:rPr lang="cs-CZ" sz="2400" dirty="0">
                <a:solidFill>
                  <a:srgbClr val="262626"/>
                </a:solidFill>
              </a:rPr>
              <a:t>Investiční politiky</a:t>
            </a:r>
          </a:p>
          <a:p>
            <a:pPr lvl="1" defTabSz="1229502">
              <a:lnSpc>
                <a:spcPct val="100000"/>
              </a:lnSpc>
              <a:spcBef>
                <a:spcPct val="20000"/>
              </a:spcBef>
              <a:buClrTx/>
              <a:defRPr/>
            </a:pPr>
            <a:r>
              <a:rPr lang="cs-CZ" sz="2400" dirty="0">
                <a:solidFill>
                  <a:srgbClr val="262626"/>
                </a:solidFill>
              </a:rPr>
              <a:t>Cestovní ruch</a:t>
            </a:r>
          </a:p>
          <a:p>
            <a:pPr lvl="1" defTabSz="1229502">
              <a:lnSpc>
                <a:spcPct val="100000"/>
              </a:lnSpc>
              <a:spcBef>
                <a:spcPct val="20000"/>
              </a:spcBef>
              <a:buClrTx/>
              <a:defRPr/>
            </a:pPr>
            <a:r>
              <a:rPr lang="cs-CZ" sz="2400" dirty="0">
                <a:solidFill>
                  <a:srgbClr val="262626"/>
                </a:solidFill>
              </a:rPr>
              <a:t>Pohřebnictví</a:t>
            </a:r>
            <a:endParaRPr lang="cs-CZ" sz="2400" dirty="0"/>
          </a:p>
          <a:p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DCEBD92-1DB1-8231-4D5B-4F8EDF2994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6" y="1163944"/>
            <a:ext cx="7472503" cy="1949380"/>
          </a:xfrm>
        </p:spPr>
        <p:txBody>
          <a:bodyPr/>
          <a:lstStyle/>
          <a:p>
            <a:r>
              <a:rPr lang="cs-CZ" dirty="0"/>
              <a:t>MMR jako aktivní partner pro obce, města </a:t>
            </a:r>
            <a:br>
              <a:rPr lang="cs-CZ" dirty="0"/>
            </a:br>
            <a:r>
              <a:rPr lang="cs-CZ" dirty="0"/>
              <a:t>a regiony v rozvoji</a:t>
            </a:r>
          </a:p>
          <a:p>
            <a:r>
              <a:rPr lang="cs-CZ" dirty="0"/>
              <a:t>Regionální rozvoj není jen o dotacích</a:t>
            </a:r>
          </a:p>
        </p:txBody>
      </p:sp>
    </p:spTree>
    <p:extLst>
      <p:ext uri="{BB962C8B-B14F-4D97-AF65-F5344CB8AC3E}">
        <p14:creationId xmlns:p14="http://schemas.microsoft.com/office/powerpoint/2010/main" val="1566395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F0631B-FFE3-C798-FBD6-06A51F733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se mění v regionální politice?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4E1158-5C50-E2FE-B2E1-763447765DCE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5939" y="1409056"/>
            <a:ext cx="11160125" cy="5079055"/>
          </a:xfrm>
        </p:spPr>
        <p:txBody>
          <a:bodyPr/>
          <a:lstStyle/>
          <a:p>
            <a:pPr marL="0" indent="0">
              <a:buNone/>
            </a:pPr>
            <a:r>
              <a:rPr lang="cs-CZ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Strategie regionálního rozvoje ČR 2028</a:t>
            </a:r>
          </a:p>
          <a:p>
            <a:pPr lvl="1"/>
            <a:r>
              <a:rPr lang="cs-CZ" sz="2200" dirty="0"/>
              <a:t>Národní dokument bude klást důraz na to princip, že každá obec, každé město a každý region má jiné potřeby</a:t>
            </a:r>
          </a:p>
          <a:p>
            <a:pPr lvl="1"/>
            <a:r>
              <a:rPr lang="cs-CZ" sz="2200" dirty="0"/>
              <a:t>„Jedna šablona pro všechny končí“</a:t>
            </a:r>
          </a:p>
          <a:p>
            <a:pPr marL="0" indent="0">
              <a:buNone/>
            </a:pPr>
            <a:r>
              <a:rPr lang="cs-CZ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Územní dimenze</a:t>
            </a:r>
          </a:p>
          <a:p>
            <a:pPr lvl="1"/>
            <a:r>
              <a:rPr lang="cs-CZ" sz="2200" dirty="0"/>
              <a:t>Státní úroveň už začíná chápat, že jedna šablona pro všechny nefunguje a nepřináší kýžené cíle</a:t>
            </a:r>
          </a:p>
          <a:p>
            <a:pPr lvl="1"/>
            <a:r>
              <a:rPr lang="cs-CZ" sz="2200" dirty="0"/>
              <a:t>Budoucí výzvy a podpory bude cílenější</a:t>
            </a:r>
          </a:p>
          <a:p>
            <a:pPr marL="0" indent="0">
              <a:buNone/>
            </a:pPr>
            <a:r>
              <a:rPr lang="cs-CZ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Regiony příležitostí</a:t>
            </a:r>
          </a:p>
          <a:p>
            <a:pPr lvl="1"/>
            <a:r>
              <a:rPr lang="cs-CZ" sz="2200" dirty="0"/>
              <a:t>Nová inciativa na podporu rozvoje obcí, měst a regionů ve strukturálně postižených krajích</a:t>
            </a:r>
          </a:p>
          <a:p>
            <a:pPr lvl="1"/>
            <a:r>
              <a:rPr lang="cs-CZ" sz="2200" dirty="0"/>
              <a:t>Inspirace i pro jiné obce, města a regiony v jiných regionech – jak lépe plánovat, spolupracovat, využívat místní potenciál</a:t>
            </a:r>
          </a:p>
        </p:txBody>
      </p:sp>
    </p:spTree>
    <p:extLst>
      <p:ext uri="{BB962C8B-B14F-4D97-AF65-F5344CB8AC3E}">
        <p14:creationId xmlns:p14="http://schemas.microsoft.com/office/powerpoint/2010/main" val="406138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AB91CE-8173-0A75-047F-AD833D7E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může udělat obec už dnes?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956E4E-AE21-045B-0AA4-44B1600266FE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Mít plán</a:t>
            </a:r>
          </a:p>
          <a:p>
            <a:pPr lvl="1"/>
            <a:r>
              <a:rPr lang="cs-CZ" sz="2400" dirty="0"/>
              <a:t>I jednoduchý strategický plán může obcí ujasnit si priority</a:t>
            </a:r>
          </a:p>
          <a:p>
            <a:pPr lvl="1"/>
            <a:r>
              <a:rPr lang="cs-CZ" sz="2400" dirty="0"/>
              <a:t>Plán nemusí být složitý – stačí vědět, co obec chce zlepšit v příštích 5 letech</a:t>
            </a:r>
          </a:p>
          <a:p>
            <a:pPr marL="0" indent="0">
              <a:buNone/>
            </a:pPr>
            <a:r>
              <a:rPr lang="cs-CZ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Spolupracovat</a:t>
            </a:r>
          </a:p>
          <a:p>
            <a:pPr lvl="1"/>
            <a:r>
              <a:rPr lang="cs-CZ" sz="2400" dirty="0"/>
              <a:t>v rámci MAS, Společenství obcí, krajem a jinými – společné projekty mají větší šanci na podporu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AC6BBFA-AA32-ECA5-C9F5-41B3DB9A3BFE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996763" y="1557338"/>
            <a:ext cx="5679301" cy="4428000"/>
          </a:xfrm>
        </p:spPr>
        <p:txBody>
          <a:bodyPr/>
          <a:lstStyle/>
          <a:p>
            <a:pPr marL="0" indent="0">
              <a:buNone/>
            </a:pPr>
            <a:r>
              <a:rPr lang="cs-CZ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Využívat i jiné zdroje než dotace</a:t>
            </a:r>
          </a:p>
          <a:p>
            <a:pPr lvl="1"/>
            <a:r>
              <a:rPr lang="cs-CZ" sz="2400" dirty="0"/>
              <a:t>Národní rozvojová banka – poradenství a různé formy finančních nástrojů</a:t>
            </a:r>
          </a:p>
          <a:p>
            <a:pPr lvl="1"/>
            <a:r>
              <a:rPr lang="cs-CZ" sz="2400" dirty="0"/>
              <a:t>Kombinace dotace + úvěr = možnost realizovat větší projekty</a:t>
            </a:r>
          </a:p>
          <a:p>
            <a:pPr lvl="1"/>
            <a:r>
              <a:rPr lang="cs-CZ" sz="2400" dirty="0"/>
              <a:t>Finanční nástroje – trend v nové programovém období EU</a:t>
            </a:r>
          </a:p>
          <a:p>
            <a:pPr marL="0" indent="0">
              <a:buNone/>
            </a:pPr>
            <a:r>
              <a:rPr lang="cs-CZ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Posilovat kapacity</a:t>
            </a:r>
          </a:p>
          <a:p>
            <a:pPr lvl="1"/>
            <a:r>
              <a:rPr lang="cs-CZ" sz="2400" dirty="0"/>
              <a:t>Vzdělávání úředníků, starostů</a:t>
            </a:r>
          </a:p>
          <a:p>
            <a:pPr lvl="1"/>
            <a:r>
              <a:rPr lang="cs-CZ" sz="2400" dirty="0"/>
              <a:t>Zapojení mladých lidí</a:t>
            </a:r>
          </a:p>
          <a:p>
            <a:pPr lvl="1"/>
            <a:r>
              <a:rPr lang="cs-CZ" sz="2400" dirty="0"/>
              <a:t>Využití poradenství</a:t>
            </a:r>
          </a:p>
        </p:txBody>
      </p:sp>
    </p:spTree>
    <p:extLst>
      <p:ext uri="{BB962C8B-B14F-4D97-AF65-F5344CB8AC3E}">
        <p14:creationId xmlns:p14="http://schemas.microsoft.com/office/powerpoint/2010/main" val="3448631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F834B7E2-711D-6E06-380F-F2D13C16661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0" r="16600"/>
          <a:stretch>
            <a:fillRect/>
          </a:stretch>
        </p:blipFill>
        <p:spPr>
          <a:xfrm>
            <a:off x="251791" y="1995303"/>
            <a:ext cx="4174434" cy="4174434"/>
          </a:xfr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1852AF-05AC-C528-E99D-58589778432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518990" y="1823026"/>
            <a:ext cx="7421219" cy="4665086"/>
          </a:xfrm>
        </p:spPr>
        <p:txBody>
          <a:bodyPr vert="horz" lIns="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cs-CZ" sz="3600" b="1" dirty="0">
                <a:solidFill>
                  <a:schemeClr val="tx2"/>
                </a:solidFill>
              </a:rPr>
              <a:t>Co víme už teď:</a:t>
            </a:r>
          </a:p>
          <a:p>
            <a:pPr lvl="1"/>
            <a:r>
              <a:rPr lang="cs-CZ" sz="2600" dirty="0"/>
              <a:t>Politika soudržnosti bude pokračovat, ale s velkým důrazem na </a:t>
            </a:r>
            <a:r>
              <a:rPr lang="cs-CZ" sz="2600" b="1" dirty="0"/>
              <a:t>výkonnost</a:t>
            </a:r>
            <a:r>
              <a:rPr lang="cs-CZ" sz="2600" dirty="0"/>
              <a:t>, větším využitím různých forem </a:t>
            </a:r>
            <a:r>
              <a:rPr lang="cs-CZ" sz="2600" b="1" dirty="0"/>
              <a:t>finančních nástrojů </a:t>
            </a:r>
            <a:r>
              <a:rPr lang="cs-CZ" sz="2600" dirty="0"/>
              <a:t>a </a:t>
            </a:r>
            <a:r>
              <a:rPr lang="cs-CZ" sz="2600" b="1" dirty="0"/>
              <a:t>územní specifika</a:t>
            </a:r>
          </a:p>
          <a:p>
            <a:pPr lvl="1"/>
            <a:r>
              <a:rPr lang="cs-CZ" sz="2600" dirty="0"/>
              <a:t>Méně „plošných“ výzev – více cílených intervencí</a:t>
            </a:r>
          </a:p>
          <a:p>
            <a:pPr lvl="1"/>
            <a:r>
              <a:rPr lang="cs-CZ" sz="2600" dirty="0"/>
              <a:t>Větší prostor pro </a:t>
            </a:r>
            <a:r>
              <a:rPr lang="cs-CZ" sz="2600" b="1" dirty="0"/>
              <a:t>integrované projekty</a:t>
            </a:r>
          </a:p>
          <a:p>
            <a:pPr marL="0" indent="0">
              <a:buNone/>
            </a:pPr>
            <a:r>
              <a:rPr lang="cs-CZ" sz="3600" b="1" dirty="0">
                <a:solidFill>
                  <a:schemeClr val="tx2"/>
                </a:solidFill>
              </a:rPr>
              <a:t>Co bude důležité pro obce, města </a:t>
            </a:r>
            <a:br>
              <a:rPr lang="cs-CZ" sz="3600" b="1" dirty="0">
                <a:solidFill>
                  <a:schemeClr val="tx2"/>
                </a:solidFill>
              </a:rPr>
            </a:br>
            <a:r>
              <a:rPr lang="cs-CZ" sz="3600" b="1" dirty="0">
                <a:solidFill>
                  <a:schemeClr val="tx2"/>
                </a:solidFill>
              </a:rPr>
              <a:t>a regiony?</a:t>
            </a:r>
          </a:p>
          <a:p>
            <a:pPr lvl="1"/>
            <a:r>
              <a:rPr lang="cs-CZ" sz="2600"/>
              <a:t>Mít vizi a plán; Být připraven; Spolupracovat;  </a:t>
            </a:r>
            <a:r>
              <a:rPr lang="cs-CZ" sz="2600" dirty="0"/>
              <a:t>Využívat poradenské služby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2462F53-C728-940F-F284-A03F0C86C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Nové programové období EU 2028+:</a:t>
            </a:r>
            <a:br>
              <a:rPr lang="cs-CZ" dirty="0"/>
            </a:br>
            <a:r>
              <a:rPr lang="cs-CZ" sz="3600" dirty="0"/>
              <a:t>Co čekat a jak se připravit?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9695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0933C-DED2-68AC-6694-4FFB7EBB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rázku 5">
            <a:extLst>
              <a:ext uri="{FF2B5EF4-FFF2-40B4-BE49-F238E27FC236}">
                <a16:creationId xmlns:a16="http://schemas.microsoft.com/office/drawing/2014/main" id="{A3EEB61D-5135-7DC6-947E-FFBE1F8559E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0" r="16600"/>
          <a:stretch>
            <a:fillRect/>
          </a:stretch>
        </p:blipFill>
        <p:spPr>
          <a:xfrm>
            <a:off x="7818783" y="2034210"/>
            <a:ext cx="4174434" cy="4174434"/>
          </a:xfrm>
        </p:spPr>
      </p:pic>
      <p:graphicFrame>
        <p:nvGraphicFramePr>
          <p:cNvPr id="2" name="Zástupný obsah 1">
            <a:extLst>
              <a:ext uri="{FF2B5EF4-FFF2-40B4-BE49-F238E27FC236}">
                <a16:creationId xmlns:a16="http://schemas.microsoft.com/office/drawing/2014/main" id="{8ED6F568-DAA2-1427-81F5-35B0FB835DA5}"/>
              </a:ext>
            </a:extLst>
          </p:cNvPr>
          <p:cNvGraphicFramePr>
            <a:graphicFrameLocks noGrp="1"/>
          </p:cNvGraphicFramePr>
          <p:nvPr>
            <p:ph sz="quarter" idx="26"/>
            <p:extLst>
              <p:ext uri="{D42A27DB-BD31-4B8C-83A1-F6EECF244321}">
                <p14:modId xmlns:p14="http://schemas.microsoft.com/office/powerpoint/2010/main" val="2335704600"/>
              </p:ext>
            </p:extLst>
          </p:nvPr>
        </p:nvGraphicFramePr>
        <p:xfrm>
          <a:off x="515939" y="2669965"/>
          <a:ext cx="7073074" cy="29029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536537">
                  <a:extLst>
                    <a:ext uri="{9D8B030D-6E8A-4147-A177-3AD203B41FA5}">
                      <a16:colId xmlns:a16="http://schemas.microsoft.com/office/drawing/2014/main" val="1078459074"/>
                    </a:ext>
                  </a:extLst>
                </a:gridCol>
                <a:gridCol w="3536537">
                  <a:extLst>
                    <a:ext uri="{9D8B030D-6E8A-4147-A177-3AD203B41FA5}">
                      <a16:colId xmlns:a16="http://schemas.microsoft.com/office/drawing/2014/main" val="1738347029"/>
                    </a:ext>
                  </a:extLst>
                </a:gridCol>
              </a:tblGrid>
              <a:tr h="468214">
                <a:tc>
                  <a:txBody>
                    <a:bodyPr/>
                    <a:lstStyle/>
                    <a:p>
                      <a:r>
                        <a:rPr lang="cs-CZ" sz="2400" b="1" dirty="0"/>
                        <a:t>DNES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dirty="0"/>
                        <a:t>PO ROCE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377664"/>
                  </a:ext>
                </a:extLst>
              </a:tr>
              <a:tr h="436999">
                <a:tc>
                  <a:txBody>
                    <a:bodyPr/>
                    <a:lstStyle/>
                    <a:p>
                      <a:r>
                        <a:rPr lang="cs-CZ" sz="2200" dirty="0"/>
                        <a:t>Výzvy „pro všechny“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200" dirty="0"/>
                        <a:t>Cílené výzvy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949658"/>
                  </a:ext>
                </a:extLst>
              </a:tr>
              <a:tr h="780356">
                <a:tc>
                  <a:txBody>
                    <a:bodyPr/>
                    <a:lstStyle/>
                    <a:p>
                      <a:r>
                        <a:rPr lang="cs-CZ" sz="2200" dirty="0"/>
                        <a:t>Dotace jako hlavní nástroj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200" dirty="0"/>
                        <a:t>Finanční nástroje, kombinace dotací a FN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634165"/>
                  </a:ext>
                </a:extLst>
              </a:tr>
              <a:tr h="436999">
                <a:tc>
                  <a:txBody>
                    <a:bodyPr/>
                    <a:lstStyle/>
                    <a:p>
                      <a:r>
                        <a:rPr lang="cs-CZ" sz="2200" dirty="0"/>
                        <a:t>Administrativní činnost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200" dirty="0"/>
                        <a:t>Digitalizace, zjednodušení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145733"/>
                  </a:ext>
                </a:extLst>
              </a:tr>
              <a:tr h="780356">
                <a:tc>
                  <a:txBody>
                    <a:bodyPr/>
                    <a:lstStyle/>
                    <a:p>
                      <a:r>
                        <a:rPr lang="cs-CZ" sz="2200" dirty="0"/>
                        <a:t>Pasivní čekání na výzvu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200" dirty="0"/>
                        <a:t>Spolupráce, plánování, příprava projektů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82692"/>
                  </a:ext>
                </a:extLst>
              </a:tr>
            </a:tbl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75CC00ED-2E35-1C02-9208-68C0CE10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Nové programové období EU 2028+:</a:t>
            </a:r>
            <a:br>
              <a:rPr lang="cs-CZ" dirty="0"/>
            </a:br>
            <a:r>
              <a:rPr lang="cs-CZ" sz="3600" dirty="0"/>
              <a:t>Co se mění oproti současnosti?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2922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obrázku 8">
            <a:extLst>
              <a:ext uri="{FF2B5EF4-FFF2-40B4-BE49-F238E27FC236}">
                <a16:creationId xmlns:a16="http://schemas.microsoft.com/office/drawing/2014/main" id="{BC461408-1068-71A9-D6BA-E92B125F665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0" r="16600"/>
          <a:stretch>
            <a:fillRect/>
          </a:stretch>
        </p:blipFill>
        <p:spPr>
          <a:xfrm>
            <a:off x="10187680" y="1089020"/>
            <a:ext cx="1317683" cy="1317683"/>
          </a:xfrm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F930BC39-64B5-BBC6-3B4B-769C71DD4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Nové programové období EU 2028+:</a:t>
            </a: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11C480EC-4C5C-9D74-A9F2-DCC6F90DEE07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1953020"/>
            <a:ext cx="10507104" cy="4415514"/>
          </a:xfrm>
        </p:spPr>
      </p:pic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45B54FB-360D-0361-7149-A6225A2C1D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470857"/>
            <a:ext cx="6120000" cy="360000"/>
          </a:xfrm>
        </p:spPr>
        <p:txBody>
          <a:bodyPr/>
          <a:lstStyle/>
          <a:p>
            <a:r>
              <a:rPr lang="cs-CZ" dirty="0"/>
              <a:t>Hlavní tematické priority ČR</a:t>
            </a:r>
          </a:p>
        </p:txBody>
      </p:sp>
    </p:spTree>
    <p:extLst>
      <p:ext uri="{BB962C8B-B14F-4D97-AF65-F5344CB8AC3E}">
        <p14:creationId xmlns:p14="http://schemas.microsoft.com/office/powerpoint/2010/main" val="250366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obrázku 5" descr="Obsah obrázku váza, rostlina, stůl, květináč&#10;&#10;Obsah vygenerovaný umělou inteligencí může být nesprávný.">
            <a:extLst>
              <a:ext uri="{FF2B5EF4-FFF2-40B4-BE49-F238E27FC236}">
                <a16:creationId xmlns:a16="http://schemas.microsoft.com/office/drawing/2014/main" id="{AB1EB45A-A726-8217-916F-15F26866A0C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7" r="16727"/>
          <a:stretch>
            <a:fillRect/>
          </a:stretch>
        </p:blipFill>
        <p:spPr/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A0489E-8CF3-A24A-9600-C02201F9A92E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39156" y="1390295"/>
            <a:ext cx="6667834" cy="5097817"/>
          </a:xfrm>
        </p:spPr>
        <p:txBody>
          <a:bodyPr/>
          <a:lstStyle/>
          <a:p>
            <a:pPr marL="0" indent="0">
              <a:buNone/>
            </a:pPr>
            <a:r>
              <a:rPr lang="cs-CZ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Proč se o tom mluví?</a:t>
            </a:r>
          </a:p>
          <a:p>
            <a:pPr lvl="1"/>
            <a:r>
              <a:rPr lang="cs-CZ" sz="2400" dirty="0"/>
              <a:t>Dotace jsou omezené, administrativně náročné a často nejisté.</a:t>
            </a:r>
          </a:p>
          <a:p>
            <a:pPr lvl="1"/>
            <a:r>
              <a:rPr lang="cs-CZ" sz="2400" dirty="0"/>
              <a:t>Finanční nástroje (např. úvěry, záruky, revolvingové fondy) umožňují obcím realizovat projekty rychleji, flexibilněji a s menší byrokracií.</a:t>
            </a:r>
          </a:p>
          <a:p>
            <a:pPr marL="0" indent="0">
              <a:buNone/>
            </a:pPr>
            <a:r>
              <a:rPr lang="cs-CZ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 je potřeba mít?</a:t>
            </a:r>
          </a:p>
          <a:p>
            <a:pPr lvl="1"/>
            <a:r>
              <a:rPr lang="cs-CZ" sz="2400" dirty="0"/>
              <a:t>Jasný projekt – co, proč, za kolik, s jakým dopadem.</a:t>
            </a:r>
          </a:p>
          <a:p>
            <a:pPr lvl="1"/>
            <a:r>
              <a:rPr lang="cs-CZ" sz="2400" dirty="0"/>
              <a:t>Základní finanční plán – kolik obec zvládne splácet.</a:t>
            </a:r>
          </a:p>
          <a:p>
            <a:pPr lvl="1"/>
            <a:r>
              <a:rPr lang="cs-CZ" sz="2400" dirty="0"/>
              <a:t>Partnera – NRB, MAS, kraj, rozvojová agentura.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433DA69-3B20-37D0-6CC9-2AACACA3A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Finanční nástroje: rozvoj i bez dotace</a:t>
            </a:r>
          </a:p>
        </p:txBody>
      </p:sp>
    </p:spTree>
    <p:extLst>
      <p:ext uri="{BB962C8B-B14F-4D97-AF65-F5344CB8AC3E}">
        <p14:creationId xmlns:p14="http://schemas.microsoft.com/office/powerpoint/2010/main" val="3535762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F1EF91-C3FF-4728-F8A6-9CD3D82DE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Finanční nástroje: příležitost pro růst bez čekání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F3A6E30-BA53-AE33-CAEA-F52797BF29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14532" y="2511812"/>
            <a:ext cx="4281468" cy="864000"/>
          </a:xfrm>
        </p:spPr>
        <p:txBody>
          <a:bodyPr/>
          <a:lstStyle/>
          <a:p>
            <a:endParaRPr lang="cs-CZ" dirty="0"/>
          </a:p>
          <a:p>
            <a:r>
              <a:rPr lang="cs-CZ" b="1" dirty="0"/>
              <a:t>Jednodušší administrativa</a:t>
            </a:r>
          </a:p>
          <a:p>
            <a:pPr algn="just"/>
            <a:r>
              <a:rPr lang="cs-CZ" sz="2000" dirty="0"/>
              <a:t>Papírování“ spojené s FN je podstatně jednodušší než například v případě dotací. Budete jednat přímo s bankou nebo finanční institucí. Mimo jiné vám odpadne nutnost vyhlašovat výběrové řízení na dodávky a služby.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333F51-6B0A-F981-02D0-0C78662521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14531" y="5426876"/>
            <a:ext cx="4187683" cy="1172307"/>
          </a:xfrm>
        </p:spPr>
        <p:txBody>
          <a:bodyPr/>
          <a:lstStyle/>
          <a:p>
            <a:r>
              <a:rPr lang="cs-CZ" b="1" dirty="0"/>
              <a:t>Nižší náklady na financování</a:t>
            </a:r>
          </a:p>
          <a:p>
            <a:pPr algn="just"/>
            <a:r>
              <a:rPr lang="cs-CZ" sz="2000" dirty="0"/>
              <a:t>Menší náklady na financování – vaše úvěrové zatížení bude minimální, nebudete platit žádné poplatky, nepřekvapí vás jiné podmínky spojené s platebním stykem.</a:t>
            </a:r>
          </a:p>
          <a:p>
            <a:br>
              <a:rPr lang="cs-CZ" dirty="0"/>
            </a:br>
            <a:endParaRPr lang="cs-CZ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76EA6143-97BC-0F79-247A-47C49E24F5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07142" y="2311448"/>
            <a:ext cx="4275137" cy="864000"/>
          </a:xfrm>
        </p:spPr>
        <p:txBody>
          <a:bodyPr/>
          <a:lstStyle/>
          <a:p>
            <a:r>
              <a:rPr lang="cs-CZ" b="1" dirty="0"/>
              <a:t>Rychlost vyřízení</a:t>
            </a:r>
          </a:p>
          <a:p>
            <a:r>
              <a:rPr lang="cs-CZ" sz="2000" dirty="0"/>
              <a:t>FN jsou moderní způsob poskytování podpory z fondů EU, proto můžete počítat s rychlým vyřízením své žádosti.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D28B3CA1-A0D2-CCB5-EEC7-C22FFBF15A3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07142" y="4738722"/>
            <a:ext cx="4141788" cy="864000"/>
          </a:xfrm>
        </p:spPr>
        <p:txBody>
          <a:bodyPr/>
          <a:lstStyle/>
          <a:p>
            <a:r>
              <a:rPr lang="cs-CZ" b="1" dirty="0"/>
              <a:t>Možnost kombinovat s dotacemi</a:t>
            </a:r>
          </a:p>
          <a:p>
            <a:pPr algn="just"/>
            <a:r>
              <a:rPr lang="cs-CZ" sz="2000" dirty="0"/>
              <a:t>Finanční nástroje a dotace můžete v určitých případech kombinovat – nesmíte je ale využít na stejnou věc. Můžete třeba část nákladů zateplení obecní nemovitosti zaplatit z finančního nástroje a zbytek z dotace.</a:t>
            </a:r>
          </a:p>
        </p:txBody>
      </p:sp>
      <p:pic>
        <p:nvPicPr>
          <p:cNvPr id="19" name="Zástupný symbol obrázku 18">
            <a:extLst>
              <a:ext uri="{FF2B5EF4-FFF2-40B4-BE49-F238E27FC236}">
                <a16:creationId xmlns:a16="http://schemas.microsoft.com/office/drawing/2014/main" id="{7A8804E8-6C69-934C-3574-1C85C5E37D8E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48547" y="5056317"/>
            <a:ext cx="1092810" cy="1092810"/>
          </a:xfrm>
        </p:spPr>
      </p:pic>
      <p:pic>
        <p:nvPicPr>
          <p:cNvPr id="21" name="Zástupný symbol obrázku 20">
            <a:extLst>
              <a:ext uri="{FF2B5EF4-FFF2-40B4-BE49-F238E27FC236}">
                <a16:creationId xmlns:a16="http://schemas.microsoft.com/office/drawing/2014/main" id="{926FF34F-C5A0-F727-46E6-54985F09DF52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305167" y="2511812"/>
            <a:ext cx="1092808" cy="1092808"/>
          </a:xfrm>
        </p:spPr>
      </p:pic>
      <p:pic>
        <p:nvPicPr>
          <p:cNvPr id="23" name="Zástupný symbol obrázku 22">
            <a:extLst>
              <a:ext uri="{FF2B5EF4-FFF2-40B4-BE49-F238E27FC236}">
                <a16:creationId xmlns:a16="http://schemas.microsoft.com/office/drawing/2014/main" id="{21AB66C0-1AF4-4F53-364F-89D5A99769C8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305166" y="4624317"/>
            <a:ext cx="1092809" cy="1092809"/>
          </a:xfrm>
        </p:spPr>
      </p:pic>
      <p:pic>
        <p:nvPicPr>
          <p:cNvPr id="17" name="Zástupný symbol obrázku 16">
            <a:extLst>
              <a:ext uri="{FF2B5EF4-FFF2-40B4-BE49-F238E27FC236}">
                <a16:creationId xmlns:a16="http://schemas.microsoft.com/office/drawing/2014/main" id="{5D82E5C9-8C34-96DB-3DCD-899316E0AF49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48547" y="2598697"/>
            <a:ext cx="1092810" cy="1092810"/>
          </a:xfrm>
        </p:spPr>
      </p:pic>
    </p:spTree>
    <p:extLst>
      <p:ext uri="{BB962C8B-B14F-4D97-AF65-F5344CB8AC3E}">
        <p14:creationId xmlns:p14="http://schemas.microsoft.com/office/powerpoint/2010/main" val="100308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2FF154-BC1C-A6A8-AC04-9C564FD57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 a výzvy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CE6771-E8FC-FE25-E65A-4DF32ED4F156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 vert="horz" lIns="0" tIns="45720" rIns="91440" bIns="45720" rtlCol="0" anchor="t">
            <a:noAutofit/>
          </a:bodyPr>
          <a:lstStyle/>
          <a:p>
            <a:r>
              <a:rPr lang="cs-CZ" sz="3200" dirty="0"/>
              <a:t>Dotace nejsou cíl, ale nástroj</a:t>
            </a:r>
          </a:p>
          <a:p>
            <a:r>
              <a:rPr lang="cs-CZ" sz="3200" dirty="0"/>
              <a:t>Plánujte, spolupracujte, nebojte se nových cest</a:t>
            </a:r>
          </a:p>
          <a:p>
            <a:r>
              <a:rPr lang="cs-CZ" sz="3200" dirty="0"/>
              <a:t>Obec, která ví, co chce, může začít hned</a:t>
            </a:r>
          </a:p>
          <a:p>
            <a:r>
              <a:rPr lang="cs-CZ" sz="3200" dirty="0"/>
              <a:t>MMR jako partner, ne jen poskytovatel výzev</a:t>
            </a:r>
          </a:p>
          <a:p>
            <a:pPr marL="0" indent="0">
              <a:buNone/>
            </a:pPr>
            <a:endParaRPr lang="cs-CZ" sz="3200" dirty="0"/>
          </a:p>
          <a:p>
            <a:pPr marL="0" indent="0" algn="ctr">
              <a:buNone/>
            </a:pPr>
            <a:r>
              <a:rPr lang="cs-CZ" sz="3200" dirty="0"/>
              <a:t>„</a:t>
            </a:r>
            <a:r>
              <a:rPr lang="cs-CZ" sz="3200" i="1" dirty="0"/>
              <a:t>Budoucnost patří obcím, městům a regionům, které plánují, spolupracují a nebojí se nových cest</a:t>
            </a:r>
            <a:r>
              <a:rPr lang="cs-CZ" sz="3200" dirty="0"/>
              <a:t>.“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5461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298CDB-EA5C-C27A-225A-548977C6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021C627-0474-83A8-014A-C8E0EA6AA6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525" y="3678590"/>
            <a:ext cx="5578475" cy="216000"/>
          </a:xfrm>
        </p:spPr>
        <p:txBody>
          <a:bodyPr/>
          <a:lstStyle/>
          <a:p>
            <a:r>
              <a:rPr lang="cs-CZ" dirty="0"/>
              <a:t>zdenek.opravil@mmr.gov.cz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43676D1-66B4-9DEF-2188-0A8355B78A84}"/>
              </a:ext>
            </a:extLst>
          </p:cNvPr>
          <p:cNvSpPr/>
          <p:nvPr/>
        </p:nvSpPr>
        <p:spPr>
          <a:xfrm>
            <a:off x="401934" y="864158"/>
            <a:ext cx="3959051" cy="3818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9768394"/>
      </p:ext>
    </p:extLst>
  </p:cSld>
  <p:clrMapOvr>
    <a:masterClrMapping/>
  </p:clrMapOvr>
</p:sld>
</file>

<file path=ppt/theme/theme1.xml><?xml version="1.0" encoding="utf-8"?>
<a:theme xmlns:a="http://schemas.openxmlformats.org/drawingml/2006/main" name="MMR2025">
  <a:themeElements>
    <a:clrScheme name="MMR2025">
      <a:dk1>
        <a:srgbClr val="000000"/>
      </a:dk1>
      <a:lt1>
        <a:srgbClr val="FFFFFF"/>
      </a:lt1>
      <a:dk2>
        <a:srgbClr val="034EA2"/>
      </a:dk2>
      <a:lt2>
        <a:srgbClr val="FFFFFF"/>
      </a:lt2>
      <a:accent1>
        <a:srgbClr val="034EA2"/>
      </a:accent1>
      <a:accent2>
        <a:srgbClr val="376FB7"/>
      </a:accent2>
      <a:accent3>
        <a:srgbClr val="8ACCF0"/>
      </a:accent3>
      <a:accent4>
        <a:srgbClr val="FEB700"/>
      </a:accent4>
      <a:accent5>
        <a:srgbClr val="7F7F7F"/>
      </a:accent5>
      <a:accent6>
        <a:srgbClr val="A5A5A5"/>
      </a:accent6>
      <a:hlink>
        <a:srgbClr val="034EA2"/>
      </a:hlink>
      <a:folHlink>
        <a:srgbClr val="034EA2"/>
      </a:folHlink>
    </a:clrScheme>
    <a:fontScheme name="MMR2025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MMR Bílá">
      <a:srgbClr val="FFFFFF"/>
    </a:custClr>
    <a:custClr name="MMR Černá">
      <a:srgbClr val="000000"/>
    </a:custClr>
    <a:custClr name="MMR Bílá">
      <a:srgbClr val="FFFFFF"/>
    </a:custClr>
    <a:custClr name="MMR Modrá 01">
      <a:srgbClr val="034EA2"/>
    </a:custClr>
    <a:custClr name="MMR Modrá 01">
      <a:srgbClr val="034EA2"/>
    </a:custClr>
    <a:custClr name="MMR Modrá 02">
      <a:srgbClr val="376FB7"/>
    </a:custClr>
    <a:custClr name="MMR Modrá 03">
      <a:srgbClr val="8ACCF0"/>
    </a:custClr>
    <a:custClr name="MMR Žlutá">
      <a:srgbClr val="FFCB08"/>
    </a:custClr>
    <a:custClr name="MMR Tmavě šedá">
      <a:srgbClr val="7F7F7F"/>
    </a:custClr>
    <a:custClr name="MMR Světle šedá">
      <a:srgbClr val="A5A5A5"/>
    </a:custClr>
    <a:custClr name="MMR Bílá">
      <a:srgbClr val="FFFFFF"/>
    </a:custClr>
    <a:custClr name="MMR Černá">
      <a:srgbClr val="000000"/>
    </a:custClr>
    <a:custClr name="MMR Bílá">
      <a:srgbClr val="FFFFFF"/>
    </a:custClr>
    <a:custClr name="MMR Modrá 01">
      <a:srgbClr val="034EA2"/>
    </a:custClr>
    <a:custClr name="MMR Modrá 01">
      <a:srgbClr val="034EA2"/>
    </a:custClr>
    <a:custClr name="MMR Modrá 02">
      <a:srgbClr val="376FB7"/>
    </a:custClr>
    <a:custClr name="MMR Modrá 03">
      <a:srgbClr val="8ACCF0"/>
    </a:custClr>
    <a:custClr name="MMR Žlutá">
      <a:srgbClr val="FFCB08"/>
    </a:custClr>
    <a:custClr name="MMR Tmavě šedá">
      <a:srgbClr val="7F7F7F"/>
    </a:custClr>
    <a:custClr name="MMR Světle šedá">
      <a:srgbClr val="A5A5A5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C60E23A6042254D9AC27A8652D978CA" ma:contentTypeVersion="23" ma:contentTypeDescription="Vytvoří nový dokument" ma:contentTypeScope="" ma:versionID="cfc1c433d9a618593749c3271aa2d136">
  <xsd:schema xmlns:xsd="http://www.w3.org/2001/XMLSchema" xmlns:xs="http://www.w3.org/2001/XMLSchema" xmlns:p="http://schemas.microsoft.com/office/2006/metadata/properties" xmlns:ns2="ae529b29-b2bb-4f0f-bf76-47ede62a77b9" xmlns:ns3="a867a263-4c00-4944-a435-72febfd70997" targetNamespace="http://schemas.microsoft.com/office/2006/metadata/properties" ma:root="true" ma:fieldsID="bca1a7154fc5fa0b41f35d87c812e42e" ns2:_="" ns3:_="">
    <xsd:import namespace="ae529b29-b2bb-4f0f-bf76-47ede62a77b9"/>
    <xsd:import namespace="a867a263-4c00-4944-a435-72febfd709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Zpracov_x00e1_n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529b29-b2bb-4f0f-bf76-47ede62a77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Flow_SignoffStatus" ma:index="12" nillable="true" ma:displayName="Stav odsouhlasení" ma:internalName="Stav_x0020_odsouhlasen_x00ed_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Značky obrázků" ma:readOnly="false" ma:fieldId="{5cf76f15-5ced-4ddc-b409-7134ff3c332f}" ma:taxonomyMulti="true" ma:sspId="de97acfe-e349-49a2-9112-0b04129138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Zpracov_x00e1_no" ma:index="28" nillable="true" ma:displayName="Zpracováno" ma:format="Dropdown" ma:internalName="Zpracov_x00e1_no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67a263-4c00-4944-a435-72febfd7099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b6e955f-6355-4a61-ae3b-658e8d2c932c}" ma:internalName="TaxCatchAll" ma:showField="CatchAllData" ma:web="a867a263-4c00-4944-a435-72febfd709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Zpracov_x00e1_no xmlns="ae529b29-b2bb-4f0f-bf76-47ede62a77b9" xsi:nil="true"/>
    <TaxCatchAll xmlns="a867a263-4c00-4944-a435-72febfd70997" xsi:nil="true"/>
    <lcf76f155ced4ddcb4097134ff3c332f xmlns="ae529b29-b2bb-4f0f-bf76-47ede62a77b9">
      <Terms xmlns="http://schemas.microsoft.com/office/infopath/2007/PartnerControls"/>
    </lcf76f155ced4ddcb4097134ff3c332f>
    <_Flow_SignoffStatus xmlns="ae529b29-b2bb-4f0f-bf76-47ede62a77b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60E2D3-9E22-4B34-93C9-BC4470E8E0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529b29-b2bb-4f0f-bf76-47ede62a77b9"/>
    <ds:schemaRef ds:uri="a867a263-4c00-4944-a435-72febfd709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66DCC6-17E2-47F8-85F2-16EA5A3A446D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http://purl.org/dc/elements/1.1/"/>
    <ds:schemaRef ds:uri="ae529b29-b2bb-4f0f-bf76-47ede62a77b9"/>
    <ds:schemaRef ds:uri="http://schemas.microsoft.com/office/infopath/2007/PartnerControls"/>
    <ds:schemaRef ds:uri="http://schemas.openxmlformats.org/package/2006/metadata/core-properties"/>
    <ds:schemaRef ds:uri="a867a263-4c00-4944-a435-72febfd70997"/>
  </ds:schemaRefs>
</ds:datastoreItem>
</file>

<file path=customXml/itemProps3.xml><?xml version="1.0" encoding="utf-8"?>
<ds:datastoreItem xmlns:ds="http://schemas.openxmlformats.org/officeDocument/2006/customXml" ds:itemID="{10F3EF19-8433-4747-AFBC-CAB57B5988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1199</Words>
  <Application>Microsoft Office PowerPoint</Application>
  <PresentationFormat>Širokoúhlá obrazovka</PresentationFormat>
  <Paragraphs>120</Paragraphs>
  <Slides>11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Courier New</vt:lpstr>
      <vt:lpstr>MMR2025</vt:lpstr>
      <vt:lpstr>Co čeká obce po roce 2027 – jednoduše a prakticky</vt:lpstr>
      <vt:lpstr>Ministerstvo pro místní rozvoj</vt:lpstr>
      <vt:lpstr>Co se mění v regionální politice?</vt:lpstr>
      <vt:lpstr>Co může udělat obec už dnes?</vt:lpstr>
      <vt:lpstr>Nové programové období EU 2028+: Co čekat a jak se připravit?</vt:lpstr>
      <vt:lpstr>Nové programové období EU 2028+: Co se mění oproti současnosti?</vt:lpstr>
      <vt:lpstr>Nové programové období EU 2028+:</vt:lpstr>
      <vt:lpstr>Finanční nástroje: rozvoj i bez dotace</vt:lpstr>
      <vt:lpstr>Finanční nástroje: příležitost pro růst bez čekání</vt:lpstr>
      <vt:lpstr>Shrnutí a výzvy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Ondřej Staněk</dc:creator>
  <cp:lastModifiedBy>Opravil Zdeněk</cp:lastModifiedBy>
  <cp:revision>175</cp:revision>
  <dcterms:created xsi:type="dcterms:W3CDTF">2024-11-06T19:54:25Z</dcterms:created>
  <dcterms:modified xsi:type="dcterms:W3CDTF">2025-10-06T13:54:01Z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0x010100FC60E23A6042254D9AC27A8652D978CA</vt:lpwstr>
  </property>
  <property fmtid="{D5CDD505-2E9C-101B-9397-08002B2CF9AE}" pid="3" name="MediaServiceImageTags">
    <vt:lpwstr/>
  </property>
</Properties>
</file>