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4290" r:id="rId2"/>
    <p:sldMasterId id="2147484301" r:id="rId3"/>
    <p:sldMasterId id="2147484310" r:id="rId4"/>
    <p:sldMasterId id="2147484333" r:id="rId5"/>
  </p:sldMasterIdLst>
  <p:notesMasterIdLst>
    <p:notesMasterId r:id="rId17"/>
  </p:notesMasterIdLst>
  <p:handoutMasterIdLst>
    <p:handoutMasterId r:id="rId18"/>
  </p:handoutMasterIdLst>
  <p:sldIdLst>
    <p:sldId id="763" r:id="rId6"/>
    <p:sldId id="2145707031" r:id="rId7"/>
    <p:sldId id="2145707036" r:id="rId8"/>
    <p:sldId id="2145707040" r:id="rId9"/>
    <p:sldId id="2145707042" r:id="rId10"/>
    <p:sldId id="2145707043" r:id="rId11"/>
    <p:sldId id="2145707045" r:id="rId12"/>
    <p:sldId id="2145707044" r:id="rId13"/>
    <p:sldId id="2145707046" r:id="rId14"/>
    <p:sldId id="2145707047" r:id="rId15"/>
    <p:sldId id="214570704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06" autoAdjust="0"/>
    <p:restoredTop sz="69826" autoAdjust="0"/>
  </p:normalViewPr>
  <p:slideViewPr>
    <p:cSldViewPr>
      <p:cViewPr varScale="1">
        <p:scale>
          <a:sx n="46" d="100"/>
          <a:sy n="46" d="100"/>
        </p:scale>
        <p:origin x="14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31.10.2024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31.10.2024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1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980574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75575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425711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156270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2092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16623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944271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434046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1986542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259704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0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6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6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8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0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7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18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90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8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46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9" y="4581129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922"/>
              </a:spcBef>
              <a:spcAft>
                <a:spcPts val="922"/>
              </a:spcAft>
              <a:buNone/>
              <a:defRPr sz="184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1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6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9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1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403648" y="3789041"/>
            <a:ext cx="7209184" cy="57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8425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396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8"/>
            <a:ext cx="2517398" cy="66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0359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9"/>
            <a:ext cx="8291264" cy="43060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922"/>
              </a:spcBef>
              <a:spcAft>
                <a:spcPts val="922"/>
              </a:spcAft>
              <a:buFontTx/>
              <a:buNone/>
              <a:defRPr sz="258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212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843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7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949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99181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88214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922"/>
              </a:spcBef>
              <a:spcAft>
                <a:spcPts val="922"/>
              </a:spcAft>
              <a:buFontTx/>
              <a:buNone/>
              <a:defRPr sz="258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212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843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9305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7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949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5" y="2060850"/>
            <a:ext cx="8229600" cy="4306078"/>
          </a:xfrm>
          <a:prstGeom prst="rect">
            <a:avLst/>
          </a:prstGeom>
        </p:spPr>
        <p:txBody>
          <a:bodyPr/>
          <a:lstStyle>
            <a:lvl1pPr marL="315968" indent="-315968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684598" indent="-263307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053228" indent="-210646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474520" indent="-210646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1895812" indent="-210646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643361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75088" y="4624631"/>
            <a:ext cx="6400800" cy="492317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100" baseline="0">
                <a:solidFill>
                  <a:srgbClr val="034EA2"/>
                </a:solidFill>
              </a:defRPr>
            </a:lvl1pPr>
            <a:lvl2pPr marL="46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5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27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8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675089" y="2109699"/>
            <a:ext cx="8229600" cy="1143000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30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675088" y="5327627"/>
            <a:ext cx="3456834" cy="351971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1500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/>
              <a:t>Datum a místo</a:t>
            </a:r>
          </a:p>
        </p:txBody>
      </p:sp>
    </p:spTree>
    <p:extLst>
      <p:ext uri="{BB962C8B-B14F-4D97-AF65-F5344CB8AC3E}">
        <p14:creationId xmlns:p14="http://schemas.microsoft.com/office/powerpoint/2010/main" val="2340850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12996" y="215278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70" y="3499331"/>
            <a:ext cx="6070121" cy="6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5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1" y="274640"/>
            <a:ext cx="82296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9"/>
            <a:ext cx="9157591" cy="100946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466786" y="1530375"/>
            <a:ext cx="8210429" cy="42903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5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85232" y="4694959"/>
            <a:ext cx="6373538" cy="984636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100" baseline="0">
                <a:solidFill>
                  <a:srgbClr val="034EA2"/>
                </a:solidFill>
              </a:defRPr>
            </a:lvl1pPr>
            <a:lvl2pPr marL="46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5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27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8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 a kontakt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790678" y="2724284"/>
            <a:ext cx="7562234" cy="119703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4050" b="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Rozloučení</a:t>
            </a:r>
          </a:p>
        </p:txBody>
      </p:sp>
    </p:spTree>
    <p:extLst>
      <p:ext uri="{BB962C8B-B14F-4D97-AF65-F5344CB8AC3E}">
        <p14:creationId xmlns:p14="http://schemas.microsoft.com/office/powerpoint/2010/main" val="1965812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9" y="4581129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922"/>
              </a:spcBef>
              <a:spcAft>
                <a:spcPts val="922"/>
              </a:spcAft>
              <a:buNone/>
              <a:defRPr sz="184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1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6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9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1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403648" y="3789041"/>
            <a:ext cx="7209184" cy="57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8425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396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8"/>
            <a:ext cx="2517398" cy="66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9626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9"/>
            <a:ext cx="8291264" cy="43060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922"/>
              </a:spcBef>
              <a:spcAft>
                <a:spcPts val="922"/>
              </a:spcAft>
              <a:buFontTx/>
              <a:buNone/>
              <a:defRPr sz="258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212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843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7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949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994047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88214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922"/>
              </a:spcBef>
              <a:spcAft>
                <a:spcPts val="922"/>
              </a:spcAft>
              <a:buFontTx/>
              <a:buNone/>
              <a:defRPr sz="258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212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843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658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8898760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7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949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5" y="2060850"/>
            <a:ext cx="8229600" cy="4306078"/>
          </a:xfrm>
          <a:prstGeom prst="rect">
            <a:avLst/>
          </a:prstGeom>
        </p:spPr>
        <p:txBody>
          <a:bodyPr/>
          <a:lstStyle>
            <a:lvl1pPr marL="315968" indent="-315968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684598" indent="-263307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053228" indent="-210646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474520" indent="-210646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1895812" indent="-210646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90"/>
            <a:ext cx="2016225" cy="53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425236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75088" y="4624631"/>
            <a:ext cx="6400800" cy="492317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100" baseline="0">
                <a:solidFill>
                  <a:srgbClr val="034EA2"/>
                </a:solidFill>
              </a:defRPr>
            </a:lvl1pPr>
            <a:lvl2pPr marL="46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5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27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8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675089" y="2109699"/>
            <a:ext cx="8229600" cy="1143000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30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675088" y="5327627"/>
            <a:ext cx="3456834" cy="351971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1500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/>
              <a:t>Datum a místo</a:t>
            </a:r>
          </a:p>
        </p:txBody>
      </p:sp>
    </p:spTree>
    <p:extLst>
      <p:ext uri="{BB962C8B-B14F-4D97-AF65-F5344CB8AC3E}">
        <p14:creationId xmlns:p14="http://schemas.microsoft.com/office/powerpoint/2010/main" val="41203416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12996" y="215278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70" y="3499331"/>
            <a:ext cx="6070121" cy="6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3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1" y="274640"/>
            <a:ext cx="82296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9"/>
            <a:ext cx="9157591" cy="100946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466786" y="1530375"/>
            <a:ext cx="8210429" cy="42903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45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034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75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1020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17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31.10.2024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3524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31.10.2024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2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7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0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4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2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3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12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4212" r:id="rId5"/>
    <p:sldLayoutId id="2147484213" r:id="rId6"/>
    <p:sldLayoutId id="2147484250" r:id="rId7"/>
    <p:sldLayoutId id="2147484251" r:id="rId8"/>
    <p:sldLayoutId id="2147484288" r:id="rId9"/>
    <p:sldLayoutId id="21474842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305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11" cstate="print"/>
          <a:srcRect l="17008" b="8622"/>
          <a:stretch>
            <a:fillRect/>
          </a:stretch>
        </p:blipFill>
        <p:spPr>
          <a:xfrm>
            <a:off x="6" y="1988845"/>
            <a:ext cx="7380309" cy="4869159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5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58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53"/>
            <a:ext cx="9144000" cy="144015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58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5934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</p:sldLayoutIdLst>
  <p:hf sldNum="0" hdr="0" ftr="0" dt="0"/>
  <p:txStyles>
    <p:titleStyle>
      <a:lvl1pPr algn="ctr" defTabSz="842582" rtl="0" eaLnBrk="1" latinLnBrk="0" hangingPunct="1">
        <a:spcBef>
          <a:spcPct val="0"/>
        </a:spcBef>
        <a:buNone/>
        <a:defRPr sz="40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968" indent="-315968" algn="l" defTabSz="842582" rtl="0" eaLnBrk="1" latinLnBrk="0" hangingPunct="1">
        <a:spcBef>
          <a:spcPct val="20000"/>
        </a:spcBef>
        <a:buFont typeface="Arial" pitchFamily="34" charset="0"/>
        <a:buChar char="•"/>
        <a:defRPr sz="2949" kern="1200">
          <a:solidFill>
            <a:schemeClr val="tx1"/>
          </a:solidFill>
          <a:latin typeface="+mn-lt"/>
          <a:ea typeface="+mn-ea"/>
          <a:cs typeface="+mn-cs"/>
        </a:defRPr>
      </a:lvl1pPr>
      <a:lvl2pPr marL="684598" indent="-263307" algn="l" defTabSz="842582" rtl="0" eaLnBrk="1" latinLnBrk="0" hangingPunct="1">
        <a:spcBef>
          <a:spcPct val="20000"/>
        </a:spcBef>
        <a:buFont typeface="Arial" pitchFamily="34" charset="0"/>
        <a:buChar char="–"/>
        <a:defRPr sz="2580" kern="1200">
          <a:solidFill>
            <a:schemeClr val="tx1"/>
          </a:solidFill>
          <a:latin typeface="+mn-lt"/>
          <a:ea typeface="+mn-ea"/>
          <a:cs typeface="+mn-cs"/>
        </a:defRPr>
      </a:lvl2pPr>
      <a:lvl3pPr marL="1053228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2212" kern="1200">
          <a:solidFill>
            <a:schemeClr val="tx1"/>
          </a:solidFill>
          <a:latin typeface="+mn-lt"/>
          <a:ea typeface="+mn-ea"/>
          <a:cs typeface="+mn-cs"/>
        </a:defRPr>
      </a:lvl3pPr>
      <a:lvl4pPr marL="1474520" indent="-210646" algn="l" defTabSz="842582" rtl="0" eaLnBrk="1" latinLnBrk="0" hangingPunct="1">
        <a:spcBef>
          <a:spcPct val="20000"/>
        </a:spcBef>
        <a:buFont typeface="Arial" pitchFamily="34" charset="0"/>
        <a:buChar char="–"/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95812" indent="-210646" algn="l" defTabSz="842582" rtl="0" eaLnBrk="1" latinLnBrk="0" hangingPunct="1">
        <a:spcBef>
          <a:spcPct val="20000"/>
        </a:spcBef>
        <a:buFont typeface="Arial" pitchFamily="34" charset="0"/>
        <a:buChar char="»"/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17103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3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159685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580977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1pPr>
      <a:lvl2pPr marL="421292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2pPr>
      <a:lvl3pPr marL="842582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3pPr>
      <a:lvl4pPr marL="1263874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4pPr>
      <a:lvl5pPr marL="1685166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5pPr>
      <a:lvl6pPr marL="2106458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6pPr>
      <a:lvl7pPr marL="2527748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7pPr>
      <a:lvl8pPr marL="2949039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8pPr>
      <a:lvl9pPr marL="3370331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10" cstate="print"/>
          <a:srcRect l="17008" b="8622"/>
          <a:stretch>
            <a:fillRect/>
          </a:stretch>
        </p:blipFill>
        <p:spPr>
          <a:xfrm>
            <a:off x="6" y="1988845"/>
            <a:ext cx="7380309" cy="4869159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5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212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53"/>
            <a:ext cx="9144000" cy="144015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212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466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7" r:id="rId6"/>
    <p:sldLayoutId id="2147484318" r:id="rId7"/>
  </p:sldLayoutIdLst>
  <p:hf sldNum="0" hdr="0" ftr="0" dt="0"/>
  <p:txStyles>
    <p:titleStyle>
      <a:lvl1pPr algn="ctr" defTabSz="842582" rtl="0" eaLnBrk="1" latinLnBrk="0" hangingPunct="1">
        <a:spcBef>
          <a:spcPct val="0"/>
        </a:spcBef>
        <a:buNone/>
        <a:defRPr sz="40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968" indent="-315968" algn="l" defTabSz="842582" rtl="0" eaLnBrk="1" latinLnBrk="0" hangingPunct="1">
        <a:spcBef>
          <a:spcPct val="20000"/>
        </a:spcBef>
        <a:buFont typeface="Arial" pitchFamily="34" charset="0"/>
        <a:buChar char="•"/>
        <a:defRPr sz="2949" kern="1200">
          <a:solidFill>
            <a:schemeClr val="tx1"/>
          </a:solidFill>
          <a:latin typeface="+mn-lt"/>
          <a:ea typeface="+mn-ea"/>
          <a:cs typeface="+mn-cs"/>
        </a:defRPr>
      </a:lvl1pPr>
      <a:lvl2pPr marL="684598" indent="-263307" algn="l" defTabSz="842582" rtl="0" eaLnBrk="1" latinLnBrk="0" hangingPunct="1">
        <a:spcBef>
          <a:spcPct val="20000"/>
        </a:spcBef>
        <a:buFont typeface="Arial" pitchFamily="34" charset="0"/>
        <a:buChar char="–"/>
        <a:defRPr sz="2580" kern="1200">
          <a:solidFill>
            <a:schemeClr val="tx1"/>
          </a:solidFill>
          <a:latin typeface="+mn-lt"/>
          <a:ea typeface="+mn-ea"/>
          <a:cs typeface="+mn-cs"/>
        </a:defRPr>
      </a:lvl2pPr>
      <a:lvl3pPr marL="1053228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2212" kern="1200">
          <a:solidFill>
            <a:schemeClr val="tx1"/>
          </a:solidFill>
          <a:latin typeface="+mn-lt"/>
          <a:ea typeface="+mn-ea"/>
          <a:cs typeface="+mn-cs"/>
        </a:defRPr>
      </a:lvl3pPr>
      <a:lvl4pPr marL="1474520" indent="-210646" algn="l" defTabSz="842582" rtl="0" eaLnBrk="1" latinLnBrk="0" hangingPunct="1">
        <a:spcBef>
          <a:spcPct val="20000"/>
        </a:spcBef>
        <a:buFont typeface="Arial" pitchFamily="34" charset="0"/>
        <a:buChar char="–"/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95812" indent="-210646" algn="l" defTabSz="842582" rtl="0" eaLnBrk="1" latinLnBrk="0" hangingPunct="1">
        <a:spcBef>
          <a:spcPct val="20000"/>
        </a:spcBef>
        <a:buFont typeface="Arial" pitchFamily="34" charset="0"/>
        <a:buChar char="»"/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17103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3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159685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580977" indent="-210646" algn="l" defTabSz="842582" rtl="0" eaLnBrk="1" latinLnBrk="0" hangingPunct="1">
        <a:spcBef>
          <a:spcPct val="20000"/>
        </a:spcBef>
        <a:buFont typeface="Arial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1pPr>
      <a:lvl2pPr marL="421292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2pPr>
      <a:lvl3pPr marL="842582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3pPr>
      <a:lvl4pPr marL="1263874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4pPr>
      <a:lvl5pPr marL="1685166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5pPr>
      <a:lvl6pPr marL="2106458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6pPr>
      <a:lvl7pPr marL="2527748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7pPr>
      <a:lvl8pPr marL="2949039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8pPr>
      <a:lvl9pPr marL="3370331" algn="l" defTabSz="842582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  <p:sldLayoutId id="2147484336" r:id="rId3"/>
    <p:sldLayoutId id="2147484337" r:id="rId4"/>
    <p:sldLayoutId id="2147484338" r:id="rId5"/>
    <p:sldLayoutId id="214748433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ovodne2024@mmr.gov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Relationship Id="rId5" Type="http://schemas.openxmlformats.org/officeDocument/2006/relationships/hyperlink" Target="https://mmr.gov.cz/cs/ostatni/web/novinky/program-zivel-%e2%80%93-regionalni-pobocky-crr-prijimaji-d" TargetMode="External"/><Relationship Id="rId4" Type="http://schemas.openxmlformats.org/officeDocument/2006/relationships/hyperlink" Target="mailto:zivel_v_roce_2024@mmr.gov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-252536" y="3793282"/>
            <a:ext cx="5904656" cy="561072"/>
          </a:xfrm>
        </p:spPr>
        <p:txBody>
          <a:bodyPr/>
          <a:lstStyle/>
          <a:p>
            <a:pPr algn="ctr"/>
            <a:endParaRPr lang="cs-CZ" sz="1600" dirty="0"/>
          </a:p>
          <a:p>
            <a:endParaRPr lang="cs-CZ" sz="1600" dirty="0"/>
          </a:p>
          <a:p>
            <a:pPr algn="ctr"/>
            <a:endParaRPr lang="cs-CZ" sz="1600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179512" y="1325335"/>
            <a:ext cx="8498474" cy="3687841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Zkušenosti z implementace programu řešící nápravu po živlech</a:t>
            </a:r>
            <a:br>
              <a:rPr lang="cs-CZ" sz="2735" dirty="0">
                <a:solidFill>
                  <a:schemeClr val="tx1"/>
                </a:solidFill>
              </a:rPr>
            </a:br>
            <a:br>
              <a:rPr lang="cs-CZ" sz="2735" dirty="0">
                <a:solidFill>
                  <a:schemeClr val="tx1"/>
                </a:solidFill>
              </a:rPr>
            </a:b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b="0" i="1" dirty="0">
                <a:solidFill>
                  <a:schemeClr val="tx1"/>
                </a:solidFill>
              </a:rPr>
              <a:t>Konference Moderní veřejná správa, Olomouc, 6.11.2024</a:t>
            </a:r>
            <a:br>
              <a:rPr lang="cs-CZ" sz="2000" b="0" i="1" dirty="0">
                <a:solidFill>
                  <a:schemeClr val="tx1"/>
                </a:solidFill>
              </a:rPr>
            </a:br>
            <a:r>
              <a:rPr lang="cs-CZ" sz="2000" b="0" i="1" dirty="0">
                <a:solidFill>
                  <a:schemeClr val="tx1"/>
                </a:solidFill>
              </a:rPr>
              <a:t>Leo Steiner – vrchní ředitel sekce MMR ČR</a:t>
            </a:r>
            <a:br>
              <a:rPr lang="cs-CZ" sz="2000" b="0" i="1" dirty="0">
                <a:solidFill>
                  <a:schemeClr val="tx1"/>
                </a:solidFill>
              </a:rPr>
            </a:br>
            <a:br>
              <a:rPr lang="cs-CZ" sz="2735" dirty="0">
                <a:solidFill>
                  <a:schemeClr val="tx1"/>
                </a:solidFill>
              </a:rPr>
            </a:br>
            <a:r>
              <a:rPr lang="cs-CZ" sz="2735" dirty="0">
                <a:solidFill>
                  <a:schemeClr val="tx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16544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Co nás živly učí?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8964488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982F34A-7335-84D5-DE98-D03323773270}"/>
              </a:ext>
            </a:extLst>
          </p:cNvPr>
          <p:cNvSpPr/>
          <p:nvPr/>
        </p:nvSpPr>
        <p:spPr>
          <a:xfrm>
            <a:off x="611560" y="1596652"/>
            <a:ext cx="504056" cy="703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E85243D-46FF-2B83-D552-00AD90714D24}"/>
              </a:ext>
            </a:extLst>
          </p:cNvPr>
          <p:cNvSpPr txBox="1"/>
          <p:nvPr/>
        </p:nvSpPr>
        <p:spPr>
          <a:xfrm>
            <a:off x="1363723" y="1566952"/>
            <a:ext cx="75785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Potřeba mít nástroje první pomoci preventivně připraveny a v dobré finanční kondici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- i s tímto záměrem připraven ŽIVEL 4</a:t>
            </a:r>
          </a:p>
          <a:p>
            <a:pPr>
              <a:spcAft>
                <a:spcPts val="1200"/>
              </a:spcAft>
            </a:pPr>
            <a:endParaRPr lang="cs-CZ" sz="2800" dirty="0"/>
          </a:p>
          <a:p>
            <a:pPr>
              <a:spcAft>
                <a:spcPts val="1200"/>
              </a:spcAft>
            </a:pPr>
            <a:r>
              <a:rPr lang="cs-CZ" sz="2800" dirty="0"/>
              <a:t>Obecně musí být cílem spokojený klient (max. možná eliminace negativního dopadu živlu), ne naplnění ambicí poskytovatele</a:t>
            </a:r>
          </a:p>
        </p:txBody>
      </p:sp>
    </p:spTree>
    <p:extLst>
      <p:ext uri="{BB962C8B-B14F-4D97-AF65-F5344CB8AC3E}">
        <p14:creationId xmlns:p14="http://schemas.microsoft.com/office/powerpoint/2010/main" val="367431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323528" y="11663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Ptejte se</a:t>
            </a:r>
          </a:p>
        </p:txBody>
      </p:sp>
      <p:sp>
        <p:nvSpPr>
          <p:cNvPr id="3" name="Zástupný obsah 5">
            <a:extLst>
              <a:ext uri="{FF2B5EF4-FFF2-40B4-BE49-F238E27FC236}">
                <a16:creationId xmlns:a16="http://schemas.microsoft.com/office/drawing/2014/main" id="{0FC57131-435C-2029-8F2A-55EA63442A2A}"/>
              </a:ext>
            </a:extLst>
          </p:cNvPr>
          <p:cNvSpPr txBox="1">
            <a:spLocks/>
          </p:cNvSpPr>
          <p:nvPr/>
        </p:nvSpPr>
        <p:spPr>
          <a:xfrm>
            <a:off x="15821" y="1196752"/>
            <a:ext cx="8964489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Vše, co souvisí s podporou MMR po povodních </a:t>
            </a: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‒ d</a:t>
            </a: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otace, stavební zákon, veřejné zadávání atd.</a:t>
            </a:r>
          </a:p>
          <a:p>
            <a:pPr marL="0" marR="0" lvl="0" indent="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povodne2024@mmr.gov.cz</a:t>
            </a: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Dotazy k dotační podpoře z dotačního titulu č. 2</a:t>
            </a:r>
          </a:p>
          <a:p>
            <a:pPr marL="0" marR="0" lvl="0" indent="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zivel_v_roce_2024@mmr.gov.cz</a:t>
            </a: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Kontaktní místa Centra pro reg. rozvoj ČR</a:t>
            </a:r>
          </a:p>
          <a:p>
            <a:pPr marL="0" marR="0" lvl="0" indent="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najdete zde</a:t>
            </a:r>
            <a:endParaRPr kumimoji="0" lang="cs-CZ" sz="32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1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ál 19">
            <a:extLst>
              <a:ext uri="{FF2B5EF4-FFF2-40B4-BE49-F238E27FC236}">
                <a16:creationId xmlns:a16="http://schemas.microsoft.com/office/drawing/2014/main" id="{BA95B1A7-C09F-C895-80EE-BE08A28F5F84}"/>
              </a:ext>
            </a:extLst>
          </p:cNvPr>
          <p:cNvSpPr/>
          <p:nvPr/>
        </p:nvSpPr>
        <p:spPr>
          <a:xfrm>
            <a:off x="2195736" y="4401506"/>
            <a:ext cx="6912768" cy="1800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F3067FC3-8718-5375-4AF0-8F4284CE19D7}"/>
              </a:ext>
            </a:extLst>
          </p:cNvPr>
          <p:cNvSpPr/>
          <p:nvPr/>
        </p:nvSpPr>
        <p:spPr>
          <a:xfrm>
            <a:off x="1223628" y="3062860"/>
            <a:ext cx="6912768" cy="1800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E38828CA-837E-E02E-8369-2DDDF2F3A8AA}"/>
              </a:ext>
            </a:extLst>
          </p:cNvPr>
          <p:cNvSpPr/>
          <p:nvPr/>
        </p:nvSpPr>
        <p:spPr>
          <a:xfrm>
            <a:off x="251520" y="1628800"/>
            <a:ext cx="6912768" cy="1800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18864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prstClr val="black"/>
                </a:solidFill>
                <a:latin typeface="Arial"/>
              </a:rPr>
              <a:t>ŽIVEL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strašák i podpora v jednom slově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88908E-197C-B4F8-A21A-C92CF6FBA298}"/>
              </a:ext>
            </a:extLst>
          </p:cNvPr>
          <p:cNvSpPr txBox="1"/>
          <p:nvPr/>
        </p:nvSpPr>
        <p:spPr>
          <a:xfrm>
            <a:off x="241811" y="1853679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Obnova majetku obcí a krajů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ŽIVEL 1 a ŽIVEL 2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(program Obnova obecního a krajského majetku po živelních pohromách)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AE720BA-2A69-A589-FA85-7C5E0E65A84F}"/>
              </a:ext>
            </a:extLst>
          </p:cNvPr>
          <p:cNvSpPr txBox="1"/>
          <p:nvPr/>
        </p:nvSpPr>
        <p:spPr>
          <a:xfrm>
            <a:off x="2450552" y="5034207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Vytvoření nouzových (dočasných) kapacit bydlení, vzdělávání…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ŽIVEL 4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(program ŽIVEL 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‒Pomoc v nouzi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4417B9-6938-C788-01C6-4DB54B496DE1}"/>
              </a:ext>
            </a:extLst>
          </p:cNvPr>
          <p:cNvSpPr txBox="1"/>
          <p:nvPr/>
        </p:nvSpPr>
        <p:spPr>
          <a:xfrm>
            <a:off x="1417266" y="369119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Obnova obydlí fyzických osob, SVJ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ŽIVEL 3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AD1318B-EE55-1100-9BBE-3292D466B3C4}"/>
              </a:ext>
            </a:extLst>
          </p:cNvPr>
          <p:cNvSpPr txBox="1"/>
          <p:nvPr/>
        </p:nvSpPr>
        <p:spPr>
          <a:xfrm>
            <a:off x="72008" y="985081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 zásahu živlu pomáhají s následky a důsledky pohromy programy ŽIVEL</a:t>
            </a:r>
          </a:p>
        </p:txBody>
      </p:sp>
    </p:spTree>
    <p:extLst>
      <p:ext uri="{BB962C8B-B14F-4D97-AF65-F5344CB8AC3E}">
        <p14:creationId xmlns:p14="http://schemas.microsoft.com/office/powerpoint/2010/main" val="333788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89756" y="188640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ŽIVEL </a:t>
            </a: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 2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DB3DD51-EACB-DC5A-9FC1-E4A8FFD8664D}"/>
              </a:ext>
            </a:extLst>
          </p:cNvPr>
          <p:cNvSpPr txBox="1"/>
          <p:nvPr/>
        </p:nvSpPr>
        <p:spPr>
          <a:xfrm>
            <a:off x="197260" y="980728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Stěžejní program obnovy obecního a krajského majetku:</a:t>
            </a:r>
          </a:p>
          <a:p>
            <a:endParaRPr lang="cs-CZ" sz="2400" dirty="0"/>
          </a:p>
          <a:p>
            <a:r>
              <a:rPr lang="cs-CZ" sz="2400" b="1" dirty="0"/>
              <a:t>PODPORA Z JEDNOHO MÍSTA</a:t>
            </a:r>
          </a:p>
          <a:p>
            <a:r>
              <a:rPr lang="cs-CZ" dirty="0"/>
              <a:t>(sektorové výjimky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‒ vodohospodářská infrastruktura, zemědělská infrastruktura, sportoviště, vybavení škol apod.)</a:t>
            </a:r>
            <a:endParaRPr lang="cs-CZ" dirty="0"/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Cílem zejména </a:t>
            </a:r>
            <a:r>
              <a:rPr lang="cs-CZ" sz="2400" b="1" dirty="0"/>
              <a:t>zajištění plynulosti, dostupnosti a kvality výkonu veřejné správy</a:t>
            </a:r>
            <a:r>
              <a:rPr lang="cs-CZ" sz="2400" dirty="0"/>
              <a:t> i po zásahu živlu.</a:t>
            </a:r>
          </a:p>
          <a:p>
            <a:endParaRPr lang="cs-CZ" sz="2400" dirty="0"/>
          </a:p>
          <a:p>
            <a:r>
              <a:rPr lang="cs-CZ" sz="2400" dirty="0"/>
              <a:t>ŽIVEL 1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‒ pro území, kde byl vyhlášen krizový stav (v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návaznosti na strategii obnovy území)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ŽIVEL 2 ‒ pro území, kde nebyl vyhlášen krizový stav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981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ŽIVEL </a:t>
            </a: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(v přípravě)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ástupný obsah 5">
            <a:extLst>
              <a:ext uri="{FF2B5EF4-FFF2-40B4-BE49-F238E27FC236}">
                <a16:creationId xmlns:a16="http://schemas.microsoft.com/office/drawing/2014/main" id="{5FC7AD05-B1F7-D796-7C7E-9A831684F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836712"/>
            <a:ext cx="8856984" cy="511256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sz="3300" b="1" dirty="0"/>
              <a:t>Dotace a/nebo výhodné úvěry na obnovu obydlí</a:t>
            </a:r>
          </a:p>
          <a:p>
            <a:pPr lvl="1">
              <a:spcAft>
                <a:spcPts val="600"/>
              </a:spcAft>
            </a:pPr>
            <a:r>
              <a:rPr lang="cs-CZ" sz="3300" dirty="0"/>
              <a:t>			bytů v rodinných a bytových domech, obnova 			rozestavěných staveb obydlí.</a:t>
            </a:r>
          </a:p>
          <a:p>
            <a:pPr lvl="1">
              <a:spcAft>
                <a:spcPts val="600"/>
              </a:spcAft>
            </a:pPr>
            <a:endParaRPr lang="cs-CZ" sz="3300" dirty="0"/>
          </a:p>
          <a:p>
            <a:pPr lvl="1">
              <a:spcAft>
                <a:spcPts val="600"/>
              </a:spcAft>
            </a:pPr>
            <a:r>
              <a:rPr lang="cs-CZ" sz="3300" b="1" dirty="0"/>
              <a:t>Podpora na:</a:t>
            </a:r>
          </a:p>
          <a:p>
            <a:pPr lvl="2">
              <a:spcAft>
                <a:spcPts val="600"/>
              </a:spcAft>
            </a:pPr>
            <a:r>
              <a:rPr lang="cs-CZ" sz="3300" dirty="0"/>
              <a:t>- opravu obydlí nebo jeho části poškozené v souvislosti s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300" dirty="0"/>
              <a:t>povodněmi, popřípadě s tím související částečnou demolici,</a:t>
            </a:r>
          </a:p>
          <a:p>
            <a:pPr lvl="2">
              <a:spcAft>
                <a:spcPts val="600"/>
              </a:spcAft>
            </a:pPr>
            <a:r>
              <a:rPr lang="cs-CZ" sz="3300" dirty="0"/>
              <a:t>- výstavbu nového obydlí, včetně případné demolice obydlí,</a:t>
            </a:r>
          </a:p>
          <a:p>
            <a:pPr marL="842582" lvl="2" indent="0">
              <a:spcAft>
                <a:spcPts val="600"/>
              </a:spcAft>
            </a:pPr>
            <a:r>
              <a:rPr lang="cs-CZ" sz="3300" dirty="0"/>
              <a:t>- pořízení nového obydlí koupí nebo nabytím v dražbě.</a:t>
            </a:r>
          </a:p>
          <a:p>
            <a:pPr marL="1299782" lvl="2" indent="-457200">
              <a:spcAft>
                <a:spcPts val="600"/>
              </a:spcAft>
              <a:buFontTx/>
              <a:buChar char="-"/>
            </a:pPr>
            <a:endParaRPr lang="cs-CZ" sz="3300" dirty="0"/>
          </a:p>
          <a:p>
            <a:pPr lvl="1">
              <a:spcAft>
                <a:spcPts val="600"/>
              </a:spcAft>
            </a:pPr>
            <a:r>
              <a:rPr lang="cs-CZ" sz="3300" b="1" dirty="0"/>
              <a:t>Pro</a:t>
            </a:r>
            <a:r>
              <a:rPr lang="cs-CZ" sz="3300" dirty="0"/>
              <a:t> </a:t>
            </a:r>
            <a:r>
              <a:rPr lang="cs-CZ" sz="3300" dirty="0">
                <a:cs typeface="Arial" panose="020B0604020202020204" pitchFamily="34" charset="0"/>
              </a:rPr>
              <a:t>‒ vlastníky a spoluvlastníky obydlí ‒ FO, SVJ</a:t>
            </a:r>
          </a:p>
          <a:p>
            <a:pPr marL="600428" lvl="1" indent="0">
              <a:buNone/>
            </a:pPr>
            <a:endParaRPr lang="cs-CZ" sz="2344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4FA176F-BA47-327C-3E12-3AA7E91EE13E}"/>
              </a:ext>
            </a:extLst>
          </p:cNvPr>
          <p:cNvSpPr/>
          <p:nvPr/>
        </p:nvSpPr>
        <p:spPr>
          <a:xfrm>
            <a:off x="683568" y="141277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1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ŽIVEL </a:t>
            </a: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(Pomoc v nouzi)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8573395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Nový nouzový program</a:t>
            </a:r>
            <a:endParaRPr lang="cs-CZ" sz="2400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Zajištění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kapacit pro:</a:t>
            </a:r>
          </a:p>
          <a:p>
            <a:pPr marR="0" lvl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nouzové ubytování osob,</a:t>
            </a:r>
            <a:endParaRPr lang="cs-CZ" sz="2400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realizaci vzdělávání dětí (ZŠ, MŠ),</a:t>
            </a:r>
            <a:endParaRPr lang="cs-CZ" sz="2400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příp. dalších aktivit vykonávaných ve veřejném zájmu, a to prostřednictvím: 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Přípravy kapacit/prostor rekonstrukcí nebo údržbou; včetně vybavení;</a:t>
            </a:r>
          </a:p>
          <a:p>
            <a:pPr marL="342900" marR="0" lvl="0" indent="-34290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Pronájmu mobilních/modulárních domů nebo jiných prostor.            </a:t>
            </a:r>
          </a:p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53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ŽIVEL </a:t>
            </a: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(Pomoc v nouzi)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8964488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nouzi je potřeba rychlé a efektivní pomoci:</a:t>
            </a:r>
            <a:endParaRPr lang="cs-CZ" sz="2400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vláda na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podn</a:t>
            </a:r>
            <a:r>
              <a:rPr lang="cs-CZ" sz="2400" dirty="0" err="1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ět</a:t>
            </a: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MMR schválila </a:t>
            </a: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záměr přípravy programu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23. 10. </a:t>
            </a: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byl na vládě projednán </a:t>
            </a: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připravený program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11. vyhlášení výzvy / příjem žádostí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CRR přímo v postižených obcích </a:t>
            </a: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pomáhá s přípravou a podáním žádostí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B9DA7054-51CD-9DFD-1D7D-8CA53AFD1844}"/>
              </a:ext>
            </a:extLst>
          </p:cNvPr>
          <p:cNvSpPr/>
          <p:nvPr/>
        </p:nvSpPr>
        <p:spPr>
          <a:xfrm>
            <a:off x="3383158" y="2153343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F1E26224-849C-C48C-0FCC-570ACC67F685}"/>
              </a:ext>
            </a:extLst>
          </p:cNvPr>
          <p:cNvSpPr/>
          <p:nvPr/>
        </p:nvSpPr>
        <p:spPr>
          <a:xfrm>
            <a:off x="3402124" y="3429000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BB2FEE15-BCA5-185D-A5FD-5878D5D180B4}"/>
              </a:ext>
            </a:extLst>
          </p:cNvPr>
          <p:cNvSpPr/>
          <p:nvPr/>
        </p:nvSpPr>
        <p:spPr>
          <a:xfrm>
            <a:off x="3383158" y="4524680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9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ŽIVEL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(Pomoc v nouzi)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980728"/>
            <a:ext cx="8573395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První výzva (1. 11.)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OLK, MSK, SO ORP Frýdlant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(území, pro které byl vyhlášen stav nebezpečí)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Nouzové kapacity pro ubytování ‒ </a:t>
            </a: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</a:t>
            </a: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obec, kraj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Nouzové kapacity pro vzdělávání ‒ </a:t>
            </a: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</a:t>
            </a: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obec, kraj, jiný provozovatel</a:t>
            </a: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Max. míra dotace </a:t>
            </a:r>
            <a:r>
              <a:rPr lang="cs-CZ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kopíruje ŽIVEL 1 ‒ 90 % CZV pro malé obce do 3 tis. obyv., 80 % pro obce s 3001 až 10 tis. obyv. atd., kraj max. 50 %.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</a:t>
            </a:r>
          </a:p>
          <a:p>
            <a:pPr marL="450320" marR="0" lvl="0" indent="-450320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23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Co nás živly učí?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8964488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982F34A-7335-84D5-DE98-D03323773270}"/>
              </a:ext>
            </a:extLst>
          </p:cNvPr>
          <p:cNvSpPr/>
          <p:nvPr/>
        </p:nvSpPr>
        <p:spPr>
          <a:xfrm>
            <a:off x="611560" y="1124744"/>
            <a:ext cx="504056" cy="703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E85243D-46FF-2B83-D552-00AD90714D24}"/>
              </a:ext>
            </a:extLst>
          </p:cNvPr>
          <p:cNvSpPr txBox="1"/>
          <p:nvPr/>
        </p:nvSpPr>
        <p:spPr>
          <a:xfrm>
            <a:off x="1368523" y="1038215"/>
            <a:ext cx="75785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Intervenční nástroje / pomoc po živlu je třeba koordinovat</a:t>
            </a:r>
          </a:p>
          <a:p>
            <a:endParaRPr lang="cs-CZ" sz="2400" dirty="0"/>
          </a:p>
          <a:p>
            <a:pPr>
              <a:spcAft>
                <a:spcPts val="1800"/>
              </a:spcAft>
            </a:pPr>
            <a:r>
              <a:rPr lang="cs-CZ" sz="2400" dirty="0"/>
              <a:t> - spolupráce poskytovatelů při tvorbě programů, potřeba spolupráce i na pracovní úrovni:</a:t>
            </a:r>
          </a:p>
          <a:p>
            <a:pPr marL="914400" lvl="1" indent="-457200">
              <a:spcAft>
                <a:spcPts val="1800"/>
              </a:spcAft>
              <a:buFontTx/>
              <a:buChar char="-"/>
            </a:pPr>
            <a:r>
              <a:rPr lang="cs-CZ" sz="2400" dirty="0"/>
              <a:t>sdílení zkušeností s nastavením podpory</a:t>
            </a:r>
          </a:p>
          <a:p>
            <a:pPr marL="914400" lvl="1" indent="-457200">
              <a:spcAft>
                <a:spcPts val="1800"/>
              </a:spcAft>
              <a:buFontTx/>
              <a:buChar char="-"/>
            </a:pPr>
            <a:r>
              <a:rPr lang="cs-CZ" sz="2400" dirty="0"/>
              <a:t>sdílení informací o stavu v území, koordinace sběru informací / dat</a:t>
            </a:r>
          </a:p>
          <a:p>
            <a:pPr marL="914400" lvl="1" indent="-457200">
              <a:spcAft>
                <a:spcPts val="1800"/>
              </a:spcAft>
              <a:buFontTx/>
              <a:buChar char="-"/>
            </a:pPr>
            <a:r>
              <a:rPr lang="cs-CZ" sz="2400" dirty="0"/>
              <a:t>vzájemné vymezení podpory</a:t>
            </a:r>
          </a:p>
          <a:p>
            <a:pPr>
              <a:spcAft>
                <a:spcPts val="1800"/>
              </a:spcAft>
            </a:pPr>
            <a:r>
              <a:rPr lang="cs-CZ" sz="2400" dirty="0"/>
              <a:t>- pověřit koordinací konkrétní osobu/osoby</a:t>
            </a:r>
          </a:p>
        </p:txBody>
      </p:sp>
    </p:spTree>
    <p:extLst>
      <p:ext uri="{BB962C8B-B14F-4D97-AF65-F5344CB8AC3E}">
        <p14:creationId xmlns:p14="http://schemas.microsoft.com/office/powerpoint/2010/main" val="50570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F7279C0-9999-0847-24F6-EF36A1B47490}"/>
              </a:ext>
            </a:extLst>
          </p:cNvPr>
          <p:cNvSpPr txBox="1"/>
          <p:nvPr/>
        </p:nvSpPr>
        <p:spPr>
          <a:xfrm>
            <a:off x="611560" y="16947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93094" rtl="0" eaLnBrk="1" fontAlgn="auto" latinLnBrk="0" hangingPunct="1">
              <a:lnSpc>
                <a:spcPct val="100000"/>
              </a:lnSpc>
              <a:spcBef>
                <a:spcPts val="5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>
                <a:solidFill>
                  <a:prstClr val="black"/>
                </a:solidFill>
                <a:latin typeface="Arial"/>
              </a:rPr>
              <a:t>Co nás živly učí?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Zástupný obsah 5">
            <a:extLst>
              <a:ext uri="{FF2B5EF4-FFF2-40B4-BE49-F238E27FC236}">
                <a16:creationId xmlns:a16="http://schemas.microsoft.com/office/drawing/2014/main" id="{7E8F007D-14D9-66DF-06A6-35E50A9C9F28}"/>
              </a:ext>
            </a:extLst>
          </p:cNvPr>
          <p:cNvSpPr txBox="1">
            <a:spLocks/>
          </p:cNvSpPr>
          <p:nvPr/>
        </p:nvSpPr>
        <p:spPr>
          <a:xfrm>
            <a:off x="0" y="836712"/>
            <a:ext cx="8964488" cy="4663702"/>
          </a:xfrm>
          <a:prstGeom prst="rect">
            <a:avLst/>
          </a:prstGeom>
        </p:spPr>
        <p:txBody>
          <a:bodyPr/>
          <a:lstStyle>
            <a:lvl1pPr marL="450320" indent="-450320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695" indent="-375267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5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01069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01496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1923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2351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2778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03205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03634" indent="-300214" algn="l" defTabSz="12008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75695" marR="0" lvl="1" indent="-375267" algn="l" defTabSz="12008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cs-CZ" sz="2344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982F34A-7335-84D5-DE98-D03323773270}"/>
              </a:ext>
            </a:extLst>
          </p:cNvPr>
          <p:cNvSpPr/>
          <p:nvPr/>
        </p:nvSpPr>
        <p:spPr>
          <a:xfrm>
            <a:off x="611560" y="1215321"/>
            <a:ext cx="504056" cy="703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E85243D-46FF-2B83-D552-00AD90714D24}"/>
              </a:ext>
            </a:extLst>
          </p:cNvPr>
          <p:cNvSpPr txBox="1"/>
          <p:nvPr/>
        </p:nvSpPr>
        <p:spPr>
          <a:xfrm>
            <a:off x="1358787" y="1305342"/>
            <a:ext cx="75785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Potřeba sjednotit přístup k pojištění majetku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- vlastníci musí být motivovaní majetek pojišťovat, pokud majetek pojistit lze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A37D1DCA-45D6-D2B4-C190-7CFB5AAA374F}"/>
              </a:ext>
            </a:extLst>
          </p:cNvPr>
          <p:cNvSpPr/>
          <p:nvPr/>
        </p:nvSpPr>
        <p:spPr>
          <a:xfrm>
            <a:off x="611560" y="4415675"/>
            <a:ext cx="504056" cy="703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E8179F-E27E-52B5-994D-19DF9BFF490A}"/>
              </a:ext>
            </a:extLst>
          </p:cNvPr>
          <p:cNvSpPr txBox="1"/>
          <p:nvPr/>
        </p:nvSpPr>
        <p:spPr>
          <a:xfrm>
            <a:off x="1358787" y="4437112"/>
            <a:ext cx="757858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Potřeba koordinovat nastavení míry podpory z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2800" dirty="0"/>
              <a:t>různých nástrojů (zamezení vzájemnému </a:t>
            </a:r>
            <a:r>
              <a:rPr lang="cs-CZ" sz="2800" dirty="0">
                <a:latin typeface="Candara" panose="020E0502030303020204" pitchFamily="34" charset="0"/>
              </a:rPr>
              <a:t>"</a:t>
            </a:r>
            <a:r>
              <a:rPr lang="cs-CZ" sz="2800" dirty="0"/>
              <a:t>kanibalismu</a:t>
            </a:r>
            <a:r>
              <a:rPr lang="cs-CZ" sz="2800" dirty="0">
                <a:latin typeface="Candara" panose="020E0502030303020204" pitchFamily="34" charset="0"/>
              </a:rPr>
              <a:t>"</a:t>
            </a:r>
            <a:r>
              <a:rPr lang="cs-CZ" sz="2800" dirty="0"/>
              <a:t>)</a:t>
            </a:r>
          </a:p>
          <a:p>
            <a:pPr>
              <a:spcAft>
                <a:spcPts val="1200"/>
              </a:spcAft>
            </a:pPr>
            <a:endParaRPr lang="cs-CZ" sz="2800" dirty="0"/>
          </a:p>
          <a:p>
            <a:pPr>
              <a:spcAft>
                <a:spcPts val="1200"/>
              </a:spcAft>
            </a:pPr>
            <a:endParaRPr lang="cs-CZ" sz="2800" dirty="0"/>
          </a:p>
          <a:p>
            <a:pPr>
              <a:spcAft>
                <a:spcPts val="1200"/>
              </a:spcAft>
            </a:pPr>
            <a:endParaRPr lang="cs-CZ" sz="2800" dirty="0"/>
          </a:p>
          <a:p>
            <a:pPr>
              <a:spcAft>
                <a:spcPts val="1200"/>
              </a:spcAft>
            </a:pPr>
            <a:endParaRPr lang="cs-CZ" sz="2800" dirty="0"/>
          </a:p>
          <a:p>
            <a:pPr>
              <a:spcAft>
                <a:spcPts val="1200"/>
              </a:spcAft>
            </a:pPr>
            <a:endParaRPr lang="cs-CZ" sz="28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3F87BFD-A408-45A0-37DF-3128CBD3D407}"/>
              </a:ext>
            </a:extLst>
          </p:cNvPr>
          <p:cNvSpPr txBox="1"/>
          <p:nvPr/>
        </p:nvSpPr>
        <p:spPr>
          <a:xfrm>
            <a:off x="1358787" y="3140968"/>
            <a:ext cx="7578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Potřeba "odfiltrovat" majetek poškozený dlouhodobým zanedbáním péče, a ne živlem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88922F00-4D3F-6E29-6C68-4F7E8301C748}"/>
              </a:ext>
            </a:extLst>
          </p:cNvPr>
          <p:cNvSpPr/>
          <p:nvPr/>
        </p:nvSpPr>
        <p:spPr>
          <a:xfrm>
            <a:off x="611560" y="3168563"/>
            <a:ext cx="504056" cy="703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391508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R_Prezentace_šablona" id="{84BE1535-A23F-4BDF-A902-1F1A29F968B1}" vid="{3B75285E-F377-45BB-A88F-01D9B34041C0}"/>
    </a:ext>
  </a:extLst>
</a:theme>
</file>

<file path=ppt/theme/theme4.xml><?xml version="1.0" encoding="utf-8"?>
<a:theme xmlns:a="http://schemas.openxmlformats.org/drawingml/2006/main" name="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R_Prezentace_šablona" id="{980E617E-8468-4077-B8FE-A2AFF8367593}" vid="{4F0A19A6-3BC9-4E1C-9262-D0905AD0C858}"/>
    </a:ext>
  </a:extLst>
</a:theme>
</file>

<file path=ppt/theme/theme5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688</Words>
  <Application>Microsoft Office PowerPoint</Application>
  <PresentationFormat>Předvádění na obrazovce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Candara</vt:lpstr>
      <vt:lpstr>Wingdings</vt:lpstr>
      <vt:lpstr>MMR_klas</vt:lpstr>
      <vt:lpstr>1_MMR_klas</vt:lpstr>
      <vt:lpstr>2_MMR_sir</vt:lpstr>
      <vt:lpstr>MMR_sir</vt:lpstr>
      <vt:lpstr>Interact III</vt:lpstr>
      <vt:lpstr>Zkušenosti z implementace programu řešící nápravu po živlech   Konference Moderní veřejná správa, Olomouc, 6.11.2024 Leo Steiner – vrchní ředitel sekce MMR ČR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Podvýbor pro územní dimenzi NPO  21. 7. 2022</dc:title>
  <dc:creator>Mohylová Marie</dc:creator>
  <cp:lastModifiedBy>MIHULOVÁ Lucie, Ing.</cp:lastModifiedBy>
  <cp:revision>129</cp:revision>
  <dcterms:created xsi:type="dcterms:W3CDTF">2022-07-20T11:10:01Z</dcterms:created>
  <dcterms:modified xsi:type="dcterms:W3CDTF">2024-10-31T13:55:23Z</dcterms:modified>
</cp:coreProperties>
</file>