
<file path=[Content_Types].xml><?xml version="1.0" encoding="utf-8"?>
<Types xmlns="http://schemas.openxmlformats.org/package/2006/content-types">
  <Default Extension="png" ContentType="image/png"/>
  <Default Extension="tmp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4"/>
  </p:notesMasterIdLst>
  <p:sldIdLst>
    <p:sldId id="278" r:id="rId2"/>
    <p:sldId id="279" r:id="rId3"/>
    <p:sldId id="259" r:id="rId4"/>
    <p:sldId id="260" r:id="rId5"/>
    <p:sldId id="268" r:id="rId6"/>
    <p:sldId id="286" r:id="rId7"/>
    <p:sldId id="280" r:id="rId8"/>
    <p:sldId id="281" r:id="rId9"/>
    <p:sldId id="282" r:id="rId10"/>
    <p:sldId id="283" r:id="rId11"/>
    <p:sldId id="285" r:id="rId12"/>
    <p:sldId id="287" r:id="rId13"/>
    <p:sldId id="269" r:id="rId14"/>
    <p:sldId id="270" r:id="rId15"/>
    <p:sldId id="271" r:id="rId16"/>
    <p:sldId id="272" r:id="rId17"/>
    <p:sldId id="274" r:id="rId18"/>
    <p:sldId id="275" r:id="rId19"/>
    <p:sldId id="263" r:id="rId20"/>
    <p:sldId id="277" r:id="rId21"/>
    <p:sldId id="288" r:id="rId22"/>
    <p:sldId id="289" r:id="rId23"/>
  </p:sldIdLst>
  <p:sldSz cx="18288000" cy="10287000"/>
  <p:notesSz cx="6858000" cy="9144000"/>
  <p:embeddedFontLst>
    <p:embeddedFont>
      <p:font typeface="Open Sans 2 Bold" panose="020B0604020202020204" charset="0"/>
      <p:regular r:id="rId25"/>
    </p:embeddedFont>
    <p:embeddedFont>
      <p:font typeface="Montserrat Bold" panose="020B0604020202020204" charset="-18"/>
      <p:regular r:id="rId26"/>
    </p:embeddedFont>
    <p:embeddedFont>
      <p:font typeface="Arial MT Pro" panose="020B0604020202020204" charset="-18"/>
      <p:regular r:id="rId27"/>
    </p:embeddedFont>
    <p:embeddedFont>
      <p:font typeface="Calibri" panose="020F0502020204030204" pitchFamily="34" charset="0"/>
      <p:regular r:id="rId28"/>
      <p:bold r:id="rId29"/>
      <p:italic r:id="rId30"/>
      <p:boldItalic r:id="rId31"/>
    </p:embeddedFont>
    <p:embeddedFont>
      <p:font typeface="Open Sans 1" panose="020B0604020202020204" charset="0"/>
      <p:regular r:id="rId32"/>
    </p:embeddedFont>
    <p:embeddedFont>
      <p:font typeface="Arial MT Pro Bold" panose="020B0604020202020204" charset="-18"/>
      <p:regular r:id="rId33"/>
    </p:embeddedFont>
    <p:embeddedFont>
      <p:font typeface="Open Sans 1 Bold" panose="020B0604020202020204" charset="0"/>
      <p:regular r:id="rId34"/>
    </p:embeddedFont>
    <p:embeddedFont>
      <p:font typeface="Arial Black" panose="020B0A04020102020204" pitchFamily="34" charset="0"/>
      <p:bold r:id="rId3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B7A9"/>
    <a:srgbClr val="00B7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67481" autoAdjust="0"/>
  </p:normalViewPr>
  <p:slideViewPr>
    <p:cSldViewPr>
      <p:cViewPr varScale="1">
        <p:scale>
          <a:sx n="30" d="100"/>
          <a:sy n="30" d="100"/>
        </p:scale>
        <p:origin x="-1456" y="-8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10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33" Type="http://schemas.openxmlformats.org/officeDocument/2006/relationships/font" Target="fonts/font9.fntdata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32" Type="http://schemas.openxmlformats.org/officeDocument/2006/relationships/font" Target="fonts/font8.fntdata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4.fntdata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0" Type="http://schemas.openxmlformats.org/officeDocument/2006/relationships/font" Target="fonts/font6.fntdata"/><Relationship Id="rId35" Type="http://schemas.openxmlformats.org/officeDocument/2006/relationships/font" Target="fonts/font11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7B961E-3D13-4325-AEBB-30EDAF258ECD}" type="datetimeFigureOut">
              <a:rPr lang="cs-CZ" smtClean="0"/>
              <a:t>6.10.2025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0B1784-8E3C-4282-879B-CC89CD92111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055734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0B1784-8E3C-4282-879B-CC89CD92111C}" type="slidenum">
              <a:rPr lang="cs-CZ" smtClean="0"/>
              <a:t>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739801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0B1784-8E3C-4282-879B-CC89CD92111C}" type="slidenum">
              <a:rPr lang="cs-CZ" smtClean="0"/>
              <a:t>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976986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0B1784-8E3C-4282-879B-CC89CD92111C}" type="slidenum">
              <a:rPr lang="cs-CZ" smtClean="0"/>
              <a:t>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672585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0B1784-8E3C-4282-879B-CC89CD92111C}" type="slidenum">
              <a:rPr lang="cs-CZ" smtClean="0"/>
              <a:t>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672585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0B1784-8E3C-4282-879B-CC89CD92111C}" type="slidenum">
              <a:rPr lang="cs-CZ" smtClean="0"/>
              <a:t>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949761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438E4F-AD34-4A49-849E-787A71781627}" type="slidenum">
              <a:rPr lang="cs-CZ" smtClean="0"/>
              <a:t>11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741557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91468" marR="0" lvl="1" indent="0" algn="l" defTabSz="914400" rtl="0" eaLnBrk="1" fontAlgn="auto" latinLnBrk="0" hangingPunct="1">
              <a:lnSpc>
                <a:spcPts val="405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sz="2800" dirty="0" err="1" smtClean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nevýhody</a:t>
            </a:r>
            <a:r>
              <a:rPr lang="en-US" sz="2800" dirty="0" smtClean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“ </a:t>
            </a:r>
            <a:r>
              <a:rPr lang="en-US" sz="2800" dirty="0" err="1" smtClean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jedné</a:t>
            </a:r>
            <a:r>
              <a:rPr lang="en-US" sz="2800" dirty="0" smtClean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 </a:t>
            </a:r>
            <a:r>
              <a:rPr lang="en-US" sz="2800" dirty="0" err="1" smtClean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skupiny</a:t>
            </a:r>
            <a:r>
              <a:rPr lang="en-US" sz="2800" dirty="0" smtClean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 </a:t>
            </a:r>
            <a:r>
              <a:rPr lang="en-US" sz="2800" dirty="0" err="1" smtClean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mohou</a:t>
            </a:r>
            <a:r>
              <a:rPr lang="en-US" sz="2800" dirty="0" smtClean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 </a:t>
            </a:r>
            <a:r>
              <a:rPr lang="en-US" sz="2800" dirty="0" err="1" smtClean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být</a:t>
            </a:r>
            <a:r>
              <a:rPr lang="en-US" sz="2800" dirty="0" smtClean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 </a:t>
            </a:r>
            <a:r>
              <a:rPr lang="en-US" sz="2800" dirty="0" err="1" smtClean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vyváženy</a:t>
            </a:r>
            <a:r>
              <a:rPr lang="en-US" sz="2800" dirty="0" smtClean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 </a:t>
            </a:r>
            <a:r>
              <a:rPr lang="en-US" sz="2800" dirty="0" err="1" smtClean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silnými</a:t>
            </a:r>
            <a:r>
              <a:rPr lang="en-US" sz="2800" dirty="0" smtClean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 </a:t>
            </a:r>
            <a:r>
              <a:rPr lang="en-US" sz="2800" dirty="0" err="1" smtClean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stránkami</a:t>
            </a:r>
            <a:r>
              <a:rPr lang="en-US" sz="2800" dirty="0" smtClean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 </a:t>
            </a:r>
            <a:r>
              <a:rPr lang="en-US" sz="2800" dirty="0" err="1" smtClean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té</a:t>
            </a:r>
            <a:r>
              <a:rPr lang="en-US" sz="2800" dirty="0" smtClean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 </a:t>
            </a:r>
            <a:r>
              <a:rPr lang="en-US" sz="2800" dirty="0" err="1" smtClean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druhé</a:t>
            </a:r>
            <a:r>
              <a:rPr lang="en-US" sz="2800" dirty="0" smtClean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, </a:t>
            </a:r>
            <a:r>
              <a:rPr lang="en-US" sz="2800" dirty="0" err="1" smtClean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ideální</a:t>
            </a:r>
            <a:r>
              <a:rPr lang="en-US" sz="2800" dirty="0" smtClean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 se </a:t>
            </a:r>
            <a:r>
              <a:rPr lang="en-US" sz="2800" dirty="0" err="1" smtClean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jeví</a:t>
            </a:r>
            <a:r>
              <a:rPr lang="en-US" sz="2800" dirty="0" smtClean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 </a:t>
            </a:r>
            <a:r>
              <a:rPr lang="en-US" sz="2800" dirty="0" err="1" smtClean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obousměrný</a:t>
            </a:r>
            <a:r>
              <a:rPr lang="en-US" sz="2800" dirty="0" smtClean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 mentoring</a:t>
            </a:r>
          </a:p>
          <a:p>
            <a:pPr marL="582935" lvl="1" indent="-291467" algn="l">
              <a:lnSpc>
                <a:spcPts val="4050"/>
              </a:lnSpc>
              <a:spcBef>
                <a:spcPct val="0"/>
              </a:spcBef>
              <a:buFont typeface="Arial"/>
              <a:buChar char="•"/>
            </a:pPr>
            <a:endParaRPr lang="cs-CZ" sz="2700" b="1" dirty="0" smtClean="0">
              <a:solidFill>
                <a:srgbClr val="000000"/>
              </a:solidFill>
              <a:latin typeface="Arial MT Pro Bold"/>
              <a:ea typeface="Arial MT Pro Bold"/>
              <a:cs typeface="Arial MT Pro Bold"/>
              <a:sym typeface="Arial MT Pro Bold"/>
            </a:endParaRPr>
          </a:p>
          <a:p>
            <a:pPr marL="582935" lvl="1" indent="-291467" algn="l">
              <a:lnSpc>
                <a:spcPts val="4050"/>
              </a:lnSpc>
              <a:spcBef>
                <a:spcPct val="0"/>
              </a:spcBef>
              <a:buFont typeface="Arial"/>
              <a:buChar char="•"/>
            </a:pPr>
            <a:r>
              <a:rPr lang="en-US" sz="2700" b="1" dirty="0" err="1" smtClean="0">
                <a:solidFill>
                  <a:srgbClr val="000000"/>
                </a:solidFill>
                <a:latin typeface="Arial MT Pro Bold"/>
                <a:ea typeface="Arial MT Pro Bold"/>
                <a:cs typeface="Arial MT Pro Bold"/>
                <a:sym typeface="Arial MT Pro Bold"/>
              </a:rPr>
              <a:t>Energie</a:t>
            </a:r>
            <a:r>
              <a:rPr lang="en-US" sz="2700" b="1" dirty="0" smtClean="0">
                <a:solidFill>
                  <a:srgbClr val="000000"/>
                </a:solidFill>
                <a:latin typeface="Arial MT Pro Bold"/>
                <a:ea typeface="Arial MT Pro Bold"/>
                <a:cs typeface="Arial MT Pro Bold"/>
                <a:sym typeface="Arial MT Pro Bold"/>
              </a:rPr>
              <a:t>  vs. </a:t>
            </a:r>
            <a:r>
              <a:rPr lang="en-US" sz="2700" b="1" dirty="0" err="1" smtClean="0">
                <a:solidFill>
                  <a:srgbClr val="000000"/>
                </a:solidFill>
                <a:latin typeface="Arial MT Pro Bold"/>
                <a:ea typeface="Arial MT Pro Bold"/>
                <a:cs typeface="Arial MT Pro Bold"/>
                <a:sym typeface="Arial MT Pro Bold"/>
              </a:rPr>
              <a:t>Kontext</a:t>
            </a:r>
            <a:r>
              <a:rPr lang="en-US" sz="2700" b="1" dirty="0" smtClean="0">
                <a:solidFill>
                  <a:srgbClr val="000000"/>
                </a:solidFill>
                <a:latin typeface="Arial MT Pro Bold"/>
                <a:ea typeface="Arial MT Pro Bold"/>
                <a:cs typeface="Arial MT Pro Bold"/>
                <a:sym typeface="Arial MT Pro Bold"/>
              </a:rPr>
              <a:t> </a:t>
            </a:r>
            <a:r>
              <a:rPr lang="en-US" sz="2700" dirty="0" smtClean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: </a:t>
            </a:r>
            <a:r>
              <a:rPr lang="en-US" sz="2700" dirty="0" err="1" smtClean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Mladší</a:t>
            </a:r>
            <a:r>
              <a:rPr lang="en-US" sz="2700" dirty="0" smtClean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 </a:t>
            </a:r>
            <a:r>
              <a:rPr lang="en-US" sz="2700" dirty="0" err="1" smtClean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kolegové</a:t>
            </a:r>
            <a:r>
              <a:rPr lang="en-US" sz="2700" dirty="0" smtClean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 </a:t>
            </a:r>
            <a:r>
              <a:rPr lang="en-US" sz="2700" dirty="0" err="1" smtClean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mají</a:t>
            </a:r>
            <a:r>
              <a:rPr lang="en-US" sz="2700" dirty="0" smtClean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 </a:t>
            </a:r>
            <a:r>
              <a:rPr lang="en-US" sz="2700" dirty="0" err="1" smtClean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neuvěřitelnou</a:t>
            </a:r>
            <a:r>
              <a:rPr lang="en-US" sz="2700" dirty="0" smtClean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 </a:t>
            </a:r>
            <a:r>
              <a:rPr lang="en-US" sz="2700" dirty="0" err="1" smtClean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energii</a:t>
            </a:r>
            <a:r>
              <a:rPr lang="en-US" sz="2700" dirty="0" smtClean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 a </a:t>
            </a:r>
            <a:r>
              <a:rPr lang="en-US" sz="2700" dirty="0" err="1" smtClean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nebojí</a:t>
            </a:r>
            <a:r>
              <a:rPr lang="en-US" sz="2700" dirty="0" smtClean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 se </a:t>
            </a:r>
            <a:r>
              <a:rPr lang="en-US" sz="2700" dirty="0" err="1" smtClean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zpochybnit</a:t>
            </a:r>
            <a:r>
              <a:rPr lang="en-US" sz="2700" dirty="0" smtClean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 „</a:t>
            </a:r>
            <a:r>
              <a:rPr lang="en-US" sz="2700" dirty="0" err="1" smtClean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proč</a:t>
            </a:r>
            <a:r>
              <a:rPr lang="en-US" sz="2700" dirty="0" smtClean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 to </a:t>
            </a:r>
            <a:r>
              <a:rPr lang="en-US" sz="2700" dirty="0" err="1" smtClean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takhle</a:t>
            </a:r>
            <a:r>
              <a:rPr lang="en-US" sz="2700" dirty="0" smtClean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 </a:t>
            </a:r>
            <a:r>
              <a:rPr lang="en-US" sz="2700" dirty="0" err="1" smtClean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děláme</a:t>
            </a:r>
            <a:r>
              <a:rPr lang="en-US" sz="2700" dirty="0" smtClean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“. </a:t>
            </a:r>
            <a:r>
              <a:rPr lang="en-US" sz="2700" dirty="0" err="1" smtClean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Sice</a:t>
            </a:r>
            <a:r>
              <a:rPr lang="en-US" sz="2700" dirty="0" smtClean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 to </a:t>
            </a:r>
            <a:r>
              <a:rPr lang="en-US" sz="2700" dirty="0" err="1" smtClean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někdy</a:t>
            </a:r>
            <a:r>
              <a:rPr lang="en-US" sz="2700" dirty="0" smtClean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 </a:t>
            </a:r>
            <a:r>
              <a:rPr lang="en-US" sz="2700" dirty="0" err="1" smtClean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přehánějí</a:t>
            </a:r>
            <a:r>
              <a:rPr lang="en-US" sz="2700" dirty="0" smtClean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...ale </a:t>
            </a:r>
            <a:r>
              <a:rPr lang="en-US" sz="2700" dirty="0" err="1" smtClean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mohou</a:t>
            </a:r>
            <a:r>
              <a:rPr lang="en-US" sz="2700" dirty="0" smtClean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 </a:t>
            </a:r>
            <a:r>
              <a:rPr lang="en-US" sz="2700" dirty="0" err="1" smtClean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přinášet</a:t>
            </a:r>
            <a:r>
              <a:rPr lang="en-US" sz="2700" dirty="0" smtClean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 </a:t>
            </a:r>
            <a:r>
              <a:rPr lang="en-US" sz="2700" dirty="0" err="1" smtClean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nové</a:t>
            </a:r>
            <a:r>
              <a:rPr lang="en-US" sz="2700" dirty="0" smtClean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 </a:t>
            </a:r>
            <a:r>
              <a:rPr lang="en-US" sz="2700" dirty="0" err="1" smtClean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postupy</a:t>
            </a:r>
            <a:r>
              <a:rPr lang="en-US" sz="2700" dirty="0" smtClean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 a </a:t>
            </a:r>
            <a:r>
              <a:rPr lang="en-US" sz="2700" dirty="0" err="1" smtClean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rychlost</a:t>
            </a:r>
            <a:r>
              <a:rPr lang="en-US" sz="2700" dirty="0" smtClean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. </a:t>
            </a:r>
            <a:r>
              <a:rPr lang="en-US" sz="2700" dirty="0" err="1" smtClean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Seniorní</a:t>
            </a:r>
            <a:r>
              <a:rPr lang="en-US" sz="2700" dirty="0" smtClean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 </a:t>
            </a:r>
            <a:r>
              <a:rPr lang="en-US" sz="2700" dirty="0" err="1" smtClean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kolegové</a:t>
            </a:r>
            <a:r>
              <a:rPr lang="en-US" sz="2700" dirty="0" smtClean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 k </a:t>
            </a:r>
            <a:r>
              <a:rPr lang="en-US" sz="2700" dirty="0" err="1" smtClean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tomu</a:t>
            </a:r>
            <a:r>
              <a:rPr lang="en-US" sz="2700" dirty="0" smtClean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 </a:t>
            </a:r>
            <a:r>
              <a:rPr lang="en-US" sz="2700" dirty="0" err="1" smtClean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dodají</a:t>
            </a:r>
            <a:r>
              <a:rPr lang="en-US" sz="2700" dirty="0" smtClean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 </a:t>
            </a:r>
            <a:r>
              <a:rPr lang="en-US" sz="2700" dirty="0" err="1" smtClean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kontext</a:t>
            </a:r>
            <a:r>
              <a:rPr lang="en-US" sz="2700" dirty="0" smtClean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. </a:t>
            </a:r>
            <a:r>
              <a:rPr lang="en-US" sz="2700" dirty="0" err="1" smtClean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Vědí</a:t>
            </a:r>
            <a:r>
              <a:rPr lang="en-US" sz="2700" dirty="0" smtClean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, </a:t>
            </a:r>
            <a:r>
              <a:rPr lang="en-US" sz="2700" dirty="0" err="1" smtClean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proč</a:t>
            </a:r>
            <a:r>
              <a:rPr lang="en-US" sz="2700" dirty="0" smtClean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 se to </a:t>
            </a:r>
            <a:r>
              <a:rPr lang="en-US" sz="2700" dirty="0" err="1" smtClean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tak</a:t>
            </a:r>
            <a:r>
              <a:rPr lang="en-US" sz="2700" dirty="0" smtClean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 </a:t>
            </a:r>
            <a:r>
              <a:rPr lang="en-US" sz="2700" dirty="0" err="1" smtClean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dělalo</a:t>
            </a:r>
            <a:r>
              <a:rPr lang="en-US" sz="2700" dirty="0" smtClean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, co </a:t>
            </a:r>
            <a:r>
              <a:rPr lang="en-US" sz="2700" dirty="0" err="1" smtClean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už</a:t>
            </a:r>
            <a:r>
              <a:rPr lang="en-US" sz="2700" dirty="0" smtClean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 se v </a:t>
            </a:r>
            <a:r>
              <a:rPr lang="en-US" sz="2700" dirty="0" err="1" smtClean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minulosti</a:t>
            </a:r>
            <a:r>
              <a:rPr lang="en-US" sz="2700" dirty="0" smtClean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 </a:t>
            </a:r>
            <a:r>
              <a:rPr lang="en-US" sz="2700" dirty="0" err="1" smtClean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zkusilo</a:t>
            </a:r>
            <a:r>
              <a:rPr lang="en-US" sz="2700" dirty="0" smtClean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 (a </a:t>
            </a:r>
            <a:r>
              <a:rPr lang="en-US" sz="2700" dirty="0" err="1" smtClean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selhalo</a:t>
            </a:r>
            <a:r>
              <a:rPr lang="en-US" sz="2700" dirty="0" smtClean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) a </a:t>
            </a:r>
            <a:r>
              <a:rPr lang="en-US" sz="2700" dirty="0" err="1" smtClean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pomáhají</a:t>
            </a:r>
            <a:r>
              <a:rPr lang="en-US" sz="2700" dirty="0" smtClean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 </a:t>
            </a:r>
            <a:r>
              <a:rPr lang="en-US" sz="2700" dirty="0" err="1" smtClean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nasměrovat</a:t>
            </a:r>
            <a:r>
              <a:rPr lang="en-US" sz="2700" dirty="0" smtClean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 </a:t>
            </a:r>
            <a:r>
              <a:rPr lang="en-US" sz="2700" dirty="0" err="1" smtClean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tu</a:t>
            </a:r>
            <a:r>
              <a:rPr lang="en-US" sz="2700" dirty="0" smtClean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 </a:t>
            </a:r>
            <a:r>
              <a:rPr lang="en-US" sz="2700" dirty="0" err="1" smtClean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obrovskou</a:t>
            </a:r>
            <a:r>
              <a:rPr lang="en-US" sz="2700" dirty="0" smtClean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 </a:t>
            </a:r>
            <a:r>
              <a:rPr lang="en-US" sz="2700" dirty="0" err="1" smtClean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energii</a:t>
            </a:r>
            <a:r>
              <a:rPr lang="en-US" sz="2700" dirty="0" smtClean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 </a:t>
            </a:r>
            <a:r>
              <a:rPr lang="en-US" sz="2700" dirty="0" err="1" smtClean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efektivním</a:t>
            </a:r>
            <a:r>
              <a:rPr lang="en-US" sz="2700" dirty="0" smtClean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 </a:t>
            </a:r>
            <a:r>
              <a:rPr lang="en-US" sz="2700" dirty="0" err="1" smtClean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směrem</a:t>
            </a:r>
            <a:r>
              <a:rPr lang="en-US" sz="2700" dirty="0" smtClean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.</a:t>
            </a:r>
          </a:p>
          <a:p>
            <a:pPr algn="l">
              <a:lnSpc>
                <a:spcPts val="4050"/>
              </a:lnSpc>
              <a:spcBef>
                <a:spcPct val="0"/>
              </a:spcBef>
            </a:pPr>
            <a:endParaRPr lang="en-US" sz="2700" dirty="0" smtClean="0">
              <a:solidFill>
                <a:srgbClr val="000000"/>
              </a:solidFill>
              <a:latin typeface="Arial MT Pro"/>
              <a:ea typeface="Arial MT Pro"/>
              <a:cs typeface="Arial MT Pro"/>
              <a:sym typeface="Arial MT Pro"/>
            </a:endParaRPr>
          </a:p>
          <a:p>
            <a:pPr marL="582935" lvl="1" indent="-291467" algn="l">
              <a:lnSpc>
                <a:spcPts val="4050"/>
              </a:lnSpc>
              <a:spcBef>
                <a:spcPct val="0"/>
              </a:spcBef>
              <a:buFont typeface="Arial"/>
              <a:buChar char="•"/>
            </a:pPr>
            <a:r>
              <a:rPr lang="en-US" sz="2700" b="1" dirty="0" err="1" smtClean="0">
                <a:solidFill>
                  <a:srgbClr val="000000"/>
                </a:solidFill>
                <a:latin typeface="Arial MT Pro Bold"/>
                <a:ea typeface="Arial MT Pro Bold"/>
                <a:cs typeface="Arial MT Pro Bold"/>
                <a:sym typeface="Arial MT Pro Bold"/>
              </a:rPr>
              <a:t>Digitální</a:t>
            </a:r>
            <a:r>
              <a:rPr lang="en-US" sz="2700" b="1" dirty="0" smtClean="0">
                <a:solidFill>
                  <a:srgbClr val="000000"/>
                </a:solidFill>
                <a:latin typeface="Arial MT Pro Bold"/>
                <a:ea typeface="Arial MT Pro Bold"/>
                <a:cs typeface="Arial MT Pro Bold"/>
                <a:sym typeface="Arial MT Pro Bold"/>
              </a:rPr>
              <a:t> </a:t>
            </a:r>
            <a:r>
              <a:rPr lang="en-US" sz="2700" b="1" dirty="0" err="1" smtClean="0">
                <a:solidFill>
                  <a:srgbClr val="000000"/>
                </a:solidFill>
                <a:latin typeface="Arial MT Pro Bold"/>
                <a:ea typeface="Arial MT Pro Bold"/>
                <a:cs typeface="Arial MT Pro Bold"/>
                <a:sym typeface="Arial MT Pro Bold"/>
              </a:rPr>
              <a:t>intuice</a:t>
            </a:r>
            <a:r>
              <a:rPr lang="en-US" sz="2700" b="1" dirty="0" smtClean="0">
                <a:solidFill>
                  <a:srgbClr val="000000"/>
                </a:solidFill>
                <a:latin typeface="Arial MT Pro Bold"/>
                <a:ea typeface="Arial MT Pro Bold"/>
                <a:cs typeface="Arial MT Pro Bold"/>
                <a:sym typeface="Arial MT Pro Bold"/>
              </a:rPr>
              <a:t> vs. </a:t>
            </a:r>
            <a:r>
              <a:rPr lang="en-US" sz="2700" b="1" dirty="0" err="1" smtClean="0">
                <a:solidFill>
                  <a:srgbClr val="000000"/>
                </a:solidFill>
                <a:latin typeface="Arial MT Pro Bold"/>
                <a:ea typeface="Arial MT Pro Bold"/>
                <a:cs typeface="Arial MT Pro Bold"/>
                <a:sym typeface="Arial MT Pro Bold"/>
              </a:rPr>
              <a:t>Lidská</a:t>
            </a:r>
            <a:r>
              <a:rPr lang="en-US" sz="2700" b="1" dirty="0" smtClean="0">
                <a:solidFill>
                  <a:srgbClr val="000000"/>
                </a:solidFill>
                <a:latin typeface="Arial MT Pro Bold"/>
                <a:ea typeface="Arial MT Pro Bold"/>
                <a:cs typeface="Arial MT Pro Bold"/>
                <a:sym typeface="Arial MT Pro Bold"/>
              </a:rPr>
              <a:t> </a:t>
            </a:r>
            <a:r>
              <a:rPr lang="en-US" sz="2700" b="1" dirty="0" err="1" smtClean="0">
                <a:solidFill>
                  <a:srgbClr val="000000"/>
                </a:solidFill>
                <a:latin typeface="Arial MT Pro Bold"/>
                <a:ea typeface="Arial MT Pro Bold"/>
                <a:cs typeface="Arial MT Pro Bold"/>
                <a:sym typeface="Arial MT Pro Bold"/>
              </a:rPr>
              <a:t>intuice</a:t>
            </a:r>
            <a:r>
              <a:rPr lang="en-US" sz="2700" dirty="0" smtClean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: </a:t>
            </a:r>
            <a:r>
              <a:rPr lang="en-US" sz="2700" dirty="0" err="1" smtClean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Kde</a:t>
            </a:r>
            <a:r>
              <a:rPr lang="en-US" sz="2700" dirty="0" smtClean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 junior </a:t>
            </a:r>
            <a:r>
              <a:rPr lang="en-US" sz="2700" dirty="0" err="1" smtClean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vidí</a:t>
            </a:r>
            <a:r>
              <a:rPr lang="en-US" sz="2700" dirty="0" smtClean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 </a:t>
            </a:r>
            <a:r>
              <a:rPr lang="en-US" sz="2700" dirty="0" err="1" smtClean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řešení</a:t>
            </a:r>
            <a:r>
              <a:rPr lang="en-US" sz="2700" dirty="0" smtClean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 v </a:t>
            </a:r>
            <a:r>
              <a:rPr lang="en-US" sz="2700" dirty="0" err="1" smtClean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nové</a:t>
            </a:r>
            <a:r>
              <a:rPr lang="en-US" sz="2700" dirty="0" smtClean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 </a:t>
            </a:r>
            <a:r>
              <a:rPr lang="en-US" sz="2700" dirty="0" err="1" smtClean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aplikaci</a:t>
            </a:r>
            <a:r>
              <a:rPr lang="en-US" sz="2700" dirty="0" smtClean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 </a:t>
            </a:r>
            <a:r>
              <a:rPr lang="en-US" sz="2700" dirty="0" err="1" smtClean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nebo</a:t>
            </a:r>
            <a:r>
              <a:rPr lang="en-US" sz="2700" dirty="0" smtClean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 AI, senior </a:t>
            </a:r>
            <a:r>
              <a:rPr lang="en-US" sz="2700" dirty="0" err="1" smtClean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často</a:t>
            </a:r>
            <a:r>
              <a:rPr lang="en-US" sz="2700" dirty="0" smtClean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 </a:t>
            </a:r>
            <a:r>
              <a:rPr lang="en-US" sz="2700" dirty="0" err="1" smtClean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vidí</a:t>
            </a:r>
            <a:r>
              <a:rPr lang="en-US" sz="2700" dirty="0" smtClean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 </a:t>
            </a:r>
            <a:r>
              <a:rPr lang="en-US" sz="2700" dirty="0" err="1" smtClean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řešení</a:t>
            </a:r>
            <a:r>
              <a:rPr lang="en-US" sz="2700" dirty="0" smtClean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 </a:t>
            </a:r>
            <a:r>
              <a:rPr lang="en-US" sz="2700" dirty="0" err="1" smtClean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ve</a:t>
            </a:r>
            <a:r>
              <a:rPr lang="en-US" sz="2700" dirty="0" smtClean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 </a:t>
            </a:r>
            <a:r>
              <a:rPr lang="en-US" sz="2700" dirty="0" err="1" smtClean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dvou</a:t>
            </a:r>
            <a:r>
              <a:rPr lang="en-US" sz="2700" dirty="0" smtClean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 </a:t>
            </a:r>
            <a:r>
              <a:rPr lang="en-US" sz="2700" dirty="0" err="1" smtClean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telefonátech</a:t>
            </a:r>
            <a:r>
              <a:rPr lang="en-US" sz="2700" dirty="0" smtClean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 </a:t>
            </a:r>
            <a:r>
              <a:rPr lang="en-US" sz="2700" dirty="0" err="1" smtClean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klíčovým</a:t>
            </a:r>
            <a:r>
              <a:rPr lang="en-US" sz="2700" dirty="0" smtClean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 </a:t>
            </a:r>
            <a:r>
              <a:rPr lang="en-US" sz="2700" dirty="0" err="1" smtClean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lidem</a:t>
            </a:r>
            <a:r>
              <a:rPr lang="en-US" sz="2700" dirty="0" smtClean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, </a:t>
            </a:r>
            <a:r>
              <a:rPr lang="en-US" sz="2700" dirty="0" err="1" smtClean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které</a:t>
            </a:r>
            <a:r>
              <a:rPr lang="en-US" sz="2700" dirty="0" smtClean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 </a:t>
            </a:r>
            <a:r>
              <a:rPr lang="en-US" sz="2700" dirty="0" err="1" smtClean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zná</a:t>
            </a:r>
            <a:r>
              <a:rPr lang="en-US" sz="2700" dirty="0" smtClean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 </a:t>
            </a:r>
            <a:r>
              <a:rPr lang="en-US" sz="2700" dirty="0" err="1" smtClean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dvacet</a:t>
            </a:r>
            <a:r>
              <a:rPr lang="en-US" sz="2700" dirty="0" smtClean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 let. </a:t>
            </a:r>
            <a:r>
              <a:rPr lang="en-US" sz="2700" dirty="0" err="1" smtClean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Spojením</a:t>
            </a:r>
            <a:r>
              <a:rPr lang="en-US" sz="2700" dirty="0" smtClean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 </a:t>
            </a:r>
            <a:r>
              <a:rPr lang="en-US" sz="2700" dirty="0" err="1" smtClean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obojího</a:t>
            </a:r>
            <a:r>
              <a:rPr lang="en-US" sz="2700" dirty="0" smtClean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 </a:t>
            </a:r>
            <a:r>
              <a:rPr lang="en-US" sz="2700" dirty="0" err="1" smtClean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vzniká</a:t>
            </a:r>
            <a:r>
              <a:rPr lang="en-US" sz="2700" dirty="0" smtClean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 </a:t>
            </a:r>
            <a:r>
              <a:rPr lang="en-US" sz="2700" dirty="0" err="1" smtClean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neprůstřelné</a:t>
            </a:r>
            <a:r>
              <a:rPr lang="en-US" sz="2700" dirty="0" smtClean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 </a:t>
            </a:r>
            <a:r>
              <a:rPr lang="en-US" sz="2700" dirty="0" err="1" smtClean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řešení</a:t>
            </a:r>
            <a:r>
              <a:rPr lang="en-US" sz="2700" dirty="0" smtClean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: </a:t>
            </a:r>
            <a:r>
              <a:rPr lang="en-US" sz="2700" dirty="0" err="1" smtClean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technologicky</a:t>
            </a:r>
            <a:r>
              <a:rPr lang="en-US" sz="2700" dirty="0" smtClean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 </a:t>
            </a:r>
            <a:r>
              <a:rPr lang="en-US" sz="2700" dirty="0" err="1" smtClean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pokročilé</a:t>
            </a:r>
            <a:r>
              <a:rPr lang="en-US" sz="2700" dirty="0" smtClean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 a </a:t>
            </a:r>
            <a:r>
              <a:rPr lang="en-US" sz="2700" dirty="0" err="1" smtClean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lidsky</a:t>
            </a:r>
            <a:r>
              <a:rPr lang="en-US" sz="2700" dirty="0" smtClean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 </a:t>
            </a:r>
            <a:r>
              <a:rPr lang="en-US" sz="2700" dirty="0" err="1" smtClean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pevné</a:t>
            </a:r>
            <a:r>
              <a:rPr lang="en-US" sz="2700" dirty="0" smtClean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.</a:t>
            </a:r>
          </a:p>
          <a:p>
            <a:pPr algn="l">
              <a:lnSpc>
                <a:spcPts val="4050"/>
              </a:lnSpc>
              <a:spcBef>
                <a:spcPct val="0"/>
              </a:spcBef>
            </a:pPr>
            <a:endParaRPr lang="en-US" sz="2700" dirty="0" smtClean="0">
              <a:solidFill>
                <a:srgbClr val="000000"/>
              </a:solidFill>
              <a:latin typeface="Arial MT Pro"/>
              <a:ea typeface="Arial MT Pro"/>
              <a:cs typeface="Arial MT Pro"/>
              <a:sym typeface="Arial MT Pro"/>
            </a:endParaRPr>
          </a:p>
          <a:p>
            <a:pPr marL="582935" lvl="1" indent="-291467" algn="l">
              <a:lnSpc>
                <a:spcPts val="4050"/>
              </a:lnSpc>
              <a:spcBef>
                <a:spcPct val="0"/>
              </a:spcBef>
              <a:buFont typeface="Arial"/>
              <a:buChar char="•"/>
            </a:pPr>
            <a:r>
              <a:rPr lang="en-US" sz="2700" b="1" dirty="0" err="1" smtClean="0">
                <a:solidFill>
                  <a:srgbClr val="000000"/>
                </a:solidFill>
                <a:latin typeface="Arial MT Pro Bold"/>
                <a:ea typeface="Arial MT Pro Bold"/>
                <a:cs typeface="Arial MT Pro Bold"/>
                <a:sym typeface="Arial MT Pro Bold"/>
              </a:rPr>
              <a:t>Rychlost</a:t>
            </a:r>
            <a:r>
              <a:rPr lang="en-US" sz="2700" b="1" dirty="0" smtClean="0">
                <a:solidFill>
                  <a:srgbClr val="000000"/>
                </a:solidFill>
                <a:latin typeface="Arial MT Pro Bold"/>
                <a:ea typeface="Arial MT Pro Bold"/>
                <a:cs typeface="Arial MT Pro Bold"/>
                <a:sym typeface="Arial MT Pro Bold"/>
              </a:rPr>
              <a:t> vs. </a:t>
            </a:r>
            <a:r>
              <a:rPr lang="en-US" sz="2700" b="1" dirty="0" err="1" smtClean="0">
                <a:solidFill>
                  <a:srgbClr val="000000"/>
                </a:solidFill>
                <a:latin typeface="Arial MT Pro Bold"/>
                <a:ea typeface="Arial MT Pro Bold"/>
                <a:cs typeface="Arial MT Pro Bold"/>
                <a:sym typeface="Arial MT Pro Bold"/>
              </a:rPr>
              <a:t>Stabilita</a:t>
            </a:r>
            <a:r>
              <a:rPr lang="en-US" sz="2700" dirty="0" smtClean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: </a:t>
            </a:r>
            <a:r>
              <a:rPr lang="en-US" sz="2700" dirty="0" err="1" smtClean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Mladá</a:t>
            </a:r>
            <a:r>
              <a:rPr lang="en-US" sz="2700" dirty="0" smtClean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 </a:t>
            </a:r>
            <a:r>
              <a:rPr lang="en-US" sz="2700" dirty="0" err="1" smtClean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generace</a:t>
            </a:r>
            <a:r>
              <a:rPr lang="en-US" sz="2700" dirty="0" smtClean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 je </a:t>
            </a:r>
            <a:r>
              <a:rPr lang="en-US" sz="2700" dirty="0" err="1" smtClean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zvyklá</a:t>
            </a:r>
            <a:r>
              <a:rPr lang="en-US" sz="2700" dirty="0" smtClean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 </a:t>
            </a:r>
            <a:r>
              <a:rPr lang="en-US" sz="2700" dirty="0" err="1" smtClean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na</a:t>
            </a:r>
            <a:r>
              <a:rPr lang="en-US" sz="2700" dirty="0" smtClean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 </a:t>
            </a:r>
            <a:r>
              <a:rPr lang="en-US" sz="2700" dirty="0" err="1" smtClean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sprinty</a:t>
            </a:r>
            <a:r>
              <a:rPr lang="en-US" sz="2700" dirty="0" smtClean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 a </a:t>
            </a:r>
            <a:r>
              <a:rPr lang="en-US" sz="2700" dirty="0" err="1" smtClean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rychlé</a:t>
            </a:r>
            <a:r>
              <a:rPr lang="en-US" sz="2700" dirty="0" smtClean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 </a:t>
            </a:r>
            <a:r>
              <a:rPr lang="en-US" sz="2700" dirty="0" err="1" smtClean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změny</a:t>
            </a:r>
            <a:r>
              <a:rPr lang="en-US" sz="2700" dirty="0" smtClean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. </a:t>
            </a:r>
            <a:r>
              <a:rPr lang="en-US" sz="2700" dirty="0" err="1" smtClean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Veteráni</a:t>
            </a:r>
            <a:r>
              <a:rPr lang="en-US" sz="2700" dirty="0" smtClean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 </a:t>
            </a:r>
            <a:r>
              <a:rPr lang="en-US" sz="2700" dirty="0" err="1" smtClean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jsou</a:t>
            </a:r>
            <a:r>
              <a:rPr lang="en-US" sz="2700" dirty="0" smtClean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 </a:t>
            </a:r>
            <a:r>
              <a:rPr lang="en-US" sz="2700" dirty="0" err="1" smtClean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naopak</a:t>
            </a:r>
            <a:r>
              <a:rPr lang="en-US" sz="2700" dirty="0" smtClean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 </a:t>
            </a:r>
            <a:r>
              <a:rPr lang="en-US" sz="2700" dirty="0" err="1" smtClean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trénovaní</a:t>
            </a:r>
            <a:r>
              <a:rPr lang="en-US" sz="2700" dirty="0" smtClean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 </a:t>
            </a:r>
            <a:r>
              <a:rPr lang="en-US" sz="2700" dirty="0" err="1" smtClean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na</a:t>
            </a:r>
            <a:r>
              <a:rPr lang="en-US" sz="2700" dirty="0" smtClean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 </a:t>
            </a:r>
            <a:r>
              <a:rPr lang="en-US" sz="2700" dirty="0" err="1" smtClean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maratony</a:t>
            </a:r>
            <a:r>
              <a:rPr lang="en-US" sz="2700" dirty="0" smtClean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. </a:t>
            </a:r>
          </a:p>
          <a:p>
            <a:pPr algn="l">
              <a:lnSpc>
                <a:spcPts val="4050"/>
              </a:lnSpc>
              <a:spcBef>
                <a:spcPct val="0"/>
              </a:spcBef>
            </a:pPr>
            <a:r>
              <a:rPr lang="en-US" sz="2700" dirty="0" smtClean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      </a:t>
            </a:r>
            <a:r>
              <a:rPr lang="en-US" sz="2700" dirty="0" err="1" smtClean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Potřebujeme</a:t>
            </a:r>
            <a:r>
              <a:rPr lang="en-US" sz="2700" dirty="0" smtClean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 </a:t>
            </a:r>
            <a:r>
              <a:rPr lang="en-US" sz="2700" dirty="0" err="1" smtClean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obojí</a:t>
            </a:r>
            <a:r>
              <a:rPr lang="en-US" sz="2700" dirty="0" smtClean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 – </a:t>
            </a:r>
            <a:r>
              <a:rPr lang="en-US" sz="2700" dirty="0" err="1" smtClean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schopnost</a:t>
            </a:r>
            <a:r>
              <a:rPr lang="en-US" sz="2700" dirty="0" smtClean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 </a:t>
            </a:r>
            <a:r>
              <a:rPr lang="en-US" sz="2700" dirty="0" err="1" smtClean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rychle</a:t>
            </a:r>
            <a:r>
              <a:rPr lang="en-US" sz="2700" dirty="0" smtClean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 </a:t>
            </a:r>
            <a:r>
              <a:rPr lang="en-US" sz="2700" dirty="0" err="1" smtClean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akcelerovat</a:t>
            </a:r>
            <a:r>
              <a:rPr lang="en-US" sz="2700" dirty="0" smtClean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 </a:t>
            </a:r>
            <a:r>
              <a:rPr lang="en-US" sz="2700" dirty="0" err="1" smtClean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i</a:t>
            </a:r>
            <a:r>
              <a:rPr lang="en-US" sz="2700" dirty="0" smtClean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 </a:t>
            </a:r>
            <a:r>
              <a:rPr lang="en-US" sz="2700" dirty="0" err="1" smtClean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schopnost</a:t>
            </a:r>
            <a:r>
              <a:rPr lang="en-US" sz="2700" dirty="0" smtClean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 </a:t>
            </a:r>
            <a:r>
              <a:rPr lang="en-US" sz="2700" dirty="0" err="1" smtClean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udržet</a:t>
            </a:r>
            <a:r>
              <a:rPr lang="en-US" sz="2700" dirty="0" smtClean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 tempo a </a:t>
            </a:r>
            <a:r>
              <a:rPr lang="en-US" sz="2700" dirty="0" err="1" smtClean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nenechat</a:t>
            </a:r>
            <a:r>
              <a:rPr lang="en-US" sz="2700" dirty="0" smtClean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 se </a:t>
            </a:r>
            <a:r>
              <a:rPr lang="en-US" sz="2700" dirty="0" err="1" smtClean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rozhodit</a:t>
            </a:r>
            <a:r>
              <a:rPr lang="en-US" sz="2700" dirty="0" smtClean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.</a:t>
            </a:r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0B1784-8E3C-4282-879B-CC89CD92111C}" type="slidenum">
              <a:rPr lang="cs-CZ" smtClean="0"/>
              <a:t>12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6725852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438E4F-AD34-4A49-849E-787A71781627}" type="slidenum">
              <a:rPr lang="cs-CZ" smtClean="0"/>
              <a:t>13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4966555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438E4F-AD34-4A49-849E-787A71781627}" type="slidenum">
              <a:rPr lang="cs-CZ" smtClean="0"/>
              <a:t>14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4966555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sz="1200" dirty="0">
              <a:solidFill>
                <a:srgbClr val="12B8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438E4F-AD34-4A49-849E-787A71781627}" type="slidenum">
              <a:rPr lang="cs-CZ" smtClean="0"/>
              <a:t>15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4119381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sz="1200" dirty="0">
              <a:solidFill>
                <a:srgbClr val="12B8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438E4F-AD34-4A49-849E-787A71781627}" type="slidenum">
              <a:rPr lang="cs-CZ" smtClean="0"/>
              <a:t>16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4119381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438E4F-AD34-4A49-849E-787A71781627}" type="slidenum">
              <a:rPr lang="cs-CZ" smtClean="0"/>
              <a:t>17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027005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438E4F-AD34-4A49-849E-787A71781627}" type="slidenum">
              <a:rPr lang="cs-CZ" smtClean="0"/>
              <a:t>18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2562266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0B1784-8E3C-4282-879B-CC89CD92111C}" type="slidenum">
              <a:rPr lang="cs-CZ" smtClean="0"/>
              <a:t>19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5145018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438E4F-AD34-4A49-849E-787A71781627}" type="slidenum">
              <a:rPr lang="cs-CZ" smtClean="0"/>
              <a:t>22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143368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Title</a:t>
            </a:r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/>
              <a:t>Text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10/6/2025</a:t>
            </a:fld>
            <a:endParaRPr lang="en-US" dirty="0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53817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sv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4.svg"/><Relationship Id="rId10" Type="http://schemas.openxmlformats.org/officeDocument/2006/relationships/image" Target="../media/image16.jpeg"/><Relationship Id="rId4" Type="http://schemas.openxmlformats.org/officeDocument/2006/relationships/image" Target="../media/image13.png"/><Relationship Id="rId9" Type="http://schemas.openxmlformats.org/officeDocument/2006/relationships/image" Target="../media/image8.sv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tmp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tmp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7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60208" y="4041836"/>
            <a:ext cx="5863082" cy="5863082"/>
          </a:xfrm>
          <a:custGeom>
            <a:avLst/>
            <a:gdLst/>
            <a:ahLst/>
            <a:cxnLst/>
            <a:rect l="l" t="t" r="r" b="b"/>
            <a:pathLst>
              <a:path w="5863082" h="5863082">
                <a:moveTo>
                  <a:pt x="0" y="0"/>
                </a:moveTo>
                <a:lnTo>
                  <a:pt x="5863082" y="0"/>
                </a:lnTo>
                <a:lnTo>
                  <a:pt x="5863082" y="5863083"/>
                </a:lnTo>
                <a:lnTo>
                  <a:pt x="0" y="586308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360208" y="125707"/>
            <a:ext cx="5794991" cy="3773200"/>
          </a:xfrm>
          <a:custGeom>
            <a:avLst/>
            <a:gdLst/>
            <a:ahLst/>
            <a:cxnLst/>
            <a:rect l="l" t="t" r="r" b="b"/>
            <a:pathLst>
              <a:path w="5794991" h="3773200">
                <a:moveTo>
                  <a:pt x="0" y="0"/>
                </a:moveTo>
                <a:lnTo>
                  <a:pt x="5794991" y="0"/>
                </a:lnTo>
                <a:lnTo>
                  <a:pt x="5794991" y="3773200"/>
                </a:lnTo>
                <a:lnTo>
                  <a:pt x="0" y="37732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26791" b="-26791"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7576148" y="7948629"/>
            <a:ext cx="8106557" cy="1188302"/>
            <a:chOff x="-28353" y="-66675"/>
            <a:chExt cx="10808742" cy="1584403"/>
          </a:xfrm>
        </p:grpSpPr>
        <p:sp>
          <p:nvSpPr>
            <p:cNvPr id="5" name="TextBox 5"/>
            <p:cNvSpPr txBox="1"/>
            <p:nvPr/>
          </p:nvSpPr>
          <p:spPr>
            <a:xfrm>
              <a:off x="-28353" y="-66675"/>
              <a:ext cx="10780389" cy="85493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5040"/>
                </a:lnSpc>
              </a:pPr>
              <a:r>
                <a:rPr lang="cs-CZ" sz="3600" b="1" spc="288" dirty="0" smtClean="0">
                  <a:solidFill>
                    <a:srgbClr val="000001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MGR</a:t>
              </a:r>
              <a:r>
                <a:rPr lang="en-US" sz="3600" b="1" spc="288" dirty="0" smtClean="0">
                  <a:solidFill>
                    <a:srgbClr val="000001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. </a:t>
              </a:r>
              <a:r>
                <a:rPr lang="cs-CZ" sz="3600" b="1" spc="288" dirty="0" smtClean="0">
                  <a:solidFill>
                    <a:srgbClr val="000001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KATEŘINA CSILLAGOVÁ</a:t>
              </a:r>
              <a:endParaRPr lang="en-US" sz="3600" b="1" spc="288" dirty="0">
                <a:solidFill>
                  <a:srgbClr val="000001"/>
                </a:solidFill>
                <a:latin typeface="Montserrat Bold"/>
                <a:ea typeface="Montserrat Bold"/>
                <a:cs typeface="Montserrat Bold"/>
                <a:sym typeface="Montserrat Bold"/>
              </a:endParaRP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888068"/>
              <a:ext cx="10780389" cy="62966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870"/>
                </a:lnSpc>
              </a:pPr>
              <a:r>
                <a:rPr lang="cs-CZ" sz="2764" dirty="0" smtClean="0">
                  <a:solidFill>
                    <a:srgbClr val="000001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HR Specialistka ÚMČ Praha 6</a:t>
              </a:r>
              <a:endParaRPr lang="en-US" sz="2764" dirty="0">
                <a:solidFill>
                  <a:srgbClr val="000001"/>
                </a:solidFill>
                <a:latin typeface="Arial MT Pro"/>
                <a:ea typeface="Arial MT Pro"/>
                <a:cs typeface="Arial MT Pro"/>
                <a:sym typeface="Arial MT Pro"/>
              </a:endParaRP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7631083" y="1638300"/>
            <a:ext cx="9246205" cy="30777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972"/>
              </a:lnSpc>
              <a:spcBef>
                <a:spcPct val="0"/>
              </a:spcBef>
            </a:pPr>
            <a:r>
              <a:rPr lang="cs-CZ" sz="7247" b="1" dirty="0" smtClean="0">
                <a:solidFill>
                  <a:srgbClr val="000001"/>
                </a:solidFill>
                <a:latin typeface="Arial MT Pro Bold"/>
                <a:ea typeface="Arial MT Pro Bold"/>
                <a:cs typeface="Arial MT Pro Bold"/>
                <a:sym typeface="Arial MT Pro Bold"/>
              </a:rPr>
              <a:t>Lidský faktor</a:t>
            </a:r>
            <a:r>
              <a:rPr lang="en-US" sz="7247" b="1" dirty="0" smtClean="0">
                <a:solidFill>
                  <a:srgbClr val="000001"/>
                </a:solidFill>
                <a:latin typeface="Arial MT Pro Bold"/>
                <a:ea typeface="Arial MT Pro Bold"/>
                <a:cs typeface="Arial MT Pro Bold"/>
                <a:sym typeface="Arial MT Pro Bold"/>
              </a:rPr>
              <a:t> </a:t>
            </a:r>
            <a:endParaRPr lang="cs-CZ" sz="7247" b="1" dirty="0" smtClean="0">
              <a:solidFill>
                <a:srgbClr val="000001"/>
              </a:solidFill>
              <a:latin typeface="Arial MT Pro Bold"/>
              <a:ea typeface="Arial MT Pro Bold"/>
              <a:cs typeface="Arial MT Pro Bold"/>
              <a:sym typeface="Arial MT Pro Bold"/>
            </a:endParaRPr>
          </a:p>
          <a:p>
            <a:pPr algn="ctr">
              <a:lnSpc>
                <a:spcPts val="7972"/>
              </a:lnSpc>
              <a:spcBef>
                <a:spcPct val="0"/>
              </a:spcBef>
            </a:pPr>
            <a:r>
              <a:rPr lang="en-US" sz="7247" b="1" dirty="0" smtClean="0">
                <a:solidFill>
                  <a:srgbClr val="000001"/>
                </a:solidFill>
                <a:latin typeface="Arial MT Pro Bold"/>
                <a:ea typeface="Arial MT Pro Bold"/>
                <a:cs typeface="Arial MT Pro Bold"/>
                <a:sym typeface="Arial MT Pro Bold"/>
              </a:rPr>
              <a:t>– </a:t>
            </a:r>
            <a:endParaRPr lang="cs-CZ" sz="7247" b="1" dirty="0" smtClean="0">
              <a:solidFill>
                <a:srgbClr val="000001"/>
              </a:solidFill>
              <a:latin typeface="Arial MT Pro Bold"/>
              <a:ea typeface="Arial MT Pro Bold"/>
              <a:cs typeface="Arial MT Pro Bold"/>
              <a:sym typeface="Arial MT Pro Bold"/>
            </a:endParaRPr>
          </a:p>
          <a:p>
            <a:pPr algn="ctr">
              <a:lnSpc>
                <a:spcPts val="7972"/>
              </a:lnSpc>
              <a:spcBef>
                <a:spcPct val="0"/>
              </a:spcBef>
            </a:pPr>
            <a:r>
              <a:rPr lang="cs-CZ" sz="7247" b="1" dirty="0" smtClean="0">
                <a:solidFill>
                  <a:srgbClr val="000001"/>
                </a:solidFill>
                <a:latin typeface="Arial MT Pro Bold"/>
                <a:ea typeface="Arial MT Pro Bold"/>
                <a:cs typeface="Arial MT Pro Bold"/>
                <a:sym typeface="Arial MT Pro Bold"/>
              </a:rPr>
              <a:t>VIP Služba</a:t>
            </a:r>
            <a:endParaRPr lang="en-US" sz="7247" b="1" dirty="0">
              <a:solidFill>
                <a:srgbClr val="000001"/>
              </a:solidFill>
              <a:latin typeface="Arial MT Pro Bold"/>
              <a:ea typeface="Arial MT Pro Bold"/>
              <a:cs typeface="Arial MT Pro Bold"/>
              <a:sym typeface="Arial MT Pro Bold"/>
            </a:endParaRPr>
          </a:p>
        </p:txBody>
      </p:sp>
      <p:grpSp>
        <p:nvGrpSpPr>
          <p:cNvPr id="8" name="Group 4"/>
          <p:cNvGrpSpPr/>
          <p:nvPr/>
        </p:nvGrpSpPr>
        <p:grpSpPr>
          <a:xfrm>
            <a:off x="7597413" y="5671831"/>
            <a:ext cx="8085292" cy="2216468"/>
            <a:chOff x="0" y="-66675"/>
            <a:chExt cx="10780389" cy="2955291"/>
          </a:xfrm>
        </p:grpSpPr>
        <p:sp>
          <p:nvSpPr>
            <p:cNvPr id="9" name="TextBox 5"/>
            <p:cNvSpPr txBox="1"/>
            <p:nvPr/>
          </p:nvSpPr>
          <p:spPr>
            <a:xfrm>
              <a:off x="0" y="-66675"/>
              <a:ext cx="10780389" cy="79565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5040"/>
                </a:lnSpc>
              </a:pPr>
              <a:r>
                <a:rPr lang="en-US" sz="3600" b="1" spc="288">
                  <a:solidFill>
                    <a:srgbClr val="000001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ING. JAN HOLICKÝ, MBA</a:t>
              </a:r>
            </a:p>
          </p:txBody>
        </p:sp>
        <p:sp>
          <p:nvSpPr>
            <p:cNvPr id="10" name="TextBox 6"/>
            <p:cNvSpPr txBox="1"/>
            <p:nvPr/>
          </p:nvSpPr>
          <p:spPr>
            <a:xfrm>
              <a:off x="0" y="888068"/>
              <a:ext cx="10780389" cy="20005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870"/>
                </a:lnSpc>
              </a:pPr>
              <a:r>
                <a:rPr lang="en-US" sz="2764" dirty="0" err="1">
                  <a:solidFill>
                    <a:srgbClr val="000001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předseda</a:t>
              </a:r>
              <a:r>
                <a:rPr lang="en-US" sz="2764" dirty="0">
                  <a:solidFill>
                    <a:srgbClr val="000001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</a:t>
              </a:r>
              <a:r>
                <a:rPr lang="en-US" sz="2764" dirty="0" err="1">
                  <a:solidFill>
                    <a:srgbClr val="000001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Sdružení</a:t>
              </a:r>
              <a:r>
                <a:rPr lang="en-US" sz="2764" dirty="0">
                  <a:solidFill>
                    <a:srgbClr val="000001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</a:t>
              </a:r>
              <a:r>
                <a:rPr lang="en-US" sz="2764" dirty="0" err="1">
                  <a:solidFill>
                    <a:srgbClr val="000001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tajemníků</a:t>
              </a:r>
              <a:r>
                <a:rPr lang="en-US" sz="2764" dirty="0">
                  <a:solidFill>
                    <a:srgbClr val="000001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</a:t>
              </a:r>
              <a:r>
                <a:rPr lang="en-US" sz="2764" dirty="0" err="1">
                  <a:solidFill>
                    <a:srgbClr val="000001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městských</a:t>
              </a:r>
              <a:endParaRPr lang="en-US" sz="2764" dirty="0">
                <a:solidFill>
                  <a:srgbClr val="000001"/>
                </a:solidFill>
                <a:latin typeface="Arial MT Pro"/>
                <a:ea typeface="Arial MT Pro"/>
                <a:cs typeface="Arial MT Pro"/>
                <a:sym typeface="Arial MT Pro"/>
              </a:endParaRPr>
            </a:p>
            <a:p>
              <a:pPr algn="l">
                <a:lnSpc>
                  <a:spcPts val="3870"/>
                </a:lnSpc>
              </a:pPr>
              <a:r>
                <a:rPr lang="en-US" sz="2764" dirty="0">
                  <a:solidFill>
                    <a:srgbClr val="000001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a </a:t>
              </a:r>
              <a:r>
                <a:rPr lang="en-US" sz="2764" dirty="0" err="1">
                  <a:solidFill>
                    <a:srgbClr val="000001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obecních</a:t>
              </a:r>
              <a:r>
                <a:rPr lang="en-US" sz="2764" dirty="0">
                  <a:solidFill>
                    <a:srgbClr val="000001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</a:t>
              </a:r>
              <a:r>
                <a:rPr lang="en-US" sz="2764" dirty="0" err="1">
                  <a:solidFill>
                    <a:srgbClr val="000001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úřadů</a:t>
              </a:r>
              <a:r>
                <a:rPr lang="en-US" sz="2764" dirty="0">
                  <a:solidFill>
                    <a:srgbClr val="000001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</a:t>
              </a:r>
              <a:r>
                <a:rPr lang="en-US" sz="2764" dirty="0" smtClean="0">
                  <a:solidFill>
                    <a:srgbClr val="000001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ČR</a:t>
              </a:r>
              <a:endParaRPr lang="cs-CZ" sz="2764" dirty="0" smtClean="0">
                <a:solidFill>
                  <a:srgbClr val="000001"/>
                </a:solidFill>
                <a:latin typeface="Arial MT Pro"/>
                <a:ea typeface="Arial MT Pro"/>
                <a:cs typeface="Arial MT Pro"/>
                <a:sym typeface="Arial MT Pro"/>
              </a:endParaRPr>
            </a:p>
            <a:p>
              <a:pPr algn="l">
                <a:lnSpc>
                  <a:spcPts val="3870"/>
                </a:lnSpc>
              </a:pPr>
              <a:r>
                <a:rPr lang="cs-CZ" sz="2764" dirty="0" smtClean="0">
                  <a:solidFill>
                    <a:srgbClr val="000001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Tajemník ÚMČ Praha 6</a:t>
              </a:r>
              <a:endParaRPr lang="en-US" sz="2764" dirty="0">
                <a:solidFill>
                  <a:srgbClr val="000001"/>
                </a:solidFill>
                <a:latin typeface="Arial MT Pro"/>
                <a:ea typeface="Arial MT Pro"/>
                <a:cs typeface="Arial MT Pro"/>
                <a:sym typeface="Arial MT Pro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58783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7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08931" y="725973"/>
            <a:ext cx="3681221" cy="4906787"/>
          </a:xfrm>
          <a:custGeom>
            <a:avLst/>
            <a:gdLst/>
            <a:ahLst/>
            <a:cxnLst/>
            <a:rect l="l" t="t" r="r" b="b"/>
            <a:pathLst>
              <a:path w="3681221" h="4906787">
                <a:moveTo>
                  <a:pt x="0" y="0"/>
                </a:moveTo>
                <a:lnTo>
                  <a:pt x="3681220" y="0"/>
                </a:lnTo>
                <a:lnTo>
                  <a:pt x="3681220" y="4906787"/>
                </a:lnTo>
                <a:lnTo>
                  <a:pt x="0" y="490678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7974" t="-5434" b="-8058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0314740" y="5503257"/>
            <a:ext cx="5493345" cy="4112161"/>
          </a:xfrm>
          <a:custGeom>
            <a:avLst/>
            <a:gdLst/>
            <a:ahLst/>
            <a:cxnLst/>
            <a:rect l="l" t="t" r="r" b="b"/>
            <a:pathLst>
              <a:path w="5493345" h="4112161">
                <a:moveTo>
                  <a:pt x="0" y="0"/>
                </a:moveTo>
                <a:lnTo>
                  <a:pt x="5493345" y="0"/>
                </a:lnTo>
                <a:lnTo>
                  <a:pt x="5493345" y="4112161"/>
                </a:lnTo>
                <a:lnTo>
                  <a:pt x="0" y="411216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5259530" y="1540821"/>
            <a:ext cx="11891969" cy="677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90"/>
              </a:lnSpc>
              <a:spcBef>
                <a:spcPct val="0"/>
              </a:spcBef>
            </a:pPr>
            <a:r>
              <a:rPr lang="en-US" sz="4064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Úřad: Nutné zlo, nebo VIP partner?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804262" y="2519883"/>
            <a:ext cx="10548555" cy="12427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01"/>
              </a:lnSpc>
              <a:spcBef>
                <a:spcPct val="0"/>
              </a:spcBef>
            </a:pPr>
            <a:r>
              <a:rPr lang="en-US" sz="3572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Úřad už není jen místo, kam se "musí", ale kam se občan může obrátit jako na partnera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308931" y="6026157"/>
            <a:ext cx="7327458" cy="4114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67"/>
              </a:lnSpc>
              <a:spcBef>
                <a:spcPct val="0"/>
              </a:spcBef>
            </a:pPr>
            <a:r>
              <a:rPr lang="en-US" sz="3389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Úřad z dob Vlasty Buriana už netáhne, stupňuje se tlak na rychlost a efektivitu</a:t>
            </a:r>
          </a:p>
          <a:p>
            <a:pPr algn="ctr">
              <a:lnSpc>
                <a:spcPts val="4067"/>
              </a:lnSpc>
              <a:spcBef>
                <a:spcPct val="0"/>
              </a:spcBef>
            </a:pPr>
            <a:endParaRPr lang="en-US" sz="3389" b="1">
              <a:solidFill>
                <a:srgbClr val="00000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ctr">
              <a:lnSpc>
                <a:spcPts val="4067"/>
              </a:lnSpc>
              <a:spcBef>
                <a:spcPct val="0"/>
              </a:spcBef>
            </a:pPr>
            <a:r>
              <a:rPr lang="en-US" sz="3389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Technologie jsou toho nutnou podmínkou, ale samy o sobě nestačí.</a:t>
            </a:r>
          </a:p>
          <a:p>
            <a:pPr algn="ctr">
              <a:lnSpc>
                <a:spcPts val="4067"/>
              </a:lnSpc>
              <a:spcBef>
                <a:spcPct val="0"/>
              </a:spcBef>
            </a:pPr>
            <a:endParaRPr lang="en-US" sz="3389" b="1">
              <a:solidFill>
                <a:srgbClr val="000000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</p:spTree>
    <p:extLst>
      <p:ext uri="{BB962C8B-B14F-4D97-AF65-F5344CB8AC3E}">
        <p14:creationId xmlns:p14="http://schemas.microsoft.com/office/powerpoint/2010/main" val="6177815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7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86913" y="1416698"/>
            <a:ext cx="6823653" cy="4876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9600"/>
              </a:lnSpc>
              <a:spcBef>
                <a:spcPct val="0"/>
              </a:spcBef>
            </a:pPr>
            <a:r>
              <a:rPr lang="en-US" sz="8000" b="1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Proč trávila starší generace život v práci 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744460" y="971913"/>
            <a:ext cx="9410084" cy="62837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55651" lvl="1" indent="-377825" algn="l">
              <a:lnSpc>
                <a:spcPts val="7000"/>
              </a:lnSpc>
              <a:buFont typeface="Arial"/>
              <a:buChar char="•"/>
            </a:pPr>
            <a:r>
              <a:rPr lang="en-US" sz="3500" dirty="0" err="1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Nešlo</a:t>
            </a:r>
            <a:r>
              <a:rPr lang="en-US" sz="3500" dirty="0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 o </a:t>
            </a:r>
            <a:r>
              <a:rPr lang="en-US" sz="3500" dirty="0" err="1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seberealizaci</a:t>
            </a:r>
            <a:r>
              <a:rPr lang="en-US" sz="3500" dirty="0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, ale </a:t>
            </a:r>
            <a:r>
              <a:rPr lang="en-US" sz="3500" dirty="0" err="1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jistotu</a:t>
            </a:r>
            <a:endParaRPr lang="en-US" sz="3500" dirty="0">
              <a:solidFill>
                <a:srgbClr val="000000"/>
              </a:solidFill>
              <a:latin typeface="Open Sans 1"/>
              <a:ea typeface="Open Sans 1"/>
              <a:cs typeface="Open Sans 1"/>
              <a:sym typeface="Open Sans 1"/>
            </a:endParaRPr>
          </a:p>
          <a:p>
            <a:pPr marL="755651" lvl="1" indent="-377825" algn="l">
              <a:lnSpc>
                <a:spcPts val="7000"/>
              </a:lnSpc>
              <a:buFont typeface="Arial"/>
              <a:buChar char="•"/>
            </a:pPr>
            <a:r>
              <a:rPr lang="en-US" sz="3500" dirty="0" err="1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Loajalita</a:t>
            </a:r>
            <a:r>
              <a:rPr lang="en-US" sz="3500" dirty="0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 </a:t>
            </a:r>
            <a:r>
              <a:rPr lang="en-US" sz="3500" dirty="0" err="1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jako</a:t>
            </a:r>
            <a:r>
              <a:rPr lang="en-US" sz="3500" dirty="0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 </a:t>
            </a:r>
            <a:r>
              <a:rPr lang="en-US" sz="3500" dirty="0" err="1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ctnost</a:t>
            </a:r>
            <a:endParaRPr lang="en-US" sz="3500" dirty="0">
              <a:solidFill>
                <a:srgbClr val="000000"/>
              </a:solidFill>
              <a:latin typeface="Open Sans 1"/>
              <a:ea typeface="Open Sans 1"/>
              <a:cs typeface="Open Sans 1"/>
              <a:sym typeface="Open Sans 1"/>
            </a:endParaRPr>
          </a:p>
          <a:p>
            <a:pPr marL="755651" lvl="1" indent="-377825" algn="l">
              <a:lnSpc>
                <a:spcPts val="7000"/>
              </a:lnSpc>
              <a:buFont typeface="Arial"/>
              <a:buChar char="•"/>
            </a:pPr>
            <a:r>
              <a:rPr lang="en-US" sz="3500" dirty="0" err="1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Šéf</a:t>
            </a:r>
            <a:r>
              <a:rPr lang="en-US" sz="3500" dirty="0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 </a:t>
            </a:r>
            <a:r>
              <a:rPr lang="en-US" sz="3500" dirty="0" err="1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má</a:t>
            </a:r>
            <a:r>
              <a:rPr lang="en-US" sz="3500" dirty="0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 </a:t>
            </a:r>
            <a:r>
              <a:rPr lang="en-US" sz="3500" dirty="0" err="1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vždycky</a:t>
            </a:r>
            <a:r>
              <a:rPr lang="en-US" sz="3500" dirty="0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 </a:t>
            </a:r>
            <a:r>
              <a:rPr lang="en-US" sz="3500" dirty="0" err="1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pravdu</a:t>
            </a:r>
            <a:r>
              <a:rPr lang="en-US" sz="3500" dirty="0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 </a:t>
            </a:r>
          </a:p>
          <a:p>
            <a:pPr marL="755651" lvl="1" indent="-377825" algn="l">
              <a:lnSpc>
                <a:spcPts val="7000"/>
              </a:lnSpc>
              <a:buFont typeface="Arial"/>
              <a:buChar char="•"/>
            </a:pPr>
            <a:r>
              <a:rPr lang="en-US" sz="3500" dirty="0" err="1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Hierarchie</a:t>
            </a:r>
            <a:r>
              <a:rPr lang="en-US" sz="3500" dirty="0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 a </a:t>
            </a:r>
            <a:r>
              <a:rPr lang="en-US" sz="3500" dirty="0" err="1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postupný</a:t>
            </a:r>
            <a:r>
              <a:rPr lang="en-US" sz="3500" dirty="0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 </a:t>
            </a:r>
            <a:r>
              <a:rPr lang="en-US" sz="3500" dirty="0" err="1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růst</a:t>
            </a:r>
            <a:endParaRPr lang="en-US" sz="3500" dirty="0">
              <a:solidFill>
                <a:srgbClr val="000000"/>
              </a:solidFill>
              <a:latin typeface="Open Sans 1"/>
              <a:ea typeface="Open Sans 1"/>
              <a:cs typeface="Open Sans 1"/>
              <a:sym typeface="Open Sans 1"/>
            </a:endParaRPr>
          </a:p>
          <a:p>
            <a:pPr marL="755651" lvl="1" indent="-377825" algn="l">
              <a:lnSpc>
                <a:spcPts val="7000"/>
              </a:lnSpc>
              <a:buFont typeface="Arial"/>
              <a:buChar char="•"/>
            </a:pPr>
            <a:r>
              <a:rPr lang="cs-CZ" sz="3500" dirty="0" smtClean="0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Pracovní život dominuje nad soukromým</a:t>
            </a:r>
            <a:endParaRPr lang="en-US" sz="3500" dirty="0">
              <a:solidFill>
                <a:srgbClr val="000000"/>
              </a:solidFill>
              <a:latin typeface="Open Sans 1"/>
              <a:ea typeface="Open Sans 1"/>
              <a:cs typeface="Open Sans 1"/>
              <a:sym typeface="Open Sans 1"/>
            </a:endParaRPr>
          </a:p>
          <a:p>
            <a:pPr marL="755651" lvl="1" indent="-377825" algn="l">
              <a:lnSpc>
                <a:spcPts val="7000"/>
              </a:lnSpc>
              <a:buFont typeface="Arial"/>
              <a:buChar char="•"/>
            </a:pPr>
            <a:r>
              <a:rPr lang="en-US" sz="3500" dirty="0" err="1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Odměna</a:t>
            </a:r>
            <a:r>
              <a:rPr lang="en-US" sz="3500" dirty="0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 a </a:t>
            </a:r>
            <a:r>
              <a:rPr lang="en-US" sz="3500" dirty="0" err="1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benefity</a:t>
            </a:r>
            <a:r>
              <a:rPr lang="en-US" sz="3500" dirty="0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 </a:t>
            </a:r>
            <a:r>
              <a:rPr lang="en-US" sz="3500" dirty="0" err="1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ukazatelem</a:t>
            </a:r>
            <a:r>
              <a:rPr lang="en-US" sz="3500" dirty="0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 </a:t>
            </a:r>
            <a:r>
              <a:rPr lang="en-US" sz="3500" dirty="0" err="1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úspěchu</a:t>
            </a:r>
            <a:endParaRPr lang="en-US" sz="3500" dirty="0">
              <a:solidFill>
                <a:srgbClr val="000000"/>
              </a:solidFill>
              <a:latin typeface="Open Sans 1"/>
              <a:ea typeface="Open Sans 1"/>
              <a:cs typeface="Open Sans 1"/>
              <a:sym typeface="Open Sans 1"/>
            </a:endParaRPr>
          </a:p>
          <a:p>
            <a:pPr marL="755651" lvl="1" indent="-377825" algn="l">
              <a:lnSpc>
                <a:spcPts val="7000"/>
              </a:lnSpc>
              <a:buFont typeface="Arial"/>
              <a:buChar char="•"/>
            </a:pPr>
            <a:r>
              <a:rPr lang="en-US" sz="3500" dirty="0" err="1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Přesčasy</a:t>
            </a:r>
            <a:r>
              <a:rPr lang="en-US" sz="3500" dirty="0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 standard</a:t>
            </a:r>
          </a:p>
        </p:txBody>
      </p:sp>
      <p:sp>
        <p:nvSpPr>
          <p:cNvPr id="5" name="TextovéPole 4"/>
          <p:cNvSpPr txBox="1"/>
          <p:nvPr/>
        </p:nvSpPr>
        <p:spPr>
          <a:xfrm>
            <a:off x="486913" y="7658100"/>
            <a:ext cx="17267687" cy="301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cs-CZ" sz="4400" b="1" dirty="0" smtClean="0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S</a:t>
            </a:r>
            <a:r>
              <a:rPr lang="en-US" sz="4400" b="1" dirty="0" err="1" smtClean="0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nadněji</a:t>
            </a:r>
            <a:r>
              <a:rPr lang="en-US" sz="4400" b="1" dirty="0" smtClean="0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 </a:t>
            </a:r>
            <a:r>
              <a:rPr lang="cs-CZ" sz="4400" b="1" dirty="0" smtClean="0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se </a:t>
            </a:r>
            <a:r>
              <a:rPr lang="en-US" sz="4400" b="1" dirty="0" err="1" smtClean="0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řídí</a:t>
            </a:r>
            <a:r>
              <a:rPr lang="en-US" sz="4400" b="1" dirty="0" smtClean="0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 </a:t>
            </a:r>
            <a:r>
              <a:rPr lang="en-US" sz="4400" b="1" dirty="0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a </a:t>
            </a:r>
            <a:r>
              <a:rPr lang="en-US" sz="4400" b="1" dirty="0" err="1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motivují</a:t>
            </a:r>
            <a:endParaRPr lang="en-US" sz="4400" b="1" dirty="0">
              <a:solidFill>
                <a:srgbClr val="000000"/>
              </a:solidFill>
              <a:latin typeface="Open Sans 1 Bold"/>
              <a:ea typeface="Open Sans 1 Bold"/>
              <a:cs typeface="Open Sans 1 Bold"/>
              <a:sym typeface="Open Sans 1 Bold"/>
            </a:endParaRPr>
          </a:p>
          <a:p>
            <a:pPr algn="ctr">
              <a:lnSpc>
                <a:spcPct val="130000"/>
              </a:lnSpc>
              <a:spcBef>
                <a:spcPct val="0"/>
              </a:spcBef>
            </a:pPr>
            <a:r>
              <a:rPr lang="en-US" sz="4400" b="1" dirty="0" err="1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Nepřicházejí</a:t>
            </a:r>
            <a:r>
              <a:rPr lang="en-US" sz="4400" b="1" dirty="0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 </a:t>
            </a:r>
            <a:r>
              <a:rPr lang="en-US" sz="4400" b="1" dirty="0" err="1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tak</a:t>
            </a:r>
            <a:r>
              <a:rPr lang="en-US" sz="4400" b="1" dirty="0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 </a:t>
            </a:r>
            <a:r>
              <a:rPr lang="en-US" sz="4400" b="1" dirty="0" err="1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často</a:t>
            </a:r>
            <a:r>
              <a:rPr lang="en-US" sz="4400" b="1" dirty="0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 s </a:t>
            </a:r>
            <a:r>
              <a:rPr lang="en-US" sz="4400" b="1" dirty="0" err="1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inovacemi</a:t>
            </a:r>
            <a:endParaRPr lang="cs-CZ" sz="4400" b="1" dirty="0">
              <a:solidFill>
                <a:srgbClr val="000000"/>
              </a:solidFill>
              <a:latin typeface="Open Sans 1 Bold"/>
              <a:ea typeface="Open Sans 1 Bold"/>
              <a:cs typeface="Open Sans 1 Bold"/>
              <a:sym typeface="Open Sans 1 Bold"/>
            </a:endParaRPr>
          </a:p>
          <a:p>
            <a:pPr algn="ctr">
              <a:lnSpc>
                <a:spcPct val="130000"/>
              </a:lnSpc>
              <a:spcBef>
                <a:spcPct val="0"/>
              </a:spcBef>
            </a:pPr>
            <a:r>
              <a:rPr lang="cs-CZ" sz="4400" b="1" dirty="0" smtClean="0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Je </a:t>
            </a:r>
            <a:r>
              <a:rPr lang="cs-CZ" sz="4400" b="1" dirty="0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to výhoda nebo nevýhoda?</a:t>
            </a:r>
            <a:endParaRPr lang="en-US" sz="4400" b="1" dirty="0">
              <a:solidFill>
                <a:srgbClr val="000000"/>
              </a:solidFill>
              <a:latin typeface="Open Sans 1 Bold"/>
              <a:ea typeface="Open Sans 1 Bold"/>
              <a:cs typeface="Open Sans 1 Bold"/>
              <a:sym typeface="Open Sans 1 Bold"/>
            </a:endParaRPr>
          </a:p>
          <a:p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7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46685" y="1028700"/>
            <a:ext cx="5836300" cy="72995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210"/>
              </a:lnSpc>
            </a:pPr>
            <a:r>
              <a:rPr lang="en-US" sz="6842" b="1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Co motivuje mladé?</a:t>
            </a:r>
          </a:p>
          <a:p>
            <a:pPr algn="l">
              <a:lnSpc>
                <a:spcPts val="8210"/>
              </a:lnSpc>
            </a:pPr>
            <a:endParaRPr lang="en-US" sz="6842" b="1">
              <a:solidFill>
                <a:srgbClr val="000000"/>
              </a:solidFill>
              <a:latin typeface="Open Sans 1 Bold"/>
              <a:ea typeface="Open Sans 1 Bold"/>
              <a:cs typeface="Open Sans 1 Bold"/>
              <a:sym typeface="Open Sans 1 Bold"/>
            </a:endParaRPr>
          </a:p>
          <a:p>
            <a:pPr marL="0" lvl="0" indent="0" algn="l">
              <a:lnSpc>
                <a:spcPts val="8210"/>
              </a:lnSpc>
              <a:spcBef>
                <a:spcPct val="0"/>
              </a:spcBef>
            </a:pPr>
            <a:r>
              <a:rPr lang="en-US" sz="6842" b="1">
                <a:solidFill>
                  <a:srgbClr val="000000"/>
                </a:solidFill>
                <a:latin typeface="Open Sans 1 Bold"/>
                <a:ea typeface="Open Sans 1 Bold"/>
                <a:cs typeface="Open Sans 1 Bold"/>
                <a:sym typeface="Open Sans 1 Bold"/>
              </a:rPr>
              <a:t>Úplný redesign slova “kariéra”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741945" y="1107695"/>
            <a:ext cx="11014197" cy="62837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55651" lvl="1" indent="-377825" algn="l">
              <a:lnSpc>
                <a:spcPts val="7000"/>
              </a:lnSpc>
              <a:buFont typeface="Arial"/>
              <a:buChar char="•"/>
            </a:pPr>
            <a:r>
              <a:rPr lang="cs-CZ" sz="3500" dirty="0" smtClean="0">
                <a:solidFill>
                  <a:srgbClr val="000000"/>
                </a:solidFill>
                <a:latin typeface="Open Sans 1" panose="020B0604020202020204" charset="0"/>
                <a:ea typeface="Open Sans 1" panose="020B0604020202020204" charset="0"/>
                <a:cs typeface="Open Sans 1" panose="020B0604020202020204" charset="0"/>
                <a:sym typeface="Open Sans 1 Bold"/>
              </a:rPr>
              <a:t>Slaďování je prioritou</a:t>
            </a:r>
            <a:endParaRPr lang="en-US" sz="3500" dirty="0">
              <a:solidFill>
                <a:srgbClr val="000000"/>
              </a:solidFill>
              <a:latin typeface="Open Sans 1" panose="020B0604020202020204" charset="0"/>
              <a:ea typeface="Open Sans 1" panose="020B0604020202020204" charset="0"/>
              <a:cs typeface="Open Sans 1" panose="020B0604020202020204" charset="0"/>
              <a:sym typeface="Open Sans 1"/>
            </a:endParaRPr>
          </a:p>
          <a:p>
            <a:pPr marL="755651" lvl="1" indent="-377825" algn="l">
              <a:lnSpc>
                <a:spcPts val="7000"/>
              </a:lnSpc>
              <a:buFont typeface="Arial"/>
              <a:buChar char="•"/>
            </a:pPr>
            <a:r>
              <a:rPr lang="en-US" sz="3500" dirty="0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Plat je </a:t>
            </a:r>
            <a:r>
              <a:rPr lang="en-US" sz="3500" dirty="0" err="1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stejně</a:t>
            </a:r>
            <a:r>
              <a:rPr lang="en-US" sz="3500" dirty="0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 </a:t>
            </a:r>
            <a:r>
              <a:rPr lang="en-US" sz="3500" dirty="0" err="1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důležitý</a:t>
            </a:r>
            <a:r>
              <a:rPr lang="en-US" sz="3500" dirty="0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, </a:t>
            </a:r>
            <a:r>
              <a:rPr lang="en-US" sz="3500" dirty="0" err="1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jako</a:t>
            </a:r>
            <a:r>
              <a:rPr lang="en-US" sz="3500" dirty="0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 “</a:t>
            </a:r>
            <a:r>
              <a:rPr lang="en-US" sz="3500" dirty="0" err="1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proč</a:t>
            </a:r>
            <a:r>
              <a:rPr lang="en-US" sz="3500" dirty="0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 to </a:t>
            </a:r>
            <a:r>
              <a:rPr lang="en-US" sz="3500" dirty="0" err="1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dělám</a:t>
            </a:r>
            <a:r>
              <a:rPr lang="en-US" sz="3500" dirty="0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?” </a:t>
            </a:r>
          </a:p>
          <a:p>
            <a:pPr marL="755651" lvl="1" indent="-377825" algn="l">
              <a:lnSpc>
                <a:spcPts val="7000"/>
              </a:lnSpc>
              <a:buFont typeface="Arial"/>
              <a:buChar char="•"/>
            </a:pPr>
            <a:r>
              <a:rPr lang="en-US" sz="3500" dirty="0" err="1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Růst</a:t>
            </a:r>
            <a:r>
              <a:rPr lang="en-US" sz="3500" dirty="0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 a </a:t>
            </a:r>
            <a:r>
              <a:rPr lang="en-US" sz="3500" dirty="0" err="1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posun</a:t>
            </a:r>
            <a:r>
              <a:rPr lang="en-US" sz="3500" dirty="0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 </a:t>
            </a:r>
            <a:r>
              <a:rPr lang="en-US" sz="3500" dirty="0" smtClean="0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– </a:t>
            </a:r>
            <a:r>
              <a:rPr lang="cs-CZ" sz="3500" dirty="0" smtClean="0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spíše horizontálně – spíše než odpovědnost za vedení, ale zajímavé projekty</a:t>
            </a:r>
            <a:endParaRPr lang="en-US" sz="3500" dirty="0">
              <a:solidFill>
                <a:srgbClr val="000000"/>
              </a:solidFill>
              <a:latin typeface="Open Sans 1"/>
              <a:ea typeface="Open Sans 1"/>
              <a:cs typeface="Open Sans 1"/>
              <a:sym typeface="Open Sans 1"/>
            </a:endParaRPr>
          </a:p>
          <a:p>
            <a:pPr marL="755651" lvl="1" indent="-377825" algn="l">
              <a:lnSpc>
                <a:spcPts val="7000"/>
              </a:lnSpc>
              <a:buFont typeface="Arial"/>
              <a:buChar char="•"/>
            </a:pPr>
            <a:r>
              <a:rPr lang="en-US" sz="3500" dirty="0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Feedback </a:t>
            </a:r>
            <a:r>
              <a:rPr lang="en-US" sz="3500" dirty="0" err="1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hned</a:t>
            </a:r>
            <a:r>
              <a:rPr lang="en-US" sz="3500" dirty="0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, ne </a:t>
            </a:r>
            <a:r>
              <a:rPr lang="en-US" sz="3500" dirty="0" err="1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za</a:t>
            </a:r>
            <a:r>
              <a:rPr lang="en-US" sz="3500" dirty="0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 </a:t>
            </a:r>
            <a:r>
              <a:rPr lang="cs-CZ" sz="3500" dirty="0" smtClean="0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půl </a:t>
            </a:r>
            <a:r>
              <a:rPr lang="en-US" sz="3500" dirty="0" err="1" smtClean="0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rok</a:t>
            </a:r>
            <a:r>
              <a:rPr lang="cs-CZ" sz="3500" dirty="0" smtClean="0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u/rok</a:t>
            </a:r>
            <a:endParaRPr lang="en-US" sz="3500" dirty="0">
              <a:solidFill>
                <a:srgbClr val="000000"/>
              </a:solidFill>
              <a:latin typeface="Open Sans 1"/>
              <a:ea typeface="Open Sans 1"/>
              <a:cs typeface="Open Sans 1"/>
              <a:sym typeface="Open Sans 1"/>
            </a:endParaRPr>
          </a:p>
          <a:p>
            <a:pPr marL="755651" lvl="1" indent="-377825" algn="l">
              <a:lnSpc>
                <a:spcPts val="7000"/>
              </a:lnSpc>
              <a:buFont typeface="Arial"/>
              <a:buChar char="•"/>
            </a:pPr>
            <a:r>
              <a:rPr lang="en-US" sz="3500" dirty="0" err="1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Šéf</a:t>
            </a:r>
            <a:r>
              <a:rPr lang="en-US" sz="3500" dirty="0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 </a:t>
            </a:r>
            <a:r>
              <a:rPr lang="en-US" sz="3500" dirty="0" err="1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jako</a:t>
            </a:r>
            <a:r>
              <a:rPr lang="en-US" sz="3500" dirty="0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 </a:t>
            </a:r>
            <a:r>
              <a:rPr lang="en-US" sz="3500" dirty="0" err="1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lídr</a:t>
            </a:r>
            <a:r>
              <a:rPr lang="en-US" sz="3500" dirty="0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 - </a:t>
            </a:r>
            <a:r>
              <a:rPr lang="en-US" sz="3500" dirty="0" err="1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inspiruje</a:t>
            </a:r>
            <a:r>
              <a:rPr lang="en-US" sz="3500" dirty="0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, </a:t>
            </a:r>
            <a:r>
              <a:rPr lang="en-US" sz="3500" dirty="0" err="1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nejen</a:t>
            </a:r>
            <a:r>
              <a:rPr lang="en-US" sz="3500" dirty="0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 </a:t>
            </a:r>
            <a:r>
              <a:rPr lang="en-US" sz="3500" dirty="0" err="1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řídí</a:t>
            </a:r>
            <a:endParaRPr lang="en-US" sz="3500" dirty="0">
              <a:solidFill>
                <a:srgbClr val="000000"/>
              </a:solidFill>
              <a:latin typeface="Open Sans 1"/>
              <a:ea typeface="Open Sans 1"/>
              <a:cs typeface="Open Sans 1"/>
              <a:sym typeface="Open Sans 1"/>
            </a:endParaRPr>
          </a:p>
          <a:p>
            <a:pPr marL="755651" lvl="1" indent="-377825" algn="l">
              <a:lnSpc>
                <a:spcPts val="7000"/>
              </a:lnSpc>
              <a:buFont typeface="Arial"/>
              <a:buChar char="•"/>
            </a:pPr>
            <a:r>
              <a:rPr lang="en-US" sz="3500" dirty="0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Vibe a </a:t>
            </a:r>
            <a:r>
              <a:rPr lang="en-US" sz="3500" dirty="0" err="1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firemní</a:t>
            </a:r>
            <a:r>
              <a:rPr lang="en-US" sz="3500" dirty="0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 </a:t>
            </a:r>
            <a:r>
              <a:rPr lang="en-US" sz="3500" dirty="0" err="1" smtClean="0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kultura</a:t>
            </a:r>
            <a:r>
              <a:rPr lang="cs-CZ" sz="3500" dirty="0" smtClean="0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 – pocit, </a:t>
            </a:r>
            <a:r>
              <a:rPr lang="cs-CZ" sz="3500" dirty="0" err="1" smtClean="0">
                <a:solidFill>
                  <a:srgbClr val="000000"/>
                </a:solidFill>
                <a:latin typeface="Open Sans 1"/>
                <a:ea typeface="Open Sans 1"/>
                <a:cs typeface="Open Sans 1"/>
                <a:sym typeface="Open Sans 1"/>
              </a:rPr>
              <a:t>wellbeing</a:t>
            </a:r>
            <a:endParaRPr lang="en-US" sz="3500" dirty="0">
              <a:solidFill>
                <a:srgbClr val="000000"/>
              </a:solidFill>
              <a:latin typeface="Open Sans 1"/>
              <a:ea typeface="Open Sans 1"/>
              <a:cs typeface="Open Sans 1"/>
              <a:sym typeface="Open Sans 1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7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212850" y="2857500"/>
            <a:ext cx="15862299" cy="41549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82935" lvl="1" indent="-291467" algn="l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6000" b="1" dirty="0" err="1">
                <a:solidFill>
                  <a:srgbClr val="000000"/>
                </a:solidFill>
                <a:latin typeface="Arial MT Pro Bold"/>
                <a:ea typeface="Arial MT Pro Bold"/>
                <a:cs typeface="Arial MT Pro Bold"/>
                <a:sym typeface="Arial MT Pro Bold"/>
              </a:rPr>
              <a:t>Energie</a:t>
            </a:r>
            <a:r>
              <a:rPr lang="en-US" sz="6000" b="1" dirty="0">
                <a:solidFill>
                  <a:srgbClr val="000000"/>
                </a:solidFill>
                <a:latin typeface="Arial MT Pro Bold"/>
                <a:ea typeface="Arial MT Pro Bold"/>
                <a:cs typeface="Arial MT Pro Bold"/>
                <a:sym typeface="Arial MT Pro Bold"/>
              </a:rPr>
              <a:t>  vs. </a:t>
            </a:r>
            <a:r>
              <a:rPr lang="en-US" sz="6000" b="1" dirty="0" err="1" smtClean="0">
                <a:solidFill>
                  <a:srgbClr val="000000"/>
                </a:solidFill>
                <a:latin typeface="Arial MT Pro Bold"/>
                <a:ea typeface="Arial MT Pro Bold"/>
                <a:cs typeface="Arial MT Pro Bold"/>
                <a:sym typeface="Arial MT Pro Bold"/>
              </a:rPr>
              <a:t>Kontext</a:t>
            </a:r>
            <a:endParaRPr lang="en-US" sz="6000" dirty="0">
              <a:solidFill>
                <a:srgbClr val="000000"/>
              </a:solidFill>
              <a:latin typeface="Arial MT Pro"/>
              <a:ea typeface="Arial MT Pro"/>
              <a:cs typeface="Arial MT Pro"/>
              <a:sym typeface="Arial MT Pro"/>
            </a:endParaRPr>
          </a:p>
          <a:p>
            <a:pPr marL="582935" lvl="1" indent="-291467" algn="l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6000" b="1" dirty="0" err="1">
                <a:solidFill>
                  <a:srgbClr val="000000"/>
                </a:solidFill>
                <a:latin typeface="Arial MT Pro Bold"/>
                <a:ea typeface="Arial MT Pro Bold"/>
                <a:cs typeface="Arial MT Pro Bold"/>
                <a:sym typeface="Arial MT Pro Bold"/>
              </a:rPr>
              <a:t>Digitální</a:t>
            </a:r>
            <a:r>
              <a:rPr lang="en-US" sz="6000" b="1" dirty="0">
                <a:solidFill>
                  <a:srgbClr val="000000"/>
                </a:solidFill>
                <a:latin typeface="Arial MT Pro Bold"/>
                <a:ea typeface="Arial MT Pro Bold"/>
                <a:cs typeface="Arial MT Pro Bold"/>
                <a:sym typeface="Arial MT Pro Bold"/>
              </a:rPr>
              <a:t> </a:t>
            </a:r>
            <a:r>
              <a:rPr lang="en-US" sz="6000" b="1" dirty="0" err="1">
                <a:solidFill>
                  <a:srgbClr val="000000"/>
                </a:solidFill>
                <a:latin typeface="Arial MT Pro Bold"/>
                <a:ea typeface="Arial MT Pro Bold"/>
                <a:cs typeface="Arial MT Pro Bold"/>
                <a:sym typeface="Arial MT Pro Bold"/>
              </a:rPr>
              <a:t>intuice</a:t>
            </a:r>
            <a:r>
              <a:rPr lang="en-US" sz="6000" b="1" dirty="0">
                <a:solidFill>
                  <a:srgbClr val="000000"/>
                </a:solidFill>
                <a:latin typeface="Arial MT Pro Bold"/>
                <a:ea typeface="Arial MT Pro Bold"/>
                <a:cs typeface="Arial MT Pro Bold"/>
                <a:sym typeface="Arial MT Pro Bold"/>
              </a:rPr>
              <a:t> vs. </a:t>
            </a:r>
            <a:r>
              <a:rPr lang="en-US" sz="6000" b="1" dirty="0" err="1">
                <a:solidFill>
                  <a:srgbClr val="000000"/>
                </a:solidFill>
                <a:latin typeface="Arial MT Pro Bold"/>
                <a:ea typeface="Arial MT Pro Bold"/>
                <a:cs typeface="Arial MT Pro Bold"/>
                <a:sym typeface="Arial MT Pro Bold"/>
              </a:rPr>
              <a:t>Lidská</a:t>
            </a:r>
            <a:r>
              <a:rPr lang="en-US" sz="6000" b="1" dirty="0">
                <a:solidFill>
                  <a:srgbClr val="000000"/>
                </a:solidFill>
                <a:latin typeface="Arial MT Pro Bold"/>
                <a:ea typeface="Arial MT Pro Bold"/>
                <a:cs typeface="Arial MT Pro Bold"/>
                <a:sym typeface="Arial MT Pro Bold"/>
              </a:rPr>
              <a:t> </a:t>
            </a:r>
            <a:r>
              <a:rPr lang="en-US" sz="6000" b="1" dirty="0" err="1" smtClean="0">
                <a:solidFill>
                  <a:srgbClr val="000000"/>
                </a:solidFill>
                <a:latin typeface="Arial MT Pro Bold"/>
                <a:ea typeface="Arial MT Pro Bold"/>
                <a:cs typeface="Arial MT Pro Bold"/>
                <a:sym typeface="Arial MT Pro Bold"/>
              </a:rPr>
              <a:t>intuice</a:t>
            </a:r>
            <a:endParaRPr lang="en-US" sz="6000" dirty="0">
              <a:solidFill>
                <a:srgbClr val="000000"/>
              </a:solidFill>
              <a:latin typeface="Arial MT Pro"/>
              <a:ea typeface="Arial MT Pro"/>
              <a:cs typeface="Arial MT Pro"/>
              <a:sym typeface="Arial MT Pro"/>
            </a:endParaRPr>
          </a:p>
          <a:p>
            <a:pPr marL="582935" lvl="1" indent="-291467" algn="l">
              <a:lnSpc>
                <a:spcPct val="150000"/>
              </a:lnSpc>
              <a:spcBef>
                <a:spcPct val="0"/>
              </a:spcBef>
              <a:buFont typeface="Arial"/>
              <a:buChar char="•"/>
            </a:pPr>
            <a:r>
              <a:rPr lang="en-US" sz="6000" b="1" dirty="0" err="1">
                <a:solidFill>
                  <a:srgbClr val="000000"/>
                </a:solidFill>
                <a:latin typeface="Arial MT Pro Bold"/>
                <a:ea typeface="Arial MT Pro Bold"/>
                <a:cs typeface="Arial MT Pro Bold"/>
                <a:sym typeface="Arial MT Pro Bold"/>
              </a:rPr>
              <a:t>Rychlost</a:t>
            </a:r>
            <a:r>
              <a:rPr lang="en-US" sz="6000" b="1" dirty="0">
                <a:solidFill>
                  <a:srgbClr val="000000"/>
                </a:solidFill>
                <a:latin typeface="Arial MT Pro Bold"/>
                <a:ea typeface="Arial MT Pro Bold"/>
                <a:cs typeface="Arial MT Pro Bold"/>
                <a:sym typeface="Arial MT Pro Bold"/>
              </a:rPr>
              <a:t> vs. </a:t>
            </a:r>
            <a:r>
              <a:rPr lang="en-US" sz="6000" b="1" dirty="0" err="1" smtClean="0">
                <a:solidFill>
                  <a:srgbClr val="000000"/>
                </a:solidFill>
                <a:latin typeface="Arial MT Pro Bold"/>
                <a:ea typeface="Arial MT Pro Bold"/>
                <a:cs typeface="Arial MT Pro Bold"/>
                <a:sym typeface="Arial MT Pro Bold"/>
              </a:rPr>
              <a:t>Stabilita</a:t>
            </a:r>
            <a:endParaRPr lang="cs-CZ" sz="6000" dirty="0" smtClean="0">
              <a:solidFill>
                <a:srgbClr val="000000"/>
              </a:solidFill>
              <a:latin typeface="Arial MT Pro"/>
              <a:ea typeface="Arial MT Pro"/>
              <a:cs typeface="Arial MT Pro"/>
              <a:sym typeface="Arial MT Pro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397001" y="661177"/>
            <a:ext cx="15015970" cy="1219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9600"/>
              </a:lnSpc>
              <a:spcBef>
                <a:spcPct val="0"/>
              </a:spcBef>
            </a:pPr>
            <a:r>
              <a:rPr lang="en-US" sz="8000" b="1" dirty="0" err="1">
                <a:solidFill>
                  <a:srgbClr val="000000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Mají</a:t>
            </a:r>
            <a:r>
              <a:rPr lang="en-US" sz="8000" b="1" dirty="0">
                <a:solidFill>
                  <a:srgbClr val="000000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 </a:t>
            </a:r>
            <a:r>
              <a:rPr lang="en-US" sz="8000" b="1" dirty="0" err="1">
                <a:solidFill>
                  <a:srgbClr val="000000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si</a:t>
            </a:r>
            <a:r>
              <a:rPr lang="en-US" sz="8000" b="1" dirty="0">
                <a:solidFill>
                  <a:srgbClr val="000000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 co </a:t>
            </a:r>
            <a:r>
              <a:rPr lang="en-US" sz="8000" b="1" dirty="0" err="1">
                <a:solidFill>
                  <a:srgbClr val="000000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říci</a:t>
            </a:r>
            <a:r>
              <a:rPr lang="en-US" sz="8000" b="1" dirty="0">
                <a:solidFill>
                  <a:srgbClr val="000000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 a </a:t>
            </a:r>
            <a:r>
              <a:rPr lang="en-US" sz="8000" b="1" dirty="0" err="1">
                <a:solidFill>
                  <a:srgbClr val="000000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předat</a:t>
            </a:r>
            <a:endParaRPr lang="en-US" sz="8000" b="1" dirty="0">
              <a:solidFill>
                <a:srgbClr val="000000"/>
              </a:solidFill>
              <a:latin typeface="Open Sans 2 Bold"/>
              <a:ea typeface="Open Sans 2 Bold"/>
              <a:cs typeface="Open Sans 2 Bold"/>
              <a:sym typeface="Open Sans 2 Bold"/>
            </a:endParaRPr>
          </a:p>
        </p:txBody>
      </p:sp>
      <p:sp>
        <p:nvSpPr>
          <p:cNvPr id="5" name="TextovéPole 4"/>
          <p:cNvSpPr txBox="1"/>
          <p:nvPr/>
        </p:nvSpPr>
        <p:spPr>
          <a:xfrm>
            <a:off x="0" y="7719112"/>
            <a:ext cx="18288000" cy="14209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82935" lvl="1" indent="-291467">
              <a:lnSpc>
                <a:spcPts val="4050"/>
              </a:lnSpc>
              <a:spcBef>
                <a:spcPct val="0"/>
              </a:spcBef>
              <a:buFont typeface="Arial"/>
              <a:buChar char="•"/>
            </a:pPr>
            <a:endParaRPr lang="en-US" sz="2700" dirty="0">
              <a:solidFill>
                <a:srgbClr val="000000"/>
              </a:solidFill>
              <a:latin typeface="Arial MT Pro"/>
              <a:ea typeface="Arial MT Pro"/>
              <a:cs typeface="Arial MT Pro"/>
              <a:sym typeface="Arial MT Pro"/>
            </a:endParaRPr>
          </a:p>
          <a:p>
            <a:pPr>
              <a:lnSpc>
                <a:spcPts val="4050"/>
              </a:lnSpc>
              <a:spcBef>
                <a:spcPct val="0"/>
              </a:spcBef>
            </a:pPr>
            <a:r>
              <a:rPr lang="en-US" sz="7200" dirty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      </a:t>
            </a:r>
            <a:r>
              <a:rPr lang="en-US" sz="7200" b="1" i="1" dirty="0" err="1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Potřebujeme</a:t>
            </a:r>
            <a:r>
              <a:rPr lang="en-US" sz="7200" b="1" i="1" dirty="0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 </a:t>
            </a:r>
            <a:r>
              <a:rPr lang="en-US" sz="7200" b="1" i="1" dirty="0" err="1">
                <a:solidFill>
                  <a:srgbClr val="000000"/>
                </a:solidFill>
                <a:latin typeface="Arial MT Pro"/>
                <a:ea typeface="Arial MT Pro"/>
                <a:cs typeface="Arial MT Pro"/>
                <a:sym typeface="Arial MT Pro"/>
              </a:rPr>
              <a:t>obojí</a:t>
            </a:r>
            <a:endParaRPr lang="en-US" sz="7200" b="1" i="1" dirty="0">
              <a:solidFill>
                <a:srgbClr val="000000"/>
              </a:solidFill>
              <a:latin typeface="Arial MT Pro"/>
              <a:ea typeface="Arial MT Pro"/>
              <a:cs typeface="Arial MT Pro"/>
              <a:sym typeface="Arial MT Pro"/>
            </a:endParaRP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792341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B7A0"/>
            </a:gs>
            <a:gs pos="50000">
              <a:srgbClr val="00B7A9">
                <a:alpha val="49000"/>
              </a:srgbClr>
            </a:gs>
            <a:gs pos="100000">
              <a:schemeClr val="bg1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/>
          <p:nvPr/>
        </p:nvSpPr>
        <p:spPr>
          <a:xfrm>
            <a:off x="1411178" y="3162300"/>
            <a:ext cx="15015970" cy="36933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9600"/>
              </a:lnSpc>
              <a:spcBef>
                <a:spcPct val="0"/>
              </a:spcBef>
            </a:pPr>
            <a:r>
              <a:rPr lang="cs-CZ" sz="8000" b="1" dirty="0" smtClean="0">
                <a:solidFill>
                  <a:srgbClr val="000000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Hodnoty úřadu</a:t>
            </a:r>
          </a:p>
          <a:p>
            <a:pPr marL="0" lvl="0" indent="0" algn="ctr">
              <a:lnSpc>
                <a:spcPts val="9600"/>
              </a:lnSpc>
              <a:spcBef>
                <a:spcPct val="0"/>
              </a:spcBef>
            </a:pPr>
            <a:endParaRPr lang="cs-CZ" sz="8000" b="1" dirty="0">
              <a:solidFill>
                <a:srgbClr val="000000"/>
              </a:solidFill>
              <a:latin typeface="Open Sans 2 Bold"/>
              <a:ea typeface="Open Sans 2 Bold"/>
              <a:cs typeface="Open Sans 2 Bold"/>
              <a:sym typeface="Open Sans 2 Bold"/>
            </a:endParaRPr>
          </a:p>
          <a:p>
            <a:pPr marL="0" lvl="0" indent="0" algn="ctr">
              <a:lnSpc>
                <a:spcPts val="9600"/>
              </a:lnSpc>
              <a:spcBef>
                <a:spcPct val="0"/>
              </a:spcBef>
            </a:pPr>
            <a:r>
              <a:rPr lang="cs-CZ" sz="8000" b="1" dirty="0" smtClean="0">
                <a:solidFill>
                  <a:srgbClr val="000000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Vize</a:t>
            </a:r>
            <a:endParaRPr lang="en-US" sz="8000" b="1" dirty="0">
              <a:solidFill>
                <a:srgbClr val="000000"/>
              </a:solidFill>
              <a:latin typeface="Open Sans 2 Bold"/>
              <a:ea typeface="Open Sans 2 Bold"/>
              <a:cs typeface="Open Sans 2 Bold"/>
              <a:sym typeface="Open Sans 2 Bold"/>
            </a:endParaRPr>
          </a:p>
        </p:txBody>
      </p:sp>
    </p:spTree>
    <p:extLst>
      <p:ext uri="{BB962C8B-B14F-4D97-AF65-F5344CB8AC3E}">
        <p14:creationId xmlns:p14="http://schemas.microsoft.com/office/powerpoint/2010/main" val="2029229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782840" y="880447"/>
            <a:ext cx="9627270" cy="8592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6651"/>
              </a:lnSpc>
            </a:pPr>
            <a:r>
              <a:rPr sz="6000" dirty="0">
                <a:solidFill>
                  <a:srgbClr val="12B8A0"/>
                </a:solidFill>
                <a:latin typeface="GWOPRF+Arial-BoldMT"/>
                <a:cs typeface="GWOPRF+Arial-BoldMT"/>
              </a:rPr>
              <a:t>Základní</a:t>
            </a:r>
            <a:r>
              <a:rPr sz="6000" spc="166" dirty="0">
                <a:solidFill>
                  <a:srgbClr val="12B8A0"/>
                </a:solidFill>
                <a:latin typeface="GWOPRF+Arial-BoldMT"/>
                <a:cs typeface="GWOPRF+Arial-BoldMT"/>
              </a:rPr>
              <a:t> </a:t>
            </a:r>
            <a:r>
              <a:rPr sz="6000" dirty="0">
                <a:solidFill>
                  <a:srgbClr val="12B8A0"/>
                </a:solidFill>
                <a:latin typeface="GWOPRF+Arial-BoldMT"/>
                <a:cs typeface="GWOPRF+Arial-BoldMT"/>
              </a:rPr>
              <a:t>hodnoty</a:t>
            </a:r>
            <a:r>
              <a:rPr sz="6000" spc="165" dirty="0">
                <a:solidFill>
                  <a:srgbClr val="12B8A0"/>
                </a:solidFill>
                <a:latin typeface="GWOPRF+Arial-BoldMT"/>
                <a:cs typeface="GWOPRF+Arial-BoldMT"/>
              </a:rPr>
              <a:t> </a:t>
            </a:r>
            <a:r>
              <a:rPr sz="6000" dirty="0">
                <a:solidFill>
                  <a:srgbClr val="12B8A0"/>
                </a:solidFill>
                <a:latin typeface="GWOPRF+Arial-BoldMT"/>
                <a:cs typeface="GWOPRF+Arial-BoldMT"/>
              </a:rPr>
              <a:t>úřadu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9472166" y="3280974"/>
            <a:ext cx="7560010" cy="4103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224"/>
              </a:lnSpc>
            </a:pPr>
            <a:r>
              <a:rPr sz="4400" dirty="0">
                <a:solidFill>
                  <a:srgbClr val="12B8A0"/>
                </a:solidFill>
                <a:latin typeface="Arial Black" panose="020B0A04020102020204" pitchFamily="34" charset="0"/>
                <a:cs typeface="GWOPRF+Arial-BoldMT"/>
              </a:rPr>
              <a:t>1.</a:t>
            </a:r>
            <a:r>
              <a:rPr sz="4400" spc="81" dirty="0">
                <a:solidFill>
                  <a:srgbClr val="12B8A0"/>
                </a:solidFill>
                <a:latin typeface="Arial Black" panose="020B0A04020102020204" pitchFamily="34" charset="0"/>
                <a:cs typeface="GWOPRF+Arial-BoldMT"/>
              </a:rPr>
              <a:t> </a:t>
            </a:r>
            <a:r>
              <a:rPr sz="4400" dirty="0">
                <a:solidFill>
                  <a:srgbClr val="12B8A0"/>
                </a:solidFill>
                <a:latin typeface="Arial Black" panose="020B0A04020102020204" pitchFamily="34" charset="0"/>
                <a:cs typeface="GWOPRF+Arial-BoldMT"/>
              </a:rPr>
              <a:t>VSTŘÍCNOST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897409" y="4849417"/>
            <a:ext cx="9390591" cy="22416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spcBef>
                <a:spcPts val="1880"/>
              </a:spcBef>
            </a:pPr>
            <a:r>
              <a:rPr sz="3800" dirty="0">
                <a:solidFill>
                  <a:srgbClr val="12B8A0"/>
                </a:solidFill>
                <a:latin typeface="Arial Black" panose="020B0A04020102020204" pitchFamily="34" charset="0"/>
                <a:cs typeface="AURIDQ+ArialMT"/>
              </a:rPr>
              <a:t>•</a:t>
            </a:r>
            <a:r>
              <a:rPr sz="3800" spc="426" dirty="0">
                <a:solidFill>
                  <a:srgbClr val="12B8A0"/>
                </a:solidFill>
                <a:latin typeface="Arial Black" panose="020B0A04020102020204" pitchFamily="34" charset="0"/>
                <a:cs typeface="AURIDQ+ArialMT"/>
              </a:rPr>
              <a:t> </a:t>
            </a:r>
            <a:r>
              <a:rPr sz="3800" dirty="0">
                <a:solidFill>
                  <a:srgbClr val="12B8A0"/>
                </a:solidFill>
                <a:latin typeface="Arial Black" panose="020B0A04020102020204" pitchFamily="34" charset="0"/>
                <a:cs typeface="GWOPRF+Arial-BoldMT"/>
              </a:rPr>
              <a:t>Klientsky</a:t>
            </a:r>
            <a:r>
              <a:rPr sz="3800" spc="50" dirty="0">
                <a:solidFill>
                  <a:srgbClr val="12B8A0"/>
                </a:solidFill>
                <a:latin typeface="Arial Black" panose="020B0A04020102020204" pitchFamily="34" charset="0"/>
                <a:cs typeface="GWOPRF+Arial-BoldMT"/>
              </a:rPr>
              <a:t> </a:t>
            </a:r>
            <a:r>
              <a:rPr sz="3800" dirty="0">
                <a:solidFill>
                  <a:srgbClr val="12B8A0"/>
                </a:solidFill>
                <a:latin typeface="Arial Black" panose="020B0A04020102020204" pitchFamily="34" charset="0"/>
                <a:cs typeface="GWOPRF+Arial-BoldMT"/>
              </a:rPr>
              <a:t>orientovaný</a:t>
            </a:r>
            <a:r>
              <a:rPr sz="3800" spc="50" dirty="0">
                <a:solidFill>
                  <a:srgbClr val="12B8A0"/>
                </a:solidFill>
                <a:latin typeface="Arial Black" panose="020B0A04020102020204" pitchFamily="34" charset="0"/>
                <a:cs typeface="GWOPRF+Arial-BoldMT"/>
              </a:rPr>
              <a:t> </a:t>
            </a:r>
            <a:r>
              <a:rPr sz="3800" dirty="0">
                <a:solidFill>
                  <a:srgbClr val="12B8A0"/>
                </a:solidFill>
                <a:latin typeface="Arial Black" panose="020B0A04020102020204" pitchFamily="34" charset="0"/>
                <a:cs typeface="GWOPRF+Arial-BoldMT"/>
              </a:rPr>
              <a:t>přístup</a:t>
            </a:r>
          </a:p>
          <a:p>
            <a:pPr>
              <a:spcBef>
                <a:spcPts val="1880"/>
              </a:spcBef>
            </a:pPr>
            <a:r>
              <a:rPr lang="cs-CZ" sz="3800" dirty="0">
                <a:solidFill>
                  <a:srgbClr val="12B8A0"/>
                </a:solidFill>
                <a:latin typeface="Arial Black" panose="020B0A04020102020204" pitchFamily="34" charset="0"/>
                <a:cs typeface="AURIDQ+ArialMT"/>
              </a:rPr>
              <a:t>•</a:t>
            </a:r>
            <a:r>
              <a:rPr lang="cs-CZ" sz="3800" spc="426" dirty="0">
                <a:solidFill>
                  <a:srgbClr val="12B8A0"/>
                </a:solidFill>
                <a:latin typeface="Arial Black" panose="020B0A04020102020204" pitchFamily="34" charset="0"/>
                <a:cs typeface="AURIDQ+ArialMT"/>
              </a:rPr>
              <a:t> </a:t>
            </a:r>
            <a:r>
              <a:rPr lang="cs-CZ" sz="3800" spc="-16" dirty="0">
                <a:solidFill>
                  <a:srgbClr val="12B8A0"/>
                </a:solidFill>
                <a:latin typeface="Arial Black" panose="020B0A04020102020204" pitchFamily="34" charset="0"/>
                <a:cs typeface="GWOPRF+Arial-BoldMT"/>
              </a:rPr>
              <a:t>Komunikace</a:t>
            </a:r>
            <a:r>
              <a:rPr lang="cs-CZ" sz="3800" spc="53" dirty="0">
                <a:solidFill>
                  <a:srgbClr val="12B8A0"/>
                </a:solidFill>
                <a:latin typeface="Arial Black" panose="020B0A04020102020204" pitchFamily="34" charset="0"/>
                <a:cs typeface="GWOPRF+Arial-BoldMT"/>
              </a:rPr>
              <a:t> </a:t>
            </a:r>
            <a:r>
              <a:rPr lang="cs-CZ" sz="3800" dirty="0">
                <a:solidFill>
                  <a:srgbClr val="12B8A0"/>
                </a:solidFill>
                <a:latin typeface="Arial Black" panose="020B0A04020102020204" pitchFamily="34" charset="0"/>
                <a:cs typeface="GWOPRF+Arial-BoldMT"/>
              </a:rPr>
              <a:t>a</a:t>
            </a:r>
            <a:r>
              <a:rPr lang="cs-CZ" sz="3800" spc="36" dirty="0">
                <a:solidFill>
                  <a:srgbClr val="12B8A0"/>
                </a:solidFill>
                <a:latin typeface="Arial Black" panose="020B0A04020102020204" pitchFamily="34" charset="0"/>
                <a:cs typeface="GWOPRF+Arial-BoldMT"/>
              </a:rPr>
              <a:t> </a:t>
            </a:r>
            <a:r>
              <a:rPr lang="cs-CZ" sz="3800" spc="-16" dirty="0">
                <a:solidFill>
                  <a:srgbClr val="12B8A0"/>
                </a:solidFill>
                <a:latin typeface="Arial Black" panose="020B0A04020102020204" pitchFamily="34" charset="0"/>
                <a:cs typeface="GWOPRF+Arial-BoldMT"/>
              </a:rPr>
              <a:t>empatie</a:t>
            </a:r>
          </a:p>
          <a:p>
            <a:pPr>
              <a:spcBef>
                <a:spcPts val="1880"/>
              </a:spcBef>
            </a:pPr>
            <a:endParaRPr sz="3800" dirty="0">
              <a:solidFill>
                <a:srgbClr val="12B8A0"/>
              </a:solidFill>
              <a:latin typeface="Arial Black" panose="020B0A04020102020204" pitchFamily="34" charset="0"/>
              <a:cs typeface="DPCIUJ+ArialMT"/>
            </a:endParaRPr>
          </a:p>
        </p:txBody>
      </p:sp>
      <p:sp>
        <p:nvSpPr>
          <p:cNvPr id="7" name="object 1"/>
          <p:cNvSpPr/>
          <p:nvPr/>
        </p:nvSpPr>
        <p:spPr>
          <a:xfrm>
            <a:off x="443963" y="1819422"/>
            <a:ext cx="6718838" cy="751507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 dirty="0"/>
          </a:p>
        </p:txBody>
      </p:sp>
      <p:sp>
        <p:nvSpPr>
          <p:cNvPr id="8" name="object 2"/>
          <p:cNvSpPr/>
          <p:nvPr/>
        </p:nvSpPr>
        <p:spPr>
          <a:xfrm>
            <a:off x="16001999" y="571500"/>
            <a:ext cx="1834161" cy="202473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962549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782840" y="880447"/>
            <a:ext cx="9627270" cy="8592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6651"/>
              </a:lnSpc>
            </a:pPr>
            <a:r>
              <a:rPr sz="6000" dirty="0">
                <a:solidFill>
                  <a:srgbClr val="12B8A0"/>
                </a:solidFill>
                <a:latin typeface="GWOPRF+Arial-BoldMT"/>
                <a:cs typeface="GWOPRF+Arial-BoldMT"/>
              </a:rPr>
              <a:t>Základní</a:t>
            </a:r>
            <a:r>
              <a:rPr sz="6000" spc="166" dirty="0">
                <a:solidFill>
                  <a:srgbClr val="12B8A0"/>
                </a:solidFill>
                <a:latin typeface="GWOPRF+Arial-BoldMT"/>
                <a:cs typeface="GWOPRF+Arial-BoldMT"/>
              </a:rPr>
              <a:t> </a:t>
            </a:r>
            <a:r>
              <a:rPr sz="6000" dirty="0">
                <a:solidFill>
                  <a:srgbClr val="12B8A0"/>
                </a:solidFill>
                <a:latin typeface="GWOPRF+Arial-BoldMT"/>
                <a:cs typeface="GWOPRF+Arial-BoldMT"/>
              </a:rPr>
              <a:t>hodnoty</a:t>
            </a:r>
            <a:r>
              <a:rPr sz="6000" spc="165" dirty="0">
                <a:solidFill>
                  <a:srgbClr val="12B8A0"/>
                </a:solidFill>
                <a:latin typeface="GWOPRF+Arial-BoldMT"/>
                <a:cs typeface="GWOPRF+Arial-BoldMT"/>
              </a:rPr>
              <a:t> </a:t>
            </a:r>
            <a:r>
              <a:rPr sz="6000" dirty="0">
                <a:solidFill>
                  <a:srgbClr val="12B8A0"/>
                </a:solidFill>
                <a:latin typeface="GWOPRF+Arial-BoldMT"/>
                <a:cs typeface="GWOPRF+Arial-BoldMT"/>
              </a:rPr>
              <a:t>úřadu</a:t>
            </a:r>
          </a:p>
        </p:txBody>
      </p:sp>
      <p:sp>
        <p:nvSpPr>
          <p:cNvPr id="10" name="object 5"/>
          <p:cNvSpPr txBox="1"/>
          <p:nvPr/>
        </p:nvSpPr>
        <p:spPr>
          <a:xfrm>
            <a:off x="9472166" y="3280974"/>
            <a:ext cx="7560010" cy="4103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224"/>
              </a:lnSpc>
            </a:pPr>
            <a:r>
              <a:rPr lang="cs-CZ" sz="4400" dirty="0">
                <a:solidFill>
                  <a:srgbClr val="12B8A0"/>
                </a:solidFill>
                <a:latin typeface="Arial Black" panose="020B0A04020102020204" pitchFamily="34" charset="0"/>
                <a:cs typeface="GWOPRF+Arial-BoldMT"/>
              </a:rPr>
              <a:t>2</a:t>
            </a:r>
            <a:r>
              <a:rPr sz="4400" dirty="0">
                <a:solidFill>
                  <a:srgbClr val="12B8A0"/>
                </a:solidFill>
                <a:latin typeface="Arial Black" panose="020B0A04020102020204" pitchFamily="34" charset="0"/>
                <a:cs typeface="GWOPRF+Arial-BoldMT"/>
              </a:rPr>
              <a:t>.</a:t>
            </a:r>
            <a:r>
              <a:rPr sz="4400" spc="81" dirty="0">
                <a:solidFill>
                  <a:srgbClr val="12B8A0"/>
                </a:solidFill>
                <a:latin typeface="Arial Black" panose="020B0A04020102020204" pitchFamily="34" charset="0"/>
                <a:cs typeface="GWOPRF+Arial-BoldMT"/>
              </a:rPr>
              <a:t> </a:t>
            </a:r>
            <a:r>
              <a:rPr lang="cs-CZ" sz="4400" dirty="0">
                <a:solidFill>
                  <a:srgbClr val="12B8A0"/>
                </a:solidFill>
                <a:latin typeface="Arial Black" panose="020B0A04020102020204" pitchFamily="34" charset="0"/>
                <a:cs typeface="GWOPRF+Arial-BoldMT"/>
              </a:rPr>
              <a:t>INOVATIVNOST</a:t>
            </a:r>
            <a:endParaRPr sz="4400" dirty="0">
              <a:solidFill>
                <a:srgbClr val="12B8A0"/>
              </a:solidFill>
              <a:latin typeface="Arial Black" panose="020B0A04020102020204" pitchFamily="34" charset="0"/>
              <a:cs typeface="GWOPRF+Arial-BoldMT"/>
            </a:endParaRPr>
          </a:p>
        </p:txBody>
      </p:sp>
      <p:sp>
        <p:nvSpPr>
          <p:cNvPr id="11" name="object 6"/>
          <p:cNvSpPr txBox="1"/>
          <p:nvPr/>
        </p:nvSpPr>
        <p:spPr>
          <a:xfrm>
            <a:off x="8897409" y="4849417"/>
            <a:ext cx="8068051" cy="22416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spcBef>
                <a:spcPts val="1880"/>
              </a:spcBef>
            </a:pPr>
            <a:r>
              <a:rPr sz="3800" dirty="0">
                <a:solidFill>
                  <a:srgbClr val="12B8A0"/>
                </a:solidFill>
                <a:latin typeface="Arial Black" panose="020B0A04020102020204" pitchFamily="34" charset="0"/>
                <a:cs typeface="AURIDQ+ArialMT"/>
              </a:rPr>
              <a:t>•</a:t>
            </a:r>
            <a:r>
              <a:rPr sz="3800" spc="426" dirty="0">
                <a:solidFill>
                  <a:srgbClr val="12B8A0"/>
                </a:solidFill>
                <a:latin typeface="Arial Black" panose="020B0A04020102020204" pitchFamily="34" charset="0"/>
                <a:cs typeface="AURIDQ+ArialMT"/>
              </a:rPr>
              <a:t> </a:t>
            </a:r>
            <a:r>
              <a:rPr lang="cs-CZ" sz="3800" dirty="0">
                <a:solidFill>
                  <a:srgbClr val="12B8A0"/>
                </a:solidFill>
                <a:latin typeface="Arial Black" panose="020B0A04020102020204" pitchFamily="34" charset="0"/>
                <a:cs typeface="GWOPRF+Arial-BoldMT"/>
              </a:rPr>
              <a:t>Digitální a chytré řešení</a:t>
            </a:r>
            <a:endParaRPr sz="3800" dirty="0">
              <a:solidFill>
                <a:srgbClr val="12B8A0"/>
              </a:solidFill>
              <a:latin typeface="Arial Black" panose="020B0A04020102020204" pitchFamily="34" charset="0"/>
              <a:cs typeface="GWOPRF+Arial-BoldMT"/>
            </a:endParaRPr>
          </a:p>
          <a:p>
            <a:pPr>
              <a:spcBef>
                <a:spcPts val="1880"/>
              </a:spcBef>
            </a:pPr>
            <a:r>
              <a:rPr lang="cs-CZ" sz="3800" dirty="0">
                <a:solidFill>
                  <a:srgbClr val="12B8A0"/>
                </a:solidFill>
                <a:latin typeface="Arial Black" panose="020B0A04020102020204" pitchFamily="34" charset="0"/>
                <a:cs typeface="AURIDQ+ArialMT"/>
              </a:rPr>
              <a:t>•</a:t>
            </a:r>
            <a:r>
              <a:rPr lang="cs-CZ" sz="3800" spc="426" dirty="0">
                <a:solidFill>
                  <a:srgbClr val="12B8A0"/>
                </a:solidFill>
                <a:latin typeface="Arial Black" panose="020B0A04020102020204" pitchFamily="34" charset="0"/>
                <a:cs typeface="AURIDQ+ArialMT"/>
              </a:rPr>
              <a:t> </a:t>
            </a:r>
            <a:r>
              <a:rPr lang="cs-CZ" sz="3800" spc="-16" dirty="0">
                <a:solidFill>
                  <a:srgbClr val="12B8A0"/>
                </a:solidFill>
                <a:latin typeface="Arial Black" panose="020B0A04020102020204" pitchFamily="34" charset="0"/>
                <a:cs typeface="GWOPRF+Arial-BoldMT"/>
              </a:rPr>
              <a:t>Průběžné zlepšování</a:t>
            </a:r>
            <a:endParaRPr lang="cs-CZ" sz="3800" spc="-16" dirty="0">
              <a:solidFill>
                <a:srgbClr val="12B8A0"/>
              </a:solidFill>
              <a:latin typeface="Arial Black" panose="020B0A04020102020204" pitchFamily="34" charset="0"/>
              <a:cs typeface="GWOPRF+Arial-BoldMT"/>
            </a:endParaRPr>
          </a:p>
          <a:p>
            <a:pPr>
              <a:spcBef>
                <a:spcPts val="1880"/>
              </a:spcBef>
            </a:pPr>
            <a:endParaRPr sz="3800" dirty="0">
              <a:solidFill>
                <a:srgbClr val="12B8A0"/>
              </a:solidFill>
              <a:latin typeface="Arial Black" panose="020B0A04020102020204" pitchFamily="34" charset="0"/>
              <a:cs typeface="DPCIUJ+ArialMT"/>
            </a:endParaRPr>
          </a:p>
        </p:txBody>
      </p:sp>
      <p:sp>
        <p:nvSpPr>
          <p:cNvPr id="7" name="object 2"/>
          <p:cNvSpPr/>
          <p:nvPr/>
        </p:nvSpPr>
        <p:spPr>
          <a:xfrm>
            <a:off x="16001999" y="571500"/>
            <a:ext cx="1834161" cy="202473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 dirty="0"/>
          </a:p>
        </p:txBody>
      </p:sp>
      <p:sp>
        <p:nvSpPr>
          <p:cNvPr id="8" name="object 1"/>
          <p:cNvSpPr/>
          <p:nvPr/>
        </p:nvSpPr>
        <p:spPr>
          <a:xfrm>
            <a:off x="443548" y="1819422"/>
            <a:ext cx="6566852" cy="721027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897204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782840" y="880447"/>
            <a:ext cx="9627270" cy="8592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6651"/>
              </a:lnSpc>
            </a:pPr>
            <a:r>
              <a:rPr sz="6000" dirty="0">
                <a:solidFill>
                  <a:srgbClr val="12B8A0"/>
                </a:solidFill>
                <a:latin typeface="GWOPRF+Arial-BoldMT"/>
                <a:cs typeface="GWOPRF+Arial-BoldMT"/>
              </a:rPr>
              <a:t>Základní</a:t>
            </a:r>
            <a:r>
              <a:rPr sz="6000" spc="166" dirty="0">
                <a:solidFill>
                  <a:srgbClr val="12B8A0"/>
                </a:solidFill>
                <a:latin typeface="GWOPRF+Arial-BoldMT"/>
                <a:cs typeface="GWOPRF+Arial-BoldMT"/>
              </a:rPr>
              <a:t> </a:t>
            </a:r>
            <a:r>
              <a:rPr sz="6000" dirty="0">
                <a:solidFill>
                  <a:srgbClr val="12B8A0"/>
                </a:solidFill>
                <a:latin typeface="GWOPRF+Arial-BoldMT"/>
                <a:cs typeface="GWOPRF+Arial-BoldMT"/>
              </a:rPr>
              <a:t>hodnoty</a:t>
            </a:r>
            <a:r>
              <a:rPr sz="6000" spc="165" dirty="0">
                <a:solidFill>
                  <a:srgbClr val="12B8A0"/>
                </a:solidFill>
                <a:latin typeface="GWOPRF+Arial-BoldMT"/>
                <a:cs typeface="GWOPRF+Arial-BoldMT"/>
              </a:rPr>
              <a:t> </a:t>
            </a:r>
            <a:r>
              <a:rPr sz="6000" dirty="0">
                <a:solidFill>
                  <a:srgbClr val="12B8A0"/>
                </a:solidFill>
                <a:latin typeface="GWOPRF+Arial-BoldMT"/>
                <a:cs typeface="GWOPRF+Arial-BoldMT"/>
              </a:rPr>
              <a:t>úřadu</a:t>
            </a:r>
          </a:p>
        </p:txBody>
      </p:sp>
      <p:sp>
        <p:nvSpPr>
          <p:cNvPr id="9" name="object 5"/>
          <p:cNvSpPr txBox="1"/>
          <p:nvPr/>
        </p:nvSpPr>
        <p:spPr>
          <a:xfrm>
            <a:off x="9472166" y="3280974"/>
            <a:ext cx="7560010" cy="4103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224"/>
              </a:lnSpc>
            </a:pPr>
            <a:r>
              <a:rPr lang="cs-CZ" sz="4400" dirty="0">
                <a:solidFill>
                  <a:srgbClr val="12B8A0"/>
                </a:solidFill>
                <a:latin typeface="Arial Black" panose="020B0A04020102020204" pitchFamily="34" charset="0"/>
                <a:cs typeface="GWOPRF+Arial-BoldMT"/>
              </a:rPr>
              <a:t>3. PROFESIONALITA</a:t>
            </a:r>
            <a:endParaRPr sz="4400" dirty="0">
              <a:solidFill>
                <a:srgbClr val="12B8A0"/>
              </a:solidFill>
              <a:latin typeface="Arial Black" panose="020B0A04020102020204" pitchFamily="34" charset="0"/>
              <a:cs typeface="GWOPRF+Arial-BoldMT"/>
            </a:endParaRPr>
          </a:p>
        </p:txBody>
      </p:sp>
      <p:sp>
        <p:nvSpPr>
          <p:cNvPr id="10" name="object 6"/>
          <p:cNvSpPr txBox="1"/>
          <p:nvPr/>
        </p:nvSpPr>
        <p:spPr>
          <a:xfrm>
            <a:off x="8897409" y="4849417"/>
            <a:ext cx="9390591" cy="28264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spcBef>
                <a:spcPts val="1880"/>
              </a:spcBef>
            </a:pPr>
            <a:r>
              <a:rPr sz="3800" dirty="0">
                <a:solidFill>
                  <a:srgbClr val="12B8A0"/>
                </a:solidFill>
                <a:latin typeface="Arial Black" panose="020B0A04020102020204" pitchFamily="34" charset="0"/>
                <a:cs typeface="AURIDQ+ArialMT"/>
              </a:rPr>
              <a:t>•</a:t>
            </a:r>
            <a:r>
              <a:rPr sz="3800" spc="426" dirty="0">
                <a:solidFill>
                  <a:srgbClr val="12B8A0"/>
                </a:solidFill>
                <a:latin typeface="Arial Black" panose="020B0A04020102020204" pitchFamily="34" charset="0"/>
                <a:cs typeface="AURIDQ+ArialMT"/>
              </a:rPr>
              <a:t> </a:t>
            </a:r>
            <a:r>
              <a:rPr lang="cs-CZ" sz="3800" dirty="0">
                <a:solidFill>
                  <a:srgbClr val="12B8A0"/>
                </a:solidFill>
                <a:latin typeface="Arial Black" panose="020B0A04020102020204" pitchFamily="34" charset="0"/>
                <a:cs typeface="GWOPRF+Arial-BoldMT"/>
              </a:rPr>
              <a:t>Odbornost a vzdělávání</a:t>
            </a:r>
            <a:endParaRPr sz="3800" dirty="0">
              <a:solidFill>
                <a:srgbClr val="12B8A0"/>
              </a:solidFill>
              <a:latin typeface="Arial Black" panose="020B0A04020102020204" pitchFamily="34" charset="0"/>
              <a:cs typeface="GWOPRF+Arial-BoldMT"/>
            </a:endParaRPr>
          </a:p>
          <a:p>
            <a:pPr>
              <a:spcBef>
                <a:spcPts val="1880"/>
              </a:spcBef>
            </a:pPr>
            <a:r>
              <a:rPr lang="cs-CZ" sz="3800" dirty="0">
                <a:solidFill>
                  <a:srgbClr val="12B8A0"/>
                </a:solidFill>
                <a:latin typeface="Arial Black" panose="020B0A04020102020204" pitchFamily="34" charset="0"/>
                <a:cs typeface="AURIDQ+ArialMT"/>
              </a:rPr>
              <a:t>•</a:t>
            </a:r>
            <a:r>
              <a:rPr lang="cs-CZ" sz="3800" spc="426" dirty="0">
                <a:solidFill>
                  <a:srgbClr val="12B8A0"/>
                </a:solidFill>
                <a:latin typeface="Arial Black" panose="020B0A04020102020204" pitchFamily="34" charset="0"/>
                <a:cs typeface="AURIDQ+ArialMT"/>
              </a:rPr>
              <a:t> </a:t>
            </a:r>
            <a:r>
              <a:rPr lang="cs-CZ" sz="3800" spc="-16" dirty="0">
                <a:solidFill>
                  <a:srgbClr val="12B8A0"/>
                </a:solidFill>
                <a:latin typeface="Arial Black" panose="020B0A04020102020204" pitchFamily="34" charset="0"/>
                <a:cs typeface="GWOPRF+Arial-BoldMT"/>
              </a:rPr>
              <a:t>Přehledné procesy a zodpovědnost</a:t>
            </a:r>
            <a:endParaRPr lang="cs-CZ" sz="3800" spc="-16" dirty="0">
              <a:solidFill>
                <a:srgbClr val="12B8A0"/>
              </a:solidFill>
              <a:latin typeface="Arial Black" panose="020B0A04020102020204" pitchFamily="34" charset="0"/>
              <a:cs typeface="GWOPRF+Arial-BoldMT"/>
            </a:endParaRPr>
          </a:p>
          <a:p>
            <a:pPr>
              <a:spcBef>
                <a:spcPts val="1880"/>
              </a:spcBef>
            </a:pPr>
            <a:endParaRPr sz="3800" dirty="0">
              <a:solidFill>
                <a:srgbClr val="12B8A0"/>
              </a:solidFill>
              <a:latin typeface="Arial Black" panose="020B0A04020102020204" pitchFamily="34" charset="0"/>
              <a:cs typeface="DPCIUJ+ArialMT"/>
            </a:endParaRPr>
          </a:p>
        </p:txBody>
      </p:sp>
      <p:sp>
        <p:nvSpPr>
          <p:cNvPr id="7" name="object 2"/>
          <p:cNvSpPr/>
          <p:nvPr/>
        </p:nvSpPr>
        <p:spPr>
          <a:xfrm>
            <a:off x="16001999" y="571500"/>
            <a:ext cx="1834161" cy="202473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 dirty="0"/>
          </a:p>
        </p:txBody>
      </p:sp>
      <p:sp>
        <p:nvSpPr>
          <p:cNvPr id="8" name="object 1"/>
          <p:cNvSpPr/>
          <p:nvPr/>
        </p:nvSpPr>
        <p:spPr>
          <a:xfrm>
            <a:off x="443993" y="1819422"/>
            <a:ext cx="6642607" cy="766747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887796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782840" y="880447"/>
            <a:ext cx="9627270" cy="8592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6651"/>
              </a:lnSpc>
            </a:pPr>
            <a:r>
              <a:rPr sz="6000" dirty="0">
                <a:solidFill>
                  <a:srgbClr val="12B8A0"/>
                </a:solidFill>
                <a:latin typeface="GWOPRF+Arial-BoldMT"/>
                <a:cs typeface="GWOPRF+Arial-BoldMT"/>
              </a:rPr>
              <a:t>Základní</a:t>
            </a:r>
            <a:r>
              <a:rPr sz="6000" spc="166" dirty="0">
                <a:solidFill>
                  <a:srgbClr val="12B8A0"/>
                </a:solidFill>
                <a:latin typeface="GWOPRF+Arial-BoldMT"/>
                <a:cs typeface="GWOPRF+Arial-BoldMT"/>
              </a:rPr>
              <a:t> </a:t>
            </a:r>
            <a:r>
              <a:rPr sz="6000" dirty="0">
                <a:solidFill>
                  <a:srgbClr val="12B8A0"/>
                </a:solidFill>
                <a:latin typeface="GWOPRF+Arial-BoldMT"/>
                <a:cs typeface="GWOPRF+Arial-BoldMT"/>
              </a:rPr>
              <a:t>hodnoty</a:t>
            </a:r>
            <a:r>
              <a:rPr sz="6000" spc="165" dirty="0">
                <a:solidFill>
                  <a:srgbClr val="12B8A0"/>
                </a:solidFill>
                <a:latin typeface="GWOPRF+Arial-BoldMT"/>
                <a:cs typeface="GWOPRF+Arial-BoldMT"/>
              </a:rPr>
              <a:t> </a:t>
            </a:r>
            <a:r>
              <a:rPr sz="6000" dirty="0">
                <a:solidFill>
                  <a:srgbClr val="12B8A0"/>
                </a:solidFill>
                <a:latin typeface="GWOPRF+Arial-BoldMT"/>
                <a:cs typeface="GWOPRF+Arial-BoldMT"/>
              </a:rPr>
              <a:t>úřadu</a:t>
            </a:r>
          </a:p>
        </p:txBody>
      </p:sp>
      <p:sp>
        <p:nvSpPr>
          <p:cNvPr id="10" name="object 5"/>
          <p:cNvSpPr txBox="1"/>
          <p:nvPr/>
        </p:nvSpPr>
        <p:spPr>
          <a:xfrm>
            <a:off x="9472166" y="3280974"/>
            <a:ext cx="7560010" cy="4103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224"/>
              </a:lnSpc>
            </a:pPr>
            <a:r>
              <a:rPr lang="cs-CZ" sz="4400" dirty="0">
                <a:solidFill>
                  <a:srgbClr val="12B8A0"/>
                </a:solidFill>
                <a:latin typeface="Arial Black" panose="020B0A04020102020204" pitchFamily="34" charset="0"/>
                <a:cs typeface="GWOPRF+Arial-BoldMT"/>
              </a:rPr>
              <a:t>4</a:t>
            </a:r>
            <a:r>
              <a:rPr sz="4400" dirty="0">
                <a:solidFill>
                  <a:srgbClr val="12B8A0"/>
                </a:solidFill>
                <a:latin typeface="Arial Black" panose="020B0A04020102020204" pitchFamily="34" charset="0"/>
                <a:cs typeface="GWOPRF+Arial-BoldMT"/>
              </a:rPr>
              <a:t>.</a:t>
            </a:r>
            <a:r>
              <a:rPr sz="4400" spc="81" dirty="0">
                <a:solidFill>
                  <a:srgbClr val="12B8A0"/>
                </a:solidFill>
                <a:latin typeface="Arial Black" panose="020B0A04020102020204" pitchFamily="34" charset="0"/>
                <a:cs typeface="GWOPRF+Arial-BoldMT"/>
              </a:rPr>
              <a:t> </a:t>
            </a:r>
            <a:r>
              <a:rPr lang="cs-CZ" sz="4400" dirty="0">
                <a:solidFill>
                  <a:srgbClr val="12B8A0"/>
                </a:solidFill>
                <a:latin typeface="Arial Black" panose="020B0A04020102020204" pitchFamily="34" charset="0"/>
                <a:cs typeface="GWOPRF+Arial-BoldMT"/>
              </a:rPr>
              <a:t>SLUŽBA</a:t>
            </a:r>
            <a:endParaRPr sz="4400" dirty="0">
              <a:solidFill>
                <a:srgbClr val="12B8A0"/>
              </a:solidFill>
              <a:latin typeface="Arial Black" panose="020B0A04020102020204" pitchFamily="34" charset="0"/>
              <a:cs typeface="GWOPRF+Arial-BoldMT"/>
            </a:endParaRPr>
          </a:p>
        </p:txBody>
      </p:sp>
      <p:sp>
        <p:nvSpPr>
          <p:cNvPr id="11" name="object 6"/>
          <p:cNvSpPr txBox="1"/>
          <p:nvPr/>
        </p:nvSpPr>
        <p:spPr>
          <a:xfrm>
            <a:off x="8897409" y="4849417"/>
            <a:ext cx="9247163" cy="22416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spcBef>
                <a:spcPts val="1880"/>
              </a:spcBef>
            </a:pPr>
            <a:r>
              <a:rPr sz="3800" dirty="0">
                <a:solidFill>
                  <a:srgbClr val="12B8A0"/>
                </a:solidFill>
                <a:latin typeface="Arial Black" panose="020B0A04020102020204" pitchFamily="34" charset="0"/>
                <a:cs typeface="AURIDQ+ArialMT"/>
              </a:rPr>
              <a:t>•</a:t>
            </a:r>
            <a:r>
              <a:rPr sz="3800" spc="426" dirty="0">
                <a:solidFill>
                  <a:srgbClr val="12B8A0"/>
                </a:solidFill>
                <a:latin typeface="Arial Black" panose="020B0A04020102020204" pitchFamily="34" charset="0"/>
                <a:cs typeface="AURIDQ+ArialMT"/>
              </a:rPr>
              <a:t> </a:t>
            </a:r>
            <a:r>
              <a:rPr lang="cs-CZ" sz="3800" dirty="0">
                <a:solidFill>
                  <a:srgbClr val="12B8A0"/>
                </a:solidFill>
                <a:latin typeface="Arial Black" panose="020B0A04020102020204" pitchFamily="34" charset="0"/>
                <a:cs typeface="GWOPRF+Arial-BoldMT"/>
              </a:rPr>
              <a:t>Kvalita poskytovaných služeb</a:t>
            </a:r>
            <a:endParaRPr sz="3800" dirty="0">
              <a:solidFill>
                <a:srgbClr val="12B8A0"/>
              </a:solidFill>
              <a:latin typeface="Arial Black" panose="020B0A04020102020204" pitchFamily="34" charset="0"/>
              <a:cs typeface="GWOPRF+Arial-BoldMT"/>
            </a:endParaRPr>
          </a:p>
          <a:p>
            <a:pPr>
              <a:spcBef>
                <a:spcPts val="1880"/>
              </a:spcBef>
            </a:pPr>
            <a:r>
              <a:rPr lang="cs-CZ" sz="3800" dirty="0">
                <a:solidFill>
                  <a:srgbClr val="12B8A0"/>
                </a:solidFill>
                <a:latin typeface="Arial Black" panose="020B0A04020102020204" pitchFamily="34" charset="0"/>
                <a:cs typeface="AURIDQ+ArialMT"/>
              </a:rPr>
              <a:t>•</a:t>
            </a:r>
            <a:r>
              <a:rPr lang="cs-CZ" sz="3800" spc="426" dirty="0">
                <a:solidFill>
                  <a:srgbClr val="12B8A0"/>
                </a:solidFill>
                <a:latin typeface="Arial Black" panose="020B0A04020102020204" pitchFamily="34" charset="0"/>
                <a:cs typeface="AURIDQ+ArialMT"/>
              </a:rPr>
              <a:t> </a:t>
            </a:r>
            <a:r>
              <a:rPr lang="cs-CZ" sz="3800" spc="-16" dirty="0">
                <a:solidFill>
                  <a:srgbClr val="12B8A0"/>
                </a:solidFill>
                <a:latin typeface="Arial Black" panose="020B0A04020102020204" pitchFamily="34" charset="0"/>
                <a:cs typeface="GWOPRF+Arial-BoldMT"/>
              </a:rPr>
              <a:t>Efektivita a rychlost</a:t>
            </a:r>
            <a:endParaRPr lang="cs-CZ" sz="3800" spc="-16" dirty="0">
              <a:solidFill>
                <a:srgbClr val="12B8A0"/>
              </a:solidFill>
              <a:latin typeface="Arial Black" panose="020B0A04020102020204" pitchFamily="34" charset="0"/>
              <a:cs typeface="GWOPRF+Arial-BoldMT"/>
            </a:endParaRPr>
          </a:p>
          <a:p>
            <a:pPr>
              <a:spcBef>
                <a:spcPts val="1880"/>
              </a:spcBef>
            </a:pPr>
            <a:endParaRPr sz="3800" dirty="0">
              <a:solidFill>
                <a:srgbClr val="12B8A0"/>
              </a:solidFill>
              <a:latin typeface="Arial Black" panose="020B0A04020102020204" pitchFamily="34" charset="0"/>
              <a:cs typeface="DPCIUJ+ArialMT"/>
            </a:endParaRPr>
          </a:p>
        </p:txBody>
      </p:sp>
      <p:sp>
        <p:nvSpPr>
          <p:cNvPr id="7" name="object 2"/>
          <p:cNvSpPr/>
          <p:nvPr/>
        </p:nvSpPr>
        <p:spPr>
          <a:xfrm>
            <a:off x="16001999" y="571500"/>
            <a:ext cx="1834161" cy="202473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 dirty="0"/>
          </a:p>
        </p:txBody>
      </p:sp>
      <p:sp>
        <p:nvSpPr>
          <p:cNvPr id="8" name="object 1"/>
          <p:cNvSpPr/>
          <p:nvPr/>
        </p:nvSpPr>
        <p:spPr>
          <a:xfrm>
            <a:off x="443734" y="1819422"/>
            <a:ext cx="6566666" cy="751507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51385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petrodi\Desktop\Úřad nové generace_kapsa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8657" y="611035"/>
            <a:ext cx="9718449" cy="9041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object 2"/>
          <p:cNvSpPr/>
          <p:nvPr/>
        </p:nvSpPr>
        <p:spPr>
          <a:xfrm>
            <a:off x="15773400" y="611035"/>
            <a:ext cx="1752600" cy="185497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76603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/>
            </a:gs>
            <a:gs pos="50000">
              <a:srgbClr val="00B7A9"/>
            </a:gs>
            <a:gs pos="100000">
              <a:schemeClr val="bg1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/>
          <p:nvPr/>
        </p:nvSpPr>
        <p:spPr>
          <a:xfrm>
            <a:off x="1411178" y="3162300"/>
            <a:ext cx="15015970" cy="36933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9600"/>
              </a:lnSpc>
              <a:spcBef>
                <a:spcPct val="0"/>
              </a:spcBef>
            </a:pPr>
            <a:r>
              <a:rPr lang="cs-CZ" sz="8000" b="1" dirty="0" err="1" smtClean="0">
                <a:solidFill>
                  <a:srgbClr val="000000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Wellbeing</a:t>
            </a:r>
            <a:endParaRPr lang="cs-CZ" sz="8000" b="1" dirty="0" smtClean="0">
              <a:solidFill>
                <a:srgbClr val="000000"/>
              </a:solidFill>
              <a:latin typeface="Open Sans 2 Bold"/>
              <a:ea typeface="Open Sans 2 Bold"/>
              <a:cs typeface="Open Sans 2 Bold"/>
              <a:sym typeface="Open Sans 2 Bold"/>
            </a:endParaRPr>
          </a:p>
          <a:p>
            <a:pPr marL="0" lvl="0" indent="0" algn="ctr">
              <a:lnSpc>
                <a:spcPts val="9600"/>
              </a:lnSpc>
              <a:spcBef>
                <a:spcPct val="0"/>
              </a:spcBef>
            </a:pPr>
            <a:endParaRPr lang="cs-CZ" sz="8000" b="1" dirty="0">
              <a:solidFill>
                <a:srgbClr val="000000"/>
              </a:solidFill>
              <a:latin typeface="Open Sans 2 Bold"/>
              <a:ea typeface="Open Sans 2 Bold"/>
              <a:cs typeface="Open Sans 2 Bold"/>
              <a:sym typeface="Open Sans 2 Bold"/>
            </a:endParaRPr>
          </a:p>
          <a:p>
            <a:pPr marL="0" lvl="0" indent="0" algn="ctr">
              <a:lnSpc>
                <a:spcPts val="9600"/>
              </a:lnSpc>
              <a:spcBef>
                <a:spcPct val="0"/>
              </a:spcBef>
            </a:pPr>
            <a:r>
              <a:rPr lang="cs-CZ" sz="8000" b="1" dirty="0" smtClean="0">
                <a:solidFill>
                  <a:srgbClr val="000000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zaměstnanců</a:t>
            </a:r>
            <a:endParaRPr lang="en-US" sz="8000" b="1" dirty="0">
              <a:solidFill>
                <a:srgbClr val="000000"/>
              </a:solidFill>
              <a:latin typeface="Open Sans 2 Bold"/>
              <a:ea typeface="Open Sans 2 Bold"/>
              <a:cs typeface="Open Sans 2 Bold"/>
              <a:sym typeface="Open Sans 2 Bold"/>
            </a:endParaRPr>
          </a:p>
        </p:txBody>
      </p:sp>
    </p:spTree>
    <p:extLst>
      <p:ext uri="{BB962C8B-B14F-4D97-AF65-F5344CB8AC3E}">
        <p14:creationId xmlns:p14="http://schemas.microsoft.com/office/powerpoint/2010/main" val="157021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782839" y="880447"/>
            <a:ext cx="10827071" cy="171841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6651"/>
              </a:lnSpc>
            </a:pPr>
            <a:r>
              <a:rPr lang="cs-CZ" sz="5000" dirty="0" err="1">
                <a:solidFill>
                  <a:srgbClr val="12B8A0"/>
                </a:solidFill>
                <a:latin typeface="Arial Black" panose="020B0A04020102020204" pitchFamily="34" charset="0"/>
                <a:cs typeface="GWOPRF+Arial-BoldMT"/>
              </a:rPr>
              <a:t>Wellbeing</a:t>
            </a:r>
            <a:r>
              <a:rPr lang="cs-CZ" sz="5000" dirty="0">
                <a:solidFill>
                  <a:srgbClr val="12B8A0"/>
                </a:solidFill>
                <a:latin typeface="Arial Black" panose="020B0A04020102020204" pitchFamily="34" charset="0"/>
                <a:cs typeface="GWOPRF+Arial-BoldMT"/>
              </a:rPr>
              <a:t> CÍLE</a:t>
            </a:r>
          </a:p>
          <a:p>
            <a:pPr>
              <a:lnSpc>
                <a:spcPts val="6651"/>
              </a:lnSpc>
            </a:pPr>
            <a:endParaRPr sz="6000" dirty="0">
              <a:solidFill>
                <a:srgbClr val="12B8A0"/>
              </a:solidFill>
              <a:latin typeface="GWOPRF+Arial-BoldMT"/>
              <a:cs typeface="GWOPRF+Arial-BoldMT"/>
            </a:endParaRPr>
          </a:p>
        </p:txBody>
      </p:sp>
      <p:sp>
        <p:nvSpPr>
          <p:cNvPr id="5" name="object 6"/>
          <p:cNvSpPr txBox="1"/>
          <p:nvPr/>
        </p:nvSpPr>
        <p:spPr>
          <a:xfrm>
            <a:off x="266724" y="2280094"/>
            <a:ext cx="18021276" cy="73866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r>
              <a:rPr lang="cs-CZ" sz="4000" b="1" i="1" u="sng" dirty="0">
                <a:solidFill>
                  <a:srgbClr val="12B8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Hlavní cíl:</a:t>
            </a:r>
          </a:p>
          <a:p>
            <a:r>
              <a:rPr lang="cs-CZ" sz="4000" dirty="0">
                <a:solidFill>
                  <a:srgbClr val="12B8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Zmapovat stav </a:t>
            </a:r>
            <a:r>
              <a:rPr lang="cs-CZ" sz="4000" dirty="0" err="1">
                <a:solidFill>
                  <a:srgbClr val="12B8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well-beingu</a:t>
            </a:r>
            <a:r>
              <a:rPr lang="cs-CZ" sz="4000" dirty="0">
                <a:solidFill>
                  <a:srgbClr val="12B8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cs-CZ" sz="4000" dirty="0">
                <a:solidFill>
                  <a:srgbClr val="12B8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(práce, životní rovnováha, vztahy apod.).</a:t>
            </a:r>
          </a:p>
          <a:p>
            <a:endParaRPr lang="cs-CZ" sz="4000" dirty="0">
              <a:solidFill>
                <a:srgbClr val="12B8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4000" b="1" i="1" u="sng" dirty="0">
                <a:solidFill>
                  <a:srgbClr val="12B8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Dílčí cíle:</a:t>
            </a:r>
          </a:p>
          <a:p>
            <a:r>
              <a:rPr lang="cs-CZ" sz="4000" dirty="0">
                <a:solidFill>
                  <a:srgbClr val="12B8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Identifikovat silné stránky a slabiny v pracovním klimatu.</a:t>
            </a:r>
          </a:p>
          <a:p>
            <a:r>
              <a:rPr lang="cs-CZ" sz="4000" dirty="0">
                <a:solidFill>
                  <a:srgbClr val="12B8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Nabídnout náměty pro dlouhodobou podporu </a:t>
            </a:r>
            <a:r>
              <a:rPr lang="cs-CZ" sz="4000" dirty="0" err="1">
                <a:solidFill>
                  <a:srgbClr val="12B8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well-beingu</a:t>
            </a:r>
            <a:r>
              <a:rPr lang="cs-CZ" sz="4000" dirty="0">
                <a:solidFill>
                  <a:srgbClr val="12B8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endParaRPr lang="cs-CZ" sz="4000" dirty="0">
              <a:solidFill>
                <a:srgbClr val="12B8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s-CZ" sz="4000" b="1" i="1" u="sng" dirty="0">
                <a:solidFill>
                  <a:srgbClr val="12B8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Význam:</a:t>
            </a:r>
          </a:p>
          <a:p>
            <a:r>
              <a:rPr lang="cs-CZ" sz="4000" dirty="0">
                <a:solidFill>
                  <a:srgbClr val="12B8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Zvýšení spokojenosti a efektivity zaměstnanců.</a:t>
            </a:r>
          </a:p>
          <a:p>
            <a:r>
              <a:rPr lang="cs-CZ" sz="4000" dirty="0">
                <a:solidFill>
                  <a:srgbClr val="12B8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Modernizace a zodpovědné řízení veřejné správy.</a:t>
            </a:r>
          </a:p>
          <a:p>
            <a:r>
              <a:rPr lang="cs-CZ" sz="4000" dirty="0">
                <a:solidFill>
                  <a:srgbClr val="12B8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Snížení negativních jevů (stres, nemocnost, …).</a:t>
            </a:r>
          </a:p>
        </p:txBody>
      </p:sp>
    </p:spTree>
    <p:extLst>
      <p:ext uri="{BB962C8B-B14F-4D97-AF65-F5344CB8AC3E}">
        <p14:creationId xmlns:p14="http://schemas.microsoft.com/office/powerpoint/2010/main" val="1595126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782839" y="880447"/>
            <a:ext cx="10827071" cy="171841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6651"/>
              </a:lnSpc>
            </a:pPr>
            <a:r>
              <a:rPr lang="cs-CZ" sz="5000" dirty="0" err="1">
                <a:solidFill>
                  <a:srgbClr val="12B8A0"/>
                </a:solidFill>
                <a:latin typeface="Arial Black" panose="020B0A04020102020204" pitchFamily="34" charset="0"/>
                <a:cs typeface="GWOPRF+Arial-BoldMT"/>
              </a:rPr>
              <a:t>Wellbeing</a:t>
            </a:r>
            <a:r>
              <a:rPr lang="cs-CZ" sz="5000" dirty="0">
                <a:solidFill>
                  <a:srgbClr val="12B8A0"/>
                </a:solidFill>
                <a:latin typeface="Arial Black" panose="020B0A04020102020204" pitchFamily="34" charset="0"/>
                <a:cs typeface="GWOPRF+Arial-BoldMT"/>
              </a:rPr>
              <a:t> PRŮBĚH</a:t>
            </a:r>
          </a:p>
          <a:p>
            <a:pPr>
              <a:lnSpc>
                <a:spcPts val="6651"/>
              </a:lnSpc>
            </a:pPr>
            <a:endParaRPr sz="6000" dirty="0">
              <a:solidFill>
                <a:srgbClr val="12B8A0"/>
              </a:solidFill>
              <a:latin typeface="GWOPRF+Arial-BoldMT"/>
              <a:cs typeface="GWOPRF+Arial-BoldMT"/>
            </a:endParaRPr>
          </a:p>
        </p:txBody>
      </p:sp>
      <p:sp>
        <p:nvSpPr>
          <p:cNvPr id="5" name="object 6"/>
          <p:cNvSpPr txBox="1"/>
          <p:nvPr/>
        </p:nvSpPr>
        <p:spPr>
          <a:xfrm>
            <a:off x="266724" y="3084919"/>
            <a:ext cx="18021276" cy="603242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95426" indent="-895426">
              <a:buFontTx/>
              <a:buChar char="-"/>
            </a:pPr>
            <a:r>
              <a:rPr lang="cs-CZ" sz="5600" dirty="0">
                <a:solidFill>
                  <a:srgbClr val="12B8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Anonymní dotazníkové šetření</a:t>
            </a:r>
          </a:p>
          <a:p>
            <a:pPr marL="895426" indent="-895426">
              <a:buFontTx/>
              <a:buChar char="-"/>
            </a:pPr>
            <a:r>
              <a:rPr lang="cs-CZ" sz="5600" dirty="0">
                <a:solidFill>
                  <a:srgbClr val="12B8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Cca 100 otázek on-line</a:t>
            </a:r>
          </a:p>
          <a:p>
            <a:pPr marL="895426" indent="-895426">
              <a:buFontTx/>
              <a:buChar char="-"/>
            </a:pPr>
            <a:r>
              <a:rPr lang="cs-CZ" sz="5600" dirty="0">
                <a:solidFill>
                  <a:srgbClr val="12B8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Účast cca 2/3 zaměstnanců</a:t>
            </a:r>
          </a:p>
          <a:p>
            <a:pPr marL="895426" indent="-895426">
              <a:buFontTx/>
              <a:buChar char="-"/>
            </a:pPr>
            <a:r>
              <a:rPr lang="cs-CZ" sz="5600" dirty="0">
                <a:solidFill>
                  <a:srgbClr val="12B8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Zpracovává UK (PF, 1. LF)</a:t>
            </a:r>
          </a:p>
          <a:p>
            <a:pPr marL="895426" indent="-895426">
              <a:buFontTx/>
              <a:buChar char="-"/>
            </a:pPr>
            <a:r>
              <a:rPr lang="cs-CZ" sz="5600" dirty="0">
                <a:solidFill>
                  <a:srgbClr val="12B8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Prezentace nejprve zaměstnancům</a:t>
            </a:r>
          </a:p>
          <a:p>
            <a:pPr marL="895426" indent="-895426">
              <a:buFontTx/>
              <a:buChar char="-"/>
            </a:pPr>
            <a:r>
              <a:rPr lang="cs-CZ" sz="5600" dirty="0">
                <a:solidFill>
                  <a:srgbClr val="12B8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Zpracování opatření </a:t>
            </a:r>
          </a:p>
          <a:p>
            <a:pPr marL="895426" indent="-895426">
              <a:buFontTx/>
              <a:buChar char="-"/>
            </a:pPr>
            <a:r>
              <a:rPr lang="cs-CZ" sz="5600" dirty="0">
                <a:solidFill>
                  <a:srgbClr val="12B8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Následně na TK odborné veřejnosti</a:t>
            </a:r>
          </a:p>
        </p:txBody>
      </p:sp>
    </p:spTree>
    <p:extLst>
      <p:ext uri="{BB962C8B-B14F-4D97-AF65-F5344CB8AC3E}">
        <p14:creationId xmlns:p14="http://schemas.microsoft.com/office/powerpoint/2010/main" val="2941696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782839" y="880447"/>
            <a:ext cx="10827071" cy="171841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6651"/>
              </a:lnSpc>
            </a:pPr>
            <a:r>
              <a:rPr lang="cs-CZ" sz="5000" dirty="0" err="1">
                <a:solidFill>
                  <a:srgbClr val="12B8A0"/>
                </a:solidFill>
                <a:latin typeface="Arial Black" panose="020B0A04020102020204" pitchFamily="34" charset="0"/>
                <a:cs typeface="GWOPRF+Arial-BoldMT"/>
              </a:rPr>
              <a:t>Wellbeing</a:t>
            </a:r>
            <a:r>
              <a:rPr lang="cs-CZ" sz="5000" dirty="0">
                <a:solidFill>
                  <a:srgbClr val="12B8A0"/>
                </a:solidFill>
                <a:latin typeface="Arial Black" panose="020B0A04020102020204" pitchFamily="34" charset="0"/>
                <a:cs typeface="GWOPRF+Arial-BoldMT"/>
              </a:rPr>
              <a:t> ZÁVĚRY</a:t>
            </a:r>
          </a:p>
          <a:p>
            <a:pPr>
              <a:lnSpc>
                <a:spcPts val="6651"/>
              </a:lnSpc>
            </a:pPr>
            <a:endParaRPr sz="6000" dirty="0">
              <a:solidFill>
                <a:srgbClr val="12B8A0"/>
              </a:solidFill>
              <a:latin typeface="GWOPRF+Arial-BoldMT"/>
              <a:cs typeface="GWOPRF+Arial-BoldMT"/>
            </a:endParaRPr>
          </a:p>
        </p:txBody>
      </p:sp>
      <p:sp>
        <p:nvSpPr>
          <p:cNvPr id="5" name="object 6"/>
          <p:cNvSpPr txBox="1"/>
          <p:nvPr/>
        </p:nvSpPr>
        <p:spPr>
          <a:xfrm>
            <a:off x="176738" y="2339612"/>
            <a:ext cx="18111262" cy="769441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r>
              <a:rPr lang="cs-CZ" sz="5000" dirty="0">
                <a:solidFill>
                  <a:srgbClr val="12B8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 mezilidské vztahy</a:t>
            </a:r>
          </a:p>
          <a:p>
            <a:r>
              <a:rPr lang="cs-CZ" sz="5000" dirty="0">
                <a:solidFill>
                  <a:srgbClr val="12B8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 týmová spolupráce</a:t>
            </a:r>
          </a:p>
          <a:p>
            <a:r>
              <a:rPr lang="cs-CZ" sz="5000" dirty="0">
                <a:solidFill>
                  <a:srgbClr val="12B8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 podpora vedení, budování důvěry</a:t>
            </a:r>
          </a:p>
          <a:p>
            <a:r>
              <a:rPr lang="cs-CZ" sz="5000" dirty="0">
                <a:solidFill>
                  <a:srgbClr val="12B8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 soudržnost kolektivu </a:t>
            </a:r>
          </a:p>
          <a:p>
            <a:r>
              <a:rPr lang="cs-CZ" sz="5000" dirty="0">
                <a:solidFill>
                  <a:srgbClr val="12B8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 vedoucí = autority s vizí a individuálním přístupem</a:t>
            </a:r>
          </a:p>
          <a:p>
            <a:endParaRPr lang="cs-CZ" sz="5000" dirty="0">
              <a:solidFill>
                <a:srgbClr val="12B8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16341" indent="-716341">
              <a:buFontTx/>
              <a:buChar char="-"/>
            </a:pPr>
            <a:r>
              <a:rPr lang="cs-CZ" sz="5000" dirty="0">
                <a:solidFill>
                  <a:srgbClr val="12B8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fyzické zdraví</a:t>
            </a:r>
          </a:p>
          <a:p>
            <a:pPr marL="716341" indent="-716341">
              <a:buFontTx/>
              <a:buChar char="-"/>
            </a:pPr>
            <a:r>
              <a:rPr lang="cs-CZ" sz="5000" dirty="0">
                <a:solidFill>
                  <a:srgbClr val="12B8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ekonomická jistota</a:t>
            </a:r>
          </a:p>
          <a:p>
            <a:pPr marL="716341" indent="-716341">
              <a:buFontTx/>
              <a:buChar char="-"/>
            </a:pPr>
            <a:r>
              <a:rPr lang="cs-CZ" sz="5000" dirty="0">
                <a:solidFill>
                  <a:srgbClr val="12B8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zpětná vazba (pochvala/výtky)</a:t>
            </a:r>
          </a:p>
          <a:p>
            <a:pPr marL="716341" indent="-716341">
              <a:buFontTx/>
              <a:buChar char="-"/>
            </a:pPr>
            <a:r>
              <a:rPr lang="cs-CZ" sz="5000" dirty="0">
                <a:solidFill>
                  <a:srgbClr val="12B8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vzdělávání</a:t>
            </a:r>
          </a:p>
        </p:txBody>
      </p:sp>
    </p:spTree>
    <p:extLst>
      <p:ext uri="{BB962C8B-B14F-4D97-AF65-F5344CB8AC3E}">
        <p14:creationId xmlns:p14="http://schemas.microsoft.com/office/powerpoint/2010/main" val="4067634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782839" y="880447"/>
            <a:ext cx="10827071" cy="171841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6651"/>
              </a:lnSpc>
            </a:pPr>
            <a:r>
              <a:rPr lang="cs-CZ" sz="5000" dirty="0" err="1">
                <a:solidFill>
                  <a:srgbClr val="12B8A0"/>
                </a:solidFill>
                <a:latin typeface="Arial Black" panose="020B0A04020102020204" pitchFamily="34" charset="0"/>
                <a:cs typeface="GWOPRF+Arial-BoldMT"/>
              </a:rPr>
              <a:t>Wellbeing</a:t>
            </a:r>
            <a:r>
              <a:rPr lang="cs-CZ" sz="5000" dirty="0">
                <a:solidFill>
                  <a:srgbClr val="12B8A0"/>
                </a:solidFill>
                <a:latin typeface="Arial Black" panose="020B0A04020102020204" pitchFamily="34" charset="0"/>
                <a:cs typeface="GWOPRF+Arial-BoldMT"/>
              </a:rPr>
              <a:t> DOPORUČENÍ</a:t>
            </a:r>
          </a:p>
          <a:p>
            <a:pPr>
              <a:lnSpc>
                <a:spcPts val="6651"/>
              </a:lnSpc>
            </a:pPr>
            <a:endParaRPr sz="6000" dirty="0">
              <a:solidFill>
                <a:srgbClr val="12B8A0"/>
              </a:solidFill>
              <a:latin typeface="GWOPRF+Arial-BoldMT"/>
              <a:cs typeface="GWOPRF+Arial-BoldMT"/>
            </a:endParaRPr>
          </a:p>
        </p:txBody>
      </p:sp>
      <p:sp>
        <p:nvSpPr>
          <p:cNvPr id="5" name="object 6"/>
          <p:cNvSpPr txBox="1"/>
          <p:nvPr/>
        </p:nvSpPr>
        <p:spPr>
          <a:xfrm>
            <a:off x="176738" y="2339611"/>
            <a:ext cx="18111262" cy="84638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716341" indent="-716341">
              <a:buFontTx/>
              <a:buChar char="-"/>
            </a:pPr>
            <a:endParaRPr lang="cs-CZ" sz="5000" dirty="0">
              <a:solidFill>
                <a:srgbClr val="12B8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16341" indent="-716341">
              <a:buFontTx/>
              <a:buChar char="-"/>
            </a:pPr>
            <a:r>
              <a:rPr lang="cs-CZ" sz="5000" dirty="0">
                <a:solidFill>
                  <a:srgbClr val="12B8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zavést programy na podporu pohybové aktivity, relaxace a kvality spánku</a:t>
            </a:r>
          </a:p>
          <a:p>
            <a:pPr marL="716341" indent="-716341">
              <a:buFontTx/>
              <a:buChar char="-"/>
            </a:pPr>
            <a:r>
              <a:rPr lang="cs-CZ" sz="5000" dirty="0">
                <a:solidFill>
                  <a:srgbClr val="12B8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ergonomické úpravy pracovního prostředí </a:t>
            </a:r>
          </a:p>
          <a:p>
            <a:pPr marL="716341" indent="-716341">
              <a:buFontTx/>
              <a:buChar char="-"/>
            </a:pPr>
            <a:r>
              <a:rPr lang="cs-CZ" sz="5000" dirty="0">
                <a:solidFill>
                  <a:srgbClr val="12B8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vzdělávací workshopy zaměřené na zdravý životní styl</a:t>
            </a:r>
          </a:p>
          <a:p>
            <a:pPr marL="716341" indent="-716341">
              <a:buFontTx/>
              <a:buChar char="-"/>
            </a:pPr>
            <a:r>
              <a:rPr lang="cs-CZ" sz="5000" dirty="0">
                <a:solidFill>
                  <a:srgbClr val="12B8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zavedení mechanismů pro systematické oceňování přínosu zaměstnanců a rozvojových programů</a:t>
            </a:r>
          </a:p>
          <a:p>
            <a:pPr marL="716341" indent="-716341">
              <a:buFontTx/>
              <a:buChar char="-"/>
            </a:pPr>
            <a:r>
              <a:rPr lang="cs-CZ" sz="5000" dirty="0">
                <a:solidFill>
                  <a:srgbClr val="12B8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vzdělávání vedoucích (poskytování pravidelné zpětné vazby, pravidelného uznávání přínosu zaměstnanců, přenos informací, …)</a:t>
            </a:r>
          </a:p>
          <a:p>
            <a:endParaRPr lang="cs-CZ" sz="5000" dirty="0">
              <a:solidFill>
                <a:srgbClr val="12B8A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0243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782839" y="880447"/>
            <a:ext cx="12094961" cy="171841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6651"/>
              </a:lnSpc>
            </a:pPr>
            <a:r>
              <a:rPr lang="cs-CZ" sz="5000" dirty="0" err="1">
                <a:solidFill>
                  <a:srgbClr val="12B8A0"/>
                </a:solidFill>
                <a:latin typeface="Arial Black" panose="020B0A04020102020204" pitchFamily="34" charset="0"/>
                <a:cs typeface="GWOPRF+Arial-BoldMT"/>
              </a:rPr>
              <a:t>Wellbeing</a:t>
            </a:r>
            <a:r>
              <a:rPr lang="cs-CZ" sz="5000" dirty="0">
                <a:solidFill>
                  <a:srgbClr val="12B8A0"/>
                </a:solidFill>
                <a:latin typeface="Arial Black" panose="020B0A04020102020204" pitchFamily="34" charset="0"/>
                <a:cs typeface="GWOPRF+Arial-BoldMT"/>
              </a:rPr>
              <a:t> </a:t>
            </a:r>
            <a:r>
              <a:rPr lang="cs-CZ" sz="5000" dirty="0" smtClean="0">
                <a:solidFill>
                  <a:srgbClr val="12B8A0"/>
                </a:solidFill>
                <a:latin typeface="Arial Black" panose="020B0A04020102020204" pitchFamily="34" charset="0"/>
                <a:cs typeface="GWOPRF+Arial-BoldMT"/>
              </a:rPr>
              <a:t>– OPATŘENÍ - Desatero</a:t>
            </a:r>
            <a:endParaRPr lang="cs-CZ" sz="5000" dirty="0">
              <a:solidFill>
                <a:srgbClr val="12B8A0"/>
              </a:solidFill>
              <a:latin typeface="Arial Black" panose="020B0A04020102020204" pitchFamily="34" charset="0"/>
              <a:cs typeface="GWOPRF+Arial-BoldMT"/>
            </a:endParaRPr>
          </a:p>
          <a:p>
            <a:pPr>
              <a:lnSpc>
                <a:spcPts val="6651"/>
              </a:lnSpc>
            </a:pPr>
            <a:endParaRPr sz="6000" dirty="0">
              <a:solidFill>
                <a:srgbClr val="12B8A0"/>
              </a:solidFill>
              <a:latin typeface="GWOPRF+Arial-BoldMT"/>
              <a:cs typeface="GWOPRF+Arial-BoldMT"/>
            </a:endParaRPr>
          </a:p>
        </p:txBody>
      </p:sp>
      <p:sp>
        <p:nvSpPr>
          <p:cNvPr id="5" name="object 6"/>
          <p:cNvSpPr txBox="1"/>
          <p:nvPr/>
        </p:nvSpPr>
        <p:spPr>
          <a:xfrm>
            <a:off x="782838" y="1897350"/>
            <a:ext cx="16741675" cy="85920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716341" indent="-716341">
              <a:lnSpc>
                <a:spcPts val="6651"/>
              </a:lnSpc>
              <a:buAutoNum type="arabicPeriod"/>
            </a:pPr>
            <a:r>
              <a:rPr lang="cs-CZ" sz="5000" dirty="0" smtClean="0">
                <a:solidFill>
                  <a:srgbClr val="12B8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Dobré </a:t>
            </a:r>
            <a:r>
              <a:rPr lang="cs-CZ" sz="5000" dirty="0">
                <a:solidFill>
                  <a:srgbClr val="12B8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vedení důvěry v   zaměstnavatele</a:t>
            </a:r>
          </a:p>
          <a:p>
            <a:pPr marL="716341" indent="-716341">
              <a:lnSpc>
                <a:spcPts val="6651"/>
              </a:lnSpc>
              <a:buAutoNum type="arabicPeriod"/>
            </a:pPr>
            <a:r>
              <a:rPr lang="cs-CZ" sz="5000" dirty="0">
                <a:solidFill>
                  <a:srgbClr val="12B8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Sdílení, které má smysl </a:t>
            </a:r>
          </a:p>
          <a:p>
            <a:pPr marL="716341" indent="-716341">
              <a:lnSpc>
                <a:spcPts val="6651"/>
              </a:lnSpc>
              <a:buAutoNum type="arabicPeriod"/>
            </a:pPr>
            <a:r>
              <a:rPr lang="cs-CZ" sz="5000" dirty="0">
                <a:solidFill>
                  <a:srgbClr val="12B8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Zdravé pracoviště – zdravé služby</a:t>
            </a:r>
          </a:p>
          <a:p>
            <a:pPr marL="716341" indent="-716341">
              <a:lnSpc>
                <a:spcPts val="6651"/>
              </a:lnSpc>
              <a:buAutoNum type="arabicPeriod"/>
            </a:pPr>
            <a:r>
              <a:rPr lang="cs-CZ" sz="5000" dirty="0">
                <a:solidFill>
                  <a:srgbClr val="12B8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Společné chvíle pro silnější tým</a:t>
            </a:r>
          </a:p>
          <a:p>
            <a:pPr marL="716341" indent="-716341">
              <a:lnSpc>
                <a:spcPts val="6651"/>
              </a:lnSpc>
              <a:buAutoNum type="arabicPeriod"/>
            </a:pPr>
            <a:r>
              <a:rPr lang="cs-CZ" sz="5000" dirty="0">
                <a:solidFill>
                  <a:srgbClr val="12B8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Bezpečnost</a:t>
            </a:r>
          </a:p>
          <a:p>
            <a:pPr marL="716341" indent="-716341">
              <a:lnSpc>
                <a:spcPts val="6651"/>
              </a:lnSpc>
              <a:buAutoNum type="arabicPeriod"/>
            </a:pPr>
            <a:r>
              <a:rPr lang="cs-CZ" sz="5000" dirty="0">
                <a:solidFill>
                  <a:srgbClr val="12B8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Relaxační prostory</a:t>
            </a:r>
          </a:p>
          <a:p>
            <a:pPr marL="716341" indent="-716341">
              <a:lnSpc>
                <a:spcPts val="6651"/>
              </a:lnSpc>
              <a:buAutoNum type="arabicPeriod"/>
            </a:pPr>
            <a:r>
              <a:rPr lang="cs-CZ" sz="5000" dirty="0">
                <a:solidFill>
                  <a:srgbClr val="12B8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Příspěvky na kulturu, sport, volný čas</a:t>
            </a:r>
          </a:p>
          <a:p>
            <a:pPr marL="716341" indent="-716341">
              <a:lnSpc>
                <a:spcPts val="6651"/>
              </a:lnSpc>
              <a:buAutoNum type="arabicPeriod"/>
            </a:pPr>
            <a:r>
              <a:rPr lang="cs-CZ" sz="5000" dirty="0">
                <a:solidFill>
                  <a:srgbClr val="12B8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Dialog, který otevírá nové možnosti</a:t>
            </a:r>
          </a:p>
          <a:p>
            <a:pPr marL="716341" indent="-716341">
              <a:lnSpc>
                <a:spcPts val="6651"/>
              </a:lnSpc>
              <a:buAutoNum type="arabicPeriod"/>
            </a:pPr>
            <a:r>
              <a:rPr lang="cs-CZ" sz="5000" dirty="0">
                <a:solidFill>
                  <a:srgbClr val="12B8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Kvalitní služby začínají uvnitř radnice</a:t>
            </a:r>
          </a:p>
          <a:p>
            <a:pPr marL="716341" indent="-716341">
              <a:lnSpc>
                <a:spcPts val="6651"/>
              </a:lnSpc>
              <a:buAutoNum type="arabicPeriod"/>
            </a:pPr>
            <a:r>
              <a:rPr lang="cs-CZ" sz="5000" dirty="0">
                <a:solidFill>
                  <a:srgbClr val="12B8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Konkurenční výhoda u mladých zaměstnanců</a:t>
            </a:r>
          </a:p>
        </p:txBody>
      </p:sp>
    </p:spTree>
    <p:extLst>
      <p:ext uri="{BB962C8B-B14F-4D97-AF65-F5344CB8AC3E}">
        <p14:creationId xmlns:p14="http://schemas.microsoft.com/office/powerpoint/2010/main" val="3209990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/>
            </a:gs>
            <a:gs pos="50000">
              <a:srgbClr val="00B7A9">
                <a:alpha val="49000"/>
              </a:srgbClr>
            </a:gs>
            <a:gs pos="100000">
              <a:srgbClr val="00B7A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782839" y="880447"/>
            <a:ext cx="16718603" cy="8592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6651"/>
              </a:lnSpc>
            </a:pPr>
            <a:r>
              <a:rPr lang="cs-CZ" sz="6000" dirty="0">
                <a:latin typeface="GWOPRF+Arial-BoldMT"/>
                <a:cs typeface="GWOPRF+Arial-BoldMT"/>
              </a:rPr>
              <a:t>Zaměstnanec – nejcennější část úřadu</a:t>
            </a:r>
            <a:endParaRPr sz="6000" dirty="0">
              <a:latin typeface="GWOPRF+Arial-BoldMT"/>
              <a:cs typeface="GWOPRF+Arial-BoldMT"/>
            </a:endParaRPr>
          </a:p>
        </p:txBody>
      </p:sp>
      <p:sp>
        <p:nvSpPr>
          <p:cNvPr id="10" name="object 6"/>
          <p:cNvSpPr txBox="1"/>
          <p:nvPr/>
        </p:nvSpPr>
        <p:spPr>
          <a:xfrm>
            <a:off x="759768" y="3967168"/>
            <a:ext cx="16741675" cy="601446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6651"/>
              </a:lnSpc>
            </a:pPr>
            <a:r>
              <a:rPr lang="cs-CZ" sz="6900" dirty="0">
                <a:latin typeface="GWOPRF+Arial-BoldMT"/>
                <a:cs typeface="GWOPRF+Arial-BoldMT"/>
              </a:rPr>
              <a:t>Spokojený zaměstnanec </a:t>
            </a:r>
          </a:p>
          <a:p>
            <a:pPr algn="ctr">
              <a:lnSpc>
                <a:spcPts val="6651"/>
              </a:lnSpc>
            </a:pPr>
            <a:endParaRPr lang="cs-CZ" sz="6900" dirty="0">
              <a:latin typeface="GWOPRF+Arial-BoldMT"/>
              <a:cs typeface="GWOPRF+Arial-BoldMT"/>
            </a:endParaRPr>
          </a:p>
          <a:p>
            <a:pPr algn="ctr">
              <a:lnSpc>
                <a:spcPts val="6651"/>
              </a:lnSpc>
            </a:pPr>
            <a:r>
              <a:rPr lang="cs-CZ" sz="6900" dirty="0">
                <a:latin typeface="GWOPRF+Arial-BoldMT"/>
                <a:cs typeface="GWOPRF+Arial-BoldMT"/>
              </a:rPr>
              <a:t>= </a:t>
            </a:r>
          </a:p>
          <a:p>
            <a:pPr algn="ctr">
              <a:lnSpc>
                <a:spcPts val="6651"/>
              </a:lnSpc>
            </a:pPr>
            <a:endParaRPr lang="cs-CZ" sz="6900" dirty="0">
              <a:latin typeface="GWOPRF+Arial-BoldMT"/>
              <a:cs typeface="GWOPRF+Arial-BoldMT"/>
            </a:endParaRPr>
          </a:p>
          <a:p>
            <a:pPr algn="ctr">
              <a:lnSpc>
                <a:spcPts val="6651"/>
              </a:lnSpc>
            </a:pPr>
            <a:r>
              <a:rPr lang="cs-CZ" sz="7500" b="1" dirty="0">
                <a:latin typeface="GWOPRF+Arial-BoldMT"/>
                <a:cs typeface="GWOPRF+Arial-BoldMT"/>
              </a:rPr>
              <a:t>Kvalitnější služba</a:t>
            </a:r>
          </a:p>
          <a:p>
            <a:pPr algn="ctr">
              <a:lnSpc>
                <a:spcPts val="6651"/>
              </a:lnSpc>
            </a:pPr>
            <a:endParaRPr lang="cs-CZ" sz="4400" dirty="0">
              <a:latin typeface="GWOPRF+Arial-BoldMT"/>
              <a:cs typeface="GWOPRF+Arial-BoldMT"/>
            </a:endParaRPr>
          </a:p>
          <a:p>
            <a:pPr>
              <a:lnSpc>
                <a:spcPts val="6651"/>
              </a:lnSpc>
            </a:pPr>
            <a:endParaRPr lang="cs-CZ" sz="3800" dirty="0">
              <a:solidFill>
                <a:srgbClr val="12B8A0"/>
              </a:solidFill>
              <a:latin typeface="GWOPRF+Arial-BoldMT"/>
              <a:cs typeface="GWOPRF+Arial-BoldMT"/>
            </a:endParaRPr>
          </a:p>
        </p:txBody>
      </p:sp>
    </p:spTree>
    <p:extLst>
      <p:ext uri="{BB962C8B-B14F-4D97-AF65-F5344CB8AC3E}">
        <p14:creationId xmlns:p14="http://schemas.microsoft.com/office/powerpoint/2010/main" val="1665017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7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28700" y="2892272"/>
            <a:ext cx="1001158" cy="1001158"/>
          </a:xfrm>
          <a:custGeom>
            <a:avLst/>
            <a:gdLst/>
            <a:ahLst/>
            <a:cxnLst/>
            <a:rect l="l" t="t" r="r" b="b"/>
            <a:pathLst>
              <a:path w="1001158" h="1001158">
                <a:moveTo>
                  <a:pt x="0" y="0"/>
                </a:moveTo>
                <a:lnTo>
                  <a:pt x="1001158" y="0"/>
                </a:lnTo>
                <a:lnTo>
                  <a:pt x="1001158" y="1001158"/>
                </a:lnTo>
                <a:lnTo>
                  <a:pt x="0" y="100115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028700" y="803106"/>
            <a:ext cx="16230600" cy="647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106"/>
              </a:lnSpc>
            </a:pPr>
            <a:r>
              <a:rPr lang="en-US" sz="6000" b="1" dirty="0" err="1">
                <a:solidFill>
                  <a:srgbClr val="000000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Roste</a:t>
            </a:r>
            <a:r>
              <a:rPr lang="en-US" sz="6000" b="1" dirty="0">
                <a:solidFill>
                  <a:srgbClr val="000000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 </a:t>
            </a:r>
            <a:r>
              <a:rPr lang="en-US" sz="6000" b="1" dirty="0" err="1" smtClean="0">
                <a:solidFill>
                  <a:srgbClr val="000000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význam</a:t>
            </a:r>
            <a:r>
              <a:rPr lang="en-US" sz="6000" b="1" dirty="0" smtClean="0">
                <a:solidFill>
                  <a:srgbClr val="000000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 </a:t>
            </a:r>
            <a:r>
              <a:rPr lang="en-US" sz="6000" b="1" dirty="0" err="1">
                <a:solidFill>
                  <a:srgbClr val="000000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manažera</a:t>
            </a:r>
            <a:r>
              <a:rPr lang="en-US" sz="6000" b="1" dirty="0">
                <a:solidFill>
                  <a:srgbClr val="000000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 </a:t>
            </a:r>
            <a:r>
              <a:rPr lang="en-US" sz="6000" b="1" dirty="0" err="1">
                <a:solidFill>
                  <a:srgbClr val="000000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ve</a:t>
            </a:r>
            <a:r>
              <a:rPr lang="en-US" sz="6000" b="1" dirty="0">
                <a:solidFill>
                  <a:srgbClr val="000000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 </a:t>
            </a:r>
            <a:r>
              <a:rPr lang="en-US" sz="6000" b="1" dirty="0" err="1">
                <a:solidFill>
                  <a:srgbClr val="000000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veřejné</a:t>
            </a:r>
            <a:r>
              <a:rPr lang="en-US" sz="6000" b="1" dirty="0">
                <a:solidFill>
                  <a:srgbClr val="000000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 </a:t>
            </a:r>
            <a:r>
              <a:rPr lang="en-US" sz="6000" b="1" dirty="0" err="1">
                <a:solidFill>
                  <a:srgbClr val="000000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správě</a:t>
            </a:r>
            <a:endParaRPr lang="en-US" sz="6000" b="1" dirty="0">
              <a:solidFill>
                <a:srgbClr val="000000"/>
              </a:solidFill>
              <a:latin typeface="Open Sans 2 Bold"/>
              <a:ea typeface="Open Sans 2 Bold"/>
              <a:cs typeface="Open Sans 2 Bold"/>
              <a:sym typeface="Open Sans 2 Bold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3319510" y="3107101"/>
            <a:ext cx="12582263" cy="10772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200"/>
              </a:lnSpc>
              <a:spcBef>
                <a:spcPct val="0"/>
              </a:spcBef>
            </a:pPr>
            <a:r>
              <a:rPr lang="cs-CZ" sz="4800" b="1" u="none" dirty="0" smtClean="0">
                <a:solidFill>
                  <a:srgbClr val="000000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F</a:t>
            </a:r>
            <a:r>
              <a:rPr lang="en-US" sz="4800" b="1" u="none" dirty="0" err="1" smtClean="0">
                <a:solidFill>
                  <a:srgbClr val="000000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lexinovela</a:t>
            </a:r>
            <a:r>
              <a:rPr lang="en-US" sz="4800" b="1" u="none" dirty="0" smtClean="0">
                <a:solidFill>
                  <a:srgbClr val="000000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 </a:t>
            </a:r>
            <a:r>
              <a:rPr lang="en-US" sz="4800" b="1" u="none" dirty="0" err="1">
                <a:solidFill>
                  <a:srgbClr val="000000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zákoníku</a:t>
            </a:r>
            <a:r>
              <a:rPr lang="en-US" sz="4800" b="1" u="none" dirty="0">
                <a:solidFill>
                  <a:srgbClr val="000000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 </a:t>
            </a:r>
            <a:r>
              <a:rPr lang="en-US" sz="4800" b="1" u="none" dirty="0" err="1">
                <a:solidFill>
                  <a:srgbClr val="000000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práce</a:t>
            </a:r>
            <a:r>
              <a:rPr lang="en-US" sz="4800" b="1" u="none" dirty="0">
                <a:solidFill>
                  <a:srgbClr val="000000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 </a:t>
            </a:r>
            <a:r>
              <a:rPr lang="cs-CZ" sz="4800" b="1" u="none" dirty="0" smtClean="0">
                <a:solidFill>
                  <a:srgbClr val="000000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- </a:t>
            </a:r>
            <a:r>
              <a:rPr lang="en-US" sz="4800" b="1" u="none" dirty="0" err="1" smtClean="0">
                <a:solidFill>
                  <a:srgbClr val="000000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uvádět</a:t>
            </a:r>
            <a:r>
              <a:rPr lang="en-US" sz="4800" b="1" u="none" dirty="0" smtClean="0">
                <a:solidFill>
                  <a:srgbClr val="000000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 </a:t>
            </a:r>
            <a:r>
              <a:rPr lang="cs-CZ" sz="4800" b="1" u="none" dirty="0" smtClean="0">
                <a:solidFill>
                  <a:srgbClr val="000000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změny v </a:t>
            </a:r>
            <a:r>
              <a:rPr lang="en-US" sz="4800" b="1" u="none" dirty="0" err="1" smtClean="0">
                <a:solidFill>
                  <a:srgbClr val="000000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život</a:t>
            </a:r>
            <a:endParaRPr lang="en-US" sz="4800" b="1" u="none" dirty="0">
              <a:solidFill>
                <a:srgbClr val="000000"/>
              </a:solidFill>
              <a:latin typeface="Open Sans 2 Bold"/>
              <a:ea typeface="Open Sans 2 Bold"/>
              <a:cs typeface="Open Sans 2 Bold"/>
              <a:sym typeface="Open Sans 2 Bold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1290982" y="3135676"/>
            <a:ext cx="476593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79"/>
              </a:lnSpc>
            </a:pPr>
            <a:r>
              <a:rPr lang="en-US" sz="3399" b="1">
                <a:solidFill>
                  <a:srgbClr val="000000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1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3319510" y="4372434"/>
            <a:ext cx="12687019" cy="10772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200"/>
              </a:lnSpc>
              <a:spcBef>
                <a:spcPct val="0"/>
              </a:spcBef>
            </a:pPr>
            <a:r>
              <a:rPr lang="en-US" sz="4800" b="1" u="none" dirty="0" err="1">
                <a:solidFill>
                  <a:srgbClr val="000000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Vyhledávat</a:t>
            </a:r>
            <a:r>
              <a:rPr lang="en-US" sz="4800" b="1" u="none" dirty="0">
                <a:solidFill>
                  <a:srgbClr val="000000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 </a:t>
            </a:r>
            <a:r>
              <a:rPr lang="en-US" sz="4800" b="1" u="none" dirty="0" err="1">
                <a:solidFill>
                  <a:srgbClr val="000000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možnosti</a:t>
            </a:r>
            <a:r>
              <a:rPr lang="en-US" sz="4800" b="1" u="none" dirty="0">
                <a:solidFill>
                  <a:srgbClr val="000000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 </a:t>
            </a:r>
            <a:r>
              <a:rPr lang="en-US" sz="4800" b="1" u="none" dirty="0" err="1">
                <a:solidFill>
                  <a:srgbClr val="000000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nových</a:t>
            </a:r>
            <a:r>
              <a:rPr lang="en-US" sz="4800" b="1" u="none" dirty="0">
                <a:solidFill>
                  <a:srgbClr val="000000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 </a:t>
            </a:r>
            <a:r>
              <a:rPr lang="en-US" sz="4800" b="1" u="none" dirty="0" err="1">
                <a:solidFill>
                  <a:srgbClr val="000000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technologií</a:t>
            </a:r>
            <a:r>
              <a:rPr lang="en-US" sz="4800" b="1" u="none" dirty="0">
                <a:solidFill>
                  <a:srgbClr val="000000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 </a:t>
            </a:r>
            <a:r>
              <a:rPr lang="en-US" sz="4800" b="1" u="none" dirty="0" err="1">
                <a:solidFill>
                  <a:srgbClr val="000000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i</a:t>
            </a:r>
            <a:r>
              <a:rPr lang="en-US" sz="4800" b="1" u="none" dirty="0">
                <a:solidFill>
                  <a:srgbClr val="000000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 </a:t>
            </a:r>
            <a:r>
              <a:rPr lang="en-US" sz="4800" b="1" u="none" dirty="0" err="1">
                <a:solidFill>
                  <a:srgbClr val="000000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naslouchat</a:t>
            </a:r>
            <a:r>
              <a:rPr lang="en-US" sz="4800" b="1" u="none" dirty="0">
                <a:solidFill>
                  <a:srgbClr val="000000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 </a:t>
            </a:r>
            <a:r>
              <a:rPr lang="en-US" sz="4800" b="1" u="none" dirty="0" err="1">
                <a:solidFill>
                  <a:srgbClr val="000000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návrhům</a:t>
            </a:r>
            <a:r>
              <a:rPr lang="en-US" sz="4800" b="1" u="none" dirty="0">
                <a:solidFill>
                  <a:srgbClr val="000000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 </a:t>
            </a:r>
            <a:r>
              <a:rPr lang="en-US" sz="4800" b="1" u="none" dirty="0" err="1">
                <a:solidFill>
                  <a:srgbClr val="000000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nových</a:t>
            </a:r>
            <a:r>
              <a:rPr lang="en-US" sz="4800" b="1" u="none" dirty="0">
                <a:solidFill>
                  <a:srgbClr val="000000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 </a:t>
            </a:r>
            <a:r>
              <a:rPr lang="en-US" sz="4800" b="1" u="none" dirty="0" err="1">
                <a:solidFill>
                  <a:srgbClr val="000000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kolegů</a:t>
            </a:r>
            <a:endParaRPr lang="en-US" sz="4800" b="1" u="none" dirty="0">
              <a:solidFill>
                <a:srgbClr val="000000"/>
              </a:solidFill>
              <a:latin typeface="Open Sans 2 Bold"/>
              <a:ea typeface="Open Sans 2 Bold"/>
              <a:cs typeface="Open Sans 2 Bold"/>
              <a:sym typeface="Open Sans 2 Bold"/>
            </a:endParaRPr>
          </a:p>
        </p:txBody>
      </p:sp>
      <p:sp>
        <p:nvSpPr>
          <p:cNvPr id="7" name="Freeform 7"/>
          <p:cNvSpPr/>
          <p:nvPr/>
        </p:nvSpPr>
        <p:spPr>
          <a:xfrm>
            <a:off x="1028700" y="4424305"/>
            <a:ext cx="1001158" cy="1001158"/>
          </a:xfrm>
          <a:custGeom>
            <a:avLst/>
            <a:gdLst/>
            <a:ahLst/>
            <a:cxnLst/>
            <a:rect l="l" t="t" r="r" b="b"/>
            <a:pathLst>
              <a:path w="1001158" h="1001158">
                <a:moveTo>
                  <a:pt x="0" y="0"/>
                </a:moveTo>
                <a:lnTo>
                  <a:pt x="1001158" y="0"/>
                </a:lnTo>
                <a:lnTo>
                  <a:pt x="1001158" y="1001158"/>
                </a:lnTo>
                <a:lnTo>
                  <a:pt x="0" y="100115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1277739" y="4667709"/>
            <a:ext cx="476593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79"/>
              </a:lnSpc>
            </a:pPr>
            <a:r>
              <a:rPr lang="en-US" sz="3399" b="1">
                <a:solidFill>
                  <a:srgbClr val="000000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2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319510" y="6171167"/>
            <a:ext cx="11492801" cy="5386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200"/>
              </a:lnSpc>
              <a:spcBef>
                <a:spcPct val="0"/>
              </a:spcBef>
            </a:pPr>
            <a:r>
              <a:rPr lang="en-US" sz="4800" b="1" u="none" dirty="0" err="1">
                <a:solidFill>
                  <a:srgbClr val="000000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Komunikovat</a:t>
            </a:r>
            <a:r>
              <a:rPr lang="en-US" sz="4800" b="1" u="none" dirty="0">
                <a:solidFill>
                  <a:srgbClr val="000000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 </a:t>
            </a:r>
            <a:r>
              <a:rPr lang="en-US" sz="4800" b="1" u="none" dirty="0" err="1">
                <a:solidFill>
                  <a:srgbClr val="000000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vize</a:t>
            </a:r>
            <a:r>
              <a:rPr lang="en-US" sz="4800" b="1" u="none" dirty="0">
                <a:solidFill>
                  <a:srgbClr val="000000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 </a:t>
            </a:r>
            <a:r>
              <a:rPr lang="en-US" sz="4800" b="1" u="none" dirty="0" err="1">
                <a:solidFill>
                  <a:srgbClr val="000000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úřadu</a:t>
            </a:r>
            <a:endParaRPr lang="en-US" sz="4800" b="1" u="none" dirty="0">
              <a:solidFill>
                <a:srgbClr val="000000"/>
              </a:solidFill>
              <a:latin typeface="Open Sans 2 Bold"/>
              <a:ea typeface="Open Sans 2 Bold"/>
              <a:cs typeface="Open Sans 2 Bold"/>
              <a:sym typeface="Open Sans 2 Bold"/>
            </a:endParaRPr>
          </a:p>
        </p:txBody>
      </p:sp>
      <p:sp>
        <p:nvSpPr>
          <p:cNvPr id="10" name="Freeform 10"/>
          <p:cNvSpPr/>
          <p:nvPr/>
        </p:nvSpPr>
        <p:spPr>
          <a:xfrm>
            <a:off x="1015456" y="5956338"/>
            <a:ext cx="1001158" cy="1001158"/>
          </a:xfrm>
          <a:custGeom>
            <a:avLst/>
            <a:gdLst/>
            <a:ahLst/>
            <a:cxnLst/>
            <a:rect l="l" t="t" r="r" b="b"/>
            <a:pathLst>
              <a:path w="1001158" h="1001158">
                <a:moveTo>
                  <a:pt x="0" y="0"/>
                </a:moveTo>
                <a:lnTo>
                  <a:pt x="1001158" y="0"/>
                </a:lnTo>
                <a:lnTo>
                  <a:pt x="1001158" y="1001158"/>
                </a:lnTo>
                <a:lnTo>
                  <a:pt x="0" y="100115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1277739" y="6199742"/>
            <a:ext cx="476593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79"/>
              </a:lnSpc>
            </a:pPr>
            <a:r>
              <a:rPr lang="en-US" sz="3399" b="1">
                <a:solidFill>
                  <a:srgbClr val="000000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3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3319510" y="7703200"/>
            <a:ext cx="11492801" cy="10772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200"/>
              </a:lnSpc>
              <a:spcBef>
                <a:spcPct val="0"/>
              </a:spcBef>
            </a:pPr>
            <a:r>
              <a:rPr lang="en-US" sz="4800" b="1" u="none" dirty="0" err="1">
                <a:solidFill>
                  <a:srgbClr val="000000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Podporovat</a:t>
            </a:r>
            <a:r>
              <a:rPr lang="en-US" sz="4800" b="1" u="none" dirty="0">
                <a:solidFill>
                  <a:srgbClr val="000000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 </a:t>
            </a:r>
            <a:r>
              <a:rPr lang="en-US" sz="4800" b="1" u="none" dirty="0" err="1">
                <a:solidFill>
                  <a:srgbClr val="000000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růst</a:t>
            </a:r>
            <a:r>
              <a:rPr lang="en-US" sz="4800" b="1" u="none" dirty="0">
                <a:solidFill>
                  <a:srgbClr val="000000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 a </a:t>
            </a:r>
            <a:r>
              <a:rPr lang="en-US" sz="4800" b="1" u="none" dirty="0" err="1">
                <a:solidFill>
                  <a:srgbClr val="000000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vzdělávání</a:t>
            </a:r>
            <a:r>
              <a:rPr lang="en-US" sz="4800" b="1" u="none" dirty="0">
                <a:solidFill>
                  <a:srgbClr val="000000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, </a:t>
            </a:r>
            <a:r>
              <a:rPr lang="en-US" sz="4800" b="1" u="none" dirty="0" err="1">
                <a:solidFill>
                  <a:srgbClr val="000000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vzdělávat</a:t>
            </a:r>
            <a:r>
              <a:rPr lang="en-US" sz="4800" b="1" u="none" dirty="0">
                <a:solidFill>
                  <a:srgbClr val="000000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 </a:t>
            </a:r>
            <a:r>
              <a:rPr lang="en-US" sz="4800" b="1" u="none" dirty="0" err="1">
                <a:solidFill>
                  <a:srgbClr val="000000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i</a:t>
            </a:r>
            <a:r>
              <a:rPr lang="en-US" sz="4800" b="1" u="none" dirty="0">
                <a:solidFill>
                  <a:srgbClr val="000000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 </a:t>
            </a:r>
            <a:r>
              <a:rPr lang="en-US" sz="4800" b="1" u="none" dirty="0" err="1">
                <a:solidFill>
                  <a:srgbClr val="000000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sebe</a:t>
            </a:r>
            <a:endParaRPr lang="en-US" sz="4800" b="1" u="none" dirty="0">
              <a:solidFill>
                <a:srgbClr val="000000"/>
              </a:solidFill>
              <a:latin typeface="Open Sans 2 Bold"/>
              <a:ea typeface="Open Sans 2 Bold"/>
              <a:cs typeface="Open Sans 2 Bold"/>
              <a:sym typeface="Open Sans 2 Bold"/>
            </a:endParaRPr>
          </a:p>
        </p:txBody>
      </p:sp>
      <p:sp>
        <p:nvSpPr>
          <p:cNvPr id="13" name="Freeform 13"/>
          <p:cNvSpPr/>
          <p:nvPr/>
        </p:nvSpPr>
        <p:spPr>
          <a:xfrm>
            <a:off x="1028700" y="7488371"/>
            <a:ext cx="1001158" cy="1001158"/>
          </a:xfrm>
          <a:custGeom>
            <a:avLst/>
            <a:gdLst/>
            <a:ahLst/>
            <a:cxnLst/>
            <a:rect l="l" t="t" r="r" b="b"/>
            <a:pathLst>
              <a:path w="1001158" h="1001158">
                <a:moveTo>
                  <a:pt x="0" y="0"/>
                </a:moveTo>
                <a:lnTo>
                  <a:pt x="1001158" y="0"/>
                </a:lnTo>
                <a:lnTo>
                  <a:pt x="1001158" y="1001158"/>
                </a:lnTo>
                <a:lnTo>
                  <a:pt x="0" y="100115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1277739" y="7731775"/>
            <a:ext cx="476593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79"/>
              </a:lnSpc>
            </a:pPr>
            <a:r>
              <a:rPr lang="en-US" sz="3399" b="1">
                <a:solidFill>
                  <a:srgbClr val="000000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4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3319510" y="8968533"/>
            <a:ext cx="12048008" cy="10772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200"/>
              </a:lnSpc>
              <a:spcBef>
                <a:spcPct val="0"/>
              </a:spcBef>
            </a:pPr>
            <a:r>
              <a:rPr lang="en-US" sz="4800" b="1" u="none" dirty="0" err="1">
                <a:solidFill>
                  <a:srgbClr val="000000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Potlačit</a:t>
            </a:r>
            <a:r>
              <a:rPr lang="en-US" sz="4800" b="1" u="none" dirty="0">
                <a:solidFill>
                  <a:srgbClr val="000000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 </a:t>
            </a:r>
            <a:r>
              <a:rPr lang="en-US" sz="4800" b="1" u="none" dirty="0" err="1">
                <a:solidFill>
                  <a:srgbClr val="000000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mikromanagemet</a:t>
            </a:r>
            <a:r>
              <a:rPr lang="en-US" sz="4800" b="1" u="none" dirty="0">
                <a:solidFill>
                  <a:srgbClr val="000000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 a </a:t>
            </a:r>
            <a:r>
              <a:rPr lang="en-US" sz="4800" b="1" u="none" dirty="0" err="1">
                <a:solidFill>
                  <a:srgbClr val="000000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umožnit</a:t>
            </a:r>
            <a:r>
              <a:rPr lang="en-US" sz="4800" b="1" u="none" dirty="0">
                <a:solidFill>
                  <a:srgbClr val="000000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 </a:t>
            </a:r>
            <a:r>
              <a:rPr lang="en-US" sz="4800" b="1" u="none" dirty="0" err="1">
                <a:solidFill>
                  <a:srgbClr val="000000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přinášet</a:t>
            </a:r>
            <a:r>
              <a:rPr lang="en-US" sz="4800" b="1" u="none" dirty="0">
                <a:solidFill>
                  <a:srgbClr val="000000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 </a:t>
            </a:r>
            <a:r>
              <a:rPr lang="en-US" sz="4800" b="1" u="none" dirty="0" err="1">
                <a:solidFill>
                  <a:srgbClr val="000000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nové</a:t>
            </a:r>
            <a:r>
              <a:rPr lang="en-US" sz="4800" b="1" u="none" dirty="0">
                <a:solidFill>
                  <a:srgbClr val="000000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 </a:t>
            </a:r>
            <a:r>
              <a:rPr lang="en-US" sz="4800" b="1" u="none" dirty="0" err="1" smtClean="0">
                <a:solidFill>
                  <a:srgbClr val="000000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nápady</a:t>
            </a:r>
            <a:endParaRPr lang="en-US" sz="4800" b="1" u="none" dirty="0">
              <a:solidFill>
                <a:srgbClr val="000000"/>
              </a:solidFill>
              <a:latin typeface="Open Sans 2 Bold"/>
              <a:ea typeface="Open Sans 2 Bold"/>
              <a:cs typeface="Open Sans 2 Bold"/>
              <a:sym typeface="Open Sans 2 Bold"/>
            </a:endParaRPr>
          </a:p>
        </p:txBody>
      </p:sp>
      <p:sp>
        <p:nvSpPr>
          <p:cNvPr id="16" name="Freeform 16"/>
          <p:cNvSpPr/>
          <p:nvPr/>
        </p:nvSpPr>
        <p:spPr>
          <a:xfrm>
            <a:off x="1028700" y="9020405"/>
            <a:ext cx="1001158" cy="1001158"/>
          </a:xfrm>
          <a:custGeom>
            <a:avLst/>
            <a:gdLst/>
            <a:ahLst/>
            <a:cxnLst/>
            <a:rect l="l" t="t" r="r" b="b"/>
            <a:pathLst>
              <a:path w="1001158" h="1001158">
                <a:moveTo>
                  <a:pt x="0" y="0"/>
                </a:moveTo>
                <a:lnTo>
                  <a:pt x="1001158" y="0"/>
                </a:lnTo>
                <a:lnTo>
                  <a:pt x="1001158" y="1001157"/>
                </a:lnTo>
                <a:lnTo>
                  <a:pt x="0" y="100115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7" name="TextBox 17"/>
          <p:cNvSpPr txBox="1"/>
          <p:nvPr/>
        </p:nvSpPr>
        <p:spPr>
          <a:xfrm>
            <a:off x="1277739" y="9263808"/>
            <a:ext cx="476593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079"/>
              </a:lnSpc>
            </a:pPr>
            <a:r>
              <a:rPr lang="en-US" sz="3399" b="1">
                <a:solidFill>
                  <a:srgbClr val="000000"/>
                </a:solidFill>
                <a:latin typeface="Open Sans 2 Bold"/>
                <a:ea typeface="Open Sans 2 Bold"/>
                <a:cs typeface="Open Sans 2 Bold"/>
                <a:sym typeface="Open Sans 2 Bold"/>
              </a:rPr>
              <a:t>5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7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259024" y="-1567510"/>
            <a:ext cx="7683366" cy="11991849"/>
            <a:chOff x="0" y="0"/>
            <a:chExt cx="10244488" cy="15989132"/>
          </a:xfrm>
        </p:grpSpPr>
        <p:sp>
          <p:nvSpPr>
            <p:cNvPr id="3" name="Freeform 3"/>
            <p:cNvSpPr/>
            <p:nvPr/>
          </p:nvSpPr>
          <p:spPr>
            <a:xfrm rot="3129737">
              <a:off x="3186730" y="-1017210"/>
              <a:ext cx="1807248" cy="8954834"/>
            </a:xfrm>
            <a:custGeom>
              <a:avLst/>
              <a:gdLst/>
              <a:ahLst/>
              <a:cxnLst/>
              <a:rect l="l" t="t" r="r" b="b"/>
              <a:pathLst>
                <a:path w="1807248" h="8954834">
                  <a:moveTo>
                    <a:pt x="0" y="0"/>
                  </a:moveTo>
                  <a:lnTo>
                    <a:pt x="1807248" y="0"/>
                  </a:lnTo>
                  <a:lnTo>
                    <a:pt x="1807248" y="8954833"/>
                  </a:lnTo>
                  <a:lnTo>
                    <a:pt x="0" y="89548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xmlns="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4" name="Freeform 4"/>
            <p:cNvSpPr/>
            <p:nvPr/>
          </p:nvSpPr>
          <p:spPr>
            <a:xfrm>
              <a:off x="7549343" y="7621644"/>
              <a:ext cx="1262730" cy="8367488"/>
            </a:xfrm>
            <a:custGeom>
              <a:avLst/>
              <a:gdLst/>
              <a:ahLst/>
              <a:cxnLst/>
              <a:rect l="l" t="t" r="r" b="b"/>
              <a:pathLst>
                <a:path w="1262730" h="8367488">
                  <a:moveTo>
                    <a:pt x="0" y="0"/>
                  </a:moveTo>
                  <a:lnTo>
                    <a:pt x="1262730" y="0"/>
                  </a:lnTo>
                  <a:lnTo>
                    <a:pt x="1262730" y="8367488"/>
                  </a:lnTo>
                  <a:lnTo>
                    <a:pt x="0" y="83674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xmlns="" r:embed="rId5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5" name="Freeform 5"/>
            <p:cNvSpPr/>
            <p:nvPr/>
          </p:nvSpPr>
          <p:spPr>
            <a:xfrm>
              <a:off x="9494470" y="7621644"/>
              <a:ext cx="750018" cy="7932882"/>
            </a:xfrm>
            <a:custGeom>
              <a:avLst/>
              <a:gdLst/>
              <a:ahLst/>
              <a:cxnLst/>
              <a:rect l="l" t="t" r="r" b="b"/>
              <a:pathLst>
                <a:path w="750018" h="7932882">
                  <a:moveTo>
                    <a:pt x="0" y="0"/>
                  </a:moveTo>
                  <a:lnTo>
                    <a:pt x="750018" y="0"/>
                  </a:lnTo>
                  <a:lnTo>
                    <a:pt x="750018" y="7932882"/>
                  </a:lnTo>
                  <a:lnTo>
                    <a:pt x="0" y="79328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xmlns="" r:embed="rId7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6" name="Freeform 6"/>
            <p:cNvSpPr/>
            <p:nvPr/>
          </p:nvSpPr>
          <p:spPr>
            <a:xfrm>
              <a:off x="7549343" y="4150084"/>
              <a:ext cx="2664932" cy="2655242"/>
            </a:xfrm>
            <a:custGeom>
              <a:avLst/>
              <a:gdLst/>
              <a:ahLst/>
              <a:cxnLst/>
              <a:rect l="l" t="t" r="r" b="b"/>
              <a:pathLst>
                <a:path w="2664932" h="2655242">
                  <a:moveTo>
                    <a:pt x="0" y="0"/>
                  </a:moveTo>
                  <a:lnTo>
                    <a:pt x="2664932" y="0"/>
                  </a:lnTo>
                  <a:lnTo>
                    <a:pt x="2664932" y="2655242"/>
                  </a:lnTo>
                  <a:lnTo>
                    <a:pt x="0" y="265524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xmlns="" r:embed="rId9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7" name="Freeform 7"/>
          <p:cNvSpPr/>
          <p:nvPr/>
        </p:nvSpPr>
        <p:spPr>
          <a:xfrm>
            <a:off x="0" y="5143500"/>
            <a:ext cx="5325128" cy="4596505"/>
          </a:xfrm>
          <a:custGeom>
            <a:avLst/>
            <a:gdLst/>
            <a:ahLst/>
            <a:cxnLst/>
            <a:rect l="l" t="t" r="r" b="b"/>
            <a:pathLst>
              <a:path w="5325128" h="4596505">
                <a:moveTo>
                  <a:pt x="0" y="0"/>
                </a:moveTo>
                <a:lnTo>
                  <a:pt x="5325128" y="0"/>
                </a:lnTo>
                <a:lnTo>
                  <a:pt x="5325128" y="4596505"/>
                </a:lnTo>
                <a:lnTo>
                  <a:pt x="0" y="4596505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14657" r="-14657"/>
            </a:stretch>
          </a:blipFill>
        </p:spPr>
      </p:sp>
      <p:grpSp>
        <p:nvGrpSpPr>
          <p:cNvPr id="8" name="Group 8"/>
          <p:cNvGrpSpPr/>
          <p:nvPr/>
        </p:nvGrpSpPr>
        <p:grpSpPr>
          <a:xfrm>
            <a:off x="7634920" y="8762190"/>
            <a:ext cx="10545678" cy="1116707"/>
            <a:chOff x="-121039" y="-1087233"/>
            <a:chExt cx="10863624" cy="1488942"/>
          </a:xfrm>
        </p:grpSpPr>
        <p:sp>
          <p:nvSpPr>
            <p:cNvPr id="9" name="TextBox 9"/>
            <p:cNvSpPr txBox="1"/>
            <p:nvPr/>
          </p:nvSpPr>
          <p:spPr>
            <a:xfrm>
              <a:off x="-37804" y="-1087233"/>
              <a:ext cx="10780389" cy="79565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5040"/>
                </a:lnSpc>
              </a:pPr>
              <a:r>
                <a:rPr lang="cs-CZ" sz="3600" b="1" spc="288" dirty="0" smtClean="0">
                  <a:solidFill>
                    <a:srgbClr val="000001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MGR. KATEŘINA CSILLAGOVÁ</a:t>
              </a:r>
              <a:endParaRPr lang="en-US" sz="3600" b="1" spc="288" dirty="0">
                <a:solidFill>
                  <a:srgbClr val="000001"/>
                </a:solidFill>
                <a:latin typeface="Montserrat Bold"/>
                <a:ea typeface="Montserrat Bold"/>
                <a:cs typeface="Montserrat Bold"/>
                <a:sym typeface="Montserrat Bold"/>
              </a:endParaRP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-121039" y="-265140"/>
              <a:ext cx="10780389" cy="66684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870"/>
                </a:lnSpc>
              </a:pPr>
              <a:r>
                <a:rPr lang="cs-CZ" sz="2764" dirty="0" smtClean="0">
                  <a:solidFill>
                    <a:srgbClr val="000001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HR </a:t>
              </a:r>
              <a:r>
                <a:rPr lang="cs-CZ" sz="2764" dirty="0" smtClean="0">
                  <a:solidFill>
                    <a:srgbClr val="000001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Specialistka Úřadu městské části Praha 6</a:t>
              </a:r>
              <a:endParaRPr lang="en-US" sz="2764" dirty="0">
                <a:solidFill>
                  <a:srgbClr val="000001"/>
                </a:solidFill>
                <a:latin typeface="Arial MT Pro"/>
                <a:ea typeface="Arial MT Pro"/>
                <a:cs typeface="Arial MT Pro"/>
                <a:sym typeface="Arial MT Pro"/>
              </a:endParaRPr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7166123" y="2162633"/>
            <a:ext cx="9246205" cy="20518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972"/>
              </a:lnSpc>
              <a:spcBef>
                <a:spcPct val="0"/>
              </a:spcBef>
            </a:pPr>
            <a:r>
              <a:rPr lang="cs-CZ" sz="7247" b="1" dirty="0" smtClean="0">
                <a:solidFill>
                  <a:srgbClr val="000001"/>
                </a:solidFill>
                <a:latin typeface="Arial MT Pro Bold"/>
                <a:ea typeface="Arial MT Pro Bold"/>
                <a:cs typeface="Arial MT Pro Bold"/>
                <a:sym typeface="Arial MT Pro Bold"/>
              </a:rPr>
              <a:t>Děkujeme za pozornost</a:t>
            </a:r>
            <a:endParaRPr lang="en-US" sz="7247" b="1" dirty="0">
              <a:solidFill>
                <a:srgbClr val="000001"/>
              </a:solidFill>
              <a:latin typeface="Arial MT Pro Bold"/>
              <a:ea typeface="Arial MT Pro Bold"/>
              <a:cs typeface="Arial MT Pro Bold"/>
              <a:sym typeface="Arial MT Pro Bold"/>
            </a:endParaRPr>
          </a:p>
        </p:txBody>
      </p:sp>
      <p:grpSp>
        <p:nvGrpSpPr>
          <p:cNvPr id="12" name="Group 8"/>
          <p:cNvGrpSpPr/>
          <p:nvPr/>
        </p:nvGrpSpPr>
        <p:grpSpPr>
          <a:xfrm>
            <a:off x="7666122" y="6977583"/>
            <a:ext cx="10545678" cy="1616843"/>
            <a:chOff x="-121039" y="-1087232"/>
            <a:chExt cx="10863624" cy="2155790"/>
          </a:xfrm>
        </p:grpSpPr>
        <p:sp>
          <p:nvSpPr>
            <p:cNvPr id="13" name="TextBox 9"/>
            <p:cNvSpPr txBox="1"/>
            <p:nvPr/>
          </p:nvSpPr>
          <p:spPr>
            <a:xfrm>
              <a:off x="-37804" y="-1087232"/>
              <a:ext cx="10780389" cy="79565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5040"/>
                </a:lnSpc>
              </a:pPr>
              <a:r>
                <a:rPr lang="en-US" sz="3600" b="1" spc="288" dirty="0">
                  <a:solidFill>
                    <a:srgbClr val="000001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ING. JAN HOLICKÝ, MBA</a:t>
              </a:r>
            </a:p>
          </p:txBody>
        </p:sp>
        <p:sp>
          <p:nvSpPr>
            <p:cNvPr id="14" name="TextBox 10"/>
            <p:cNvSpPr txBox="1"/>
            <p:nvPr/>
          </p:nvSpPr>
          <p:spPr>
            <a:xfrm>
              <a:off x="-121039" y="-265140"/>
              <a:ext cx="10780389" cy="133369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870"/>
                </a:lnSpc>
              </a:pPr>
              <a:r>
                <a:rPr lang="en-US" sz="2764" dirty="0" err="1" smtClean="0">
                  <a:solidFill>
                    <a:srgbClr val="000001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Sdružení</a:t>
              </a:r>
              <a:r>
                <a:rPr lang="en-US" sz="2764" dirty="0" smtClean="0">
                  <a:solidFill>
                    <a:srgbClr val="000001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</a:t>
              </a:r>
              <a:r>
                <a:rPr lang="en-US" sz="2764" dirty="0" err="1">
                  <a:solidFill>
                    <a:srgbClr val="000001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tajemníků</a:t>
              </a:r>
              <a:r>
                <a:rPr lang="en-US" sz="2764" dirty="0">
                  <a:solidFill>
                    <a:srgbClr val="000001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</a:t>
              </a:r>
              <a:r>
                <a:rPr lang="en-US" sz="2764" dirty="0" err="1" smtClean="0">
                  <a:solidFill>
                    <a:srgbClr val="000001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městských</a:t>
              </a:r>
              <a:r>
                <a:rPr lang="cs-CZ" sz="2764" dirty="0" smtClean="0">
                  <a:solidFill>
                    <a:srgbClr val="000001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</a:t>
              </a:r>
              <a:r>
                <a:rPr lang="en-US" sz="2764" dirty="0" smtClean="0">
                  <a:solidFill>
                    <a:srgbClr val="000001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a </a:t>
              </a:r>
              <a:r>
                <a:rPr lang="en-US" sz="2764" dirty="0" err="1">
                  <a:solidFill>
                    <a:srgbClr val="000001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obecních</a:t>
              </a:r>
              <a:r>
                <a:rPr lang="en-US" sz="2764" dirty="0">
                  <a:solidFill>
                    <a:srgbClr val="000001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</a:t>
              </a:r>
              <a:r>
                <a:rPr lang="en-US" sz="2764" dirty="0" err="1">
                  <a:solidFill>
                    <a:srgbClr val="000001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úřadů</a:t>
              </a:r>
              <a:r>
                <a:rPr lang="en-US" sz="2764" dirty="0">
                  <a:solidFill>
                    <a:srgbClr val="000001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 </a:t>
              </a:r>
              <a:r>
                <a:rPr lang="en-US" sz="2764" dirty="0" smtClean="0">
                  <a:solidFill>
                    <a:srgbClr val="000001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ČR</a:t>
              </a:r>
              <a:r>
                <a:rPr lang="cs-CZ" sz="2764" dirty="0" smtClean="0">
                  <a:solidFill>
                    <a:srgbClr val="000001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, z.s.</a:t>
              </a:r>
            </a:p>
            <a:p>
              <a:pPr algn="l">
                <a:lnSpc>
                  <a:spcPts val="3870"/>
                </a:lnSpc>
              </a:pPr>
              <a:r>
                <a:rPr lang="cs-CZ" sz="2764" dirty="0" smtClean="0">
                  <a:solidFill>
                    <a:srgbClr val="000001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Tajemník Úřadu městské části Praha 6</a:t>
              </a:r>
              <a:endParaRPr lang="en-US" sz="2764" dirty="0">
                <a:solidFill>
                  <a:srgbClr val="000001"/>
                </a:solidFill>
                <a:latin typeface="Arial MT Pro"/>
                <a:ea typeface="Arial MT Pro"/>
                <a:cs typeface="Arial MT Pro"/>
                <a:sym typeface="Arial MT Pro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74466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782840" y="880448"/>
            <a:ext cx="9627270" cy="8592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6651"/>
              </a:lnSpc>
            </a:pPr>
            <a:r>
              <a:rPr lang="cs-CZ" sz="6000" dirty="0">
                <a:solidFill>
                  <a:schemeClr val="accent6"/>
                </a:solidFill>
                <a:latin typeface="GWOPRF+Arial-BoldMT"/>
                <a:cs typeface="GWOPRF+Arial-BoldMT"/>
              </a:rPr>
              <a:t>Platové tabulky </a:t>
            </a:r>
            <a:endParaRPr sz="6000" dirty="0">
              <a:solidFill>
                <a:schemeClr val="accent6"/>
              </a:solidFill>
              <a:latin typeface="GWOPRF+Arial-BoldMT"/>
              <a:cs typeface="GWOPRF+Arial-BoldMT"/>
            </a:endParaRPr>
          </a:p>
        </p:txBody>
      </p:sp>
      <p:pic>
        <p:nvPicPr>
          <p:cNvPr id="5" name="Obrázek 4" descr="Microsoft Excel - Sešit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8" t="26308" r="35538" b="33709"/>
          <a:stretch/>
        </p:blipFill>
        <p:spPr>
          <a:xfrm>
            <a:off x="442075" y="3295094"/>
            <a:ext cx="17420712" cy="4887265"/>
          </a:xfrm>
          <a:prstGeom prst="rect">
            <a:avLst/>
          </a:prstGeom>
        </p:spPr>
      </p:pic>
      <p:sp>
        <p:nvSpPr>
          <p:cNvPr id="6" name="TextovéPole 5"/>
          <p:cNvSpPr txBox="1"/>
          <p:nvPr/>
        </p:nvSpPr>
        <p:spPr>
          <a:xfrm>
            <a:off x="636610" y="2006614"/>
            <a:ext cx="14302279" cy="421666"/>
          </a:xfrm>
          <a:prstGeom prst="rect">
            <a:avLst/>
          </a:prstGeom>
          <a:noFill/>
        </p:spPr>
        <p:txBody>
          <a:bodyPr wrap="square" lIns="143268" tIns="71634" rIns="143268" bIns="71634" rtlCol="0">
            <a:spAutoFit/>
          </a:bodyPr>
          <a:lstStyle/>
          <a:p>
            <a:r>
              <a:rPr lang="cs-CZ" dirty="0"/>
              <a:t>Nařízení vlády č. 341/2017 Sb</a:t>
            </a:r>
            <a:r>
              <a:rPr lang="cs-CZ" dirty="0" smtClean="0"/>
              <a:t>. - Platová </a:t>
            </a:r>
            <a:r>
              <a:rPr lang="cs-CZ" dirty="0"/>
              <a:t>tabulka číslo 1 - "všichni ostatní"</a:t>
            </a:r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85481" y="603135"/>
            <a:ext cx="2653290" cy="2046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8755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 txBox="1"/>
          <p:nvPr/>
        </p:nvSpPr>
        <p:spPr>
          <a:xfrm>
            <a:off x="782840" y="880448"/>
            <a:ext cx="9627270" cy="8592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6651"/>
              </a:lnSpc>
            </a:pPr>
            <a:r>
              <a:rPr lang="cs-CZ" sz="6000" dirty="0">
                <a:solidFill>
                  <a:schemeClr val="accent6"/>
                </a:solidFill>
                <a:latin typeface="GWOPRF+Arial-BoldMT"/>
                <a:cs typeface="GWOPRF+Arial-BoldMT"/>
              </a:rPr>
              <a:t>Platové tabulky </a:t>
            </a:r>
            <a:endParaRPr sz="6000" dirty="0">
              <a:solidFill>
                <a:schemeClr val="accent6"/>
              </a:solidFill>
              <a:latin typeface="GWOPRF+Arial-BoldMT"/>
              <a:cs typeface="GWOPRF+Arial-BoldMT"/>
            </a:endParaRPr>
          </a:p>
        </p:txBody>
      </p:sp>
      <p:sp>
        <p:nvSpPr>
          <p:cNvPr id="6" name="TextovéPole 5"/>
          <p:cNvSpPr txBox="1"/>
          <p:nvPr/>
        </p:nvSpPr>
        <p:spPr>
          <a:xfrm>
            <a:off x="636610" y="2006614"/>
            <a:ext cx="14302279" cy="698665"/>
          </a:xfrm>
          <a:prstGeom prst="rect">
            <a:avLst/>
          </a:prstGeom>
          <a:noFill/>
        </p:spPr>
        <p:txBody>
          <a:bodyPr wrap="square" lIns="143268" tIns="71634" rIns="143268" bIns="71634" rtlCol="0">
            <a:spAutoFit/>
          </a:bodyPr>
          <a:lstStyle/>
          <a:p>
            <a:r>
              <a:rPr lang="cs-CZ" dirty="0"/>
              <a:t>Nařízení vlády č. 341/2017 Sb</a:t>
            </a:r>
            <a:r>
              <a:rPr lang="cs-CZ" dirty="0" smtClean="0"/>
              <a:t>. - Platová </a:t>
            </a:r>
            <a:r>
              <a:rPr lang="cs-CZ" dirty="0"/>
              <a:t>tabulka číslo 1 - "všichni </a:t>
            </a:r>
            <a:r>
              <a:rPr lang="cs-CZ" dirty="0" smtClean="0"/>
              <a:t>ostatní„</a:t>
            </a:r>
          </a:p>
          <a:p>
            <a:r>
              <a:rPr lang="cs-CZ" dirty="0" smtClean="0"/>
              <a:t>POROVNÁNÍ SE ZARUČENÝM PLATEM</a:t>
            </a:r>
            <a:endParaRPr lang="cs-CZ" dirty="0"/>
          </a:p>
        </p:txBody>
      </p:sp>
      <p:pic>
        <p:nvPicPr>
          <p:cNvPr id="3" name="Obrázek 2" descr="Microsoft Excel - Sešit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8" t="26308" r="35538" b="30330"/>
          <a:stretch/>
        </p:blipFill>
        <p:spPr>
          <a:xfrm>
            <a:off x="353179" y="3251160"/>
            <a:ext cx="17551996" cy="5213572"/>
          </a:xfrm>
          <a:prstGeom prst="rect">
            <a:avLst/>
          </a:prstGeom>
        </p:spPr>
      </p:pic>
      <p:sp>
        <p:nvSpPr>
          <p:cNvPr id="7" name="TextovéPole 6"/>
          <p:cNvSpPr txBox="1"/>
          <p:nvPr/>
        </p:nvSpPr>
        <p:spPr>
          <a:xfrm>
            <a:off x="3718998" y="8672498"/>
            <a:ext cx="11219891" cy="1591217"/>
          </a:xfrm>
          <a:prstGeom prst="rect">
            <a:avLst/>
          </a:prstGeom>
          <a:noFill/>
        </p:spPr>
        <p:txBody>
          <a:bodyPr wrap="square" lIns="143268" tIns="71634" rIns="143268" bIns="71634" rtlCol="0">
            <a:spAutoFit/>
          </a:bodyPr>
          <a:lstStyle/>
          <a:p>
            <a:pPr algn="ctr"/>
            <a:r>
              <a:rPr lang="cs-CZ" sz="9400" dirty="0">
                <a:solidFill>
                  <a:schemeClr val="accent6"/>
                </a:solidFill>
              </a:rPr>
              <a:t>66 %</a:t>
            </a:r>
          </a:p>
        </p:txBody>
      </p:sp>
      <p:pic>
        <p:nvPicPr>
          <p:cNvPr id="8" name="Obrázek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85481" y="603135"/>
            <a:ext cx="2653290" cy="2046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4367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2563</TotalTime>
  <Words>840</Words>
  <Application>Microsoft Office PowerPoint</Application>
  <PresentationFormat>Vlastní</PresentationFormat>
  <Paragraphs>164</Paragraphs>
  <Slides>22</Slides>
  <Notes>15</Notes>
  <HiddenSlides>0</HiddenSlides>
  <MMClips>0</MMClips>
  <ScaleCrop>false</ScaleCrop>
  <HeadingPairs>
    <vt:vector size="6" baseType="variant">
      <vt:variant>
        <vt:lpstr>Použitá písma</vt:lpstr>
      </vt:variant>
      <vt:variant>
        <vt:i4>13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22</vt:i4>
      </vt:variant>
    </vt:vector>
  </HeadingPairs>
  <TitlesOfParts>
    <vt:vector size="36" baseType="lpstr">
      <vt:lpstr>Arial</vt:lpstr>
      <vt:lpstr>DPCIUJ+ArialMT</vt:lpstr>
      <vt:lpstr>Open Sans 2 Bold</vt:lpstr>
      <vt:lpstr>Montserrat Bold</vt:lpstr>
      <vt:lpstr>Montserrat</vt:lpstr>
      <vt:lpstr>Arial MT Pro</vt:lpstr>
      <vt:lpstr>AURIDQ+ArialMT</vt:lpstr>
      <vt:lpstr>Calibri</vt:lpstr>
      <vt:lpstr>Open Sans 1</vt:lpstr>
      <vt:lpstr>Arial MT Pro Bold</vt:lpstr>
      <vt:lpstr>Open Sans 1 Bold</vt:lpstr>
      <vt:lpstr>Arial Black</vt:lpstr>
      <vt:lpstr>GWOPRF+Arial-BoldMT</vt:lpstr>
      <vt:lpstr>Office Theme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Výhody a nevýhody zaměstnávání mladých a seniorních pracovníků</dc:title>
  <dc:creator>Holický Jan</dc:creator>
  <cp:lastModifiedBy>Holický Jan Ing., MBA</cp:lastModifiedBy>
  <cp:revision>17</cp:revision>
  <dcterms:created xsi:type="dcterms:W3CDTF">2006-08-16T00:00:00Z</dcterms:created>
  <dcterms:modified xsi:type="dcterms:W3CDTF">2025-10-06T20:01:17Z</dcterms:modified>
  <dc:identifier>DAGyYQYucRU</dc:identifier>
</cp:coreProperties>
</file>