
<file path=[Content_Types].xml><?xml version="1.0" encoding="utf-8"?>
<Types xmlns="http://schemas.openxmlformats.org/package/2006/content-types">
  <Default Extension="png" ContentType="image/png"/>
  <Default Extension="webp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12"/>
  </p:notesMasterIdLst>
  <p:sldIdLst>
    <p:sldId id="257" r:id="rId2"/>
    <p:sldId id="259" r:id="rId3"/>
    <p:sldId id="260" r:id="rId4"/>
    <p:sldId id="272" r:id="rId5"/>
    <p:sldId id="274" r:id="rId6"/>
    <p:sldId id="277" r:id="rId7"/>
    <p:sldId id="273" r:id="rId8"/>
    <p:sldId id="278" r:id="rId9"/>
    <p:sldId id="276" r:id="rId10"/>
    <p:sldId id="268" r:id="rId11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A44CA"/>
    <a:srgbClr val="25247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37" d="100"/>
          <a:sy n="137" d="100"/>
        </p:scale>
        <p:origin x="786" y="11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15399d89f2b_0_3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15399d89f2b_0_3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g15399d89f2b_0_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5" name="Google Shape;145;g15399d89f2b_0_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g15399d89f2b_0_6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1" name="Google Shape;71;g15399d89f2b_0_6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g15399d89f2b_0_7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9" name="Google Shape;79;g15399d89f2b_0_7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g15399d89f2b_0_7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9" name="Google Shape;79;g15399d89f2b_0_7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75594642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g15399d89f2b_0_7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9" name="Google Shape;79;g15399d89f2b_0_7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52941318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g15399d89f2b_0_7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9" name="Google Shape;79;g15399d89f2b_0_7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9801602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g15399d89f2b_0_7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9" name="Google Shape;79;g15399d89f2b_0_7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45504906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g15399d89f2b_0_7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9" name="Google Shape;79;g15399d89f2b_0_7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60012015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g15399d89f2b_0_7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9" name="Google Shape;79;g15399d89f2b_0_7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3224634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ebp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5247B"/>
        </a:solidFill>
        <a:effectLst/>
      </p:bgPr>
    </p:bg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/>
          <p:nvPr/>
        </p:nvSpPr>
        <p:spPr>
          <a:xfrm>
            <a:off x="484899" y="536550"/>
            <a:ext cx="6606936" cy="14465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lvl="0"/>
            <a:r>
              <a:rPr lang="cs-CZ" sz="4100" b="1" dirty="0">
                <a:solidFill>
                  <a:schemeClr val="lt1"/>
                </a:solidFill>
              </a:rPr>
              <a:t>Jak využít systém kvality k implementaci NIS2</a:t>
            </a:r>
            <a:endParaRPr sz="4100" b="1" dirty="0">
              <a:solidFill>
                <a:schemeClr val="lt1"/>
              </a:solidFill>
            </a:endParaRPr>
          </a:p>
        </p:txBody>
      </p:sp>
      <p:pic>
        <p:nvPicPr>
          <p:cNvPr id="61" name="Google Shape;61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09600" y="4202557"/>
            <a:ext cx="1439299" cy="33134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5247B"/>
        </a:solidFill>
        <a:effectLst/>
      </p:bgPr>
    </p:bg>
    <p:spTree>
      <p:nvGrpSpPr>
        <p:cNvPr id="1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7" name="Google Shape;147;p2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50150" y="995198"/>
            <a:ext cx="2656699" cy="61160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Zástupný symbol pro text 1">
            <a:extLst>
              <a:ext uri="{FF2B5EF4-FFF2-40B4-BE49-F238E27FC236}">
                <a16:creationId xmlns:a16="http://schemas.microsoft.com/office/drawing/2014/main" id="{E78CE0FA-2338-4D44-9F5C-FC26DAD03D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657600" y="3811766"/>
            <a:ext cx="5243929" cy="605100"/>
          </a:xfrm>
        </p:spPr>
        <p:txBody>
          <a:bodyPr>
            <a:noAutofit/>
          </a:bodyPr>
          <a:lstStyle/>
          <a:p>
            <a:r>
              <a:rPr lang="cs-CZ" sz="4000" dirty="0">
                <a:solidFill>
                  <a:schemeClr val="bg1"/>
                </a:solidFill>
              </a:rPr>
              <a:t>Děkuji za pozornost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3" name="Google Shape;73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638900" y="533400"/>
            <a:ext cx="971700" cy="223700"/>
          </a:xfrm>
          <a:prstGeom prst="rect">
            <a:avLst/>
          </a:prstGeom>
          <a:noFill/>
          <a:ln>
            <a:noFill/>
          </a:ln>
        </p:spPr>
      </p:pic>
      <p:sp>
        <p:nvSpPr>
          <p:cNvPr id="74" name="Google Shape;74;p16"/>
          <p:cNvSpPr txBox="1"/>
          <p:nvPr/>
        </p:nvSpPr>
        <p:spPr>
          <a:xfrm>
            <a:off x="484900" y="384150"/>
            <a:ext cx="4352700" cy="5539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2400" b="1" dirty="0">
                <a:solidFill>
                  <a:srgbClr val="25247B"/>
                </a:solidFill>
              </a:rPr>
              <a:t>Představení města Benešov</a:t>
            </a:r>
            <a:endParaRPr sz="2400" b="1" dirty="0">
              <a:solidFill>
                <a:srgbClr val="25247B"/>
              </a:solidFill>
            </a:endParaRPr>
          </a:p>
        </p:txBody>
      </p:sp>
      <p:sp>
        <p:nvSpPr>
          <p:cNvPr id="76" name="Google Shape;76;p16"/>
          <p:cNvSpPr txBox="1"/>
          <p:nvPr/>
        </p:nvSpPr>
        <p:spPr>
          <a:xfrm>
            <a:off x="5919170" y="1077587"/>
            <a:ext cx="2859625" cy="18774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lvl="0"/>
            <a:r>
              <a:rPr lang="cs-CZ" sz="1000" dirty="0">
                <a:solidFill>
                  <a:srgbClr val="25247B"/>
                </a:solidFill>
              </a:rPr>
              <a:t>Středočeský kraj, 40 km jihovýchodně od Prahy</a:t>
            </a:r>
          </a:p>
          <a:p>
            <a:pPr lvl="0"/>
            <a:endParaRPr lang="cs-CZ" sz="1000" dirty="0">
              <a:solidFill>
                <a:srgbClr val="25247B"/>
              </a:solidFill>
            </a:endParaRPr>
          </a:p>
          <a:p>
            <a:pPr lvl="0"/>
            <a:r>
              <a:rPr lang="cs-CZ" sz="1000" dirty="0">
                <a:solidFill>
                  <a:srgbClr val="25247B"/>
                </a:solidFill>
              </a:rPr>
              <a:t>cca 17 tis. obyvatel</a:t>
            </a:r>
          </a:p>
          <a:p>
            <a:pPr lvl="0"/>
            <a:endParaRPr lang="cs-CZ" sz="1000" dirty="0">
              <a:solidFill>
                <a:srgbClr val="25247B"/>
              </a:solidFill>
            </a:endParaRPr>
          </a:p>
          <a:p>
            <a:pPr lvl="0"/>
            <a:r>
              <a:rPr lang="cs-CZ" sz="1000" dirty="0">
                <a:solidFill>
                  <a:srgbClr val="25247B"/>
                </a:solidFill>
              </a:rPr>
              <a:t>ORP Benešov – 690,03 km² a 64,5 tis. obyvatel</a:t>
            </a:r>
          </a:p>
          <a:p>
            <a:pPr lvl="0"/>
            <a:endParaRPr lang="cs-CZ" sz="1000" dirty="0">
              <a:solidFill>
                <a:srgbClr val="25247B"/>
              </a:solidFill>
            </a:endParaRPr>
          </a:p>
          <a:p>
            <a:pPr lvl="0"/>
            <a:r>
              <a:rPr lang="cs-CZ" sz="1000" dirty="0">
                <a:solidFill>
                  <a:srgbClr val="25247B"/>
                </a:solidFill>
              </a:rPr>
              <a:t>ISO 9001 </a:t>
            </a:r>
            <a:r>
              <a:rPr lang="cs-CZ" sz="1000">
                <a:solidFill>
                  <a:srgbClr val="25247B"/>
                </a:solidFill>
              </a:rPr>
              <a:t>zavedeno v </a:t>
            </a:r>
            <a:r>
              <a:rPr lang="cs-CZ" sz="1000" dirty="0">
                <a:solidFill>
                  <a:srgbClr val="25247B"/>
                </a:solidFill>
              </a:rPr>
              <a:t>r. 2014</a:t>
            </a:r>
          </a:p>
          <a:p>
            <a:pPr lvl="0"/>
            <a:endParaRPr lang="cs-CZ" sz="1000" dirty="0">
              <a:solidFill>
                <a:srgbClr val="25247B"/>
              </a:solidFill>
            </a:endParaRPr>
          </a:p>
          <a:p>
            <a:pPr lvl="0"/>
            <a:r>
              <a:rPr lang="cs-CZ" sz="1000" dirty="0">
                <a:solidFill>
                  <a:srgbClr val="25247B"/>
                </a:solidFill>
              </a:rPr>
              <a:t>Zámek Konopiště a zámecký park</a:t>
            </a:r>
          </a:p>
          <a:p>
            <a:pPr lvl="0"/>
            <a:endParaRPr lang="cs-CZ" sz="1000" dirty="0">
              <a:solidFill>
                <a:srgbClr val="25247B"/>
              </a:solidFill>
            </a:endParaRPr>
          </a:p>
          <a:p>
            <a:pPr lvl="0"/>
            <a:endParaRPr sz="1000" dirty="0">
              <a:solidFill>
                <a:srgbClr val="25247B"/>
              </a:solidFill>
            </a:endParaRPr>
          </a:p>
        </p:txBody>
      </p:sp>
      <p:pic>
        <p:nvPicPr>
          <p:cNvPr id="3" name="Obrázek 2">
            <a:extLst>
              <a:ext uri="{FF2B5EF4-FFF2-40B4-BE49-F238E27FC236}">
                <a16:creationId xmlns:a16="http://schemas.microsoft.com/office/drawing/2014/main" id="{32C2A1C9-04AF-4C4E-A4B6-6D65B010478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8790" y="1077587"/>
            <a:ext cx="5649113" cy="3267531"/>
          </a:xfrm>
          <a:prstGeom prst="rect">
            <a:avLst/>
          </a:prstGeom>
          <a:effectLst>
            <a:softEdge rad="63500"/>
          </a:effec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" name="Google Shape;81;p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638900" y="533400"/>
            <a:ext cx="971700" cy="223700"/>
          </a:xfrm>
          <a:prstGeom prst="rect">
            <a:avLst/>
          </a:prstGeom>
          <a:noFill/>
          <a:ln>
            <a:noFill/>
          </a:ln>
        </p:spPr>
      </p:pic>
      <p:sp>
        <p:nvSpPr>
          <p:cNvPr id="82" name="Google Shape;82;p17"/>
          <p:cNvSpPr txBox="1"/>
          <p:nvPr/>
        </p:nvSpPr>
        <p:spPr>
          <a:xfrm>
            <a:off x="484899" y="384150"/>
            <a:ext cx="6334709" cy="9232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r>
              <a:rPr lang="cs-CZ" sz="2400" b="1" dirty="0">
                <a:solidFill>
                  <a:srgbClr val="25247B"/>
                </a:solidFill>
              </a:rPr>
              <a:t>Co je směrnice NIS2 a proč se týká veřejné správy?</a:t>
            </a:r>
            <a:endParaRPr sz="2400" b="1" dirty="0">
              <a:solidFill>
                <a:srgbClr val="25247B"/>
              </a:solidFill>
            </a:endParaRPr>
          </a:p>
        </p:txBody>
      </p:sp>
      <p:sp>
        <p:nvSpPr>
          <p:cNvPr id="83" name="Google Shape;83;p17"/>
          <p:cNvSpPr txBox="1"/>
          <p:nvPr/>
        </p:nvSpPr>
        <p:spPr>
          <a:xfrm>
            <a:off x="484900" y="1648435"/>
            <a:ext cx="4087100" cy="18466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  <a:defRPr sz="2000"/>
            </a:pPr>
            <a:r>
              <a:rPr lang="cs-CZ" sz="1200" dirty="0">
                <a:solidFill>
                  <a:srgbClr val="25247B"/>
                </a:solidFill>
              </a:rPr>
              <a:t>Evropská směrnice o kybernetické bezpečnosti</a:t>
            </a:r>
          </a:p>
          <a:p>
            <a:pPr marL="171450" indent="-171450">
              <a:buFont typeface="Arial" panose="020B0604020202020204" pitchFamily="34" charset="0"/>
              <a:buChar char="•"/>
              <a:defRPr sz="2000"/>
            </a:pPr>
            <a:endParaRPr lang="cs-CZ" sz="1200" dirty="0">
              <a:solidFill>
                <a:srgbClr val="25247B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  <a:defRPr sz="2000"/>
            </a:pPr>
            <a:r>
              <a:rPr lang="cs-CZ" sz="1200" dirty="0">
                <a:solidFill>
                  <a:srgbClr val="25247B"/>
                </a:solidFill>
              </a:rPr>
              <a:t>Cíl: zvýšit odolnost organizací vůči hrozbám</a:t>
            </a:r>
          </a:p>
          <a:p>
            <a:pPr marL="171450" indent="-171450">
              <a:buFont typeface="Arial" panose="020B0604020202020204" pitchFamily="34" charset="0"/>
              <a:buChar char="•"/>
              <a:defRPr sz="2000"/>
            </a:pPr>
            <a:endParaRPr lang="cs-CZ" sz="1200" dirty="0">
              <a:solidFill>
                <a:srgbClr val="25247B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  <a:defRPr sz="2000"/>
            </a:pPr>
            <a:r>
              <a:rPr lang="cs-CZ" sz="1200" dirty="0">
                <a:solidFill>
                  <a:srgbClr val="25247B"/>
                </a:solidFill>
              </a:rPr>
              <a:t>Veřejná správa = správce citlivých dat a služeb</a:t>
            </a:r>
          </a:p>
          <a:p>
            <a:pPr marL="171450" indent="-171450">
              <a:buFont typeface="Arial" panose="020B0604020202020204" pitchFamily="34" charset="0"/>
              <a:buChar char="•"/>
              <a:defRPr sz="2000"/>
            </a:pPr>
            <a:endParaRPr lang="cs-CZ" sz="1200" dirty="0">
              <a:solidFill>
                <a:srgbClr val="25247B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  <a:defRPr sz="2000"/>
            </a:pPr>
            <a:r>
              <a:rPr lang="cs-CZ" sz="1200" dirty="0">
                <a:solidFill>
                  <a:srgbClr val="25247B"/>
                </a:solidFill>
              </a:rPr>
              <a:t>Platnost v ČR od 1. listopadu 2025</a:t>
            </a:r>
          </a:p>
          <a:p>
            <a:pPr marL="171450" indent="-171450">
              <a:buFont typeface="Arial" panose="020B0604020202020204" pitchFamily="34" charset="0"/>
              <a:buChar char="•"/>
              <a:defRPr sz="2000"/>
            </a:pPr>
            <a:endParaRPr lang="cs-CZ" sz="1200" dirty="0">
              <a:solidFill>
                <a:srgbClr val="25247B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  <a:defRPr sz="2000"/>
            </a:pPr>
            <a:endParaRPr lang="cs-CZ" sz="1200" dirty="0">
              <a:solidFill>
                <a:srgbClr val="25247B"/>
              </a:solidFill>
            </a:endParaRPr>
          </a:p>
        </p:txBody>
      </p:sp>
      <p:pic>
        <p:nvPicPr>
          <p:cNvPr id="3" name="Obrázek 2">
            <a:extLst>
              <a:ext uri="{FF2B5EF4-FFF2-40B4-BE49-F238E27FC236}">
                <a16:creationId xmlns:a16="http://schemas.microsoft.com/office/drawing/2014/main" id="{AE6F02AD-DC79-4509-999E-BD4D830E9BC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32544" y="1030330"/>
            <a:ext cx="3777980" cy="3729020"/>
          </a:xfrm>
          <a:prstGeom prst="rect">
            <a:avLst/>
          </a:prstGeom>
        </p:spPr>
      </p:pic>
      <p:sp>
        <p:nvSpPr>
          <p:cNvPr id="2" name="TextovéPole 1">
            <a:extLst>
              <a:ext uri="{FF2B5EF4-FFF2-40B4-BE49-F238E27FC236}">
                <a16:creationId xmlns:a16="http://schemas.microsoft.com/office/drawing/2014/main" id="{C9989BE7-8A7E-4EED-8185-6C25D41C7C02}"/>
              </a:ext>
            </a:extLst>
          </p:cNvPr>
          <p:cNvSpPr txBox="1"/>
          <p:nvPr/>
        </p:nvSpPr>
        <p:spPr>
          <a:xfrm>
            <a:off x="7706089" y="4823285"/>
            <a:ext cx="904512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500" i="1" dirty="0"/>
              <a:t>Zdroj obrázku: nis2.tech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" name="Google Shape;81;p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638900" y="533400"/>
            <a:ext cx="971700" cy="223700"/>
          </a:xfrm>
          <a:prstGeom prst="rect">
            <a:avLst/>
          </a:prstGeom>
          <a:noFill/>
          <a:ln>
            <a:noFill/>
          </a:ln>
        </p:spPr>
      </p:pic>
      <p:sp>
        <p:nvSpPr>
          <p:cNvPr id="82" name="Google Shape;82;p17"/>
          <p:cNvSpPr txBox="1"/>
          <p:nvPr/>
        </p:nvSpPr>
        <p:spPr>
          <a:xfrm>
            <a:off x="436039" y="203132"/>
            <a:ext cx="4352700" cy="5539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r>
              <a:rPr lang="cs-CZ" sz="2400" b="1" dirty="0">
                <a:solidFill>
                  <a:srgbClr val="25247B"/>
                </a:solidFill>
              </a:rPr>
              <a:t>Co to znamená prakticky?</a:t>
            </a:r>
            <a:endParaRPr sz="2400" b="1" dirty="0">
              <a:solidFill>
                <a:srgbClr val="25247B"/>
              </a:solidFill>
            </a:endParaRPr>
          </a:p>
        </p:txBody>
      </p:sp>
      <p:sp>
        <p:nvSpPr>
          <p:cNvPr id="83" name="Google Shape;83;p17"/>
          <p:cNvSpPr txBox="1"/>
          <p:nvPr/>
        </p:nvSpPr>
        <p:spPr>
          <a:xfrm>
            <a:off x="533400" y="757100"/>
            <a:ext cx="8061024" cy="3693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>
              <a:defRPr sz="2000"/>
            </a:pPr>
            <a:r>
              <a:rPr lang="cs-CZ" sz="1200" b="1" dirty="0">
                <a:solidFill>
                  <a:srgbClr val="25247B"/>
                </a:solidFill>
              </a:rPr>
              <a:t>Hlavní povinnosti pro subjekty v režimu nižších povinností:</a:t>
            </a:r>
          </a:p>
          <a:p>
            <a:pPr marL="171450" indent="-171450">
              <a:buFont typeface="Arial" panose="020B0604020202020204" pitchFamily="34" charset="0"/>
              <a:buChar char="•"/>
              <a:defRPr sz="2000"/>
            </a:pPr>
            <a:endParaRPr lang="cs-CZ" sz="1200" b="1" dirty="0">
              <a:solidFill>
                <a:srgbClr val="25247B"/>
              </a:solidFill>
            </a:endParaRPr>
          </a:p>
          <a:p>
            <a:pPr marL="171450" indent="-171450" algn="just">
              <a:buFont typeface="Arial" panose="020B0604020202020204" pitchFamily="34" charset="0"/>
              <a:buChar char="•"/>
              <a:defRPr sz="2000"/>
            </a:pPr>
            <a:r>
              <a:rPr lang="cs-CZ" sz="1200" b="1" dirty="0">
                <a:solidFill>
                  <a:srgbClr val="25247B"/>
                </a:solidFill>
              </a:rPr>
              <a:t>Technická opatření – </a:t>
            </a:r>
            <a:r>
              <a:rPr lang="cs-CZ" sz="1200" dirty="0">
                <a:solidFill>
                  <a:srgbClr val="25247B"/>
                </a:solidFill>
              </a:rPr>
              <a:t>řízení přístupů, </a:t>
            </a:r>
            <a:r>
              <a:rPr lang="cs-CZ" sz="1200" dirty="0" err="1">
                <a:solidFill>
                  <a:srgbClr val="25247B"/>
                </a:solidFill>
              </a:rPr>
              <a:t>vícefaktorová</a:t>
            </a:r>
            <a:r>
              <a:rPr lang="cs-CZ" sz="1200" dirty="0">
                <a:solidFill>
                  <a:srgbClr val="25247B"/>
                </a:solidFill>
              </a:rPr>
              <a:t> autentizace, bezpečná konfigurace systémů, pravidelné aktualizace a záplaty, antivirová ochrana, monitorování sítí a systémů, kryptografické prostředky pro ochranu dat</a:t>
            </a:r>
          </a:p>
          <a:p>
            <a:pPr marL="171450" indent="-171450" algn="just">
              <a:buFont typeface="Arial" panose="020B0604020202020204" pitchFamily="34" charset="0"/>
              <a:buChar char="•"/>
              <a:defRPr sz="2000"/>
            </a:pPr>
            <a:endParaRPr lang="cs-CZ" sz="1200" dirty="0">
              <a:solidFill>
                <a:srgbClr val="25247B"/>
              </a:solidFill>
            </a:endParaRPr>
          </a:p>
          <a:p>
            <a:pPr marL="171450" indent="-171450" algn="just">
              <a:buFont typeface="Arial" panose="020B0604020202020204" pitchFamily="34" charset="0"/>
              <a:buChar char="•"/>
              <a:defRPr sz="2000"/>
            </a:pPr>
            <a:r>
              <a:rPr lang="cs-CZ" sz="1200" b="1" dirty="0">
                <a:solidFill>
                  <a:srgbClr val="25247B"/>
                </a:solidFill>
              </a:rPr>
              <a:t>Incidenty a kontinuita činností – </a:t>
            </a:r>
            <a:r>
              <a:rPr lang="cs-CZ" sz="1200" dirty="0">
                <a:solidFill>
                  <a:srgbClr val="25247B"/>
                </a:solidFill>
              </a:rPr>
              <a:t>detekce a hlášení incidentů, postup pro reakci na incidenty, zajištění kontinuity činností a zotavení po havárii</a:t>
            </a:r>
          </a:p>
          <a:p>
            <a:pPr marL="171450" indent="-171450" algn="just">
              <a:buFont typeface="Arial" panose="020B0604020202020204" pitchFamily="34" charset="0"/>
              <a:buChar char="•"/>
              <a:defRPr sz="2000"/>
            </a:pPr>
            <a:endParaRPr lang="cs-CZ" sz="1200" b="1" dirty="0">
              <a:solidFill>
                <a:srgbClr val="25247B"/>
              </a:solidFill>
            </a:endParaRPr>
          </a:p>
          <a:p>
            <a:pPr marL="171450" indent="-171450" algn="just">
              <a:buFont typeface="Arial" panose="020B0604020202020204" pitchFamily="34" charset="0"/>
              <a:buChar char="•"/>
              <a:defRPr sz="2000"/>
            </a:pPr>
            <a:r>
              <a:rPr lang="cs-CZ" sz="1200" b="1" dirty="0">
                <a:solidFill>
                  <a:srgbClr val="25247B"/>
                </a:solidFill>
              </a:rPr>
              <a:t>Systém řízení bezpečnosti – </a:t>
            </a:r>
            <a:r>
              <a:rPr lang="cs-CZ" sz="1200" dirty="0">
                <a:solidFill>
                  <a:srgbClr val="25247B"/>
                </a:solidFill>
              </a:rPr>
              <a:t>vypracovat a schválit strategické cíle a politiky</a:t>
            </a:r>
          </a:p>
          <a:p>
            <a:pPr marL="171450" indent="-171450" algn="just">
              <a:buFont typeface="Arial" panose="020B0604020202020204" pitchFamily="34" charset="0"/>
              <a:buChar char="•"/>
              <a:defRPr sz="2000"/>
            </a:pPr>
            <a:endParaRPr lang="cs-CZ" sz="1200" b="1" dirty="0">
              <a:solidFill>
                <a:srgbClr val="25247B"/>
              </a:solidFill>
            </a:endParaRPr>
          </a:p>
          <a:p>
            <a:pPr marL="171450" indent="-171450" algn="just">
              <a:buFont typeface="Arial" panose="020B0604020202020204" pitchFamily="34" charset="0"/>
              <a:buChar char="•"/>
              <a:defRPr sz="2000"/>
            </a:pPr>
            <a:r>
              <a:rPr lang="cs-CZ" sz="1200" b="1" dirty="0">
                <a:solidFill>
                  <a:srgbClr val="25247B"/>
                </a:solidFill>
              </a:rPr>
              <a:t>Organizační opatření a dokumentace – </a:t>
            </a:r>
            <a:r>
              <a:rPr lang="cs-CZ" sz="1200" dirty="0">
                <a:solidFill>
                  <a:srgbClr val="25247B"/>
                </a:solidFill>
              </a:rPr>
              <a:t>vytvořit soubor interních bezpečnostních politik a směrnic</a:t>
            </a:r>
          </a:p>
          <a:p>
            <a:pPr marL="171450" indent="-171450" algn="just">
              <a:buFont typeface="Arial" panose="020B0604020202020204" pitchFamily="34" charset="0"/>
              <a:buChar char="•"/>
              <a:defRPr sz="2000"/>
            </a:pPr>
            <a:endParaRPr lang="cs-CZ" sz="1200" b="1" dirty="0">
              <a:solidFill>
                <a:srgbClr val="25247B"/>
              </a:solidFill>
            </a:endParaRPr>
          </a:p>
          <a:p>
            <a:pPr marL="171450" indent="-171450" algn="just">
              <a:buFont typeface="Arial" panose="020B0604020202020204" pitchFamily="34" charset="0"/>
              <a:buChar char="•"/>
              <a:defRPr sz="2000"/>
            </a:pPr>
            <a:r>
              <a:rPr lang="cs-CZ" sz="1200" b="1" dirty="0">
                <a:solidFill>
                  <a:srgbClr val="25247B"/>
                </a:solidFill>
              </a:rPr>
              <a:t>Řízení rizik – </a:t>
            </a:r>
            <a:r>
              <a:rPr lang="cs-CZ" sz="1200" dirty="0">
                <a:solidFill>
                  <a:srgbClr val="25247B"/>
                </a:solidFill>
              </a:rPr>
              <a:t>provádět analýzu rizik v oblasti kybernetické bezpečnosti</a:t>
            </a:r>
          </a:p>
          <a:p>
            <a:pPr marL="171450" indent="-171450" algn="just">
              <a:buFont typeface="Arial" panose="020B0604020202020204" pitchFamily="34" charset="0"/>
              <a:buChar char="•"/>
              <a:defRPr sz="2000"/>
            </a:pPr>
            <a:endParaRPr lang="cs-CZ" sz="1200" b="1" dirty="0">
              <a:solidFill>
                <a:srgbClr val="25247B"/>
              </a:solidFill>
            </a:endParaRPr>
          </a:p>
          <a:p>
            <a:pPr marL="171450" indent="-171450" algn="just">
              <a:buFont typeface="Arial" panose="020B0604020202020204" pitchFamily="34" charset="0"/>
              <a:buChar char="•"/>
              <a:defRPr sz="2000"/>
            </a:pPr>
            <a:r>
              <a:rPr lang="cs-CZ" sz="1200" b="1" dirty="0">
                <a:solidFill>
                  <a:srgbClr val="25247B"/>
                </a:solidFill>
              </a:rPr>
              <a:t>Personální bezpečnost – </a:t>
            </a:r>
            <a:r>
              <a:rPr lang="cs-CZ" sz="1200" dirty="0">
                <a:solidFill>
                  <a:srgbClr val="25247B"/>
                </a:solidFill>
              </a:rPr>
              <a:t>stanovit role a odpovědnosti za bezpečnost a zajistit školení zaměstnanců </a:t>
            </a:r>
          </a:p>
          <a:p>
            <a:pPr marL="171450" indent="-171450" algn="just">
              <a:buFont typeface="Arial" panose="020B0604020202020204" pitchFamily="34" charset="0"/>
              <a:buChar char="•"/>
              <a:defRPr sz="2000"/>
            </a:pPr>
            <a:endParaRPr lang="cs-CZ" sz="1200" b="1" dirty="0">
              <a:solidFill>
                <a:srgbClr val="25247B"/>
              </a:solidFill>
            </a:endParaRPr>
          </a:p>
          <a:p>
            <a:pPr marL="171450" indent="-171450" algn="just">
              <a:buFont typeface="Arial" panose="020B0604020202020204" pitchFamily="34" charset="0"/>
              <a:buChar char="•"/>
              <a:defRPr sz="2000"/>
            </a:pPr>
            <a:r>
              <a:rPr lang="cs-CZ" sz="1200" b="1" dirty="0">
                <a:solidFill>
                  <a:srgbClr val="25247B"/>
                </a:solidFill>
              </a:rPr>
              <a:t>Řízení dodavatelů – </a:t>
            </a:r>
            <a:r>
              <a:rPr lang="cs-CZ" sz="1200" dirty="0">
                <a:solidFill>
                  <a:srgbClr val="25247B"/>
                </a:solidFill>
              </a:rPr>
              <a:t>hodnocení dodavatelů a kontrola plnění bezpečnostních pravidel </a:t>
            </a:r>
            <a:r>
              <a:rPr lang="cs-CZ" sz="1200" dirty="0" err="1">
                <a:solidFill>
                  <a:srgbClr val="25247B"/>
                </a:solidFill>
              </a:rPr>
              <a:t>dodavately</a:t>
            </a:r>
            <a:endParaRPr lang="cs-CZ" sz="1200" dirty="0">
              <a:solidFill>
                <a:srgbClr val="25247B"/>
              </a:solidFill>
            </a:endParaRPr>
          </a:p>
          <a:p>
            <a:pPr marL="171450" indent="-171450" algn="just">
              <a:buFont typeface="Arial" panose="020B0604020202020204" pitchFamily="34" charset="0"/>
              <a:buChar char="•"/>
              <a:defRPr sz="2000"/>
            </a:pPr>
            <a:endParaRPr lang="cs-CZ" sz="1200" b="1" dirty="0">
              <a:solidFill>
                <a:srgbClr val="25247B"/>
              </a:solidFill>
            </a:endParaRPr>
          </a:p>
          <a:p>
            <a:pPr marL="171450" indent="-171450" algn="just">
              <a:buFont typeface="Arial" panose="020B0604020202020204" pitchFamily="34" charset="0"/>
              <a:buChar char="•"/>
              <a:defRPr sz="2000"/>
            </a:pPr>
            <a:r>
              <a:rPr lang="cs-CZ" sz="1200" b="1" dirty="0">
                <a:solidFill>
                  <a:srgbClr val="25247B"/>
                </a:solidFill>
              </a:rPr>
              <a:t>Kontroly a audit – </a:t>
            </a:r>
            <a:r>
              <a:rPr lang="cs-CZ" sz="1200" dirty="0">
                <a:solidFill>
                  <a:srgbClr val="25247B"/>
                </a:solidFill>
              </a:rPr>
              <a:t>vyhodnocovat účinnost přijatých bezpečnostních opatření</a:t>
            </a:r>
            <a:endParaRPr lang="cs-CZ" sz="1200" b="1" dirty="0">
              <a:solidFill>
                <a:srgbClr val="25247B"/>
              </a:solidFill>
            </a:endParaRPr>
          </a:p>
        </p:txBody>
      </p:sp>
      <p:sp>
        <p:nvSpPr>
          <p:cNvPr id="5" name="Google Shape;83;p17">
            <a:extLst>
              <a:ext uri="{FF2B5EF4-FFF2-40B4-BE49-F238E27FC236}">
                <a16:creationId xmlns:a16="http://schemas.microsoft.com/office/drawing/2014/main" id="{C262AD8B-9E46-4B66-85D1-37098E978701}"/>
              </a:ext>
            </a:extLst>
          </p:cNvPr>
          <p:cNvSpPr txBox="1"/>
          <p:nvPr/>
        </p:nvSpPr>
        <p:spPr>
          <a:xfrm>
            <a:off x="549576" y="4589532"/>
            <a:ext cx="8240291" cy="5539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>
              <a:defRPr sz="2000"/>
            </a:pPr>
            <a:r>
              <a:rPr lang="cs-CZ" sz="1200" i="1" dirty="0">
                <a:solidFill>
                  <a:srgbClr val="25247B"/>
                </a:solidFill>
              </a:rPr>
              <a:t>„Tyto povinnosti jsou poměrně rozsáhlé a dotýkají se celé organizace. Jedná se o systémovou změnu, která vyžaduje podporu vedení i zapojení všech odborů.“</a:t>
            </a:r>
          </a:p>
        </p:txBody>
      </p:sp>
    </p:spTree>
    <p:extLst>
      <p:ext uri="{BB962C8B-B14F-4D97-AF65-F5344CB8AC3E}">
        <p14:creationId xmlns:p14="http://schemas.microsoft.com/office/powerpoint/2010/main" val="16312027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rázek 2">
            <a:extLst>
              <a:ext uri="{FF2B5EF4-FFF2-40B4-BE49-F238E27FC236}">
                <a16:creationId xmlns:a16="http://schemas.microsoft.com/office/drawing/2014/main" id="{960A728D-9F0E-4853-809B-3930ADB0A14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33070" y="1353347"/>
            <a:ext cx="4210930" cy="2664058"/>
          </a:xfrm>
          <a:prstGeom prst="rect">
            <a:avLst/>
          </a:prstGeom>
        </p:spPr>
      </p:pic>
      <p:pic>
        <p:nvPicPr>
          <p:cNvPr id="81" name="Google Shape;81;p17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7638900" y="533400"/>
            <a:ext cx="971700" cy="223700"/>
          </a:xfrm>
          <a:prstGeom prst="rect">
            <a:avLst/>
          </a:prstGeom>
          <a:noFill/>
          <a:ln>
            <a:noFill/>
          </a:ln>
        </p:spPr>
      </p:pic>
      <p:sp>
        <p:nvSpPr>
          <p:cNvPr id="82" name="Google Shape;82;p17"/>
          <p:cNvSpPr txBox="1"/>
          <p:nvPr/>
        </p:nvSpPr>
        <p:spPr>
          <a:xfrm>
            <a:off x="484900" y="384150"/>
            <a:ext cx="6271888" cy="5539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r>
              <a:rPr lang="cs-CZ" sz="2400" b="1" dirty="0">
                <a:solidFill>
                  <a:srgbClr val="25247B"/>
                </a:solidFill>
              </a:rPr>
              <a:t>Klíčové principy našeho přístupu</a:t>
            </a:r>
            <a:endParaRPr sz="2400" b="1" dirty="0">
              <a:solidFill>
                <a:srgbClr val="25247B"/>
              </a:solidFill>
            </a:endParaRPr>
          </a:p>
        </p:txBody>
      </p:sp>
      <p:sp>
        <p:nvSpPr>
          <p:cNvPr id="83" name="Google Shape;83;p17"/>
          <p:cNvSpPr txBox="1"/>
          <p:nvPr/>
        </p:nvSpPr>
        <p:spPr>
          <a:xfrm>
            <a:off x="484898" y="1294550"/>
            <a:ext cx="5217887" cy="20312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  <a:defRPr sz="2000"/>
            </a:pPr>
            <a:r>
              <a:rPr lang="cs-CZ" sz="1200" dirty="0">
                <a:solidFill>
                  <a:srgbClr val="25247B"/>
                </a:solidFill>
              </a:rPr>
              <a:t>Proaktivní přístup – ne čekat, ale jednat</a:t>
            </a:r>
          </a:p>
          <a:p>
            <a:pPr marL="171450" indent="-171450">
              <a:buFont typeface="Arial" panose="020B0604020202020204" pitchFamily="34" charset="0"/>
              <a:buChar char="•"/>
              <a:defRPr sz="2000"/>
            </a:pPr>
            <a:endParaRPr lang="cs-CZ" sz="1200" dirty="0">
              <a:solidFill>
                <a:srgbClr val="25247B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  <a:defRPr sz="2000"/>
            </a:pPr>
            <a:r>
              <a:rPr lang="cs-CZ" sz="1200" dirty="0">
                <a:solidFill>
                  <a:srgbClr val="25247B"/>
                </a:solidFill>
              </a:rPr>
              <a:t>Integrace, ne duplicita – využití zavedených procesů ISO 9001 (ne nový paralelní systém)</a:t>
            </a:r>
          </a:p>
          <a:p>
            <a:pPr>
              <a:defRPr sz="2000"/>
            </a:pPr>
            <a:r>
              <a:rPr lang="cs-CZ" sz="1200" dirty="0">
                <a:solidFill>
                  <a:srgbClr val="25247B"/>
                </a:solidFill>
              </a:rPr>
              <a:t> </a:t>
            </a:r>
          </a:p>
          <a:p>
            <a:pPr marL="171450" indent="-171450">
              <a:buFont typeface="Arial" panose="020B0604020202020204" pitchFamily="34" charset="0"/>
              <a:buChar char="•"/>
              <a:defRPr sz="2000"/>
            </a:pPr>
            <a:r>
              <a:rPr lang="cs-CZ" sz="1200" dirty="0">
                <a:solidFill>
                  <a:srgbClr val="25247B"/>
                </a:solidFill>
              </a:rPr>
              <a:t>Podpora shora – vedení úřadu jako nositel změny</a:t>
            </a:r>
          </a:p>
          <a:p>
            <a:pPr marL="171450" indent="-171450">
              <a:buFont typeface="Arial" panose="020B0604020202020204" pitchFamily="34" charset="0"/>
              <a:buChar char="•"/>
              <a:defRPr sz="2000"/>
            </a:pPr>
            <a:endParaRPr lang="cs-CZ" sz="1200" dirty="0">
              <a:solidFill>
                <a:srgbClr val="25247B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  <a:defRPr sz="2000"/>
            </a:pPr>
            <a:r>
              <a:rPr lang="cs-CZ" sz="1200" dirty="0">
                <a:solidFill>
                  <a:srgbClr val="25247B"/>
                </a:solidFill>
              </a:rPr>
              <a:t>Zapojení všech odborů – IT v tom není samo</a:t>
            </a:r>
          </a:p>
          <a:p>
            <a:pPr marL="171450" indent="-171450">
              <a:buFont typeface="Arial" panose="020B0604020202020204" pitchFamily="34" charset="0"/>
              <a:buChar char="•"/>
              <a:defRPr sz="2000"/>
            </a:pPr>
            <a:endParaRPr lang="cs-CZ" sz="1200" dirty="0">
              <a:solidFill>
                <a:srgbClr val="25247B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  <a:defRPr sz="2000"/>
            </a:pPr>
            <a:r>
              <a:rPr lang="cs-CZ" sz="1200" dirty="0">
                <a:solidFill>
                  <a:srgbClr val="25247B"/>
                </a:solidFill>
              </a:rPr>
              <a:t>Efektivita a udržitelnost – žádné zbytečné byrokratické kroky </a:t>
            </a:r>
          </a:p>
        </p:txBody>
      </p:sp>
      <p:sp>
        <p:nvSpPr>
          <p:cNvPr id="5" name="Google Shape;83;p17">
            <a:extLst>
              <a:ext uri="{FF2B5EF4-FFF2-40B4-BE49-F238E27FC236}">
                <a16:creationId xmlns:a16="http://schemas.microsoft.com/office/drawing/2014/main" id="{C262AD8B-9E46-4B66-85D1-37098E978701}"/>
              </a:ext>
            </a:extLst>
          </p:cNvPr>
          <p:cNvSpPr txBox="1"/>
          <p:nvPr/>
        </p:nvSpPr>
        <p:spPr>
          <a:xfrm>
            <a:off x="484898" y="4056132"/>
            <a:ext cx="8240291" cy="5539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>
              <a:defRPr sz="2000"/>
            </a:pPr>
            <a:r>
              <a:rPr lang="cs-CZ" sz="1200" i="1" dirty="0">
                <a:solidFill>
                  <a:srgbClr val="25247B"/>
                </a:solidFill>
              </a:rPr>
              <a:t>Nezakládali jsme nový systém — využili jsme kostru ISO 9001, do které jsme zapracovali NIS2, a vše průběžně ověřujeme v cyklech PDCA.</a:t>
            </a:r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761D32C5-81BC-4B51-A532-D9EAF37F73BD}"/>
              </a:ext>
            </a:extLst>
          </p:cNvPr>
          <p:cNvSpPr txBox="1"/>
          <p:nvPr/>
        </p:nvSpPr>
        <p:spPr>
          <a:xfrm>
            <a:off x="7638900" y="3886855"/>
            <a:ext cx="1153185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500" i="1" dirty="0"/>
              <a:t>Zdroj obrázku: businessmap.io</a:t>
            </a:r>
          </a:p>
        </p:txBody>
      </p:sp>
    </p:spTree>
    <p:extLst>
      <p:ext uri="{BB962C8B-B14F-4D97-AF65-F5344CB8AC3E}">
        <p14:creationId xmlns:p14="http://schemas.microsoft.com/office/powerpoint/2010/main" val="13396954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" name="Google Shape;81;p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638900" y="533400"/>
            <a:ext cx="971700" cy="223700"/>
          </a:xfrm>
          <a:prstGeom prst="rect">
            <a:avLst/>
          </a:prstGeom>
          <a:noFill/>
          <a:ln>
            <a:noFill/>
          </a:ln>
        </p:spPr>
      </p:pic>
      <p:sp>
        <p:nvSpPr>
          <p:cNvPr id="82" name="Google Shape;82;p17"/>
          <p:cNvSpPr txBox="1"/>
          <p:nvPr/>
        </p:nvSpPr>
        <p:spPr>
          <a:xfrm>
            <a:off x="484899" y="384150"/>
            <a:ext cx="7500396" cy="12926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r>
              <a:rPr lang="cs-CZ" sz="2400" b="1" dirty="0">
                <a:solidFill>
                  <a:srgbClr val="25247B"/>
                </a:solidFill>
              </a:rPr>
              <a:t>ROZDÍLOVÁ ANALÝZA - </a:t>
            </a:r>
            <a:br>
              <a:rPr lang="cs-CZ" sz="2400" b="1" dirty="0">
                <a:solidFill>
                  <a:srgbClr val="25247B"/>
                </a:solidFill>
              </a:rPr>
            </a:br>
            <a:r>
              <a:rPr lang="cs-CZ" sz="2400" b="1" dirty="0">
                <a:solidFill>
                  <a:srgbClr val="25247B"/>
                </a:solidFill>
              </a:rPr>
              <a:t>- posouzení kybernetické bezpečnosti vůči požadavkům NIS2 </a:t>
            </a:r>
            <a:endParaRPr sz="2400" b="1" dirty="0">
              <a:solidFill>
                <a:srgbClr val="25247B"/>
              </a:solidFill>
            </a:endParaRPr>
          </a:p>
        </p:txBody>
      </p:sp>
      <p:sp>
        <p:nvSpPr>
          <p:cNvPr id="83" name="Google Shape;83;p17"/>
          <p:cNvSpPr txBox="1"/>
          <p:nvPr/>
        </p:nvSpPr>
        <p:spPr>
          <a:xfrm>
            <a:off x="484899" y="1676781"/>
            <a:ext cx="6418472" cy="25852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  <a:defRPr sz="2000"/>
            </a:pPr>
            <a:r>
              <a:rPr lang="cs-CZ" sz="1200" dirty="0">
                <a:solidFill>
                  <a:srgbClr val="25247B"/>
                </a:solidFill>
              </a:rPr>
              <a:t>Nedostatečné zapojení vrcholového vedení</a:t>
            </a:r>
          </a:p>
          <a:p>
            <a:pPr marL="171450" indent="-171450">
              <a:buFont typeface="Arial" panose="020B0604020202020204" pitchFamily="34" charset="0"/>
              <a:buChar char="•"/>
              <a:defRPr sz="2000"/>
            </a:pPr>
            <a:endParaRPr lang="cs-CZ" sz="1200" dirty="0">
              <a:solidFill>
                <a:srgbClr val="25247B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  <a:defRPr sz="2000"/>
            </a:pPr>
            <a:r>
              <a:rPr lang="cs-CZ" sz="1200" dirty="0">
                <a:solidFill>
                  <a:srgbClr val="25247B"/>
                </a:solidFill>
              </a:rPr>
              <a:t>Slabé řízení rizik a ochrana aktiv</a:t>
            </a:r>
          </a:p>
          <a:p>
            <a:pPr marL="171450" indent="-171450">
              <a:buFont typeface="Arial" panose="020B0604020202020204" pitchFamily="34" charset="0"/>
              <a:buChar char="•"/>
              <a:defRPr sz="2000"/>
            </a:pPr>
            <a:endParaRPr lang="cs-CZ" sz="1200" dirty="0">
              <a:solidFill>
                <a:srgbClr val="25247B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  <a:defRPr sz="2000"/>
            </a:pPr>
            <a:r>
              <a:rPr lang="cs-CZ" sz="1200" dirty="0">
                <a:solidFill>
                  <a:srgbClr val="25247B"/>
                </a:solidFill>
              </a:rPr>
              <a:t>Řízení dodavatelů a bezpečnost není zohledňována ve smluvních vztazích</a:t>
            </a:r>
          </a:p>
          <a:p>
            <a:pPr marL="171450" indent="-171450">
              <a:buFont typeface="Arial" panose="020B0604020202020204" pitchFamily="34" charset="0"/>
              <a:buChar char="•"/>
              <a:defRPr sz="2000"/>
            </a:pPr>
            <a:endParaRPr lang="cs-CZ" sz="1200" dirty="0">
              <a:solidFill>
                <a:srgbClr val="25247B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  <a:defRPr sz="2000"/>
            </a:pPr>
            <a:r>
              <a:rPr lang="cs-CZ" sz="1200" dirty="0">
                <a:solidFill>
                  <a:srgbClr val="25247B"/>
                </a:solidFill>
              </a:rPr>
              <a:t>Nedostatečná autentizace a kryptografie</a:t>
            </a:r>
          </a:p>
          <a:p>
            <a:pPr marL="171450" indent="-171450">
              <a:buFont typeface="Arial" panose="020B0604020202020204" pitchFamily="34" charset="0"/>
              <a:buChar char="•"/>
              <a:defRPr sz="2000"/>
            </a:pPr>
            <a:endParaRPr lang="cs-CZ" sz="1200" dirty="0">
              <a:solidFill>
                <a:srgbClr val="25247B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  <a:defRPr sz="2000"/>
            </a:pPr>
            <a:r>
              <a:rPr lang="cs-CZ" sz="1200" dirty="0">
                <a:solidFill>
                  <a:srgbClr val="25247B"/>
                </a:solidFill>
              </a:rPr>
              <a:t>Nejasné rozdělení odpovědností</a:t>
            </a:r>
          </a:p>
          <a:p>
            <a:pPr marL="171450" indent="-171450">
              <a:buFont typeface="Arial" panose="020B0604020202020204" pitchFamily="34" charset="0"/>
              <a:buChar char="•"/>
              <a:defRPr sz="2000"/>
            </a:pPr>
            <a:endParaRPr lang="cs-CZ" sz="1200" dirty="0">
              <a:solidFill>
                <a:srgbClr val="25247B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  <a:defRPr sz="2000"/>
            </a:pPr>
            <a:r>
              <a:rPr lang="cs-CZ" sz="1200" dirty="0">
                <a:solidFill>
                  <a:srgbClr val="25247B"/>
                </a:solidFill>
              </a:rPr>
              <a:t>Chybějící plán kontinuity činností po kybernetickém incidentu</a:t>
            </a:r>
          </a:p>
          <a:p>
            <a:pPr marL="171450" indent="-171450">
              <a:buFont typeface="Arial" panose="020B0604020202020204" pitchFamily="34" charset="0"/>
              <a:buChar char="•"/>
              <a:defRPr sz="2000"/>
            </a:pPr>
            <a:endParaRPr lang="cs-CZ" sz="1200" dirty="0">
              <a:solidFill>
                <a:srgbClr val="25247B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  <a:defRPr sz="2000"/>
            </a:pPr>
            <a:r>
              <a:rPr lang="cs-CZ" sz="1200" dirty="0">
                <a:solidFill>
                  <a:srgbClr val="25247B"/>
                </a:solidFill>
              </a:rPr>
              <a:t>Bezpečnost není integrována do procesů</a:t>
            </a:r>
          </a:p>
        </p:txBody>
      </p:sp>
    </p:spTree>
    <p:extLst>
      <p:ext uri="{BB962C8B-B14F-4D97-AF65-F5344CB8AC3E}">
        <p14:creationId xmlns:p14="http://schemas.microsoft.com/office/powerpoint/2010/main" val="11627919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" name="Google Shape;81;p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638900" y="533400"/>
            <a:ext cx="971700" cy="223700"/>
          </a:xfrm>
          <a:prstGeom prst="rect">
            <a:avLst/>
          </a:prstGeom>
          <a:noFill/>
          <a:ln>
            <a:noFill/>
          </a:ln>
        </p:spPr>
      </p:pic>
      <p:sp>
        <p:nvSpPr>
          <p:cNvPr id="82" name="Google Shape;82;p17"/>
          <p:cNvSpPr txBox="1"/>
          <p:nvPr/>
        </p:nvSpPr>
        <p:spPr>
          <a:xfrm>
            <a:off x="484900" y="384150"/>
            <a:ext cx="5064321" cy="9232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r>
              <a:rPr lang="cs-CZ" sz="2400" b="1" dirty="0">
                <a:solidFill>
                  <a:srgbClr val="25247B"/>
                </a:solidFill>
              </a:rPr>
              <a:t>Konkrétní implementovaná organizační opatření:</a:t>
            </a:r>
          </a:p>
        </p:txBody>
      </p:sp>
      <p:graphicFrame>
        <p:nvGraphicFramePr>
          <p:cNvPr id="6" name="Tabulka 5">
            <a:extLst>
              <a:ext uri="{FF2B5EF4-FFF2-40B4-BE49-F238E27FC236}">
                <a16:creationId xmlns:a16="http://schemas.microsoft.com/office/drawing/2014/main" id="{72D61D3F-FB25-412A-AAA9-43DC04C3555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53874896"/>
              </p:ext>
            </p:extLst>
          </p:nvPr>
        </p:nvGraphicFramePr>
        <p:xfrm>
          <a:off x="398339" y="1688684"/>
          <a:ext cx="7963884" cy="2697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32885">
                  <a:extLst>
                    <a:ext uri="{9D8B030D-6E8A-4147-A177-3AD203B41FA5}">
                      <a16:colId xmlns:a16="http://schemas.microsoft.com/office/drawing/2014/main" val="2904864345"/>
                    </a:ext>
                  </a:extLst>
                </a:gridCol>
                <a:gridCol w="6330999">
                  <a:extLst>
                    <a:ext uri="{9D8B030D-6E8A-4147-A177-3AD203B41FA5}">
                      <a16:colId xmlns:a16="http://schemas.microsoft.com/office/drawing/2014/main" val="463500408"/>
                    </a:ext>
                  </a:extLst>
                </a:gridCol>
              </a:tblGrid>
              <a:tr h="217948">
                <a:tc>
                  <a:txBody>
                    <a:bodyPr/>
                    <a:lstStyle/>
                    <a:p>
                      <a:pPr algn="ctr"/>
                      <a:r>
                        <a:rPr lang="cs-CZ" sz="1100" dirty="0"/>
                        <a:t>OBLAST</a:t>
                      </a:r>
                    </a:p>
                  </a:txBody>
                  <a:tcPr>
                    <a:solidFill>
                      <a:srgbClr val="25247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100" dirty="0"/>
                        <a:t>REALIZOVÁNO</a:t>
                      </a:r>
                    </a:p>
                  </a:txBody>
                  <a:tcPr>
                    <a:solidFill>
                      <a:srgbClr val="25247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87783380"/>
                  </a:ext>
                </a:extLst>
              </a:tr>
              <a:tr h="333332">
                <a:tc>
                  <a:txBody>
                    <a:bodyPr/>
                    <a:lstStyle/>
                    <a:p>
                      <a:pPr algn="ctr"/>
                      <a:r>
                        <a:rPr lang="cs-CZ" sz="1000" b="1" dirty="0"/>
                        <a:t>Strategie a vedení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marR="0" indent="-17145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 panose="020B0604020202020204" pitchFamily="34" charset="0"/>
                        <a:buChar char="•"/>
                      </a:pPr>
                      <a:r>
                        <a:rPr lang="cs-CZ" sz="1000" b="0" i="0" u="none" strike="noStrike" cap="none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  <a:sym typeface="Arial"/>
                        </a:rPr>
                        <a:t>Integrace bezpečnostní strategie do strategických dokumentů</a:t>
                      </a:r>
                    </a:p>
                    <a:p>
                      <a:pPr marL="171450" marR="0" indent="-17145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 panose="020B0604020202020204" pitchFamily="34" charset="0"/>
                        <a:buChar char="•"/>
                      </a:pPr>
                      <a:r>
                        <a:rPr lang="cs-CZ" sz="1000" b="0" i="0" u="none" strike="noStrike" cap="none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  <a:sym typeface="Arial"/>
                        </a:rPr>
                        <a:t>Vedení se seznámilo s povinnostmi NIS2, podpora projektu zajištěna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86889272"/>
                  </a:ext>
                </a:extLst>
              </a:tr>
              <a:tr h="333332">
                <a:tc>
                  <a:txBody>
                    <a:bodyPr/>
                    <a:lstStyle/>
                    <a:p>
                      <a:pPr algn="ctr"/>
                      <a:r>
                        <a:rPr lang="cs-CZ" sz="1000" b="1" dirty="0"/>
                        <a:t>Politiky a dokumentace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marR="0" indent="-17145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 panose="020B0604020202020204" pitchFamily="34" charset="0"/>
                        <a:buChar char="•"/>
                      </a:pPr>
                      <a:r>
                        <a:rPr lang="cs-CZ" sz="1000" b="0" i="0" u="none" strike="noStrike" cap="none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  <a:sym typeface="Arial"/>
                        </a:rPr>
                        <a:t>Připraveny základní bezpečnostní směrnice (bezpečnostní politika, řízení přístupu, incident response plán)</a:t>
                      </a:r>
                    </a:p>
                    <a:p>
                      <a:pPr marL="171450" marR="0" indent="-17145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 panose="020B0604020202020204" pitchFamily="34" charset="0"/>
                        <a:buChar char="•"/>
                      </a:pPr>
                      <a:r>
                        <a:rPr lang="cs-CZ" sz="1000" b="0" i="0" u="none" strike="noStrike" cap="none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  <a:sym typeface="Arial"/>
                        </a:rPr>
                        <a:t>Integrace systému správy dokumentace do stávajícího systému řízení dokumentace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76939853"/>
                  </a:ext>
                </a:extLst>
              </a:tr>
              <a:tr h="461537">
                <a:tc>
                  <a:txBody>
                    <a:bodyPr/>
                    <a:lstStyle/>
                    <a:p>
                      <a:pPr algn="ctr"/>
                      <a:r>
                        <a:rPr lang="cs-CZ" sz="1000" b="1" dirty="0"/>
                        <a:t>Řízení dodavatelů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cs-CZ" sz="1000" dirty="0"/>
                        <a:t>Zmapováni kritičtí dodavatelé, revize smluv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cs-CZ" sz="1000" dirty="0"/>
                        <a:t>Bezpečnostní požadavky zahrnuty do nových smluv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cs-CZ" sz="1000" dirty="0"/>
                        <a:t>Integrace auditu plnění bezpečnostních požadavků do stávajícího systému hodnocení dodavatelů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0121924"/>
                  </a:ext>
                </a:extLst>
              </a:tr>
              <a:tr h="461537">
                <a:tc>
                  <a:txBody>
                    <a:bodyPr/>
                    <a:lstStyle/>
                    <a:p>
                      <a:pPr algn="ctr"/>
                      <a:r>
                        <a:rPr lang="cs-CZ" sz="1000" b="1" dirty="0"/>
                        <a:t>Školení a povědomí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cs-CZ" sz="1000" dirty="0"/>
                        <a:t>Provedeno úvodní školení všech zaměstnanců (e-</a:t>
                      </a:r>
                      <a:r>
                        <a:rPr lang="cs-CZ" sz="1000" dirty="0" err="1"/>
                        <a:t>learning</a:t>
                      </a:r>
                      <a:r>
                        <a:rPr lang="cs-CZ" sz="1000" dirty="0"/>
                        <a:t>)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cs-CZ" sz="1000" dirty="0"/>
                        <a:t>Klíčoví pracovníci s vyšší odpovědností prošli workshopem k NIS2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cs-CZ" sz="1000" dirty="0"/>
                        <a:t>Zaveden systém školení pro nové zaměstnance a periodická školení formou e-</a:t>
                      </a:r>
                      <a:r>
                        <a:rPr lang="cs-CZ" sz="1000" dirty="0" err="1"/>
                        <a:t>learningu</a:t>
                      </a:r>
                      <a:endParaRPr lang="cs-CZ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43433362"/>
                  </a:ext>
                </a:extLst>
              </a:tr>
              <a:tr h="461537">
                <a:tc>
                  <a:txBody>
                    <a:bodyPr/>
                    <a:lstStyle/>
                    <a:p>
                      <a:pPr algn="ctr"/>
                      <a:r>
                        <a:rPr lang="cs-CZ" sz="1000" b="1" dirty="0"/>
                        <a:t>Řízení rizik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cs-CZ" sz="1000" dirty="0"/>
                        <a:t>Provedena základní identifikace hlavních rizik a aktiv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cs-CZ" sz="1000" dirty="0"/>
                        <a:t>Vytvořena metodika pro hodnocení rizik (inspirováno vzorem NÚKIB)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cs-CZ" sz="1000" dirty="0"/>
                        <a:t>Integrace do systému řízení rizik (periodická analýza rizik v registru rizik)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2514253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186099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" name="Google Shape;81;p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638900" y="533400"/>
            <a:ext cx="971700" cy="223700"/>
          </a:xfrm>
          <a:prstGeom prst="rect">
            <a:avLst/>
          </a:prstGeom>
          <a:noFill/>
          <a:ln>
            <a:noFill/>
          </a:ln>
        </p:spPr>
      </p:pic>
      <p:sp>
        <p:nvSpPr>
          <p:cNvPr id="82" name="Google Shape;82;p17"/>
          <p:cNvSpPr txBox="1"/>
          <p:nvPr/>
        </p:nvSpPr>
        <p:spPr>
          <a:xfrm>
            <a:off x="484900" y="384150"/>
            <a:ext cx="5245805" cy="9232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r>
              <a:rPr lang="cs-CZ" sz="2400" b="1" dirty="0">
                <a:solidFill>
                  <a:srgbClr val="25247B"/>
                </a:solidFill>
              </a:rPr>
              <a:t>Konkrétní implementovaná technická opatření:</a:t>
            </a:r>
          </a:p>
        </p:txBody>
      </p:sp>
      <p:graphicFrame>
        <p:nvGraphicFramePr>
          <p:cNvPr id="6" name="Tabulka 5">
            <a:extLst>
              <a:ext uri="{FF2B5EF4-FFF2-40B4-BE49-F238E27FC236}">
                <a16:creationId xmlns:a16="http://schemas.microsoft.com/office/drawing/2014/main" id="{72D61D3F-FB25-412A-AAA9-43DC04C3555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01303366"/>
              </p:ext>
            </p:extLst>
          </p:nvPr>
        </p:nvGraphicFramePr>
        <p:xfrm>
          <a:off x="370417" y="1741170"/>
          <a:ext cx="7963884" cy="2118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32885">
                  <a:extLst>
                    <a:ext uri="{9D8B030D-6E8A-4147-A177-3AD203B41FA5}">
                      <a16:colId xmlns:a16="http://schemas.microsoft.com/office/drawing/2014/main" val="2904864345"/>
                    </a:ext>
                  </a:extLst>
                </a:gridCol>
                <a:gridCol w="6330999">
                  <a:extLst>
                    <a:ext uri="{9D8B030D-6E8A-4147-A177-3AD203B41FA5}">
                      <a16:colId xmlns:a16="http://schemas.microsoft.com/office/drawing/2014/main" val="463500408"/>
                    </a:ext>
                  </a:extLst>
                </a:gridCol>
              </a:tblGrid>
              <a:tr h="217948">
                <a:tc>
                  <a:txBody>
                    <a:bodyPr/>
                    <a:lstStyle/>
                    <a:p>
                      <a:pPr algn="ctr"/>
                      <a:r>
                        <a:rPr lang="cs-CZ" sz="1100" dirty="0"/>
                        <a:t>OBLAST</a:t>
                      </a:r>
                    </a:p>
                  </a:txBody>
                  <a:tcPr>
                    <a:solidFill>
                      <a:srgbClr val="25247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100" dirty="0"/>
                        <a:t>REALIZOVÁNO</a:t>
                      </a:r>
                    </a:p>
                  </a:txBody>
                  <a:tcPr>
                    <a:solidFill>
                      <a:srgbClr val="25247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8778338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cs-CZ" sz="1000" b="1" dirty="0"/>
                        <a:t>Technická opatření a kontroly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cs-CZ" sz="1000" dirty="0"/>
                        <a:t>Zavedeno MFA pro vybrané systémy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cs-CZ" sz="1000" dirty="0"/>
                        <a:t>Provedena analýza přihlašovacích údajů a zavedeny pravidelné změny hesel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cs-CZ" sz="1000" dirty="0"/>
                        <a:t>Zaveden systém řízení přístupů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cs-CZ" sz="1000" dirty="0"/>
                        <a:t>Prověrka a zpřísnění nastavení pravidel na firewallu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cs-CZ" sz="1000" dirty="0"/>
                        <a:t>Proveden jednorázový bezpečnostní audit a aplikovány bezpečnostní záplaty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cs-CZ" sz="1000" dirty="0"/>
                        <a:t>Implementován trvalý monitoring (SOC) a systém detekce incidentů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3933783"/>
                  </a:ext>
                </a:extLst>
              </a:tr>
              <a:tr h="717947">
                <a:tc>
                  <a:txBody>
                    <a:bodyPr/>
                    <a:lstStyle/>
                    <a:p>
                      <a:pPr algn="ctr"/>
                      <a:r>
                        <a:rPr lang="cs-CZ" sz="1000" b="1" dirty="0"/>
                        <a:t>Kontinuita činností (BCP)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cs-CZ" sz="1000" dirty="0"/>
                        <a:t>Posílen systém zálohování dat (zabezpečené úložiště, </a:t>
                      </a:r>
                      <a:r>
                        <a:rPr lang="cs-CZ" sz="1000" dirty="0" err="1"/>
                        <a:t>offsite</a:t>
                      </a:r>
                      <a:r>
                        <a:rPr lang="cs-CZ" sz="1000" dirty="0"/>
                        <a:t> zálohy)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cs-CZ" sz="1000" dirty="0"/>
                        <a:t>Prověřena obnova dat z existujících záloh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cs-CZ" sz="1000" dirty="0"/>
                        <a:t>Pravidelné penetrační testy 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cs-CZ" sz="1000" dirty="0"/>
                        <a:t>Vytvoření plánu kontinuity činností a obnovy po havárii (BCP/DR)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cs-CZ" sz="1000" dirty="0"/>
                        <a:t>Každoroční testování obnovy klíčových systémů v praxi (simulace výpadku, test </a:t>
                      </a:r>
                      <a:r>
                        <a:rPr lang="cs-CZ" sz="1000" dirty="0" err="1"/>
                        <a:t>recovery</a:t>
                      </a:r>
                      <a:r>
                        <a:rPr lang="cs-CZ" sz="1000" dirty="0"/>
                        <a:t> plánu)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7238598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4470065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" name="Google Shape;81;p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638900" y="533400"/>
            <a:ext cx="971700" cy="223700"/>
          </a:xfrm>
          <a:prstGeom prst="rect">
            <a:avLst/>
          </a:prstGeom>
          <a:noFill/>
          <a:ln>
            <a:noFill/>
          </a:ln>
        </p:spPr>
      </p:pic>
      <p:sp>
        <p:nvSpPr>
          <p:cNvPr id="82" name="Google Shape;82;p17"/>
          <p:cNvSpPr txBox="1"/>
          <p:nvPr/>
        </p:nvSpPr>
        <p:spPr>
          <a:xfrm>
            <a:off x="484900" y="384150"/>
            <a:ext cx="6271888" cy="5539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r>
              <a:rPr lang="cs-CZ" sz="2400" b="1" dirty="0">
                <a:solidFill>
                  <a:srgbClr val="25247B"/>
                </a:solidFill>
              </a:rPr>
              <a:t>Poselství pro ostatní ÚSC</a:t>
            </a:r>
            <a:endParaRPr sz="2400" b="1" dirty="0">
              <a:solidFill>
                <a:srgbClr val="25247B"/>
              </a:solidFill>
            </a:endParaRPr>
          </a:p>
        </p:txBody>
      </p:sp>
      <p:sp>
        <p:nvSpPr>
          <p:cNvPr id="83" name="Google Shape;83;p17"/>
          <p:cNvSpPr txBox="1"/>
          <p:nvPr/>
        </p:nvSpPr>
        <p:spPr>
          <a:xfrm>
            <a:off x="484900" y="1531875"/>
            <a:ext cx="5117700" cy="14772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  <a:defRPr sz="2000"/>
            </a:pPr>
            <a:r>
              <a:rPr lang="cs-CZ" sz="1200" dirty="0">
                <a:solidFill>
                  <a:srgbClr val="25247B"/>
                </a:solidFill>
              </a:rPr>
              <a:t>NIS2 není jen povinnost, ale příležitost pro modernější správu</a:t>
            </a:r>
          </a:p>
          <a:p>
            <a:pPr marL="171450" indent="-171450">
              <a:buFont typeface="Arial" panose="020B0604020202020204" pitchFamily="34" charset="0"/>
              <a:buChar char="•"/>
              <a:defRPr sz="2000"/>
            </a:pPr>
            <a:endParaRPr lang="cs-CZ" sz="1200" dirty="0">
              <a:solidFill>
                <a:srgbClr val="25247B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  <a:defRPr sz="2000"/>
            </a:pPr>
            <a:r>
              <a:rPr lang="cs-CZ" sz="1200" dirty="0">
                <a:solidFill>
                  <a:srgbClr val="25247B"/>
                </a:solidFill>
              </a:rPr>
              <a:t>ISO 9001 jako základ – úřady už mají většinu nástrojů k dispozici</a:t>
            </a:r>
          </a:p>
          <a:p>
            <a:pPr marL="171450" indent="-171450">
              <a:buFont typeface="Arial" panose="020B0604020202020204" pitchFamily="34" charset="0"/>
              <a:buChar char="•"/>
              <a:defRPr sz="2000"/>
            </a:pPr>
            <a:endParaRPr lang="cs-CZ" sz="1200" dirty="0">
              <a:solidFill>
                <a:srgbClr val="25247B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  <a:defRPr sz="2000"/>
            </a:pPr>
            <a:r>
              <a:rPr lang="cs-CZ" sz="1200" dirty="0">
                <a:solidFill>
                  <a:srgbClr val="25247B"/>
                </a:solidFill>
              </a:rPr>
              <a:t>Klíč je ve spolupráci celého úřadu, ne jen IT</a:t>
            </a:r>
          </a:p>
          <a:p>
            <a:pPr marL="171450" indent="-171450">
              <a:buFont typeface="Arial" panose="020B0604020202020204" pitchFamily="34" charset="0"/>
              <a:buChar char="•"/>
              <a:defRPr sz="2000"/>
            </a:pPr>
            <a:endParaRPr lang="cs-CZ" sz="1200" dirty="0">
              <a:solidFill>
                <a:srgbClr val="25247B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  <a:defRPr sz="2000"/>
            </a:pPr>
            <a:r>
              <a:rPr lang="cs-CZ" sz="1200" dirty="0">
                <a:solidFill>
                  <a:srgbClr val="25247B"/>
                </a:solidFill>
              </a:rPr>
              <a:t>Model Benešova je udržitelný a přenositelný i na ostatní města</a:t>
            </a:r>
          </a:p>
        </p:txBody>
      </p:sp>
      <p:sp>
        <p:nvSpPr>
          <p:cNvPr id="5" name="Google Shape;83;p17">
            <a:extLst>
              <a:ext uri="{FF2B5EF4-FFF2-40B4-BE49-F238E27FC236}">
                <a16:creationId xmlns:a16="http://schemas.microsoft.com/office/drawing/2014/main" id="{C262AD8B-9E46-4B66-85D1-37098E978701}"/>
              </a:ext>
            </a:extLst>
          </p:cNvPr>
          <p:cNvSpPr txBox="1"/>
          <p:nvPr/>
        </p:nvSpPr>
        <p:spPr>
          <a:xfrm>
            <a:off x="484899" y="3786465"/>
            <a:ext cx="8240291" cy="5539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>
              <a:defRPr sz="2000"/>
            </a:pPr>
            <a:r>
              <a:rPr lang="cs-CZ" sz="1200" i="1" dirty="0">
                <a:solidFill>
                  <a:srgbClr val="25247B"/>
                </a:solidFill>
              </a:rPr>
              <a:t>Máme nastavené klíčové procesy a řadu oblastí jsme již plně implementovali, ale zároveň máme jasně pojmenovaná slabá místa – a to je pro nás příležitost k dalšímu zlepšování.</a:t>
            </a:r>
          </a:p>
        </p:txBody>
      </p:sp>
      <p:pic>
        <p:nvPicPr>
          <p:cNvPr id="12" name="Obrázek 11">
            <a:extLst>
              <a:ext uri="{FF2B5EF4-FFF2-40B4-BE49-F238E27FC236}">
                <a16:creationId xmlns:a16="http://schemas.microsoft.com/office/drawing/2014/main" id="{A754E768-A3BD-4C8D-BE0A-CCCD0418A61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54028" y="1433815"/>
            <a:ext cx="3048207" cy="204229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8" name="TextovéPole 7">
            <a:extLst>
              <a:ext uri="{FF2B5EF4-FFF2-40B4-BE49-F238E27FC236}">
                <a16:creationId xmlns:a16="http://schemas.microsoft.com/office/drawing/2014/main" id="{41CC3CFF-0B0D-4261-843C-92B267AA16F5}"/>
              </a:ext>
            </a:extLst>
          </p:cNvPr>
          <p:cNvSpPr txBox="1"/>
          <p:nvPr/>
        </p:nvSpPr>
        <p:spPr>
          <a:xfrm>
            <a:off x="7706089" y="3701826"/>
            <a:ext cx="1072035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500" i="1" dirty="0"/>
              <a:t>Zdroj obrázku: systemonline.cz</a:t>
            </a:r>
          </a:p>
        </p:txBody>
      </p:sp>
    </p:spTree>
    <p:extLst>
      <p:ext uri="{BB962C8B-B14F-4D97-AF65-F5344CB8AC3E}">
        <p14:creationId xmlns:p14="http://schemas.microsoft.com/office/powerpoint/2010/main" val="3697889619"/>
      </p:ext>
    </p:extLst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702</TotalTime>
  <Words>718</Words>
  <Application>Microsoft Office PowerPoint</Application>
  <PresentationFormat>Předvádění na obrazovce (16:9)</PresentationFormat>
  <Paragraphs>113</Paragraphs>
  <Slides>10</Slides>
  <Notes>10</Notes>
  <HiddenSlides>0</HiddenSlides>
  <MMClips>0</MMClips>
  <ScaleCrop>false</ScaleCrop>
  <HeadingPairs>
    <vt:vector size="6" baseType="variant">
      <vt:variant>
        <vt:lpstr>Použitá písma</vt:lpstr>
      </vt:variant>
      <vt:variant>
        <vt:i4>1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10</vt:i4>
      </vt:variant>
    </vt:vector>
  </HeadingPairs>
  <TitlesOfParts>
    <vt:vector size="12" baseType="lpstr">
      <vt:lpstr>Arial</vt:lpstr>
      <vt:lpstr>Simple Light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Iva Lajpertová</dc:creator>
  <cp:lastModifiedBy>Iva Lajpertová</cp:lastModifiedBy>
  <cp:revision>98</cp:revision>
  <dcterms:modified xsi:type="dcterms:W3CDTF">2025-10-03T12:12:52Z</dcterms:modified>
</cp:coreProperties>
</file>