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66" r:id="rId6"/>
    <p:sldId id="343" r:id="rId7"/>
    <p:sldId id="257" r:id="rId8"/>
    <p:sldId id="258" r:id="rId9"/>
    <p:sldId id="344" r:id="rId10"/>
    <p:sldId id="260" r:id="rId11"/>
    <p:sldId id="342" r:id="rId12"/>
    <p:sldId id="345" r:id="rId13"/>
    <p:sldId id="346" r:id="rId14"/>
    <p:sldId id="262" r:id="rId15"/>
    <p:sldId id="347" r:id="rId16"/>
    <p:sldId id="261" r:id="rId17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9"/>
      <p:bold r:id="rId20"/>
      <p:italic r:id="rId21"/>
      <p:boldItalic r:id="rId22"/>
    </p:embeddedFont>
    <p:embeddedFont>
      <p:font typeface="Poppins ExtraBold" panose="00000900000000000000" pitchFamily="2" charset="-18"/>
      <p:bold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5EFEB"/>
    <a:srgbClr val="D9EAFF"/>
    <a:srgbClr val="D5F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1B409-9669-4A2C-B44B-69207A83EB47}" type="doc">
      <dgm:prSet loTypeId="urn:microsoft.com/office/officeart/2005/8/layout/chevr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761562BD-041C-46F1-968D-CEFCF067AEF2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cs-CZ" dirty="0">
              <a:solidFill>
                <a:srgbClr val="002060"/>
              </a:solidFill>
            </a:rPr>
            <a:t>Koncepční fáze</a:t>
          </a:r>
        </a:p>
      </dgm:t>
    </dgm:pt>
    <dgm:pt modelId="{5AA155DC-3C3A-4D27-B957-3BFB0036809C}" type="parTrans" cxnId="{BD469762-E2A1-4E1C-BBDB-636C4A7FA88D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F51BC25C-4610-4E28-98FA-56D22B068666}" type="sibTrans" cxnId="{BD469762-E2A1-4E1C-BBDB-636C4A7FA88D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CB486DD4-F4B6-43B1-B7B3-B058B936E23D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Popis projektu</a:t>
          </a:r>
        </a:p>
      </dgm:t>
    </dgm:pt>
    <dgm:pt modelId="{BCCE9389-38C0-4EE0-B465-F7747FEE843F}" type="parTrans" cxnId="{31C1C887-B368-465C-BD6F-969C6F3A9461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221F0164-E3B2-419A-8ACF-0B8AF97AA818}" type="sibTrans" cxnId="{31C1C887-B368-465C-BD6F-969C6F3A9461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4A69356C-0777-42DE-A821-916ABC8AC6F9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Fáze přípravy </a:t>
          </a:r>
        </a:p>
      </dgm:t>
    </dgm:pt>
    <dgm:pt modelId="{92A88DA5-7164-47D8-9982-B68B8539E6FE}" type="parTrans" cxnId="{CA2AC673-1333-4CA2-9B44-7D53F28347EE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8EB1C5B9-885E-465C-A9BB-A5E1AB6C1177}" type="sibTrans" cxnId="{CA2AC673-1333-4CA2-9B44-7D53F28347EE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44AC1243-2DD0-4565-A18E-48765AC56570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Příprava dokumentace projektu</a:t>
          </a:r>
        </a:p>
      </dgm:t>
    </dgm:pt>
    <dgm:pt modelId="{17DFFD7D-7F3F-4932-B74D-219EEC7123C0}" type="parTrans" cxnId="{18B24026-84BE-45CC-8332-6233BA3EC059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3E64598C-B531-4E2C-9A3D-F8B531BF4B7D}" type="sibTrans" cxnId="{18B24026-84BE-45CC-8332-6233BA3EC059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F6AB2EA8-197E-4CDA-A63F-F05851D0CABF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cs-CZ" dirty="0">
              <a:solidFill>
                <a:srgbClr val="002060"/>
              </a:solidFill>
            </a:rPr>
            <a:t>Fáze </a:t>
          </a:r>
          <a:r>
            <a:rPr lang="cs-CZ" dirty="0" err="1">
              <a:solidFill>
                <a:srgbClr val="002060"/>
              </a:solidFill>
            </a:rPr>
            <a:t>předrealizace</a:t>
          </a:r>
          <a:endParaRPr lang="cs-CZ" dirty="0">
            <a:solidFill>
              <a:srgbClr val="002060"/>
            </a:solidFill>
          </a:endParaRPr>
        </a:p>
      </dgm:t>
    </dgm:pt>
    <dgm:pt modelId="{09E4F5A5-AA25-48C9-9EE4-84EA6FD909EC}" type="parTrans" cxnId="{E84BE7D9-1F2B-4344-927D-2F2B94B67C89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562DC274-D8AA-4C8E-BCEB-18EDD7D566C4}" type="sibTrans" cxnId="{E84BE7D9-1F2B-4344-927D-2F2B94B67C89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E8A61C92-3AED-4E19-814F-08A263BE578C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Veřejná zakázka na dodavatele díla</a:t>
          </a:r>
        </a:p>
      </dgm:t>
    </dgm:pt>
    <dgm:pt modelId="{212FFEA7-79EE-4A4C-8688-55DD1348E9AF}" type="parTrans" cxnId="{F27A1B55-04AB-4138-A3CE-27FB83619122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583B346D-B1D1-466A-BCBA-77D8568B45B3}" type="sibTrans" cxnId="{F27A1B55-04AB-4138-A3CE-27FB83619122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8C48D443-9FD5-4F09-B568-FFFEEC57B7ED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Ověření vhodnosti pro danou lokalitu</a:t>
          </a:r>
        </a:p>
      </dgm:t>
    </dgm:pt>
    <dgm:pt modelId="{DE7BAB76-40A4-47C3-9478-D7D2C6EFBF5F}" type="parTrans" cxnId="{79403439-EF1B-4B13-8344-B3A28FBC445A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08E7BC27-4461-4A36-87D0-0FA60820C4F5}" type="sibTrans" cxnId="{79403439-EF1B-4B13-8344-B3A28FBC445A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D37DAE8F-4985-460E-AA69-F94B9037FD20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Finanční zajištění projektu</a:t>
          </a:r>
        </a:p>
      </dgm:t>
    </dgm:pt>
    <dgm:pt modelId="{11B36C72-A908-4F2F-85CE-BA3FED115C0A}" type="parTrans" cxnId="{FECF9232-AA0D-4424-ABDB-E6213C31769A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AB3FB3BC-99B4-4BAD-B857-A9F9C04A6C31}" type="sibTrans" cxnId="{FECF9232-AA0D-4424-ABDB-E6213C31769A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AB182A16-AA1C-4D5F-9732-8B8782C82184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Potřebnost a proveditelnost projektu</a:t>
          </a:r>
        </a:p>
      </dgm:t>
    </dgm:pt>
    <dgm:pt modelId="{38FB8515-4E84-4B83-8442-D7E0DC823F0A}" type="parTrans" cxnId="{B6D73999-FCF8-460E-842B-BA6FCFFB5220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545A6ABE-690B-4E1B-A352-2B2E1B561EFD}" type="sibTrans" cxnId="{B6D73999-FCF8-460E-842B-BA6FCFFB5220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4E0C884C-A019-4F84-8A5B-1411EC947D6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cs-CZ" dirty="0">
              <a:solidFill>
                <a:srgbClr val="002060"/>
              </a:solidFill>
            </a:rPr>
            <a:t>Fáze realizace</a:t>
          </a:r>
        </a:p>
      </dgm:t>
    </dgm:pt>
    <dgm:pt modelId="{F82F723E-56CA-4717-821F-F8304DE169EE}" type="parTrans" cxnId="{DF8949AB-F737-4FFA-A016-52801F32A37C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C3A74FFE-1A37-4F23-9DE7-38ED2A14E51C}" type="sibTrans" cxnId="{DF8949AB-F737-4FFA-A016-52801F32A37C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76AB955D-E6E1-46F9-B60C-F88FA32BA3AF}">
      <dgm:prSet phldrT="[Text]"/>
      <dgm:spPr/>
      <dgm:t>
        <a:bodyPr/>
        <a:lstStyle/>
        <a:p>
          <a:endParaRPr lang="cs-CZ" dirty="0">
            <a:solidFill>
              <a:srgbClr val="002060"/>
            </a:solidFill>
          </a:endParaRPr>
        </a:p>
      </dgm:t>
    </dgm:pt>
    <dgm:pt modelId="{50C159E3-4BA5-4097-BD4A-B75F1AA45DBD}" type="parTrans" cxnId="{CA4624C3-9936-429C-89AC-24A5E4C2BEAF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7589E1E0-EE8C-40B1-ACDC-6166BC8C9C18}" type="sibTrans" cxnId="{CA4624C3-9936-429C-89AC-24A5E4C2BEAF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EE715E71-DA5E-4460-A10E-83C8FFBF21B1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Zahájení realizačních prací</a:t>
          </a:r>
        </a:p>
      </dgm:t>
    </dgm:pt>
    <dgm:pt modelId="{457AD384-65FB-4083-9661-27ABF5FDEBB9}" type="parTrans" cxnId="{E337944A-F091-40D2-A0CD-F5D3CFBADB6B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F76B38DF-8D90-4644-9A8C-21B9FBB37A8C}" type="sibTrans" cxnId="{E337944A-F091-40D2-A0CD-F5D3CFBADB6B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9EF8A660-CB1E-4F17-B396-050630340EA7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Veřejná zakázka na dodavatele (studie proveditelnosti, projektant…)</a:t>
          </a:r>
        </a:p>
      </dgm:t>
    </dgm:pt>
    <dgm:pt modelId="{15EF4739-E36A-496B-9178-59A231902D9B}" type="parTrans" cxnId="{60CCFCF4-75A6-47C2-8938-A380F7BF6B48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3B3C2B0E-959E-4A2B-A1DE-1C7AB9502785}" type="sibTrans" cxnId="{60CCFCF4-75A6-47C2-8938-A380F7BF6B48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267D3DED-0C12-4C0A-BAA5-6450F71C516D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Územní a stavební příprava</a:t>
          </a:r>
        </a:p>
      </dgm:t>
    </dgm:pt>
    <dgm:pt modelId="{B6587A05-725F-4B44-8301-FDB4916DAC0D}" type="parTrans" cxnId="{9FD542B3-A415-427D-820C-2A036D7FBD9C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E229F48A-6CD5-4F2A-B13F-3037A75A0BB7}" type="sibTrans" cxnId="{9FD542B3-A415-427D-820C-2A036D7FBD9C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7F5B6F9D-287D-4D33-B98D-65ECCEE48FC1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Smluvní dokumentace </a:t>
          </a:r>
        </a:p>
      </dgm:t>
    </dgm:pt>
    <dgm:pt modelId="{991DA11F-89C7-41D4-B744-373D728A227D}" type="parTrans" cxnId="{404C3E79-5EAA-4A6F-B48B-D90FDB6719BF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C5D2F49B-E6F3-40AC-BBC3-EAFCFFA0F556}" type="sibTrans" cxnId="{404C3E79-5EAA-4A6F-B48B-D90FDB6719BF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495A1EFB-BCCF-4D0F-BC2C-E8046FAD2757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Zajištění finančních prostředků na realizaci díla (úvěry atd.)</a:t>
          </a:r>
        </a:p>
      </dgm:t>
    </dgm:pt>
    <dgm:pt modelId="{2CA1B50F-5714-4919-A609-9885F7F98D7B}" type="parTrans" cxnId="{08CAC2E3-3711-419C-BF6D-1AF50D9AA86D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E47C104B-6911-4C68-8844-172546B21D16}" type="sibTrans" cxnId="{08CAC2E3-3711-419C-BF6D-1AF50D9AA86D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3C4AE0AD-E5FC-4560-879C-254BF8C32B36}">
      <dgm:prSet phldrT="[Text]"/>
      <dgm:spPr/>
      <dgm:t>
        <a:bodyPr/>
        <a:lstStyle/>
        <a:p>
          <a:r>
            <a:rPr lang="cs-CZ" dirty="0">
              <a:solidFill>
                <a:srgbClr val="002060"/>
              </a:solidFill>
            </a:rPr>
            <a:t>Dohled na realizaci díla – důležitá část projektových prací</a:t>
          </a:r>
        </a:p>
      </dgm:t>
    </dgm:pt>
    <dgm:pt modelId="{7FC5ACE5-40FD-4FA6-A544-C7CF1E0EF2EA}" type="parTrans" cxnId="{673F8CC7-84C1-46B6-9C85-F19670043BD7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93910264-A4F3-4941-8F8D-A679F4CB7F34}" type="sibTrans" cxnId="{673F8CC7-84C1-46B6-9C85-F19670043BD7}">
      <dgm:prSet/>
      <dgm:spPr/>
      <dgm:t>
        <a:bodyPr/>
        <a:lstStyle/>
        <a:p>
          <a:endParaRPr lang="cs-CZ">
            <a:solidFill>
              <a:srgbClr val="002060"/>
            </a:solidFill>
          </a:endParaRPr>
        </a:p>
      </dgm:t>
    </dgm:pt>
    <dgm:pt modelId="{C81BACE0-6124-48D9-A5DA-7AD183F86A1E}" type="pres">
      <dgm:prSet presAssocID="{F4F1B409-9669-4A2C-B44B-69207A83EB47}" presName="linearFlow" presStyleCnt="0">
        <dgm:presLayoutVars>
          <dgm:dir/>
          <dgm:animLvl val="lvl"/>
          <dgm:resizeHandles val="exact"/>
        </dgm:presLayoutVars>
      </dgm:prSet>
      <dgm:spPr/>
    </dgm:pt>
    <dgm:pt modelId="{1BE4D511-448E-41FB-AD74-B085CB0FDEB6}" type="pres">
      <dgm:prSet presAssocID="{761562BD-041C-46F1-968D-CEFCF067AEF2}" presName="composite" presStyleCnt="0"/>
      <dgm:spPr/>
    </dgm:pt>
    <dgm:pt modelId="{AA5B957A-1BC8-4B82-A467-B943CFB91416}" type="pres">
      <dgm:prSet presAssocID="{761562BD-041C-46F1-968D-CEFCF067AEF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C84C92C9-FF7E-4982-9A76-21D126ACCC39}" type="pres">
      <dgm:prSet presAssocID="{761562BD-041C-46F1-968D-CEFCF067AEF2}" presName="descendantText" presStyleLbl="alignAcc1" presStyleIdx="0" presStyleCnt="4">
        <dgm:presLayoutVars>
          <dgm:bulletEnabled val="1"/>
        </dgm:presLayoutVars>
      </dgm:prSet>
      <dgm:spPr/>
    </dgm:pt>
    <dgm:pt modelId="{2EF04367-47C8-4DA8-9AC0-9F5C8E4046FD}" type="pres">
      <dgm:prSet presAssocID="{F51BC25C-4610-4E28-98FA-56D22B068666}" presName="sp" presStyleCnt="0"/>
      <dgm:spPr/>
    </dgm:pt>
    <dgm:pt modelId="{1A477725-021A-4F44-B547-213E04177B9A}" type="pres">
      <dgm:prSet presAssocID="{4A69356C-0777-42DE-A821-916ABC8AC6F9}" presName="composite" presStyleCnt="0"/>
      <dgm:spPr/>
    </dgm:pt>
    <dgm:pt modelId="{C2A19182-4C76-4E44-8DC3-78373CE8ED47}" type="pres">
      <dgm:prSet presAssocID="{4A69356C-0777-42DE-A821-916ABC8AC6F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F729893-4599-4A89-91A3-91E0CBE25C73}" type="pres">
      <dgm:prSet presAssocID="{4A69356C-0777-42DE-A821-916ABC8AC6F9}" presName="descendantText" presStyleLbl="alignAcc1" presStyleIdx="1" presStyleCnt="4">
        <dgm:presLayoutVars>
          <dgm:bulletEnabled val="1"/>
        </dgm:presLayoutVars>
      </dgm:prSet>
      <dgm:spPr/>
    </dgm:pt>
    <dgm:pt modelId="{558901FB-0D40-4D30-BB30-242FBE27B115}" type="pres">
      <dgm:prSet presAssocID="{8EB1C5B9-885E-465C-A9BB-A5E1AB6C1177}" presName="sp" presStyleCnt="0"/>
      <dgm:spPr/>
    </dgm:pt>
    <dgm:pt modelId="{C225035D-68E5-4EB7-A3A7-8227E827FAFE}" type="pres">
      <dgm:prSet presAssocID="{F6AB2EA8-197E-4CDA-A63F-F05851D0CABF}" presName="composite" presStyleCnt="0"/>
      <dgm:spPr/>
    </dgm:pt>
    <dgm:pt modelId="{A4D4D254-0872-4A55-996F-03E98A9233E0}" type="pres">
      <dgm:prSet presAssocID="{F6AB2EA8-197E-4CDA-A63F-F05851D0CAB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0FA2A35-4232-49F3-A1D2-72BE1FAFC7E8}" type="pres">
      <dgm:prSet presAssocID="{F6AB2EA8-197E-4CDA-A63F-F05851D0CABF}" presName="descendantText" presStyleLbl="alignAcc1" presStyleIdx="2" presStyleCnt="4">
        <dgm:presLayoutVars>
          <dgm:bulletEnabled val="1"/>
        </dgm:presLayoutVars>
      </dgm:prSet>
      <dgm:spPr/>
    </dgm:pt>
    <dgm:pt modelId="{0B5067FF-6C96-485F-83E4-E27B5156E120}" type="pres">
      <dgm:prSet presAssocID="{562DC274-D8AA-4C8E-BCEB-18EDD7D566C4}" presName="sp" presStyleCnt="0"/>
      <dgm:spPr/>
    </dgm:pt>
    <dgm:pt modelId="{FDB23644-9A5D-46FC-859F-33593528A486}" type="pres">
      <dgm:prSet presAssocID="{4E0C884C-A019-4F84-8A5B-1411EC947D66}" presName="composite" presStyleCnt="0"/>
      <dgm:spPr/>
    </dgm:pt>
    <dgm:pt modelId="{C7D5C448-A24B-4EE4-BAC3-C424169738EF}" type="pres">
      <dgm:prSet presAssocID="{4E0C884C-A019-4F84-8A5B-1411EC947D6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A06B3B8-A5BA-4D72-BC02-72BE50FFFB63}" type="pres">
      <dgm:prSet presAssocID="{4E0C884C-A019-4F84-8A5B-1411EC947D6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5906202-C0B3-4704-970E-B20A3570D940}" type="presOf" srcId="{E8A61C92-3AED-4E19-814F-08A263BE578C}" destId="{40FA2A35-4232-49F3-A1D2-72BE1FAFC7E8}" srcOrd="0" destOrd="0" presId="urn:microsoft.com/office/officeart/2005/8/layout/chevron2"/>
    <dgm:cxn modelId="{EC71D30B-FDCB-4FA5-AE9B-C1F10FCBF99A}" type="presOf" srcId="{76AB955D-E6E1-46F9-B60C-F88FA32BA3AF}" destId="{40FA2A35-4232-49F3-A1D2-72BE1FAFC7E8}" srcOrd="0" destOrd="3" presId="urn:microsoft.com/office/officeart/2005/8/layout/chevron2"/>
    <dgm:cxn modelId="{11D66316-DD8E-4761-9E70-6729037E6146}" type="presOf" srcId="{D37DAE8F-4985-460E-AA69-F94B9037FD20}" destId="{C84C92C9-FF7E-4982-9A76-21D126ACCC39}" srcOrd="0" destOrd="2" presId="urn:microsoft.com/office/officeart/2005/8/layout/chevron2"/>
    <dgm:cxn modelId="{A0CAB616-02E0-4FEC-917F-426B58ECACB3}" type="presOf" srcId="{F6AB2EA8-197E-4CDA-A63F-F05851D0CABF}" destId="{A4D4D254-0872-4A55-996F-03E98A9233E0}" srcOrd="0" destOrd="0" presId="urn:microsoft.com/office/officeart/2005/8/layout/chevron2"/>
    <dgm:cxn modelId="{AC323E21-CD64-4F44-A38A-8D7B94484BB7}" type="presOf" srcId="{761562BD-041C-46F1-968D-CEFCF067AEF2}" destId="{AA5B957A-1BC8-4B82-A467-B943CFB91416}" srcOrd="0" destOrd="0" presId="urn:microsoft.com/office/officeart/2005/8/layout/chevron2"/>
    <dgm:cxn modelId="{18B24026-84BE-45CC-8332-6233BA3EC059}" srcId="{4A69356C-0777-42DE-A821-916ABC8AC6F9}" destId="{44AC1243-2DD0-4565-A18E-48765AC56570}" srcOrd="0" destOrd="0" parTransId="{17DFFD7D-7F3F-4932-B74D-219EEC7123C0}" sibTransId="{3E64598C-B531-4E2C-9A3D-F8B531BF4B7D}"/>
    <dgm:cxn modelId="{96B9DE2D-777D-43F6-9958-CD7C4B03F11F}" type="presOf" srcId="{44AC1243-2DD0-4565-A18E-48765AC56570}" destId="{BF729893-4599-4A89-91A3-91E0CBE25C73}" srcOrd="0" destOrd="0" presId="urn:microsoft.com/office/officeart/2005/8/layout/chevron2"/>
    <dgm:cxn modelId="{FECF9232-AA0D-4424-ABDB-E6213C31769A}" srcId="{761562BD-041C-46F1-968D-CEFCF067AEF2}" destId="{D37DAE8F-4985-460E-AA69-F94B9037FD20}" srcOrd="2" destOrd="0" parTransId="{11B36C72-A908-4F2F-85CE-BA3FED115C0A}" sibTransId="{AB3FB3BC-99B4-4BAD-B857-A9F9C04A6C31}"/>
    <dgm:cxn modelId="{79403439-EF1B-4B13-8344-B3A28FBC445A}" srcId="{761562BD-041C-46F1-968D-CEFCF067AEF2}" destId="{8C48D443-9FD5-4F09-B568-FFFEEC57B7ED}" srcOrd="1" destOrd="0" parTransId="{DE7BAB76-40A4-47C3-9478-D7D2C6EFBF5F}" sibTransId="{08E7BC27-4461-4A36-87D0-0FA60820C4F5}"/>
    <dgm:cxn modelId="{0734943B-4274-4B02-BD89-C65AF86888DA}" type="presOf" srcId="{4A69356C-0777-42DE-A821-916ABC8AC6F9}" destId="{C2A19182-4C76-4E44-8DC3-78373CE8ED47}" srcOrd="0" destOrd="0" presId="urn:microsoft.com/office/officeart/2005/8/layout/chevron2"/>
    <dgm:cxn modelId="{EFE03341-9D3A-4F85-9919-7FE88E93FB33}" type="presOf" srcId="{CB486DD4-F4B6-43B1-B7B3-B058B936E23D}" destId="{C84C92C9-FF7E-4982-9A76-21D126ACCC39}" srcOrd="0" destOrd="0" presId="urn:microsoft.com/office/officeart/2005/8/layout/chevron2"/>
    <dgm:cxn modelId="{BD469762-E2A1-4E1C-BBDB-636C4A7FA88D}" srcId="{F4F1B409-9669-4A2C-B44B-69207A83EB47}" destId="{761562BD-041C-46F1-968D-CEFCF067AEF2}" srcOrd="0" destOrd="0" parTransId="{5AA155DC-3C3A-4D27-B957-3BFB0036809C}" sibTransId="{F51BC25C-4610-4E28-98FA-56D22B068666}"/>
    <dgm:cxn modelId="{89EEBF47-E35C-4283-8017-7A05758EE658}" type="presOf" srcId="{3C4AE0AD-E5FC-4560-879C-254BF8C32B36}" destId="{AA06B3B8-A5BA-4D72-BC02-72BE50FFFB63}" srcOrd="0" destOrd="1" presId="urn:microsoft.com/office/officeart/2005/8/layout/chevron2"/>
    <dgm:cxn modelId="{E337944A-F091-40D2-A0CD-F5D3CFBADB6B}" srcId="{4E0C884C-A019-4F84-8A5B-1411EC947D66}" destId="{EE715E71-DA5E-4460-A10E-83C8FFBF21B1}" srcOrd="0" destOrd="0" parTransId="{457AD384-65FB-4083-9661-27ABF5FDEBB9}" sibTransId="{F76B38DF-8D90-4644-9A8C-21B9FBB37A8C}"/>
    <dgm:cxn modelId="{928F2C6B-4295-40E6-9F21-F1184226E812}" type="presOf" srcId="{267D3DED-0C12-4C0A-BAA5-6450F71C516D}" destId="{BF729893-4599-4A89-91A3-91E0CBE25C73}" srcOrd="0" destOrd="2" presId="urn:microsoft.com/office/officeart/2005/8/layout/chevron2"/>
    <dgm:cxn modelId="{F93DA951-176E-474E-96A4-5D61E8628CC7}" type="presOf" srcId="{495A1EFB-BCCF-4D0F-BC2C-E8046FAD2757}" destId="{40FA2A35-4232-49F3-A1D2-72BE1FAFC7E8}" srcOrd="0" destOrd="2" presId="urn:microsoft.com/office/officeart/2005/8/layout/chevron2"/>
    <dgm:cxn modelId="{CA2AC673-1333-4CA2-9B44-7D53F28347EE}" srcId="{F4F1B409-9669-4A2C-B44B-69207A83EB47}" destId="{4A69356C-0777-42DE-A821-916ABC8AC6F9}" srcOrd="1" destOrd="0" parTransId="{92A88DA5-7164-47D8-9982-B68B8539E6FE}" sibTransId="{8EB1C5B9-885E-465C-A9BB-A5E1AB6C1177}"/>
    <dgm:cxn modelId="{F27A1B55-04AB-4138-A3CE-27FB83619122}" srcId="{F6AB2EA8-197E-4CDA-A63F-F05851D0CABF}" destId="{E8A61C92-3AED-4E19-814F-08A263BE578C}" srcOrd="0" destOrd="0" parTransId="{212FFEA7-79EE-4A4C-8688-55DD1348E9AF}" sibTransId="{583B346D-B1D1-466A-BCBA-77D8568B45B3}"/>
    <dgm:cxn modelId="{31393777-78A1-4904-920C-3D86767F7FE3}" type="presOf" srcId="{EE715E71-DA5E-4460-A10E-83C8FFBF21B1}" destId="{AA06B3B8-A5BA-4D72-BC02-72BE50FFFB63}" srcOrd="0" destOrd="0" presId="urn:microsoft.com/office/officeart/2005/8/layout/chevron2"/>
    <dgm:cxn modelId="{6B065157-B4BD-4001-B3B5-710344210F8F}" type="presOf" srcId="{AB182A16-AA1C-4D5F-9732-8B8782C82184}" destId="{C84C92C9-FF7E-4982-9A76-21D126ACCC39}" srcOrd="0" destOrd="3" presId="urn:microsoft.com/office/officeart/2005/8/layout/chevron2"/>
    <dgm:cxn modelId="{404C3E79-5EAA-4A6F-B48B-D90FDB6719BF}" srcId="{F6AB2EA8-197E-4CDA-A63F-F05851D0CABF}" destId="{7F5B6F9D-287D-4D33-B98D-65ECCEE48FC1}" srcOrd="1" destOrd="0" parTransId="{991DA11F-89C7-41D4-B744-373D728A227D}" sibTransId="{C5D2F49B-E6F3-40AC-BBC3-EAFCFFA0F556}"/>
    <dgm:cxn modelId="{881C3A85-2D0E-4B32-916F-160544BAB6B6}" type="presOf" srcId="{9EF8A660-CB1E-4F17-B396-050630340EA7}" destId="{BF729893-4599-4A89-91A3-91E0CBE25C73}" srcOrd="0" destOrd="1" presId="urn:microsoft.com/office/officeart/2005/8/layout/chevron2"/>
    <dgm:cxn modelId="{31C1C887-B368-465C-BD6F-969C6F3A9461}" srcId="{761562BD-041C-46F1-968D-CEFCF067AEF2}" destId="{CB486DD4-F4B6-43B1-B7B3-B058B936E23D}" srcOrd="0" destOrd="0" parTransId="{BCCE9389-38C0-4EE0-B465-F7747FEE843F}" sibTransId="{221F0164-E3B2-419A-8ACF-0B8AF97AA818}"/>
    <dgm:cxn modelId="{F093CA94-68C2-49C6-8101-66AE711C8076}" type="presOf" srcId="{F4F1B409-9669-4A2C-B44B-69207A83EB47}" destId="{C81BACE0-6124-48D9-A5DA-7AD183F86A1E}" srcOrd="0" destOrd="0" presId="urn:microsoft.com/office/officeart/2005/8/layout/chevron2"/>
    <dgm:cxn modelId="{B6D73999-FCF8-460E-842B-BA6FCFFB5220}" srcId="{761562BD-041C-46F1-968D-CEFCF067AEF2}" destId="{AB182A16-AA1C-4D5F-9732-8B8782C82184}" srcOrd="3" destOrd="0" parTransId="{38FB8515-4E84-4B83-8442-D7E0DC823F0A}" sibTransId="{545A6ABE-690B-4E1B-A352-2B2E1B561EFD}"/>
    <dgm:cxn modelId="{DF8949AB-F737-4FFA-A016-52801F32A37C}" srcId="{F4F1B409-9669-4A2C-B44B-69207A83EB47}" destId="{4E0C884C-A019-4F84-8A5B-1411EC947D66}" srcOrd="3" destOrd="0" parTransId="{F82F723E-56CA-4717-821F-F8304DE169EE}" sibTransId="{C3A74FFE-1A37-4F23-9DE7-38ED2A14E51C}"/>
    <dgm:cxn modelId="{9FD542B3-A415-427D-820C-2A036D7FBD9C}" srcId="{4A69356C-0777-42DE-A821-916ABC8AC6F9}" destId="{267D3DED-0C12-4C0A-BAA5-6450F71C516D}" srcOrd="2" destOrd="0" parTransId="{B6587A05-725F-4B44-8301-FDB4916DAC0D}" sibTransId="{E229F48A-6CD5-4F2A-B13F-3037A75A0BB7}"/>
    <dgm:cxn modelId="{CA4624C3-9936-429C-89AC-24A5E4C2BEAF}" srcId="{F6AB2EA8-197E-4CDA-A63F-F05851D0CABF}" destId="{76AB955D-E6E1-46F9-B60C-F88FA32BA3AF}" srcOrd="3" destOrd="0" parTransId="{50C159E3-4BA5-4097-BD4A-B75F1AA45DBD}" sibTransId="{7589E1E0-EE8C-40B1-ACDC-6166BC8C9C18}"/>
    <dgm:cxn modelId="{96EADEC5-147F-489F-A706-55F05669B6CB}" type="presOf" srcId="{7F5B6F9D-287D-4D33-B98D-65ECCEE48FC1}" destId="{40FA2A35-4232-49F3-A1D2-72BE1FAFC7E8}" srcOrd="0" destOrd="1" presId="urn:microsoft.com/office/officeart/2005/8/layout/chevron2"/>
    <dgm:cxn modelId="{F91633C7-3E01-4723-AD64-C2AD87E2E0F2}" type="presOf" srcId="{8C48D443-9FD5-4F09-B568-FFFEEC57B7ED}" destId="{C84C92C9-FF7E-4982-9A76-21D126ACCC39}" srcOrd="0" destOrd="1" presId="urn:microsoft.com/office/officeart/2005/8/layout/chevron2"/>
    <dgm:cxn modelId="{673F8CC7-84C1-46B6-9C85-F19670043BD7}" srcId="{4E0C884C-A019-4F84-8A5B-1411EC947D66}" destId="{3C4AE0AD-E5FC-4560-879C-254BF8C32B36}" srcOrd="1" destOrd="0" parTransId="{7FC5ACE5-40FD-4FA6-A544-C7CF1E0EF2EA}" sibTransId="{93910264-A4F3-4941-8F8D-A679F4CB7F34}"/>
    <dgm:cxn modelId="{E84BE7D9-1F2B-4344-927D-2F2B94B67C89}" srcId="{F4F1B409-9669-4A2C-B44B-69207A83EB47}" destId="{F6AB2EA8-197E-4CDA-A63F-F05851D0CABF}" srcOrd="2" destOrd="0" parTransId="{09E4F5A5-AA25-48C9-9EE4-84EA6FD909EC}" sibTransId="{562DC274-D8AA-4C8E-BCEB-18EDD7D566C4}"/>
    <dgm:cxn modelId="{553650E1-DBA8-4B55-B17E-4FE4EAE2B3DF}" type="presOf" srcId="{4E0C884C-A019-4F84-8A5B-1411EC947D66}" destId="{C7D5C448-A24B-4EE4-BAC3-C424169738EF}" srcOrd="0" destOrd="0" presId="urn:microsoft.com/office/officeart/2005/8/layout/chevron2"/>
    <dgm:cxn modelId="{08CAC2E3-3711-419C-BF6D-1AF50D9AA86D}" srcId="{F6AB2EA8-197E-4CDA-A63F-F05851D0CABF}" destId="{495A1EFB-BCCF-4D0F-BC2C-E8046FAD2757}" srcOrd="2" destOrd="0" parTransId="{2CA1B50F-5714-4919-A609-9885F7F98D7B}" sibTransId="{E47C104B-6911-4C68-8844-172546B21D16}"/>
    <dgm:cxn modelId="{60CCFCF4-75A6-47C2-8938-A380F7BF6B48}" srcId="{4A69356C-0777-42DE-A821-916ABC8AC6F9}" destId="{9EF8A660-CB1E-4F17-B396-050630340EA7}" srcOrd="1" destOrd="0" parTransId="{15EF4739-E36A-496B-9178-59A231902D9B}" sibTransId="{3B3C2B0E-959E-4A2B-A1DE-1C7AB9502785}"/>
    <dgm:cxn modelId="{60152265-690E-42C5-84CF-1E1E6892C246}" type="presParOf" srcId="{C81BACE0-6124-48D9-A5DA-7AD183F86A1E}" destId="{1BE4D511-448E-41FB-AD74-B085CB0FDEB6}" srcOrd="0" destOrd="0" presId="urn:microsoft.com/office/officeart/2005/8/layout/chevron2"/>
    <dgm:cxn modelId="{AE16A85D-9CC4-4297-8776-D1CDDC5E1A4E}" type="presParOf" srcId="{1BE4D511-448E-41FB-AD74-B085CB0FDEB6}" destId="{AA5B957A-1BC8-4B82-A467-B943CFB91416}" srcOrd="0" destOrd="0" presId="urn:microsoft.com/office/officeart/2005/8/layout/chevron2"/>
    <dgm:cxn modelId="{C90F76C4-722C-43F5-B481-BD39B9284EAA}" type="presParOf" srcId="{1BE4D511-448E-41FB-AD74-B085CB0FDEB6}" destId="{C84C92C9-FF7E-4982-9A76-21D126ACCC39}" srcOrd="1" destOrd="0" presId="urn:microsoft.com/office/officeart/2005/8/layout/chevron2"/>
    <dgm:cxn modelId="{F6D10C49-2AEE-4FA7-8581-FDFA4222631B}" type="presParOf" srcId="{C81BACE0-6124-48D9-A5DA-7AD183F86A1E}" destId="{2EF04367-47C8-4DA8-9AC0-9F5C8E4046FD}" srcOrd="1" destOrd="0" presId="urn:microsoft.com/office/officeart/2005/8/layout/chevron2"/>
    <dgm:cxn modelId="{63BB26EE-D9AB-4C81-9D6C-9B4BE66B7D4B}" type="presParOf" srcId="{C81BACE0-6124-48D9-A5DA-7AD183F86A1E}" destId="{1A477725-021A-4F44-B547-213E04177B9A}" srcOrd="2" destOrd="0" presId="urn:microsoft.com/office/officeart/2005/8/layout/chevron2"/>
    <dgm:cxn modelId="{4972D4FE-FA51-4912-ACA3-EE2C398921A4}" type="presParOf" srcId="{1A477725-021A-4F44-B547-213E04177B9A}" destId="{C2A19182-4C76-4E44-8DC3-78373CE8ED47}" srcOrd="0" destOrd="0" presId="urn:microsoft.com/office/officeart/2005/8/layout/chevron2"/>
    <dgm:cxn modelId="{4D8B6D47-ED3B-4846-996A-9C1A4412A38E}" type="presParOf" srcId="{1A477725-021A-4F44-B547-213E04177B9A}" destId="{BF729893-4599-4A89-91A3-91E0CBE25C73}" srcOrd="1" destOrd="0" presId="urn:microsoft.com/office/officeart/2005/8/layout/chevron2"/>
    <dgm:cxn modelId="{15F4F3F9-F605-4744-B4DE-33A0CC0D96A3}" type="presParOf" srcId="{C81BACE0-6124-48D9-A5DA-7AD183F86A1E}" destId="{558901FB-0D40-4D30-BB30-242FBE27B115}" srcOrd="3" destOrd="0" presId="urn:microsoft.com/office/officeart/2005/8/layout/chevron2"/>
    <dgm:cxn modelId="{52EABF1C-EC46-477D-A390-669BC88817BB}" type="presParOf" srcId="{C81BACE0-6124-48D9-A5DA-7AD183F86A1E}" destId="{C225035D-68E5-4EB7-A3A7-8227E827FAFE}" srcOrd="4" destOrd="0" presId="urn:microsoft.com/office/officeart/2005/8/layout/chevron2"/>
    <dgm:cxn modelId="{312FE4DE-7C9D-475E-9230-F1AE767A4372}" type="presParOf" srcId="{C225035D-68E5-4EB7-A3A7-8227E827FAFE}" destId="{A4D4D254-0872-4A55-996F-03E98A9233E0}" srcOrd="0" destOrd="0" presId="urn:microsoft.com/office/officeart/2005/8/layout/chevron2"/>
    <dgm:cxn modelId="{91130481-ECE8-4B0B-8674-63AA2A4FDB8F}" type="presParOf" srcId="{C225035D-68E5-4EB7-A3A7-8227E827FAFE}" destId="{40FA2A35-4232-49F3-A1D2-72BE1FAFC7E8}" srcOrd="1" destOrd="0" presId="urn:microsoft.com/office/officeart/2005/8/layout/chevron2"/>
    <dgm:cxn modelId="{5E0665C2-8AD1-4F0E-95BF-8FD7561888BA}" type="presParOf" srcId="{C81BACE0-6124-48D9-A5DA-7AD183F86A1E}" destId="{0B5067FF-6C96-485F-83E4-E27B5156E120}" srcOrd="5" destOrd="0" presId="urn:microsoft.com/office/officeart/2005/8/layout/chevron2"/>
    <dgm:cxn modelId="{3CAE1C3C-00D6-4BFE-AAFB-2000505A8F35}" type="presParOf" srcId="{C81BACE0-6124-48D9-A5DA-7AD183F86A1E}" destId="{FDB23644-9A5D-46FC-859F-33593528A486}" srcOrd="6" destOrd="0" presId="urn:microsoft.com/office/officeart/2005/8/layout/chevron2"/>
    <dgm:cxn modelId="{687B9499-E074-46F0-BF3A-B7B21870124F}" type="presParOf" srcId="{FDB23644-9A5D-46FC-859F-33593528A486}" destId="{C7D5C448-A24B-4EE4-BAC3-C424169738EF}" srcOrd="0" destOrd="0" presId="urn:microsoft.com/office/officeart/2005/8/layout/chevron2"/>
    <dgm:cxn modelId="{548FE7DB-ED12-440E-91B4-08272159D47F}" type="presParOf" srcId="{FDB23644-9A5D-46FC-859F-33593528A486}" destId="{AA06B3B8-A5BA-4D72-BC02-72BE50FFFB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B957A-1BC8-4B82-A467-B943CFB91416}">
      <dsp:nvSpPr>
        <dsp:cNvPr id="0" name=""/>
        <dsp:cNvSpPr/>
      </dsp:nvSpPr>
      <dsp:spPr>
        <a:xfrm rot="5400000">
          <a:off x="-151742" y="152928"/>
          <a:ext cx="1011617" cy="708132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rgbClr val="002060"/>
              </a:solidFill>
            </a:rPr>
            <a:t>Koncepční fáze</a:t>
          </a:r>
        </a:p>
      </dsp:txBody>
      <dsp:txXfrm rot="-5400000">
        <a:off x="1" y="355251"/>
        <a:ext cx="708132" cy="303485"/>
      </dsp:txXfrm>
    </dsp:sp>
    <dsp:sp modelId="{C84C92C9-FF7E-4982-9A76-21D126ACCC39}">
      <dsp:nvSpPr>
        <dsp:cNvPr id="0" name=""/>
        <dsp:cNvSpPr/>
      </dsp:nvSpPr>
      <dsp:spPr>
        <a:xfrm rot="5400000">
          <a:off x="2269515" y="-1560197"/>
          <a:ext cx="657551" cy="3780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Popis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Ověření vhodnosti pro danou lokalitu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Finanční zajištění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Potřebnost a proveditelnost projektu</a:t>
          </a:r>
        </a:p>
      </dsp:txBody>
      <dsp:txXfrm rot="-5400000">
        <a:off x="708132" y="33285"/>
        <a:ext cx="3748219" cy="593353"/>
      </dsp:txXfrm>
    </dsp:sp>
    <dsp:sp modelId="{C2A19182-4C76-4E44-8DC3-78373CE8ED47}">
      <dsp:nvSpPr>
        <dsp:cNvPr id="0" name=""/>
        <dsp:cNvSpPr/>
      </dsp:nvSpPr>
      <dsp:spPr>
        <a:xfrm rot="5400000">
          <a:off x="-151742" y="1013886"/>
          <a:ext cx="1011617" cy="708132"/>
        </a:xfrm>
        <a:prstGeom prst="chevron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rgbClr val="002060"/>
              </a:solidFill>
            </a:rPr>
            <a:t>Fáze přípravy </a:t>
          </a:r>
        </a:p>
      </dsp:txBody>
      <dsp:txXfrm rot="-5400000">
        <a:off x="1" y="1216209"/>
        <a:ext cx="708132" cy="303485"/>
      </dsp:txXfrm>
    </dsp:sp>
    <dsp:sp modelId="{BF729893-4599-4A89-91A3-91E0CBE25C73}">
      <dsp:nvSpPr>
        <dsp:cNvPr id="0" name=""/>
        <dsp:cNvSpPr/>
      </dsp:nvSpPr>
      <dsp:spPr>
        <a:xfrm rot="5400000">
          <a:off x="2269515" y="-699239"/>
          <a:ext cx="657551" cy="3780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Příprava dokumentace projektu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Veřejná zakázka na dodavatele (studie proveditelnosti, projektant…)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Územní a stavební příprava</a:t>
          </a:r>
        </a:p>
      </dsp:txBody>
      <dsp:txXfrm rot="-5400000">
        <a:off x="708132" y="894243"/>
        <a:ext cx="3748219" cy="593353"/>
      </dsp:txXfrm>
    </dsp:sp>
    <dsp:sp modelId="{A4D4D254-0872-4A55-996F-03E98A9233E0}">
      <dsp:nvSpPr>
        <dsp:cNvPr id="0" name=""/>
        <dsp:cNvSpPr/>
      </dsp:nvSpPr>
      <dsp:spPr>
        <a:xfrm rot="5400000">
          <a:off x="-151742" y="1874844"/>
          <a:ext cx="1011617" cy="708132"/>
        </a:xfrm>
        <a:prstGeom prst="chevron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rgbClr val="002060"/>
              </a:solidFill>
            </a:rPr>
            <a:t>Fáze </a:t>
          </a:r>
          <a:r>
            <a:rPr lang="cs-CZ" sz="900" kern="1200" dirty="0" err="1">
              <a:solidFill>
                <a:srgbClr val="002060"/>
              </a:solidFill>
            </a:rPr>
            <a:t>předrealizace</a:t>
          </a:r>
          <a:endParaRPr lang="cs-CZ" sz="900" kern="1200" dirty="0">
            <a:solidFill>
              <a:srgbClr val="002060"/>
            </a:solidFill>
          </a:endParaRPr>
        </a:p>
      </dsp:txBody>
      <dsp:txXfrm rot="-5400000">
        <a:off x="1" y="2077167"/>
        <a:ext cx="708132" cy="303485"/>
      </dsp:txXfrm>
    </dsp:sp>
    <dsp:sp modelId="{40FA2A35-4232-49F3-A1D2-72BE1FAFC7E8}">
      <dsp:nvSpPr>
        <dsp:cNvPr id="0" name=""/>
        <dsp:cNvSpPr/>
      </dsp:nvSpPr>
      <dsp:spPr>
        <a:xfrm rot="5400000">
          <a:off x="2269515" y="161717"/>
          <a:ext cx="657551" cy="3780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Veřejná zakázka na dodavatele díla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Smluvní dokumentace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Zajištění finančních prostředků na realizaci díla (úvěry atd.)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900" kern="1200" dirty="0">
            <a:solidFill>
              <a:srgbClr val="002060"/>
            </a:solidFill>
          </a:endParaRPr>
        </a:p>
      </dsp:txBody>
      <dsp:txXfrm rot="-5400000">
        <a:off x="708132" y="1755200"/>
        <a:ext cx="3748219" cy="593353"/>
      </dsp:txXfrm>
    </dsp:sp>
    <dsp:sp modelId="{C7D5C448-A24B-4EE4-BAC3-C424169738EF}">
      <dsp:nvSpPr>
        <dsp:cNvPr id="0" name=""/>
        <dsp:cNvSpPr/>
      </dsp:nvSpPr>
      <dsp:spPr>
        <a:xfrm rot="5400000">
          <a:off x="-151742" y="2735801"/>
          <a:ext cx="1011617" cy="708132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>
              <a:solidFill>
                <a:srgbClr val="002060"/>
              </a:solidFill>
            </a:rPr>
            <a:t>Fáze realizace</a:t>
          </a:r>
        </a:p>
      </dsp:txBody>
      <dsp:txXfrm rot="-5400000">
        <a:off x="1" y="2938124"/>
        <a:ext cx="708132" cy="303485"/>
      </dsp:txXfrm>
    </dsp:sp>
    <dsp:sp modelId="{AA06B3B8-A5BA-4D72-BC02-72BE50FFFB63}">
      <dsp:nvSpPr>
        <dsp:cNvPr id="0" name=""/>
        <dsp:cNvSpPr/>
      </dsp:nvSpPr>
      <dsp:spPr>
        <a:xfrm rot="5400000">
          <a:off x="2269515" y="1022675"/>
          <a:ext cx="657551" cy="37803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Zahájení realizačních prací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900" kern="1200" dirty="0">
              <a:solidFill>
                <a:srgbClr val="002060"/>
              </a:solidFill>
            </a:rPr>
            <a:t>Dohled na realizaci díla – důležitá část projektových prací</a:t>
          </a:r>
        </a:p>
      </dsp:txBody>
      <dsp:txXfrm rot="-5400000">
        <a:off x="708132" y="2616158"/>
        <a:ext cx="3748219" cy="59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459C71BA-EC7F-9D42-0B6A-B8BAE6D4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fe59d072_0_115:notes">
            <a:extLst>
              <a:ext uri="{FF2B5EF4-FFF2-40B4-BE49-F238E27FC236}">
                <a16:creationId xmlns:a16="http://schemas.microsoft.com/office/drawing/2014/main" id="{64EDB8FD-BF85-FC7C-AF3D-A1F102EA0F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fe59d072_0_115:notes">
            <a:extLst>
              <a:ext uri="{FF2B5EF4-FFF2-40B4-BE49-F238E27FC236}">
                <a16:creationId xmlns:a16="http://schemas.microsoft.com/office/drawing/2014/main" id="{70278491-C136-387F-49B2-786A6A045E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76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bfe59d0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bfe59d0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30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FD619E4C-3A39-74B2-BC52-F2264C639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fe59d072_0_115:notes">
            <a:extLst>
              <a:ext uri="{FF2B5EF4-FFF2-40B4-BE49-F238E27FC236}">
                <a16:creationId xmlns:a16="http://schemas.microsoft.com/office/drawing/2014/main" id="{1A9CD2F1-D459-618C-D27E-CB5CD3DD7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fe59d072_0_115:notes">
            <a:extLst>
              <a:ext uri="{FF2B5EF4-FFF2-40B4-BE49-F238E27FC236}">
                <a16:creationId xmlns:a16="http://schemas.microsoft.com/office/drawing/2014/main" id="{4E617FAC-C430-C406-37FB-975315C2E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479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fbfe59d07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fbfe59d07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fe59d0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bfe59d0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59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5D4C841-10E8-992E-C266-8B8545A4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fe59d072_0_10:notes">
            <a:extLst>
              <a:ext uri="{FF2B5EF4-FFF2-40B4-BE49-F238E27FC236}">
                <a16:creationId xmlns:a16="http://schemas.microsoft.com/office/drawing/2014/main" id="{2F5D7D3A-9C24-4203-EE21-90CE47E488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bfe59d072_0_10:notes">
            <a:extLst>
              <a:ext uri="{FF2B5EF4-FFF2-40B4-BE49-F238E27FC236}">
                <a16:creationId xmlns:a16="http://schemas.microsoft.com/office/drawing/2014/main" id="{4989C4D0-F174-312B-4976-435435699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97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fe59d0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bfe59d0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bfe59d07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bfe59d07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B47FF7CD-D763-2BC6-4054-0AB0193A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fe59d072_0_115:notes">
            <a:extLst>
              <a:ext uri="{FF2B5EF4-FFF2-40B4-BE49-F238E27FC236}">
                <a16:creationId xmlns:a16="http://schemas.microsoft.com/office/drawing/2014/main" id="{C12174F2-12DA-8048-CCCF-43F7FBC0E9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fe59d072_0_115:notes">
            <a:extLst>
              <a:ext uri="{FF2B5EF4-FFF2-40B4-BE49-F238E27FC236}">
                <a16:creationId xmlns:a16="http://schemas.microsoft.com/office/drawing/2014/main" id="{0488EC95-CBC5-FC23-8644-4A7B8871B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47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fe59d072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fe59d072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057B2E54-E5FF-62F7-05DE-997D55EF3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fbfe59d072_0_43:notes">
            <a:extLst>
              <a:ext uri="{FF2B5EF4-FFF2-40B4-BE49-F238E27FC236}">
                <a16:creationId xmlns:a16="http://schemas.microsoft.com/office/drawing/2014/main" id="{4131EDFA-C2CB-F496-FBC5-E53E22BD6D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fbfe59d072_0_43:notes">
            <a:extLst>
              <a:ext uri="{FF2B5EF4-FFF2-40B4-BE49-F238E27FC236}">
                <a16:creationId xmlns:a16="http://schemas.microsoft.com/office/drawing/2014/main" id="{94F7EE16-F901-B567-3783-8E02CD696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513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45E84F94-3F39-66EE-D861-A8F023EB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fe59d072_0_115:notes">
            <a:extLst>
              <a:ext uri="{FF2B5EF4-FFF2-40B4-BE49-F238E27FC236}">
                <a16:creationId xmlns:a16="http://schemas.microsoft.com/office/drawing/2014/main" id="{8156AB8C-5EFA-9426-616F-C174644C02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fe59d072_0_115:notes">
            <a:extLst>
              <a:ext uri="{FF2B5EF4-FFF2-40B4-BE49-F238E27FC236}">
                <a16:creationId xmlns:a16="http://schemas.microsoft.com/office/drawing/2014/main" id="{D7928396-C729-3B8B-F59F-6F7B9BB21C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06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878975"/>
            <a:ext cx="42372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051350"/>
            <a:ext cx="5454600" cy="14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sekce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586950"/>
            <a:ext cx="8520600" cy="14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377900" cy="15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083900"/>
            <a:ext cx="8520600" cy="25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20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338350"/>
            <a:ext cx="4328100" cy="10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647650"/>
            <a:ext cx="5005500" cy="14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2227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19168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022350" y="40581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278300"/>
            <a:ext cx="852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345525" y="1992725"/>
            <a:ext cx="4287000" cy="31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29992"/>
              </a:buClr>
              <a:buSzPts val="2800"/>
              <a:buFont typeface="Poppins ExtraBold"/>
              <a:buNone/>
              <a:defRPr sz="2800">
                <a:solidFill>
                  <a:srgbClr val="02999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4425"/>
            <a:ext cx="8520600" cy="26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Char char="●"/>
              <a:defRPr sz="1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fpi.cz/komponenta-4-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s://sfpi.cz/komponenta-4-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65651" y="1322474"/>
            <a:ext cx="4634961" cy="1701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59385">
              <a:lnSpc>
                <a:spcPct val="100000"/>
              </a:lnSpc>
              <a:spcBef>
                <a:spcPts val="105"/>
              </a:spcBef>
            </a:pPr>
            <a:r>
              <a:rPr lang="cs-CZ" sz="3200" b="1" spc="75" dirty="0">
                <a:latin typeface="Tahoma"/>
                <a:cs typeface="Tahoma"/>
              </a:rPr>
              <a:t>Poradenství a podpora veřejných investorů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>
          <a:extLst>
            <a:ext uri="{FF2B5EF4-FFF2-40B4-BE49-F238E27FC236}">
              <a16:creationId xmlns:a16="http://schemas.microsoft.com/office/drawing/2014/main" id="{1F15DBB1-44A6-BBCC-5B27-0AD71A8DA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8D3965AE-647F-E76A-91BD-8591B533D4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10</a:t>
            </a:fld>
            <a:endParaRPr/>
          </a:p>
        </p:txBody>
      </p:sp>
      <p:sp>
        <p:nvSpPr>
          <p:cNvPr id="4" name="Google Shape;68;p15">
            <a:extLst>
              <a:ext uri="{FF2B5EF4-FFF2-40B4-BE49-F238E27FC236}">
                <a16:creationId xmlns:a16="http://schemas.microsoft.com/office/drawing/2014/main" id="{1A9204FA-06B2-8F99-D6E7-6E6A926B2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0589" y="83218"/>
            <a:ext cx="4377900" cy="668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kern="12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nás hodnotí …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DB0773-DD94-5F1C-7AE7-600FDCC71B63}"/>
              </a:ext>
            </a:extLst>
          </p:cNvPr>
          <p:cNvSpPr txBox="1"/>
          <p:nvPr/>
        </p:nvSpPr>
        <p:spPr>
          <a:xfrm>
            <a:off x="830663" y="1453976"/>
            <a:ext cx="791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Profesionální a rychlá podpora, rychlé pochopení naší problematiky a návrh řešení. Děkuji.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B9FE76-EAFD-503F-0681-A3AAC4C2CD8B}"/>
              </a:ext>
            </a:extLst>
          </p:cNvPr>
          <p:cNvSpPr txBox="1"/>
          <p:nvPr/>
        </p:nvSpPr>
        <p:spPr>
          <a:xfrm>
            <a:off x="5556336" y="4222305"/>
            <a:ext cx="1966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Konzultace vyhovující.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98CD1E-46F1-082D-B23B-8534FD4E89C5}"/>
              </a:ext>
            </a:extLst>
          </p:cNvPr>
          <p:cNvSpPr txBox="1"/>
          <p:nvPr/>
        </p:nvSpPr>
        <p:spPr>
          <a:xfrm>
            <a:off x="2084168" y="2865024"/>
            <a:ext cx="5668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Konzultace byla užitečná, získali jsme odpověď na zaslaný dotaz.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4476903-B937-AF03-D35D-0F32A6C48405}"/>
              </a:ext>
            </a:extLst>
          </p:cNvPr>
          <p:cNvSpPr txBox="1"/>
          <p:nvPr/>
        </p:nvSpPr>
        <p:spPr>
          <a:xfrm>
            <a:off x="1604608" y="2396597"/>
            <a:ext cx="56686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Bylo to velmi prospěšné. Vše bylo v pořádku. Ochota. Skvělý přístup.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52E5CC-9A0E-4154-A360-05009C9CE921}"/>
              </a:ext>
            </a:extLst>
          </p:cNvPr>
          <p:cNvSpPr txBox="1"/>
          <p:nvPr/>
        </p:nvSpPr>
        <p:spPr>
          <a:xfrm>
            <a:off x="3857328" y="3769878"/>
            <a:ext cx="28925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Jsem velmi spokojen s konzultací.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FFE518-07DC-3118-5DB7-D256B2CE0552}"/>
              </a:ext>
            </a:extLst>
          </p:cNvPr>
          <p:cNvSpPr txBox="1"/>
          <p:nvPr/>
        </p:nvSpPr>
        <p:spPr>
          <a:xfrm>
            <a:off x="3017621" y="33174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Výborná spolupráce. Velmi děkujeme.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0055F63-0310-6A4A-944B-52DEB426BB0F}"/>
              </a:ext>
            </a:extLst>
          </p:cNvPr>
          <p:cNvSpPr txBox="1"/>
          <p:nvPr/>
        </p:nvSpPr>
        <p:spPr>
          <a:xfrm>
            <a:off x="1252129" y="1920316"/>
            <a:ext cx="57827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Profesionální, jasná zpětná vazba, co máme změnit, dle jakých kritérií.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A823800-DF03-E17B-121F-BD86F4A2BAB2}"/>
              </a:ext>
            </a:extLst>
          </p:cNvPr>
          <p:cNvSpPr txBox="1"/>
          <p:nvPr/>
        </p:nvSpPr>
        <p:spPr>
          <a:xfrm>
            <a:off x="331715" y="804235"/>
            <a:ext cx="8480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2060"/>
                </a:solidFill>
                <a:effectLst/>
                <a:latin typeface="+mj-lt"/>
              </a:rPr>
              <a:t>Díky konzultaci jsme se zorientovali ve variantách, jakým způsobem je možno dokončit rozestavěnou obecní víceúčelovou budovu v naší obci, zejména pak možnosti vestavby bytů pro nájemní bydlení. </a:t>
            </a:r>
            <a:endParaRPr lang="cs-CZ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93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22917" y="78024"/>
            <a:ext cx="4906135" cy="1108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b="1" kern="12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Regionální centra podpory investic do bydlení</a:t>
            </a:r>
            <a:endParaRPr sz="2600"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91832" y="3346239"/>
            <a:ext cx="3798726" cy="1203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1" indent="0" algn="just">
              <a:lnSpc>
                <a:spcPts val="1500"/>
              </a:lnSpc>
              <a:spcAft>
                <a:spcPts val="1200"/>
              </a:spcAft>
              <a:buNone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</a:rPr>
              <a:t>Odborníci a experti</a:t>
            </a:r>
          </a:p>
          <a:p>
            <a:pPr marL="914400" lvl="2" indent="-1714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/>
              </a:rPr>
              <a:t>Na dotační programy, </a:t>
            </a:r>
          </a:p>
          <a:p>
            <a:pPr marL="914400" lvl="2" indent="-1714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/>
              </a:rPr>
              <a:t>Finanční a projektový managment</a:t>
            </a:r>
          </a:p>
          <a:p>
            <a:pPr marL="914400" lvl="2" indent="-1714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cs-CZ" sz="1200" dirty="0">
                <a:solidFill>
                  <a:srgbClr val="002060"/>
                </a:solidFill>
                <a:latin typeface="Arial" panose="020B0604020202020204" pitchFamily="34" charset="0"/>
                <a:cs typeface="Arial"/>
              </a:rPr>
              <a:t>Urbanismus, architektura, energetika</a:t>
            </a:r>
          </a:p>
          <a:p>
            <a:pPr marL="114300" indent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240665" algn="l"/>
                <a:tab pos="241300" algn="l"/>
              </a:tabLst>
            </a:pPr>
            <a:endParaRPr lang="cs-CZ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11</a:t>
            </a:fld>
            <a:endParaRPr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148608-9FAC-6841-989B-BB3D46522B06}"/>
              </a:ext>
            </a:extLst>
          </p:cNvPr>
          <p:cNvSpPr txBox="1"/>
          <p:nvPr/>
        </p:nvSpPr>
        <p:spPr>
          <a:xfrm>
            <a:off x="322917" y="1541488"/>
            <a:ext cx="5675035" cy="587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240665" algn="l"/>
                <a:tab pos="241300" algn="l"/>
              </a:tabLst>
            </a:pPr>
            <a:r>
              <a:rPr lang="cs-CZ" sz="1400" b="1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Role našich Regionálních center</a:t>
            </a:r>
          </a:p>
          <a:p>
            <a:pPr marL="114300" indent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240665" algn="l"/>
                <a:tab pos="241300" algn="l"/>
              </a:tabLst>
            </a:pPr>
            <a:r>
              <a:rPr lang="cs-CZ" sz="1400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Podpora a pomoc zástupcům měst a obcí s projekty na bydlení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CADA76-A088-2C4E-D445-A30034269BA1}"/>
              </a:ext>
            </a:extLst>
          </p:cNvPr>
          <p:cNvSpPr txBox="1"/>
          <p:nvPr/>
        </p:nvSpPr>
        <p:spPr>
          <a:xfrm>
            <a:off x="4514451" y="3366567"/>
            <a:ext cx="4034869" cy="1387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tabLst>
                <a:tab pos="240665" algn="l"/>
                <a:tab pos="241300" algn="l"/>
              </a:tabLst>
            </a:pPr>
            <a:r>
              <a:rPr lang="cs-CZ" sz="1400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Ekonomické studie proveditelnosti </a:t>
            </a:r>
          </a:p>
          <a:p>
            <a:pPr algn="just">
              <a:lnSpc>
                <a:spcPts val="15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1200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investiční náklady, provozní náklady, nákladové nájemné, model financování;</a:t>
            </a:r>
          </a:p>
          <a:p>
            <a:pPr algn="just">
              <a:lnSpc>
                <a:spcPts val="1500"/>
              </a:lnSpc>
              <a:tabLst>
                <a:tab pos="240665" algn="l"/>
                <a:tab pos="241300" algn="l"/>
              </a:tabLst>
            </a:pPr>
            <a:r>
              <a:rPr lang="cs-CZ" sz="1400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Podpora při celém životním cyklu projektů dostupného nájemního bydlení </a:t>
            </a:r>
          </a:p>
          <a:p>
            <a:pPr algn="just">
              <a:lnSpc>
                <a:spcPts val="1500"/>
              </a:lnSpc>
              <a:spcAft>
                <a:spcPts val="1200"/>
              </a:spcAft>
              <a:tabLst>
                <a:tab pos="240665" algn="l"/>
                <a:tab pos="241300" algn="l"/>
              </a:tabLst>
            </a:pPr>
            <a:r>
              <a:rPr lang="cs-CZ" sz="1200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Poppins Medium"/>
              </a:rPr>
              <a:t>(od vize, přes DÚR, DSP až po kolaudaci a provoz)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44000C-F386-CA16-406A-CF98E5872B24}"/>
              </a:ext>
            </a:extLst>
          </p:cNvPr>
          <p:cNvSpPr txBox="1"/>
          <p:nvPr/>
        </p:nvSpPr>
        <p:spPr>
          <a:xfrm>
            <a:off x="467240" y="3038462"/>
            <a:ext cx="357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Týmy Regionálních center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8D4AF8-3444-B8E7-E0EB-02F28335C50B}"/>
              </a:ext>
            </a:extLst>
          </p:cNvPr>
          <p:cNvSpPr txBox="1"/>
          <p:nvPr/>
        </p:nvSpPr>
        <p:spPr>
          <a:xfrm>
            <a:off x="4514451" y="3038461"/>
            <a:ext cx="357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Služby Regionálních center</a:t>
            </a:r>
          </a:p>
        </p:txBody>
      </p:sp>
    </p:spTree>
    <p:extLst>
      <p:ext uri="{BB962C8B-B14F-4D97-AF65-F5344CB8AC3E}">
        <p14:creationId xmlns:p14="http://schemas.microsoft.com/office/powerpoint/2010/main" val="170351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>
          <a:extLst>
            <a:ext uri="{FF2B5EF4-FFF2-40B4-BE49-F238E27FC236}">
              <a16:creationId xmlns:a16="http://schemas.microsoft.com/office/drawing/2014/main" id="{FAED314E-1A7B-D3C8-5B11-8EA5BDB1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2B3AC3F2-05AA-19AB-2142-507D9CEE02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12</a:t>
            </a:fld>
            <a:endParaRPr/>
          </a:p>
        </p:txBody>
      </p:sp>
      <p:sp>
        <p:nvSpPr>
          <p:cNvPr id="4" name="Google Shape;68;p15">
            <a:extLst>
              <a:ext uri="{FF2B5EF4-FFF2-40B4-BE49-F238E27FC236}">
                <a16:creationId xmlns:a16="http://schemas.microsoft.com/office/drawing/2014/main" id="{86A8200B-A18A-FDE9-7E8D-365883FE9C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3310" y="83218"/>
            <a:ext cx="4377900" cy="668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kern="12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nás najdete</a:t>
            </a:r>
            <a:endParaRPr dirty="0"/>
          </a:p>
        </p:txBody>
      </p:sp>
      <p:pic>
        <p:nvPicPr>
          <p:cNvPr id="2" name="Obrázek 1" descr="Obsah obrázku Lidská tvář, osoba, mapa, úsměv&#10;&#10;Popis byl vytvořen automaticky">
            <a:extLst>
              <a:ext uri="{FF2B5EF4-FFF2-40B4-BE49-F238E27FC236}">
                <a16:creationId xmlns:a16="http://schemas.microsoft.com/office/drawing/2014/main" id="{6F84AB4C-13B8-6854-5602-9C7DB66C54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61" t="9230" r="4721" b="5939"/>
          <a:stretch/>
        </p:blipFill>
        <p:spPr>
          <a:xfrm>
            <a:off x="2762260" y="751980"/>
            <a:ext cx="5332805" cy="33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/>
              <a:t>Děkuji za pozornost</a:t>
            </a:r>
            <a:endParaRPr lang="cs-CZ" sz="2800"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cs" sz="90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cs" sz="90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4294967295"/>
          </p:nvPr>
        </p:nvSpPr>
        <p:spPr>
          <a:xfrm>
            <a:off x="2537100" y="1674115"/>
            <a:ext cx="4069800" cy="1795267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algn="ctr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 dirty="0">
                <a:solidFill>
                  <a:srgbClr val="029992"/>
                </a:solidFill>
              </a:rPr>
              <a:t>Věra Šidlíková</a:t>
            </a:r>
          </a:p>
          <a:p>
            <a:pPr marL="0" lvl="0" indent="0" algn="ctr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>
              <a:solidFill>
                <a:srgbClr val="029992"/>
              </a:solidFill>
            </a:endParaRPr>
          </a:p>
          <a:p>
            <a:pPr marL="0" lvl="0" indent="0" algn="ctr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 dirty="0" err="1">
                <a:solidFill>
                  <a:srgbClr val="029992"/>
                </a:solidFill>
              </a:rPr>
              <a:t>Projektová</a:t>
            </a:r>
            <a:r>
              <a:rPr lang="en-US" b="0" i="0" u="none" strike="noStrike" cap="none" dirty="0">
                <a:solidFill>
                  <a:srgbClr val="029992"/>
                </a:solidFill>
              </a:rPr>
              <a:t> </a:t>
            </a:r>
            <a:r>
              <a:rPr lang="en-US" b="0" i="0" u="none" strike="noStrike" cap="none" dirty="0" err="1">
                <a:solidFill>
                  <a:srgbClr val="029992"/>
                </a:solidFill>
              </a:rPr>
              <a:t>manažerka</a:t>
            </a:r>
            <a:r>
              <a:rPr lang="en-US" b="0" i="0" u="none" strike="noStrike" cap="none" dirty="0">
                <a:solidFill>
                  <a:srgbClr val="029992"/>
                </a:solidFill>
              </a:rPr>
              <a:t> </a:t>
            </a:r>
          </a:p>
          <a:p>
            <a:pPr marL="0" lvl="0" indent="0" algn="ctr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cs-CZ" dirty="0">
                <a:solidFill>
                  <a:srgbClr val="029992"/>
                </a:solidFill>
              </a:rPr>
              <a:t>s</a:t>
            </a:r>
            <a:r>
              <a:rPr lang="en-US" b="0" i="0" u="none" strike="noStrike" cap="none" dirty="0">
                <a:solidFill>
                  <a:srgbClr val="029992"/>
                </a:solidFill>
              </a:rPr>
              <a:t>idlikova.vera@sfpi.cz </a:t>
            </a:r>
          </a:p>
          <a:p>
            <a:pPr marL="0" lvl="0" indent="0" algn="ctr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>
              <a:solidFill>
                <a:srgbClr val="029992"/>
              </a:solidFill>
            </a:endParaRPr>
          </a:p>
        </p:txBody>
      </p:sp>
      <p:pic>
        <p:nvPicPr>
          <p:cNvPr id="3074" name="Picture 2" descr="obrázek profilu">
            <a:extLst>
              <a:ext uri="{FF2B5EF4-FFF2-40B4-BE49-F238E27FC236}">
                <a16:creationId xmlns:a16="http://schemas.microsoft.com/office/drawing/2014/main" id="{970DD8A3-1BBA-A41A-7F0D-AAC8A0362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2625" r="16175" b="14993"/>
          <a:stretch/>
        </p:blipFill>
        <p:spPr bwMode="auto">
          <a:xfrm>
            <a:off x="6723655" y="1481503"/>
            <a:ext cx="2030279" cy="21804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2</a:t>
            </a:fld>
            <a:endParaRPr/>
          </a:p>
        </p:txBody>
      </p:sp>
      <p:sp>
        <p:nvSpPr>
          <p:cNvPr id="2" name="Google Shape;60;p14"/>
          <p:cNvSpPr txBox="1">
            <a:spLocks/>
          </p:cNvSpPr>
          <p:nvPr/>
        </p:nvSpPr>
        <p:spPr>
          <a:xfrm>
            <a:off x="488025" y="366277"/>
            <a:ext cx="3911546" cy="114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992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rgbClr val="02999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SEA SFPI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Národní plán obnovy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A4AE036-7338-5201-D6E0-53A36061E393}"/>
              </a:ext>
            </a:extLst>
          </p:cNvPr>
          <p:cNvSpPr/>
          <p:nvPr/>
        </p:nvSpPr>
        <p:spPr>
          <a:xfrm>
            <a:off x="5934645" y="4400575"/>
            <a:ext cx="3400497" cy="45944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50" dirty="0">
                <a:solidFill>
                  <a:srgbClr val="002060"/>
                </a:solidFill>
              </a:rPr>
              <a:t>Komponenta 4.1.1   Reforma veřejných investic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CE76100-7EA2-CC17-2439-21698D79AE60}"/>
              </a:ext>
            </a:extLst>
          </p:cNvPr>
          <p:cNvSpPr txBox="1"/>
          <p:nvPr/>
        </p:nvSpPr>
        <p:spPr>
          <a:xfrm>
            <a:off x="114837" y="1848274"/>
            <a:ext cx="8357621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ts val="1500"/>
              </a:lnSpc>
              <a:spcAft>
                <a:spcPts val="1200"/>
              </a:spcAft>
            </a:pPr>
            <a:r>
              <a:rPr lang="en-US" dirty="0" err="1">
                <a:solidFill>
                  <a:srgbClr val="002060"/>
                </a:solidFill>
              </a:rPr>
              <a:t>Zvýšit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znalostní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úroveň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klíčových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pozic</a:t>
            </a:r>
            <a:r>
              <a:rPr lang="en-US" dirty="0">
                <a:solidFill>
                  <a:srgbClr val="002060"/>
                </a:solidFill>
              </a:rPr>
              <a:t> v </a:t>
            </a:r>
            <a:r>
              <a:rPr lang="en-US" dirty="0" err="1">
                <a:solidFill>
                  <a:srgbClr val="002060"/>
                </a:solidFill>
              </a:rPr>
              <a:t>území</a:t>
            </a:r>
            <a:endParaRPr lang="cs-CZ" dirty="0">
              <a:solidFill>
                <a:srgbClr val="002060"/>
              </a:solidFill>
              <a:effectLst/>
            </a:endParaRPr>
          </a:p>
          <a:p>
            <a:pPr marL="457200">
              <a:lnSpc>
                <a:spcPts val="1500"/>
              </a:lnSpc>
              <a:spcAft>
                <a:spcPts val="1200"/>
              </a:spcAft>
            </a:pPr>
            <a:r>
              <a:rPr lang="en-US" dirty="0" err="1">
                <a:solidFill>
                  <a:srgbClr val="002060"/>
                </a:solidFill>
                <a:effectLst/>
              </a:rPr>
              <a:t>Zvýšit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efektivitu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veřejných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</a:rPr>
              <a:t>investic</a:t>
            </a:r>
            <a:r>
              <a:rPr lang="en-US" dirty="0">
                <a:solidFill>
                  <a:srgbClr val="002060"/>
                </a:solidFill>
                <a:effectLst/>
              </a:rPr>
              <a:t> v </a:t>
            </a:r>
            <a:r>
              <a:rPr lang="en-US" dirty="0" err="1">
                <a:solidFill>
                  <a:srgbClr val="002060"/>
                </a:solidFill>
                <a:effectLst/>
              </a:rPr>
              <a:t>regionech</a:t>
            </a:r>
            <a:r>
              <a:rPr lang="en-US" dirty="0">
                <a:solidFill>
                  <a:srgbClr val="002060"/>
                </a:solidFill>
                <a:effectLst/>
              </a:rPr>
              <a:t> s </a:t>
            </a:r>
            <a:r>
              <a:rPr lang="en-US" dirty="0" err="1">
                <a:solidFill>
                  <a:srgbClr val="002060"/>
                </a:solidFill>
                <a:effectLst/>
              </a:rPr>
              <a:t>ohledem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  <a:r>
              <a:rPr lang="cs-CZ" dirty="0">
                <a:solidFill>
                  <a:srgbClr val="002060"/>
                </a:solidFill>
                <a:effectLst/>
              </a:rPr>
              <a:t>na zelenou a digitální ekonomiku</a:t>
            </a:r>
            <a:endParaRPr lang="en-US" dirty="0">
              <a:solidFill>
                <a:srgbClr val="002060"/>
              </a:solidFill>
              <a:effectLst/>
            </a:endParaRPr>
          </a:p>
          <a:p>
            <a:pPr marL="457200">
              <a:lnSpc>
                <a:spcPts val="1500"/>
              </a:lnSpc>
              <a:spcAft>
                <a:spcPts val="1200"/>
              </a:spcAft>
            </a:pPr>
            <a:r>
              <a:rPr lang="en-US" dirty="0" err="1">
                <a:solidFill>
                  <a:srgbClr val="002060"/>
                </a:solidFill>
              </a:rPr>
              <a:t>Modernizace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veřejného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zadávání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projektů</a:t>
            </a:r>
            <a:r>
              <a:rPr lang="cs-CZ" dirty="0">
                <a:solidFill>
                  <a:srgbClr val="002060"/>
                </a:solidFill>
              </a:rPr>
              <a:t> – metodická Podpora</a:t>
            </a:r>
          </a:p>
          <a:p>
            <a:pPr marL="457200">
              <a:lnSpc>
                <a:spcPts val="1500"/>
              </a:lnSpc>
              <a:spcAft>
                <a:spcPts val="1200"/>
              </a:spcAft>
            </a:pPr>
            <a:r>
              <a:rPr lang="en-US" dirty="0" err="1">
                <a:solidFill>
                  <a:srgbClr val="002060"/>
                </a:solidFill>
              </a:rPr>
              <a:t>Zvýš</a:t>
            </a:r>
            <a:r>
              <a:rPr lang="cs-CZ" dirty="0" err="1">
                <a:solidFill>
                  <a:srgbClr val="002060"/>
                </a:solidFill>
              </a:rPr>
              <a:t>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znalost</a:t>
            </a:r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dovednost</a:t>
            </a:r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investorů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projektů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odborné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veřejnosti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upskillingu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cs-CZ" dirty="0">
              <a:solidFill>
                <a:srgbClr val="002060"/>
              </a:solidFill>
            </a:endParaRPr>
          </a:p>
          <a:p>
            <a:pPr marL="457200">
              <a:lnSpc>
                <a:spcPts val="1500"/>
              </a:lnSpc>
            </a:pPr>
            <a:r>
              <a:rPr lang="en-US" dirty="0" err="1">
                <a:solidFill>
                  <a:srgbClr val="002060"/>
                </a:solidFill>
              </a:rPr>
              <a:t>Prezentace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dobrých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příkladů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(Best </a:t>
            </a:r>
            <a:r>
              <a:rPr lang="cs-CZ" dirty="0" err="1">
                <a:solidFill>
                  <a:srgbClr val="002060"/>
                </a:solidFill>
              </a:rPr>
              <a:t>Practice</a:t>
            </a:r>
            <a:r>
              <a:rPr lang="cs-CZ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BADB4DE9-5756-9EB3-1622-126624CD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20B644B-2408-653C-F19A-9009DCAD0D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3</a:t>
            </a:fld>
            <a:endParaRPr/>
          </a:p>
        </p:txBody>
      </p:sp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8C774914-7463-8840-8456-D94C3C6D84F7}"/>
              </a:ext>
            </a:extLst>
          </p:cNvPr>
          <p:cNvSpPr txBox="1">
            <a:spLocks/>
          </p:cNvSpPr>
          <p:nvPr/>
        </p:nvSpPr>
        <p:spPr>
          <a:xfrm>
            <a:off x="612721" y="503643"/>
            <a:ext cx="3911546" cy="114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992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rgbClr val="02999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SEA SFPI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Národní plán obnovy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E54127C-0EDD-8C5E-1CB6-542938B6FF59}"/>
              </a:ext>
            </a:extLst>
          </p:cNvPr>
          <p:cNvSpPr/>
          <p:nvPr/>
        </p:nvSpPr>
        <p:spPr>
          <a:xfrm>
            <a:off x="5654581" y="4433496"/>
            <a:ext cx="3928655" cy="45944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50" dirty="0">
                <a:solidFill>
                  <a:srgbClr val="002060"/>
                </a:solidFill>
              </a:rPr>
              <a:t>Komponenta 2.10  Reforma Dostupného bydlení v ČR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1C4B161-39A0-42F2-352E-D5E2744AC52A}"/>
              </a:ext>
            </a:extLst>
          </p:cNvPr>
          <p:cNvSpPr txBox="1"/>
          <p:nvPr/>
        </p:nvSpPr>
        <p:spPr>
          <a:xfrm>
            <a:off x="533292" y="1915494"/>
            <a:ext cx="8077416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rgbClr val="002060"/>
                </a:solidFill>
                <a:ea typeface="Arial" panose="020B0604020202020204" pitchFamily="34" charset="0"/>
              </a:rPr>
              <a:t>Investiční podpora rekonstrukcí a výstavby bytových domů pro udržitelné nájemní bydlení</a:t>
            </a:r>
          </a:p>
          <a:p>
            <a:pPr algn="just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rgbClr val="002060"/>
                </a:solidFill>
                <a:effectLst/>
                <a:ea typeface="Arial" panose="020B0604020202020204" pitchFamily="34" charset="0"/>
              </a:rPr>
              <a:t>Zvyšování kompetencí veřejného sektoru pro využívání finančních nástrojů</a:t>
            </a:r>
          </a:p>
          <a:p>
            <a:pPr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solidFill>
                  <a:srgbClr val="002060"/>
                </a:solidFill>
              </a:rPr>
              <a:t>Podpora politik a exekutivních opatření pro omezení nevyužitých/neobsazených rezidenčních kapacit</a:t>
            </a:r>
          </a:p>
          <a:p>
            <a:pPr algn="just">
              <a:lnSpc>
                <a:spcPts val="1600"/>
              </a:lnSpc>
              <a:spcAft>
                <a:spcPts val="1200"/>
              </a:spcAft>
            </a:pPr>
            <a:r>
              <a:rPr lang="cs-CZ" dirty="0">
                <a:solidFill>
                  <a:srgbClr val="002060"/>
                </a:solidFill>
              </a:rPr>
              <a:t>Efektivní plánování rozvoje měst a obcí – realizace rozvojových plánů</a:t>
            </a:r>
          </a:p>
        </p:txBody>
      </p:sp>
    </p:spTree>
    <p:extLst>
      <p:ext uri="{BB962C8B-B14F-4D97-AF65-F5344CB8AC3E}">
        <p14:creationId xmlns:p14="http://schemas.microsoft.com/office/powerpoint/2010/main" val="165914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58355" y="2982321"/>
            <a:ext cx="3575983" cy="1504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>
              <a:buNone/>
            </a:pPr>
            <a:r>
              <a:rPr lang="cs-CZ" sz="1400" dirty="0">
                <a:solidFill>
                  <a:srgbClr val="002060"/>
                </a:solidFill>
                <a:latin typeface="Arial" panose="020B0604020202020204" pitchFamily="34" charset="0"/>
              </a:rPr>
              <a:t>Nový organizační útvar SFPI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Dostupné řešení napříč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Jedinečnost multioborového poradenství pro veřejné investory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50335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4</a:t>
            </a:fld>
            <a:endParaRPr lang="cs"/>
          </a:p>
        </p:txBody>
      </p:sp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69D0292A-4D77-732F-6702-AA286FB5B7B1}"/>
              </a:ext>
            </a:extLst>
          </p:cNvPr>
          <p:cNvSpPr txBox="1">
            <a:spLocks/>
          </p:cNvSpPr>
          <p:nvPr/>
        </p:nvSpPr>
        <p:spPr>
          <a:xfrm>
            <a:off x="241477" y="193015"/>
            <a:ext cx="4701000" cy="82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992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rgbClr val="02999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 dirty="0"/>
              <a:t>Kdo jsme?        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 dirty="0"/>
              <a:t>SEA  </a:t>
            </a:r>
            <a:r>
              <a:rPr lang="cs-CZ" sz="2000" dirty="0"/>
              <a:t>Státní fond podpory investic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94F247-A4CB-B65D-E27F-E053EB21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529" y="2483377"/>
            <a:ext cx="4115295" cy="480367"/>
          </a:xfrm>
        </p:spPr>
        <p:txBody>
          <a:bodyPr>
            <a:noAutofit/>
          </a:bodyPr>
          <a:lstStyle/>
          <a:p>
            <a:r>
              <a:rPr lang="cs-CZ" sz="2000" dirty="0"/>
              <a:t>Jaké jsou naše služby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6B121E9E-75B0-1967-ABCF-84299C256CE1}"/>
              </a:ext>
            </a:extLst>
          </p:cNvPr>
          <p:cNvSpPr txBox="1">
            <a:spLocks/>
          </p:cNvSpPr>
          <p:nvPr/>
        </p:nvSpPr>
        <p:spPr>
          <a:xfrm>
            <a:off x="4738930" y="2998903"/>
            <a:ext cx="4256491" cy="165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Char char="●"/>
              <a:defRPr sz="1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 sz="1400" b="0" i="0" u="none" strike="noStrike" cap="non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14300" indent="0">
              <a:buNone/>
            </a:pPr>
            <a:r>
              <a:rPr lang="cs-CZ" sz="1400" dirty="0">
                <a:solidFill>
                  <a:srgbClr val="000066"/>
                </a:solidFill>
                <a:latin typeface="+mj-lt"/>
              </a:rPr>
              <a:t>Poradenství při přípravě a implementaci projektů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  <a:latin typeface="+mj-lt"/>
              </a:rPr>
              <a:t>Technické poradenství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  <a:latin typeface="+mj-lt"/>
              </a:rPr>
              <a:t>Ekonomické a finanční poradenství</a:t>
            </a:r>
          </a:p>
          <a:p>
            <a:pPr lvl="1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66"/>
                </a:solidFill>
                <a:latin typeface="+mj-lt"/>
              </a:rPr>
              <a:t>Právní poradenství</a:t>
            </a:r>
          </a:p>
          <a:p>
            <a:pPr marL="114300" indent="0">
              <a:buNone/>
            </a:pPr>
            <a:r>
              <a:rPr lang="cs-CZ" sz="1400" dirty="0">
                <a:solidFill>
                  <a:srgbClr val="000066"/>
                </a:solidFill>
                <a:latin typeface="+mj-lt"/>
              </a:rPr>
              <a:t>Školení a vzdělávání</a:t>
            </a:r>
          </a:p>
          <a:p>
            <a:pPr marL="114300" indent="0">
              <a:buNone/>
            </a:pPr>
            <a:r>
              <a:rPr lang="cs-CZ" sz="1400" dirty="0">
                <a:solidFill>
                  <a:srgbClr val="000066"/>
                </a:solidFill>
                <a:latin typeface="+mj-lt"/>
              </a:rPr>
              <a:t>Sdílení </a:t>
            </a:r>
            <a:r>
              <a:rPr lang="cs-CZ" sz="1400" dirty="0" err="1">
                <a:solidFill>
                  <a:srgbClr val="000066"/>
                </a:solidFill>
                <a:latin typeface="+mj-lt"/>
              </a:rPr>
              <a:t>best</a:t>
            </a:r>
            <a:r>
              <a:rPr lang="cs-CZ" sz="1400" dirty="0">
                <a:solidFill>
                  <a:srgbClr val="000066"/>
                </a:solidFill>
                <a:latin typeface="+mj-lt"/>
              </a:rPr>
              <a:t> </a:t>
            </a:r>
            <a:r>
              <a:rPr lang="cs-CZ" sz="1400" dirty="0" err="1">
                <a:solidFill>
                  <a:srgbClr val="000066"/>
                </a:solidFill>
                <a:latin typeface="+mj-lt"/>
              </a:rPr>
              <a:t>practice</a:t>
            </a:r>
            <a:endParaRPr lang="cs-CZ" sz="1400" dirty="0">
              <a:latin typeface="+mj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17A1240-588D-E4FF-1778-EFE5B26D4027}"/>
              </a:ext>
            </a:extLst>
          </p:cNvPr>
          <p:cNvSpPr txBox="1"/>
          <p:nvPr/>
        </p:nvSpPr>
        <p:spPr>
          <a:xfrm>
            <a:off x="241477" y="2521849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29992"/>
                </a:solidFill>
                <a:latin typeface="Poppins ExtraBold"/>
                <a:cs typeface="Poppins ExtraBold"/>
                <a:sym typeface="Poppins ExtraBold"/>
              </a:rPr>
              <a:t>Sekce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29992"/>
                </a:solidFill>
                <a:latin typeface="Poppins ExtraBold"/>
                <a:cs typeface="Poppins ExtraBold"/>
              </a:rPr>
              <a:t>poradenství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641917" y="72467"/>
            <a:ext cx="4377900" cy="15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kern="1200" dirty="0">
                <a:solidFill>
                  <a:srgbClr val="009A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Koordinační a kompetenční centrum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641917" y="1183459"/>
            <a:ext cx="5999163" cy="2579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114300" indent="0">
              <a:spcBef>
                <a:spcPts val="200"/>
              </a:spcBef>
              <a:spcAft>
                <a:spcPts val="200"/>
              </a:spcAft>
              <a:buNone/>
              <a:tabLst>
                <a:tab pos="240665" algn="l"/>
                <a:tab pos="241300" algn="l"/>
              </a:tabLst>
            </a:pPr>
            <a:r>
              <a:rPr lang="cs-CZ" sz="1400" b="1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Poradenství veřejným investorům:</a:t>
            </a:r>
            <a:endParaRPr lang="cs-CZ" sz="1400" dirty="0">
              <a:solidFill>
                <a:srgbClr val="001F5F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57150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ekonomické a strategické;</a:t>
            </a:r>
          </a:p>
          <a:p>
            <a:pPr marL="57150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finanční modelování a hodnocení;</a:t>
            </a:r>
          </a:p>
          <a:p>
            <a:pPr marL="57150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projektové řízení a implementace;</a:t>
            </a:r>
          </a:p>
          <a:p>
            <a:pPr marL="57150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udržitelnost, environmentální a sociální poradenství, </a:t>
            </a:r>
            <a:b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</a:b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právní a regulační poradenství;</a:t>
            </a:r>
          </a:p>
          <a:p>
            <a:pPr marL="57150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240665" algn="l"/>
                <a:tab pos="2413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cs typeface="Arial"/>
                <a:sym typeface="Arial"/>
              </a:rPr>
              <a:t>technologické řešení staveb, inovace a digitalizace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5</a:t>
            </a:fld>
            <a:endParaRPr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C0AB335-5273-F62B-6332-6897889C2A79}"/>
              </a:ext>
            </a:extLst>
          </p:cNvPr>
          <p:cNvSpPr txBox="1"/>
          <p:nvPr/>
        </p:nvSpPr>
        <p:spPr>
          <a:xfrm>
            <a:off x="719889" y="3556334"/>
            <a:ext cx="1892784" cy="29668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b="1" dirty="0">
                <a:solidFill>
                  <a:srgbClr val="002060"/>
                </a:solidFill>
              </a:rPr>
              <a:t>Metodická podpora: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4BB08A3-473E-9E67-762F-929FB0B28044}"/>
              </a:ext>
            </a:extLst>
          </p:cNvPr>
          <p:cNvSpPr txBox="1"/>
          <p:nvPr/>
        </p:nvSpPr>
        <p:spPr>
          <a:xfrm>
            <a:off x="383380" y="3853018"/>
            <a:ext cx="7385476" cy="886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ts val="1700"/>
              </a:lnSpc>
              <a:spcAft>
                <a:spcPts val="600"/>
              </a:spcAft>
              <a:buFont typeface="Wingdings" panose="020B0604020202020204" pitchFamily="34" charset="0"/>
              <a:buChar char="§"/>
              <a:tabLst>
                <a:tab pos="4572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sym typeface="Poppins Medium"/>
              </a:rPr>
              <a:t>průvodce novelou stavebního zákona</a:t>
            </a:r>
          </a:p>
          <a:p>
            <a:pPr marL="800100" lvl="1" indent="-342900">
              <a:lnSpc>
                <a:spcPts val="1700"/>
              </a:lnSpc>
              <a:spcAft>
                <a:spcPts val="600"/>
              </a:spcAft>
              <a:buFont typeface="Wingdings" panose="020B0604020202020204" pitchFamily="34" charset="0"/>
              <a:buChar char="§"/>
              <a:tabLst>
                <a:tab pos="4572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sym typeface="Poppins Medium"/>
              </a:rPr>
              <a:t>průvodce environmentálními povolovacími procesy</a:t>
            </a:r>
          </a:p>
          <a:p>
            <a:pPr marL="800100" lvl="1" indent="-342900">
              <a:lnSpc>
                <a:spcPts val="1700"/>
              </a:lnSpc>
              <a:spcAft>
                <a:spcPts val="600"/>
              </a:spcAft>
              <a:buFont typeface="Wingdings" panose="020B0604020202020204" pitchFamily="34" charset="0"/>
              <a:buChar char="§"/>
              <a:tabLst>
                <a:tab pos="457200" algn="l"/>
              </a:tabLst>
            </a:pPr>
            <a:r>
              <a:rPr lang="cs-CZ" dirty="0">
                <a:solidFill>
                  <a:srgbClr val="001F5F"/>
                </a:solidFill>
                <a:latin typeface="Arial" panose="020B0604020202020204" pitchFamily="34" charset="0"/>
                <a:sym typeface="Poppins Medium"/>
              </a:rPr>
              <a:t>průvodce DNSH a Taxonomií EU pro oblast rezidenčních/nerezidenčních budov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2BA82848-E259-F470-1F7E-83646CAA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BEE8AE-B608-EFF3-5967-AE19ECAAB55B}"/>
              </a:ext>
            </a:extLst>
          </p:cNvPr>
          <p:cNvSpPr txBox="1"/>
          <p:nvPr/>
        </p:nvSpPr>
        <p:spPr>
          <a:xfrm>
            <a:off x="0" y="4767924"/>
            <a:ext cx="5239218" cy="39360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2CDC40FE-BA80-B368-AC18-02090AF278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1605E96F-1D0E-702D-9719-BF8EEA1376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533" y="0"/>
            <a:ext cx="3891300" cy="86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dirty="0"/>
              <a:t>Jsme Paperless</a:t>
            </a:r>
            <a:endParaRPr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06B4DA-4FB5-A1B7-6EC9-60F2C86A9748}"/>
              </a:ext>
            </a:extLst>
          </p:cNvPr>
          <p:cNvSpPr txBox="1"/>
          <p:nvPr/>
        </p:nvSpPr>
        <p:spPr>
          <a:xfrm>
            <a:off x="307319" y="780629"/>
            <a:ext cx="3083911" cy="59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dirty="0">
                <a:solidFill>
                  <a:srgbClr val="002060"/>
                </a:solidFill>
              </a:rPr>
              <a:t>Online příjem žádostí o konzultace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sz="1200" dirty="0">
                <a:solidFill>
                  <a:srgbClr val="001F5F"/>
                </a:solidFill>
                <a:latin typeface="Arial" panose="020B0604020202020204" pitchFamily="34" charset="0"/>
                <a:sym typeface="Poppi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https://sfpi.cz/komponenta-4-1/</a:t>
            </a:r>
            <a:endParaRPr lang="cs-CZ" sz="1200" dirty="0">
              <a:solidFill>
                <a:srgbClr val="001F5F"/>
              </a:solidFill>
              <a:latin typeface="Arial" panose="020B0604020202020204" pitchFamily="34" charset="0"/>
              <a:sym typeface="Poppins Medium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B08EBA7-17BD-B90E-1491-853151B573CC}"/>
              </a:ext>
            </a:extLst>
          </p:cNvPr>
          <p:cNvGrpSpPr/>
          <p:nvPr/>
        </p:nvGrpSpPr>
        <p:grpSpPr>
          <a:xfrm>
            <a:off x="5714118" y="375575"/>
            <a:ext cx="3095252" cy="4392349"/>
            <a:chOff x="6702777" y="1315384"/>
            <a:chExt cx="2476131" cy="4634878"/>
          </a:xfrm>
        </p:grpSpPr>
        <p:pic>
          <p:nvPicPr>
            <p:cNvPr id="11" name="Obrázek 10" descr="Obsah obrázku text, snímek obrazovky, Písmo, číslo&#10;&#10;Popis byl vytvořen automaticky">
              <a:extLst>
                <a:ext uri="{FF2B5EF4-FFF2-40B4-BE49-F238E27FC236}">
                  <a16:creationId xmlns:a16="http://schemas.microsoft.com/office/drawing/2014/main" id="{52C202C3-FD24-9B93-9AC1-059E12C12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702777" y="1315384"/>
              <a:ext cx="2467059" cy="3249882"/>
            </a:xfrm>
            <a:prstGeom prst="rect">
              <a:avLst/>
            </a:prstGeom>
          </p:spPr>
        </p:pic>
        <p:pic>
          <p:nvPicPr>
            <p:cNvPr id="12" name="Obrázek 11" descr="Obsah obrázku text, snímek obrazovky, Písmo, číslo&#10;&#10;Popis byl vytvořen automaticky">
              <a:extLst>
                <a:ext uri="{FF2B5EF4-FFF2-40B4-BE49-F238E27FC236}">
                  <a16:creationId xmlns:a16="http://schemas.microsoft.com/office/drawing/2014/main" id="{1A71F3FB-816E-4579-D245-D99237F16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702777" y="4565266"/>
              <a:ext cx="2476131" cy="1384996"/>
            </a:xfrm>
            <a:prstGeom prst="rect">
              <a:avLst/>
            </a:prstGeom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25E212F0-C209-4E3D-D30D-E4B85E931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278" y="1452215"/>
            <a:ext cx="1621697" cy="16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6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7</a:t>
            </a:fld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86533" y="0"/>
            <a:ext cx="3891300" cy="86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dirty="0"/>
              <a:t>Jsme Paperless</a:t>
            </a:r>
            <a:endParaRPr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D5ADE42-0F7B-C419-645F-D545302F33FE}"/>
              </a:ext>
            </a:extLst>
          </p:cNvPr>
          <p:cNvSpPr txBox="1"/>
          <p:nvPr/>
        </p:nvSpPr>
        <p:spPr>
          <a:xfrm>
            <a:off x="547719" y="1720416"/>
            <a:ext cx="3154642" cy="897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dirty="0">
                <a:solidFill>
                  <a:srgbClr val="002060"/>
                </a:solidFill>
              </a:rPr>
              <a:t>Digitální návody a pomůcky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cs-CZ" b="1" dirty="0">
                <a:solidFill>
                  <a:srgbClr val="001F5F"/>
                </a:solidFill>
                <a:latin typeface="Arial" panose="020B0604020202020204" pitchFamily="34" charset="0"/>
                <a:sym typeface="Poppins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https://sfpi.cz/komponenta-4-1/</a:t>
            </a:r>
            <a:endParaRPr lang="cs-CZ" b="1" dirty="0">
              <a:solidFill>
                <a:srgbClr val="001F5F"/>
              </a:solidFill>
              <a:latin typeface="Arial" panose="020B0604020202020204" pitchFamily="34" charset="0"/>
              <a:sym typeface="Poppins Medium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588D9E-E558-821E-CE37-A3F6894DA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41789"/>
            <a:ext cx="4024281" cy="2515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>
          <a:extLst>
            <a:ext uri="{FF2B5EF4-FFF2-40B4-BE49-F238E27FC236}">
              <a16:creationId xmlns:a16="http://schemas.microsoft.com/office/drawing/2014/main" id="{AE1D442A-6601-8230-191E-E931F77A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9DCA313B-A347-C4DF-3548-6E78F6DF59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0" name="Google Shape;70;p15">
            <a:extLst>
              <a:ext uri="{FF2B5EF4-FFF2-40B4-BE49-F238E27FC236}">
                <a16:creationId xmlns:a16="http://schemas.microsoft.com/office/drawing/2014/main" id="{E7CFD424-83B2-D9EE-2580-664A81F7FE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8</a:t>
            </a:fld>
            <a:endParaRPr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11E40E3-2408-83F1-40FE-ACF054D25982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6753994"/>
              </p:ext>
            </p:extLst>
          </p:nvPr>
        </p:nvGraphicFramePr>
        <p:xfrm>
          <a:off x="1140266" y="1194800"/>
          <a:ext cx="4488451" cy="3596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E014254C-F19D-7225-909D-495DFB5BAD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3068" y="274707"/>
            <a:ext cx="8049390" cy="5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992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rgbClr val="029992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1600"/>
              </a:lnSpc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Konzultace	Realizace projektů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5EA96D73-832D-0811-9487-00154610E2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97700" y="339543"/>
            <a:ext cx="198419" cy="187464"/>
          </a:xfrm>
          <a:prstGeom prst="rightArrow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82BE282-1DCD-D2A5-E9FA-B8B68B9A4B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7314" y="900210"/>
            <a:ext cx="400110" cy="4063922"/>
          </a:xfrm>
          <a:prstGeom prst="rect">
            <a:avLst/>
          </a:prstGeom>
          <a:solidFill>
            <a:srgbClr val="D5EFEB"/>
          </a:solidFill>
          <a:ln>
            <a:solidFill>
              <a:srgbClr val="00206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Experti veřejných investic = realizátoři konzultací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8587F07-E61D-0DF9-52DE-FF4F4DD514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51504" y="972855"/>
            <a:ext cx="400110" cy="36903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------------------------------------------------------------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D41AC27-A9D5-95E0-8C9C-12BEFF41E2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0219" y="1303829"/>
            <a:ext cx="1717839" cy="302841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2060"/>
                </a:solidFill>
              </a:rPr>
              <a:t>Veřejní investoři (obce, města) </a:t>
            </a:r>
          </a:p>
          <a:p>
            <a:pPr algn="ctr"/>
            <a:endParaRPr lang="cs-CZ" sz="2000" dirty="0">
              <a:solidFill>
                <a:srgbClr val="002060"/>
              </a:solidFill>
            </a:endParaRPr>
          </a:p>
          <a:p>
            <a:pPr algn="ctr"/>
            <a:endParaRPr lang="cs-CZ" sz="2000" dirty="0">
              <a:solidFill>
                <a:srgbClr val="002060"/>
              </a:solidFill>
            </a:endParaRPr>
          </a:p>
          <a:p>
            <a:pPr algn="ctr"/>
            <a:r>
              <a:rPr lang="cs-CZ" sz="2000" dirty="0">
                <a:solidFill>
                  <a:srgbClr val="002060"/>
                </a:solidFill>
              </a:rPr>
              <a:t>      	</a:t>
            </a:r>
          </a:p>
          <a:p>
            <a:pPr algn="ctr"/>
            <a:r>
              <a:rPr lang="cs-CZ" sz="2000" dirty="0">
                <a:solidFill>
                  <a:srgbClr val="002060"/>
                </a:solidFill>
              </a:rPr>
              <a:t>realizátoři projektů</a:t>
            </a:r>
          </a:p>
        </p:txBody>
      </p:sp>
      <p:sp>
        <p:nvSpPr>
          <p:cNvPr id="17" name="Šipka: dvojitá 16">
            <a:extLst>
              <a:ext uri="{FF2B5EF4-FFF2-40B4-BE49-F238E27FC236}">
                <a16:creationId xmlns:a16="http://schemas.microsoft.com/office/drawing/2014/main" id="{4C46F0FE-AF86-A8D1-AF87-3E15430CCE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6613191" y="2846740"/>
            <a:ext cx="551893" cy="494486"/>
          </a:xfrm>
          <a:prstGeom prst="chevron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>
          <a:extLst>
            <a:ext uri="{FF2B5EF4-FFF2-40B4-BE49-F238E27FC236}">
              <a16:creationId xmlns:a16="http://schemas.microsoft.com/office/drawing/2014/main" id="{5B31A7BA-A220-4914-EFB3-C6FB83164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82A9BED4-8993-BD81-8BF1-43E63EE5EA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9</a:t>
            </a:fld>
            <a:endParaRPr/>
          </a:p>
        </p:txBody>
      </p:sp>
      <p:sp>
        <p:nvSpPr>
          <p:cNvPr id="75" name="Google Shape;75;p16">
            <a:extLst>
              <a:ext uri="{FF2B5EF4-FFF2-40B4-BE49-F238E27FC236}">
                <a16:creationId xmlns:a16="http://schemas.microsoft.com/office/drawing/2014/main" id="{6E887B77-5574-C641-DBB1-7515E4F5A0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6967" y="127888"/>
            <a:ext cx="4552957" cy="866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 dirty="0"/>
              <a:t>Přehled konzultací</a:t>
            </a:r>
            <a:endParaRPr sz="3200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6AC4BD4-D49B-0F6B-EEF8-51C9999CF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9243"/>
              </p:ext>
            </p:extLst>
          </p:nvPr>
        </p:nvGraphicFramePr>
        <p:xfrm>
          <a:off x="1700911" y="1181403"/>
          <a:ext cx="5965981" cy="2640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8043">
                  <a:extLst>
                    <a:ext uri="{9D8B030D-6E8A-4147-A177-3AD203B41FA5}">
                      <a16:colId xmlns:a16="http://schemas.microsoft.com/office/drawing/2014/main" val="1262263671"/>
                    </a:ext>
                  </a:extLst>
                </a:gridCol>
                <a:gridCol w="1587938">
                  <a:extLst>
                    <a:ext uri="{9D8B030D-6E8A-4147-A177-3AD203B41FA5}">
                      <a16:colId xmlns:a16="http://schemas.microsoft.com/office/drawing/2014/main" val="1417273294"/>
                    </a:ext>
                  </a:extLst>
                </a:gridCol>
              </a:tblGrid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Popisky řádků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Celkový součet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94270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EU Taxonomy a DNSH u projektů Brownfieldy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5977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Finanční modelování a hodnocení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66687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Legislativní a regulační poradenství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50610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Projektové řízení a implementace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76989"/>
                  </a:ext>
                </a:extLst>
              </a:tr>
              <a:tr h="23404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Strategické plánování investic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76036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Technologické návrhy řešení staveb, inovace a digitalizace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14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35460"/>
                  </a:ext>
                </a:extLst>
              </a:tr>
              <a:tr h="30893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Udržitelnost a environmentální a sociální poradenství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478532"/>
                  </a:ext>
                </a:extLst>
              </a:tr>
              <a:tr h="24340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</a:rPr>
                        <a:t>113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2" marR="9362" marT="9362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425120"/>
      </p:ext>
    </p:extLst>
  </p:cSld>
  <p:clrMapOvr>
    <a:masterClrMapping/>
  </p:clrMapOvr>
</p:sld>
</file>

<file path=ppt/theme/theme1.xml><?xml version="1.0" encoding="utf-8"?>
<a:theme xmlns:a="http://schemas.openxmlformats.org/drawingml/2006/main" name="SFPI - Obec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862AC5B0002645980F140DA44C18F0" ma:contentTypeVersion="13" ma:contentTypeDescription="Vytvoří nový dokument" ma:contentTypeScope="" ma:versionID="313745f5b06a2d17710169768b57d271">
  <xsd:schema xmlns:xsd="http://www.w3.org/2001/XMLSchema" xmlns:xs="http://www.w3.org/2001/XMLSchema" xmlns:p="http://schemas.microsoft.com/office/2006/metadata/properties" xmlns:ns2="08cf339c-8d05-401b-abd2-4acaac5516ec" xmlns:ns3="6cfde3bb-c99b-4374-8ed2-d51289151a04" targetNamespace="http://schemas.microsoft.com/office/2006/metadata/properties" ma:root="true" ma:fieldsID="a9aba6858bcc7eca42f79a59b1ce6387" ns2:_="" ns3:_="">
    <xsd:import namespace="08cf339c-8d05-401b-abd2-4acaac5516ec"/>
    <xsd:import namespace="6cfde3bb-c99b-4374-8ed2-d51289151a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f339c-8d05-401b-abd2-4acaac5516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de3bb-c99b-4374-8ed2-d51289151a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ce2ff69e-c7fc-48b4-9994-1787c8978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fde3bb-c99b-4374-8ed2-d51289151a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A4292A-A660-45D4-9C6C-C89FDC45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cf339c-8d05-401b-abd2-4acaac5516ec"/>
    <ds:schemaRef ds:uri="6cfde3bb-c99b-4374-8ed2-d51289151a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40008-4E5D-4397-960E-82EDB1033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FFD623-51B2-4929-869E-D61F8C8B9BA7}">
  <ds:schemaRefs>
    <ds:schemaRef ds:uri="http://schemas.microsoft.com/office/2006/metadata/properties"/>
    <ds:schemaRef ds:uri="http://schemas.microsoft.com/office/infopath/2007/PartnerControls"/>
    <ds:schemaRef ds:uri="6cfde3bb-c99b-4374-8ed2-d51289151a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614</Words>
  <Application>Microsoft Office PowerPoint</Application>
  <PresentationFormat>Předvádění na obrazovce (16:9)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Poppins ExtraBold</vt:lpstr>
      <vt:lpstr>Wingdings</vt:lpstr>
      <vt:lpstr>Aptos Narrow</vt:lpstr>
      <vt:lpstr>Tahoma</vt:lpstr>
      <vt:lpstr>Calibri</vt:lpstr>
      <vt:lpstr>Arial</vt:lpstr>
      <vt:lpstr>SFPI - ObecON</vt:lpstr>
      <vt:lpstr>Poradenství a podpora veřejných investorů</vt:lpstr>
      <vt:lpstr>Prezentace aplikace PowerPoint</vt:lpstr>
      <vt:lpstr>Prezentace aplikace PowerPoint</vt:lpstr>
      <vt:lpstr>Jaké jsou naše služby</vt:lpstr>
      <vt:lpstr>Koordinační a kompetenční centrum</vt:lpstr>
      <vt:lpstr>Jsme Paperless</vt:lpstr>
      <vt:lpstr>Jsme Paperless</vt:lpstr>
      <vt:lpstr>Prezentace aplikace PowerPoint</vt:lpstr>
      <vt:lpstr>Přehled konzultací</vt:lpstr>
      <vt:lpstr>Jak nás hodnotí …</vt:lpstr>
      <vt:lpstr>Regionální centra podpory investic do bydlení</vt:lpstr>
      <vt:lpstr>Kde nás najdete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Kavka Martin</dc:creator>
  <cp:lastModifiedBy>Šidlíková Věra</cp:lastModifiedBy>
  <cp:revision>10</cp:revision>
  <dcterms:modified xsi:type="dcterms:W3CDTF">2024-11-01T08:40:50Z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0x01010027862AC5B0002645980F140DA44C18F0</vt:lpwstr>
  </property>
</Properties>
</file>