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59" r:id="rId4"/>
    <p:sldId id="260" r:id="rId5"/>
    <p:sldId id="268" r:id="rId6"/>
    <p:sldId id="286" r:id="rId7"/>
    <p:sldId id="280" r:id="rId8"/>
    <p:sldId id="281" r:id="rId9"/>
    <p:sldId id="282" r:id="rId10"/>
    <p:sldId id="283" r:id="rId11"/>
    <p:sldId id="285" r:id="rId12"/>
    <p:sldId id="287" r:id="rId13"/>
    <p:sldId id="269" r:id="rId14"/>
    <p:sldId id="270" r:id="rId15"/>
    <p:sldId id="271" r:id="rId16"/>
    <p:sldId id="272" r:id="rId17"/>
    <p:sldId id="274" r:id="rId18"/>
    <p:sldId id="275" r:id="rId19"/>
    <p:sldId id="263" r:id="rId20"/>
    <p:sldId id="277" r:id="rId21"/>
    <p:sldId id="288" r:id="rId22"/>
    <p:sldId id="289" r:id="rId23"/>
  </p:sldIdLst>
  <p:sldSz cx="18288000" cy="10287000"/>
  <p:notesSz cx="6858000" cy="9144000"/>
  <p:embeddedFontLst>
    <p:embeddedFont>
      <p:font typeface="Open Sans 2 Bold" panose="020B0604020202020204" charset="0"/>
      <p:regular r:id="rId25"/>
    </p:embeddedFont>
    <p:embeddedFont>
      <p:font typeface="Montserrat Bold" panose="020B0604020202020204" charset="-18"/>
      <p:regular r:id="rId26"/>
    </p:embeddedFont>
    <p:embeddedFont>
      <p:font typeface="Arial MT Pro" panose="020B0604020202020204" charset="-1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 1" panose="020B0604020202020204" charset="0"/>
      <p:regular r:id="rId32"/>
    </p:embeddedFont>
    <p:embeddedFont>
      <p:font typeface="Arial MT Pro Bold" panose="020B0604020202020204" charset="-18"/>
      <p:regular r:id="rId33"/>
    </p:embeddedFont>
    <p:embeddedFont>
      <p:font typeface="Open Sans 1 Bold" panose="020B0604020202020204" charset="0"/>
      <p:regular r:id="rId34"/>
    </p:embeddedFont>
    <p:embeddedFont>
      <p:font typeface="Arial Black" panose="020B0A04020102020204" pitchFamily="34" charset="0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A9"/>
    <a:srgbClr val="00B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7481" autoAdjust="0"/>
  </p:normalViewPr>
  <p:slideViewPr>
    <p:cSldViewPr>
      <p:cViewPr varScale="1">
        <p:scale>
          <a:sx n="30" d="100"/>
          <a:sy n="30" d="100"/>
        </p:scale>
        <p:origin x="-14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B961E-3D13-4325-AEBB-30EDAF258ECD}" type="datetimeFigureOut">
              <a:rPr lang="cs-CZ" smtClean="0"/>
              <a:t>6.10.2025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1784-8E3C-4282-879B-CC89CD9211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57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1784-8E3C-4282-879B-CC89CD92111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80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12B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8E4F-AD34-4A49-849E-787A7178162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19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12B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8E4F-AD34-4A49-849E-787A7178162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193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8E4F-AD34-4A49-849E-787A7178162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70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8E4F-AD34-4A49-849E-787A7178162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622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1784-8E3C-4282-879B-CC89CD92111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50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8E4F-AD34-4A49-849E-787A7178162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33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1784-8E3C-4282-879B-CC89CD92111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69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1784-8E3C-4282-879B-CC89CD92111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5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1784-8E3C-4282-879B-CC89CD92111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5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1784-8E3C-4282-879B-CC89CD92111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97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8E4F-AD34-4A49-849E-787A7178162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15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468" marR="0" lvl="1" indent="0" algn="l" defTabSz="914400" rtl="0" eaLnBrk="1" fontAlgn="auto" latinLnBrk="0" hangingPunct="1">
              <a:lnSpc>
                <a:spcPts val="40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nevýhody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“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jedné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skupiny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mohou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být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vyváženy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silnými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stránkami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té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druhé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ideální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se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jeví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obousměrný</a:t>
            </a:r>
            <a:r>
              <a:rPr lang="en-US" sz="28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mentoring</a:t>
            </a:r>
          </a:p>
          <a:p>
            <a:pPr marL="582935" lvl="1" indent="-291467" algn="l">
              <a:lnSpc>
                <a:spcPts val="4050"/>
              </a:lnSpc>
              <a:spcBef>
                <a:spcPct val="0"/>
              </a:spcBef>
              <a:buFont typeface="Arial"/>
              <a:buChar char="•"/>
            </a:pPr>
            <a:endParaRPr lang="cs-CZ" sz="2700" b="1" dirty="0" smtClean="0">
              <a:solidFill>
                <a:srgbClr val="000000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marL="582935" lvl="1" indent="-291467" algn="l">
              <a:lnSpc>
                <a:spcPts val="4050"/>
              </a:lnSpc>
              <a:spcBef>
                <a:spcPct val="0"/>
              </a:spcBef>
              <a:buFont typeface="Arial"/>
              <a:buChar char="•"/>
            </a:pPr>
            <a:r>
              <a:rPr lang="en-US" sz="2700" b="1" dirty="0" err="1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Energie</a:t>
            </a:r>
            <a:r>
              <a:rPr lang="en-US" sz="2700" b="1" dirty="0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 vs. </a:t>
            </a:r>
            <a:r>
              <a:rPr lang="en-US" sz="2700" b="1" dirty="0" err="1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Kontext</a:t>
            </a:r>
            <a:r>
              <a:rPr lang="en-US" sz="2700" b="1" dirty="0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: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Mladší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kolegové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mají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neuvěřitelnou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energii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a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nebojí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se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zpochybnit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„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proč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to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takhle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děláme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“.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Sice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to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někdy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přehánějí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...ale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mohou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přinášet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nové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postupy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a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rychlost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.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Seniorní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kolegové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k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tomu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dodají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kontext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.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Vědí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proč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se to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tak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dělalo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, co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už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se v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minulosti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zkusilo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(a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selhalo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) a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pomáhají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nasměrovat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tu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obrovskou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energii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efektivním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směrem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.</a:t>
            </a:r>
          </a:p>
          <a:p>
            <a:pPr algn="l">
              <a:lnSpc>
                <a:spcPts val="4050"/>
              </a:lnSpc>
              <a:spcBef>
                <a:spcPct val="0"/>
              </a:spcBef>
            </a:pPr>
            <a:endParaRPr lang="en-US" sz="2700" dirty="0" smtClean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582935" lvl="1" indent="-291467" algn="l">
              <a:lnSpc>
                <a:spcPts val="4050"/>
              </a:lnSpc>
              <a:spcBef>
                <a:spcPct val="0"/>
              </a:spcBef>
              <a:buFont typeface="Arial"/>
              <a:buChar char="•"/>
            </a:pPr>
            <a:r>
              <a:rPr lang="en-US" sz="2700" b="1" dirty="0" err="1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Digitální</a:t>
            </a:r>
            <a:r>
              <a:rPr lang="en-US" sz="2700" b="1" dirty="0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intuice</a:t>
            </a:r>
            <a:r>
              <a:rPr lang="en-US" sz="2700" b="1" dirty="0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vs. </a:t>
            </a:r>
            <a:r>
              <a:rPr lang="en-US" sz="2700" b="1" dirty="0" err="1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Lidská</a:t>
            </a:r>
            <a:r>
              <a:rPr lang="en-US" sz="2700" b="1" dirty="0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intuice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: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Kde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junior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vidí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řešení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v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nové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aplikaci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nebo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AI, senior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často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vidí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řešení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ve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dvou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telefonátech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klíčovým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lidem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které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zná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dvacet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let.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Spojením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obojího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vzniká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neprůstřelné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řešení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: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technologicky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pokročilé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a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lidsky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pevné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.</a:t>
            </a:r>
          </a:p>
          <a:p>
            <a:pPr algn="l">
              <a:lnSpc>
                <a:spcPts val="4050"/>
              </a:lnSpc>
              <a:spcBef>
                <a:spcPct val="0"/>
              </a:spcBef>
            </a:pPr>
            <a:endParaRPr lang="en-US" sz="2700" dirty="0" smtClean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582935" lvl="1" indent="-291467" algn="l">
              <a:lnSpc>
                <a:spcPts val="4050"/>
              </a:lnSpc>
              <a:spcBef>
                <a:spcPct val="0"/>
              </a:spcBef>
              <a:buFont typeface="Arial"/>
              <a:buChar char="•"/>
            </a:pPr>
            <a:r>
              <a:rPr lang="en-US" sz="2700" b="1" dirty="0" err="1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Rychlost</a:t>
            </a:r>
            <a:r>
              <a:rPr lang="en-US" sz="2700" b="1" dirty="0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vs. </a:t>
            </a:r>
            <a:r>
              <a:rPr lang="en-US" sz="2700" b="1" dirty="0" err="1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Stabilita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: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Mladá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generace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je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zvyklá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na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sprinty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a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rychlé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změny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.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Veteráni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jsou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naopak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trénovaní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na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maratony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. </a:t>
            </a:r>
          </a:p>
          <a:p>
            <a:pPr algn="l">
              <a:lnSpc>
                <a:spcPts val="405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    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Potřebujeme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obojí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–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schopnost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rychle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akcelerovat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i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schopnost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udržet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tempo a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nenechat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se </a:t>
            </a:r>
            <a:r>
              <a:rPr lang="en-US" sz="2700" dirty="0" err="1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rozhodit</a:t>
            </a:r>
            <a:r>
              <a:rPr lang="en-US" sz="2700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1784-8E3C-4282-879B-CC89CD92111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5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8E4F-AD34-4A49-849E-787A7178162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66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8E4F-AD34-4A49-849E-787A7178162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66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0208" y="4041836"/>
            <a:ext cx="5863082" cy="5863082"/>
          </a:xfrm>
          <a:custGeom>
            <a:avLst/>
            <a:gdLst/>
            <a:ahLst/>
            <a:cxnLst/>
            <a:rect l="l" t="t" r="r" b="b"/>
            <a:pathLst>
              <a:path w="5863082" h="5863082">
                <a:moveTo>
                  <a:pt x="0" y="0"/>
                </a:moveTo>
                <a:lnTo>
                  <a:pt x="5863082" y="0"/>
                </a:lnTo>
                <a:lnTo>
                  <a:pt x="5863082" y="5863083"/>
                </a:lnTo>
                <a:lnTo>
                  <a:pt x="0" y="5863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0208" y="125707"/>
            <a:ext cx="5794991" cy="3773200"/>
          </a:xfrm>
          <a:custGeom>
            <a:avLst/>
            <a:gdLst/>
            <a:ahLst/>
            <a:cxnLst/>
            <a:rect l="l" t="t" r="r" b="b"/>
            <a:pathLst>
              <a:path w="5794991" h="3773200">
                <a:moveTo>
                  <a:pt x="0" y="0"/>
                </a:moveTo>
                <a:lnTo>
                  <a:pt x="5794991" y="0"/>
                </a:lnTo>
                <a:lnTo>
                  <a:pt x="5794991" y="3773200"/>
                </a:lnTo>
                <a:lnTo>
                  <a:pt x="0" y="3773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6791" b="-2679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576148" y="7948629"/>
            <a:ext cx="8106557" cy="1188302"/>
            <a:chOff x="-28353" y="-66675"/>
            <a:chExt cx="10808742" cy="1584403"/>
          </a:xfrm>
        </p:grpSpPr>
        <p:sp>
          <p:nvSpPr>
            <p:cNvPr id="5" name="TextBox 5"/>
            <p:cNvSpPr txBox="1"/>
            <p:nvPr/>
          </p:nvSpPr>
          <p:spPr>
            <a:xfrm>
              <a:off x="-28353" y="-66675"/>
              <a:ext cx="10780389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cs-CZ" sz="3600" b="1" spc="288" dirty="0" smtClean="0">
                  <a:solidFill>
                    <a:srgbClr val="00000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MGR</a:t>
              </a:r>
              <a:r>
                <a:rPr lang="en-US" sz="3600" b="1" spc="288" dirty="0" smtClean="0">
                  <a:solidFill>
                    <a:srgbClr val="00000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. </a:t>
              </a:r>
              <a:r>
                <a:rPr lang="cs-CZ" sz="3600" b="1" spc="288" dirty="0" smtClean="0">
                  <a:solidFill>
                    <a:srgbClr val="00000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KATEŘINA CSILLAGOVÁ</a:t>
              </a:r>
              <a:endParaRPr lang="en-US" sz="3600" b="1" spc="288" dirty="0">
                <a:solidFill>
                  <a:srgbClr val="000001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88068"/>
              <a:ext cx="10780389" cy="629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70"/>
                </a:lnSpc>
              </a:pPr>
              <a:r>
                <a:rPr lang="cs-CZ" sz="2764" dirty="0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HR Specialistka ÚMČ Praha 6</a:t>
              </a:r>
              <a:endParaRPr lang="en-US" sz="2764" dirty="0">
                <a:solidFill>
                  <a:srgbClr val="000001"/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631083" y="1638300"/>
            <a:ext cx="9246205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cs-CZ" sz="7247" b="1" dirty="0" smtClean="0">
                <a:solidFill>
                  <a:srgbClr val="00000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Lidský faktor</a:t>
            </a:r>
            <a:r>
              <a:rPr lang="en-US" sz="7247" b="1" dirty="0" smtClean="0">
                <a:solidFill>
                  <a:srgbClr val="00000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endParaRPr lang="cs-CZ" sz="7247" b="1" dirty="0" smtClean="0">
              <a:solidFill>
                <a:srgbClr val="000001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7247" b="1" dirty="0" smtClean="0">
                <a:solidFill>
                  <a:srgbClr val="00000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– </a:t>
            </a:r>
            <a:endParaRPr lang="cs-CZ" sz="7247" b="1" dirty="0" smtClean="0">
              <a:solidFill>
                <a:srgbClr val="000001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cs-CZ" sz="7247" b="1" dirty="0" smtClean="0">
                <a:solidFill>
                  <a:srgbClr val="00000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VIP Služba</a:t>
            </a:r>
            <a:endParaRPr lang="en-US" sz="7247" b="1" dirty="0">
              <a:solidFill>
                <a:srgbClr val="000001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grpSp>
        <p:nvGrpSpPr>
          <p:cNvPr id="8" name="Group 4"/>
          <p:cNvGrpSpPr/>
          <p:nvPr/>
        </p:nvGrpSpPr>
        <p:grpSpPr>
          <a:xfrm>
            <a:off x="7597413" y="5671831"/>
            <a:ext cx="8085292" cy="2216468"/>
            <a:chOff x="0" y="-66675"/>
            <a:chExt cx="10780389" cy="2955291"/>
          </a:xfrm>
        </p:grpSpPr>
        <p:sp>
          <p:nvSpPr>
            <p:cNvPr id="9" name="TextBox 5"/>
            <p:cNvSpPr txBox="1"/>
            <p:nvPr/>
          </p:nvSpPr>
          <p:spPr>
            <a:xfrm>
              <a:off x="0" y="-66675"/>
              <a:ext cx="10780389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600" b="1" spc="288">
                  <a:solidFill>
                    <a:srgbClr val="00000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ING. JAN HOLICKÝ, MBA</a:t>
              </a:r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0" y="888068"/>
              <a:ext cx="10780389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70"/>
                </a:lnSpc>
              </a:pPr>
              <a:r>
                <a:rPr lang="en-US" sz="2764" dirty="0" err="1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předseda</a:t>
              </a:r>
              <a:r>
                <a:rPr lang="en-US" sz="2764" dirty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</a:t>
              </a:r>
              <a:r>
                <a:rPr lang="en-US" sz="2764" dirty="0" err="1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Sdružení</a:t>
              </a:r>
              <a:r>
                <a:rPr lang="en-US" sz="2764" dirty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</a:t>
              </a:r>
              <a:r>
                <a:rPr lang="en-US" sz="2764" dirty="0" err="1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tajemníků</a:t>
              </a:r>
              <a:r>
                <a:rPr lang="en-US" sz="2764" dirty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</a:t>
              </a:r>
              <a:r>
                <a:rPr lang="en-US" sz="2764" dirty="0" err="1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městských</a:t>
              </a:r>
              <a:endParaRPr lang="en-US" sz="2764" dirty="0">
                <a:solidFill>
                  <a:srgbClr val="000001"/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  <a:p>
              <a:pPr algn="l">
                <a:lnSpc>
                  <a:spcPts val="3870"/>
                </a:lnSpc>
              </a:pPr>
              <a:r>
                <a:rPr lang="en-US" sz="2764" dirty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a </a:t>
              </a:r>
              <a:r>
                <a:rPr lang="en-US" sz="2764" dirty="0" err="1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obecních</a:t>
              </a:r>
              <a:r>
                <a:rPr lang="en-US" sz="2764" dirty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</a:t>
              </a:r>
              <a:r>
                <a:rPr lang="en-US" sz="2764" dirty="0" err="1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úřadů</a:t>
              </a:r>
              <a:r>
                <a:rPr lang="en-US" sz="2764" dirty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</a:t>
              </a:r>
              <a:r>
                <a:rPr lang="en-US" sz="2764" dirty="0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ČR</a:t>
              </a:r>
              <a:endParaRPr lang="cs-CZ" sz="2764" dirty="0" smtClean="0">
                <a:solidFill>
                  <a:srgbClr val="000001"/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  <a:p>
              <a:pPr algn="l">
                <a:lnSpc>
                  <a:spcPts val="3870"/>
                </a:lnSpc>
              </a:pPr>
              <a:r>
                <a:rPr lang="cs-CZ" sz="2764" dirty="0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Tajemník ÚMČ Praha 6</a:t>
              </a:r>
              <a:endParaRPr lang="en-US" sz="2764" dirty="0">
                <a:solidFill>
                  <a:srgbClr val="000001"/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7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40" y="880447"/>
            <a:ext cx="962727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1"/>
              </a:lnSpc>
            </a:pP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Základní</a:t>
            </a:r>
            <a:r>
              <a:rPr sz="6000" spc="166" dirty="0">
                <a:solidFill>
                  <a:srgbClr val="12B8A0"/>
                </a:solidFill>
                <a:latin typeface="GWOPRF+Arial-BoldMT"/>
                <a:cs typeface="GWOPRF+Arial-BoldMT"/>
              </a:rPr>
              <a:t> </a:t>
            </a: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hodnoty</a:t>
            </a:r>
            <a:r>
              <a:rPr sz="6000" spc="165" dirty="0">
                <a:solidFill>
                  <a:srgbClr val="12B8A0"/>
                </a:solidFill>
                <a:latin typeface="GWOPRF+Arial-BoldMT"/>
                <a:cs typeface="GWOPRF+Arial-BoldMT"/>
              </a:rPr>
              <a:t> </a:t>
            </a: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úřadu</a:t>
            </a:r>
          </a:p>
        </p:txBody>
      </p:sp>
      <p:sp>
        <p:nvSpPr>
          <p:cNvPr id="10" name="object 5"/>
          <p:cNvSpPr txBox="1"/>
          <p:nvPr/>
        </p:nvSpPr>
        <p:spPr>
          <a:xfrm>
            <a:off x="9472166" y="3280974"/>
            <a:ext cx="756001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24"/>
              </a:lnSpc>
            </a:pPr>
            <a:r>
              <a:rPr lang="cs-CZ" sz="44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4</a:t>
            </a:r>
            <a:r>
              <a:rPr sz="44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.</a:t>
            </a:r>
            <a:r>
              <a:rPr sz="4400" spc="81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</a:t>
            </a:r>
            <a:r>
              <a:rPr lang="cs-CZ" sz="44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SLUŽBA</a:t>
            </a:r>
            <a:endParaRPr sz="4400" dirty="0">
              <a:solidFill>
                <a:srgbClr val="12B8A0"/>
              </a:solidFill>
              <a:latin typeface="Arial Black" panose="020B0A04020102020204" pitchFamily="34" charset="0"/>
              <a:cs typeface="GWOPRF+Arial-BoldMT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8897409" y="4849417"/>
            <a:ext cx="9247163" cy="224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880"/>
              </a:spcBef>
            </a:pPr>
            <a:r>
              <a:rPr sz="3800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•</a:t>
            </a:r>
            <a:r>
              <a:rPr sz="3800" spc="426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 </a:t>
            </a:r>
            <a:r>
              <a:rPr lang="cs-CZ" sz="38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Kvalita poskytovaných služeb</a:t>
            </a:r>
            <a:endParaRPr sz="3800" dirty="0">
              <a:solidFill>
                <a:srgbClr val="12B8A0"/>
              </a:solidFill>
              <a:latin typeface="Arial Black" panose="020B0A04020102020204" pitchFamily="34" charset="0"/>
              <a:cs typeface="GWOPRF+Arial-BoldMT"/>
            </a:endParaRPr>
          </a:p>
          <a:p>
            <a:pPr>
              <a:spcBef>
                <a:spcPts val="1880"/>
              </a:spcBef>
            </a:pPr>
            <a:r>
              <a:rPr lang="cs-CZ" sz="3800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•</a:t>
            </a:r>
            <a:r>
              <a:rPr lang="cs-CZ" sz="3800" spc="426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 </a:t>
            </a:r>
            <a:r>
              <a:rPr lang="cs-CZ" sz="3800" spc="-16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Efektivita a rychlost</a:t>
            </a:r>
            <a:endParaRPr lang="cs-CZ" sz="3800" spc="-16" dirty="0">
              <a:solidFill>
                <a:srgbClr val="12B8A0"/>
              </a:solidFill>
              <a:latin typeface="Arial Black" panose="020B0A04020102020204" pitchFamily="34" charset="0"/>
              <a:cs typeface="GWOPRF+Arial-BoldMT"/>
            </a:endParaRPr>
          </a:p>
          <a:p>
            <a:pPr>
              <a:spcBef>
                <a:spcPts val="1880"/>
              </a:spcBef>
            </a:pPr>
            <a:endParaRPr sz="3800" dirty="0">
              <a:solidFill>
                <a:srgbClr val="12B8A0"/>
              </a:solidFill>
              <a:latin typeface="Arial Black" panose="020B0A04020102020204" pitchFamily="34" charset="0"/>
              <a:cs typeface="DPCIUJ+ArialMT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16001999" y="571500"/>
            <a:ext cx="1834161" cy="2024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1"/>
          <p:cNvSpPr/>
          <p:nvPr/>
        </p:nvSpPr>
        <p:spPr>
          <a:xfrm>
            <a:off x="443734" y="1819422"/>
            <a:ext cx="6566666" cy="7515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13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rodi\Desktop\Úřad nové generace_kap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57" y="611035"/>
            <a:ext cx="9718449" cy="904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2"/>
          <p:cNvSpPr/>
          <p:nvPr/>
        </p:nvSpPr>
        <p:spPr>
          <a:xfrm>
            <a:off x="15773400" y="611035"/>
            <a:ext cx="1752600" cy="1854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00B7A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11178" y="3162300"/>
            <a:ext cx="1501597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cs-CZ" sz="8000" b="1" dirty="0" err="1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Wellbeing</a:t>
            </a:r>
            <a:endParaRPr lang="cs-CZ" sz="8000" b="1" dirty="0" smtClean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endParaRPr lang="cs-CZ" sz="8000" b="1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cs-CZ" sz="8000" b="1" dirty="0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zaměstnanců</a:t>
            </a:r>
            <a:endParaRPr lang="en-US" sz="8000" b="1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</p:spTree>
    <p:extLst>
      <p:ext uri="{BB962C8B-B14F-4D97-AF65-F5344CB8AC3E}">
        <p14:creationId xmlns:p14="http://schemas.microsoft.com/office/powerpoint/2010/main" val="1570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39" y="880447"/>
            <a:ext cx="10827071" cy="171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1"/>
              </a:lnSpc>
            </a:pPr>
            <a:r>
              <a:rPr lang="cs-CZ" sz="5000" dirty="0" err="1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Wellbeing</a:t>
            </a:r>
            <a:r>
              <a:rPr lang="cs-CZ" sz="50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CÍLE</a:t>
            </a:r>
          </a:p>
          <a:p>
            <a:pPr>
              <a:lnSpc>
                <a:spcPts val="6651"/>
              </a:lnSpc>
            </a:pPr>
            <a:endParaRPr sz="6000" dirty="0">
              <a:solidFill>
                <a:srgbClr val="12B8A0"/>
              </a:solidFill>
              <a:latin typeface="GWOPRF+Arial-BoldMT"/>
              <a:cs typeface="GWOPRF+Arial-BoldMT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266724" y="2280094"/>
            <a:ext cx="18021276" cy="7386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cs-CZ" sz="4000" b="1" i="1" u="sng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cíl:</a:t>
            </a:r>
          </a:p>
          <a:p>
            <a:r>
              <a:rPr lang="cs-CZ" sz="4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Zmapovat stav </a:t>
            </a:r>
            <a:r>
              <a:rPr lang="cs-CZ" sz="4000" dirty="0" err="1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well-beingu</a:t>
            </a:r>
            <a:r>
              <a:rPr lang="cs-CZ" sz="4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4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(práce, životní rovnováha, vztahy apod.).</a:t>
            </a:r>
          </a:p>
          <a:p>
            <a:endParaRPr lang="cs-CZ" sz="4000" dirty="0">
              <a:solidFill>
                <a:srgbClr val="12B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b="1" i="1" u="sng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Dílčí cíle:</a:t>
            </a:r>
          </a:p>
          <a:p>
            <a:r>
              <a:rPr lang="cs-CZ" sz="4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Identifikovat silné stránky a slabiny v pracovním klimatu.</a:t>
            </a:r>
          </a:p>
          <a:p>
            <a:r>
              <a:rPr lang="cs-CZ" sz="4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Nabídnout náměty pro dlouhodobou podporu </a:t>
            </a:r>
            <a:r>
              <a:rPr lang="cs-CZ" sz="4000" dirty="0" err="1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well-beingu</a:t>
            </a:r>
            <a:r>
              <a:rPr lang="cs-CZ" sz="4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4000" dirty="0">
              <a:solidFill>
                <a:srgbClr val="12B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b="1" i="1" u="sng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Význam:</a:t>
            </a:r>
          </a:p>
          <a:p>
            <a:r>
              <a:rPr lang="cs-CZ" sz="4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spokojenosti a efektivity zaměstnanců.</a:t>
            </a:r>
          </a:p>
          <a:p>
            <a:r>
              <a:rPr lang="cs-CZ" sz="4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Modernizace a zodpovědné řízení veřejné správy.</a:t>
            </a:r>
          </a:p>
          <a:p>
            <a:r>
              <a:rPr lang="cs-CZ" sz="4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negativních jevů (stres, nemocnost, …).</a:t>
            </a:r>
          </a:p>
        </p:txBody>
      </p:sp>
    </p:spTree>
    <p:extLst>
      <p:ext uri="{BB962C8B-B14F-4D97-AF65-F5344CB8AC3E}">
        <p14:creationId xmlns:p14="http://schemas.microsoft.com/office/powerpoint/2010/main" val="15951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39" y="880447"/>
            <a:ext cx="10827071" cy="171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1"/>
              </a:lnSpc>
            </a:pPr>
            <a:r>
              <a:rPr lang="cs-CZ" sz="5000" dirty="0" err="1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Wellbeing</a:t>
            </a:r>
            <a:r>
              <a:rPr lang="cs-CZ" sz="50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PRŮBĚH</a:t>
            </a:r>
          </a:p>
          <a:p>
            <a:pPr>
              <a:lnSpc>
                <a:spcPts val="6651"/>
              </a:lnSpc>
            </a:pPr>
            <a:endParaRPr sz="6000" dirty="0">
              <a:solidFill>
                <a:srgbClr val="12B8A0"/>
              </a:solidFill>
              <a:latin typeface="GWOPRF+Arial-BoldMT"/>
              <a:cs typeface="GWOPRF+Arial-BoldMT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266724" y="3084919"/>
            <a:ext cx="18021276" cy="603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426" indent="-895426">
              <a:buFontTx/>
              <a:buChar char="-"/>
            </a:pPr>
            <a:r>
              <a:rPr lang="cs-CZ" sz="56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Anonymní dotazníkové šetření</a:t>
            </a:r>
          </a:p>
          <a:p>
            <a:pPr marL="895426" indent="-895426">
              <a:buFontTx/>
              <a:buChar char="-"/>
            </a:pPr>
            <a:r>
              <a:rPr lang="cs-CZ" sz="56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 100 otázek on-line</a:t>
            </a:r>
          </a:p>
          <a:p>
            <a:pPr marL="895426" indent="-895426">
              <a:buFontTx/>
              <a:buChar char="-"/>
            </a:pPr>
            <a:r>
              <a:rPr lang="cs-CZ" sz="56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 cca 2/3 zaměstnanců</a:t>
            </a:r>
          </a:p>
          <a:p>
            <a:pPr marL="895426" indent="-895426">
              <a:buFontTx/>
              <a:buChar char="-"/>
            </a:pPr>
            <a:r>
              <a:rPr lang="cs-CZ" sz="56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Zpracovává UK (PF, 1. LF)</a:t>
            </a:r>
          </a:p>
          <a:p>
            <a:pPr marL="895426" indent="-895426">
              <a:buFontTx/>
              <a:buChar char="-"/>
            </a:pPr>
            <a:r>
              <a:rPr lang="cs-CZ" sz="56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 nejprve zaměstnancům</a:t>
            </a:r>
          </a:p>
          <a:p>
            <a:pPr marL="895426" indent="-895426">
              <a:buFontTx/>
              <a:buChar char="-"/>
            </a:pPr>
            <a:r>
              <a:rPr lang="cs-CZ" sz="56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 opatření </a:t>
            </a:r>
          </a:p>
          <a:p>
            <a:pPr marL="895426" indent="-895426">
              <a:buFontTx/>
              <a:buChar char="-"/>
            </a:pPr>
            <a:r>
              <a:rPr lang="cs-CZ" sz="56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Následně na TK odborné veřejnosti</a:t>
            </a:r>
          </a:p>
        </p:txBody>
      </p:sp>
    </p:spTree>
    <p:extLst>
      <p:ext uri="{BB962C8B-B14F-4D97-AF65-F5344CB8AC3E}">
        <p14:creationId xmlns:p14="http://schemas.microsoft.com/office/powerpoint/2010/main" val="29416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39" y="880447"/>
            <a:ext cx="10827071" cy="171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1"/>
              </a:lnSpc>
            </a:pPr>
            <a:r>
              <a:rPr lang="cs-CZ" sz="5000" dirty="0" err="1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Wellbeing</a:t>
            </a:r>
            <a:r>
              <a:rPr lang="cs-CZ" sz="50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ZÁVĚRY</a:t>
            </a:r>
          </a:p>
          <a:p>
            <a:pPr>
              <a:lnSpc>
                <a:spcPts val="6651"/>
              </a:lnSpc>
            </a:pPr>
            <a:endParaRPr sz="6000" dirty="0">
              <a:solidFill>
                <a:srgbClr val="12B8A0"/>
              </a:solidFill>
              <a:latin typeface="GWOPRF+Arial-BoldMT"/>
              <a:cs typeface="GWOPRF+Arial-BoldMT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76738" y="2339612"/>
            <a:ext cx="18111262" cy="7694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mezilidské vztahy</a:t>
            </a:r>
          </a:p>
          <a:p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týmová spolupráce</a:t>
            </a:r>
          </a:p>
          <a:p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podpora vedení, budování důvěry</a:t>
            </a:r>
          </a:p>
          <a:p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soudržnost kolektivu </a:t>
            </a:r>
          </a:p>
          <a:p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vedoucí = autority s vizí a individuálním přístupem</a:t>
            </a:r>
          </a:p>
          <a:p>
            <a:endParaRPr lang="cs-CZ" sz="5000" dirty="0">
              <a:solidFill>
                <a:srgbClr val="12B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341" indent="-716341">
              <a:buFontTx/>
              <a:buChar char="-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fyzické zdraví</a:t>
            </a:r>
          </a:p>
          <a:p>
            <a:pPr marL="716341" indent="-716341">
              <a:buFontTx/>
              <a:buChar char="-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ekonomická jistota</a:t>
            </a:r>
          </a:p>
          <a:p>
            <a:pPr marL="716341" indent="-716341">
              <a:buFontTx/>
              <a:buChar char="-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zpětná vazba (pochvala/výtky)</a:t>
            </a:r>
          </a:p>
          <a:p>
            <a:pPr marL="716341" indent="-716341">
              <a:buFontTx/>
              <a:buChar char="-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</p:txBody>
      </p:sp>
    </p:spTree>
    <p:extLst>
      <p:ext uri="{BB962C8B-B14F-4D97-AF65-F5344CB8AC3E}">
        <p14:creationId xmlns:p14="http://schemas.microsoft.com/office/powerpoint/2010/main" val="40676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39" y="880447"/>
            <a:ext cx="10827071" cy="171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1"/>
              </a:lnSpc>
            </a:pPr>
            <a:r>
              <a:rPr lang="cs-CZ" sz="5000" dirty="0" err="1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Wellbeing</a:t>
            </a:r>
            <a:r>
              <a:rPr lang="cs-CZ" sz="50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DOPORUČENÍ</a:t>
            </a:r>
          </a:p>
          <a:p>
            <a:pPr>
              <a:lnSpc>
                <a:spcPts val="6651"/>
              </a:lnSpc>
            </a:pPr>
            <a:endParaRPr sz="6000" dirty="0">
              <a:solidFill>
                <a:srgbClr val="12B8A0"/>
              </a:solidFill>
              <a:latin typeface="GWOPRF+Arial-BoldMT"/>
              <a:cs typeface="GWOPRF+Arial-BoldMT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76738" y="2339611"/>
            <a:ext cx="18111262" cy="84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341" indent="-716341">
              <a:buFontTx/>
              <a:buChar char="-"/>
            </a:pPr>
            <a:endParaRPr lang="cs-CZ" sz="5000" dirty="0">
              <a:solidFill>
                <a:srgbClr val="12B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341" indent="-716341">
              <a:buFontTx/>
              <a:buChar char="-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zavést programy na podporu pohybové aktivity, relaxace a kvality spánku</a:t>
            </a:r>
          </a:p>
          <a:p>
            <a:pPr marL="716341" indent="-716341">
              <a:buFontTx/>
              <a:buChar char="-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ergonomické úpravy pracovního prostředí </a:t>
            </a:r>
          </a:p>
          <a:p>
            <a:pPr marL="716341" indent="-716341">
              <a:buFontTx/>
              <a:buChar char="-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vzdělávací workshopy zaměřené na zdravý životní styl</a:t>
            </a:r>
          </a:p>
          <a:p>
            <a:pPr marL="716341" indent="-716341">
              <a:buFontTx/>
              <a:buChar char="-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zavedení mechanismů pro systematické oceňování přínosu zaměstnanců a rozvojových programů</a:t>
            </a:r>
          </a:p>
          <a:p>
            <a:pPr marL="716341" indent="-716341">
              <a:buFontTx/>
              <a:buChar char="-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vedoucích (poskytování pravidelné zpětné vazby, pravidelného uznávání přínosu zaměstnanců, přenos informací, …)</a:t>
            </a:r>
          </a:p>
          <a:p>
            <a:endParaRPr lang="cs-CZ" sz="5000" dirty="0">
              <a:solidFill>
                <a:srgbClr val="12B8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39" y="880447"/>
            <a:ext cx="12094961" cy="171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1"/>
              </a:lnSpc>
            </a:pPr>
            <a:r>
              <a:rPr lang="cs-CZ" sz="5000" dirty="0" err="1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Wellbeing</a:t>
            </a:r>
            <a:r>
              <a:rPr lang="cs-CZ" sz="50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</a:t>
            </a:r>
            <a:r>
              <a:rPr lang="cs-CZ" sz="5000" dirty="0" smtClean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– OPATŘENÍ - Desatero</a:t>
            </a:r>
            <a:endParaRPr lang="cs-CZ" sz="5000" dirty="0">
              <a:solidFill>
                <a:srgbClr val="12B8A0"/>
              </a:solidFill>
              <a:latin typeface="Arial Black" panose="020B0A04020102020204" pitchFamily="34" charset="0"/>
              <a:cs typeface="GWOPRF+Arial-BoldMT"/>
            </a:endParaRPr>
          </a:p>
          <a:p>
            <a:pPr>
              <a:lnSpc>
                <a:spcPts val="6651"/>
              </a:lnSpc>
            </a:pPr>
            <a:endParaRPr sz="6000" dirty="0">
              <a:solidFill>
                <a:srgbClr val="12B8A0"/>
              </a:solidFill>
              <a:latin typeface="GWOPRF+Arial-BoldMT"/>
              <a:cs typeface="GWOPRF+Arial-BoldMT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782838" y="1897350"/>
            <a:ext cx="16741675" cy="8592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341" indent="-716341">
              <a:lnSpc>
                <a:spcPts val="6651"/>
              </a:lnSpc>
              <a:buAutoNum type="arabicPeriod"/>
            </a:pPr>
            <a:r>
              <a:rPr lang="cs-CZ" sz="5000" dirty="0" smtClean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Dobré </a:t>
            </a: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vedení důvěry v   zaměstnavatele</a:t>
            </a:r>
          </a:p>
          <a:p>
            <a:pPr marL="716341" indent="-716341">
              <a:lnSpc>
                <a:spcPts val="6651"/>
              </a:lnSpc>
              <a:buAutoNum type="arabicPeriod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Sdílení, které má smysl </a:t>
            </a:r>
          </a:p>
          <a:p>
            <a:pPr marL="716341" indent="-716341">
              <a:lnSpc>
                <a:spcPts val="6651"/>
              </a:lnSpc>
              <a:buAutoNum type="arabicPeriod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Zdravé pracoviště – zdravé služby</a:t>
            </a:r>
          </a:p>
          <a:p>
            <a:pPr marL="716341" indent="-716341">
              <a:lnSpc>
                <a:spcPts val="6651"/>
              </a:lnSpc>
              <a:buAutoNum type="arabicPeriod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Společné chvíle pro silnější tým</a:t>
            </a:r>
          </a:p>
          <a:p>
            <a:pPr marL="716341" indent="-716341">
              <a:lnSpc>
                <a:spcPts val="6651"/>
              </a:lnSpc>
              <a:buAutoNum type="arabicPeriod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</a:t>
            </a:r>
          </a:p>
          <a:p>
            <a:pPr marL="716341" indent="-716341">
              <a:lnSpc>
                <a:spcPts val="6651"/>
              </a:lnSpc>
              <a:buAutoNum type="arabicPeriod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Relaxační prostory</a:t>
            </a:r>
          </a:p>
          <a:p>
            <a:pPr marL="716341" indent="-716341">
              <a:lnSpc>
                <a:spcPts val="6651"/>
              </a:lnSpc>
              <a:buAutoNum type="arabicPeriod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kulturu, sport, volný čas</a:t>
            </a:r>
          </a:p>
          <a:p>
            <a:pPr marL="716341" indent="-716341">
              <a:lnSpc>
                <a:spcPts val="6651"/>
              </a:lnSpc>
              <a:buAutoNum type="arabicPeriod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Dialog, který otevírá nové možnosti</a:t>
            </a:r>
          </a:p>
          <a:p>
            <a:pPr marL="716341" indent="-716341">
              <a:lnSpc>
                <a:spcPts val="6651"/>
              </a:lnSpc>
              <a:buAutoNum type="arabicPeriod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Kvalitní služby začínají uvnitř radnice</a:t>
            </a:r>
          </a:p>
          <a:p>
            <a:pPr marL="716341" indent="-716341">
              <a:lnSpc>
                <a:spcPts val="6651"/>
              </a:lnSpc>
              <a:buAutoNum type="arabicPeriod"/>
            </a:pPr>
            <a:r>
              <a:rPr lang="cs-CZ" sz="5000" dirty="0">
                <a:solidFill>
                  <a:srgbClr val="12B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Konkurenční výhoda u mladých zaměstnanců</a:t>
            </a:r>
          </a:p>
        </p:txBody>
      </p:sp>
    </p:spTree>
    <p:extLst>
      <p:ext uri="{BB962C8B-B14F-4D97-AF65-F5344CB8AC3E}">
        <p14:creationId xmlns:p14="http://schemas.microsoft.com/office/powerpoint/2010/main" val="32099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00B7A9">
                <a:alpha val="49000"/>
              </a:srgbClr>
            </a:gs>
            <a:gs pos="100000">
              <a:srgbClr val="00B7A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39" y="880447"/>
            <a:ext cx="16718603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651"/>
              </a:lnSpc>
            </a:pPr>
            <a:r>
              <a:rPr lang="cs-CZ" sz="6000" dirty="0">
                <a:latin typeface="GWOPRF+Arial-BoldMT"/>
                <a:cs typeface="GWOPRF+Arial-BoldMT"/>
              </a:rPr>
              <a:t>Zaměstnanec – nejcennější část úřadu</a:t>
            </a:r>
            <a:endParaRPr sz="6000" dirty="0">
              <a:latin typeface="GWOPRF+Arial-BoldMT"/>
              <a:cs typeface="GWOPRF+Arial-BoldMT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759768" y="3967168"/>
            <a:ext cx="16741675" cy="6014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651"/>
              </a:lnSpc>
            </a:pPr>
            <a:r>
              <a:rPr lang="cs-CZ" sz="6900" dirty="0">
                <a:latin typeface="GWOPRF+Arial-BoldMT"/>
                <a:cs typeface="GWOPRF+Arial-BoldMT"/>
              </a:rPr>
              <a:t>Spokojený zaměstnanec </a:t>
            </a:r>
          </a:p>
          <a:p>
            <a:pPr algn="ctr">
              <a:lnSpc>
                <a:spcPts val="6651"/>
              </a:lnSpc>
            </a:pPr>
            <a:endParaRPr lang="cs-CZ" sz="6900" dirty="0">
              <a:latin typeface="GWOPRF+Arial-BoldMT"/>
              <a:cs typeface="GWOPRF+Arial-BoldMT"/>
            </a:endParaRPr>
          </a:p>
          <a:p>
            <a:pPr algn="ctr">
              <a:lnSpc>
                <a:spcPts val="6651"/>
              </a:lnSpc>
            </a:pPr>
            <a:r>
              <a:rPr lang="cs-CZ" sz="6900" dirty="0">
                <a:latin typeface="GWOPRF+Arial-BoldMT"/>
                <a:cs typeface="GWOPRF+Arial-BoldMT"/>
              </a:rPr>
              <a:t>= </a:t>
            </a:r>
          </a:p>
          <a:p>
            <a:pPr algn="ctr">
              <a:lnSpc>
                <a:spcPts val="6651"/>
              </a:lnSpc>
            </a:pPr>
            <a:endParaRPr lang="cs-CZ" sz="6900" dirty="0">
              <a:latin typeface="GWOPRF+Arial-BoldMT"/>
              <a:cs typeface="GWOPRF+Arial-BoldMT"/>
            </a:endParaRPr>
          </a:p>
          <a:p>
            <a:pPr algn="ctr">
              <a:lnSpc>
                <a:spcPts val="6651"/>
              </a:lnSpc>
            </a:pPr>
            <a:r>
              <a:rPr lang="cs-CZ" sz="7500" b="1" dirty="0">
                <a:latin typeface="GWOPRF+Arial-BoldMT"/>
                <a:cs typeface="GWOPRF+Arial-BoldMT"/>
              </a:rPr>
              <a:t>Kvalitnější služba</a:t>
            </a:r>
          </a:p>
          <a:p>
            <a:pPr algn="ctr">
              <a:lnSpc>
                <a:spcPts val="6651"/>
              </a:lnSpc>
            </a:pPr>
            <a:endParaRPr lang="cs-CZ" sz="4400" dirty="0">
              <a:latin typeface="GWOPRF+Arial-BoldMT"/>
              <a:cs typeface="GWOPRF+Arial-BoldMT"/>
            </a:endParaRPr>
          </a:p>
          <a:p>
            <a:pPr>
              <a:lnSpc>
                <a:spcPts val="6651"/>
              </a:lnSpc>
            </a:pPr>
            <a:endParaRPr lang="cs-CZ" sz="3800" dirty="0">
              <a:solidFill>
                <a:srgbClr val="12B8A0"/>
              </a:solidFill>
              <a:latin typeface="GWOPRF+Arial-BoldMT"/>
              <a:cs typeface="GWOPRF+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16650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892272"/>
            <a:ext cx="1001158" cy="1001158"/>
          </a:xfrm>
          <a:custGeom>
            <a:avLst/>
            <a:gdLst/>
            <a:ahLst/>
            <a:cxnLst/>
            <a:rect l="l" t="t" r="r" b="b"/>
            <a:pathLst>
              <a:path w="1001158" h="1001158">
                <a:moveTo>
                  <a:pt x="0" y="0"/>
                </a:moveTo>
                <a:lnTo>
                  <a:pt x="1001158" y="0"/>
                </a:lnTo>
                <a:lnTo>
                  <a:pt x="1001158" y="1001158"/>
                </a:lnTo>
                <a:lnTo>
                  <a:pt x="0" y="1001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03106"/>
            <a:ext cx="16230600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06"/>
              </a:lnSpc>
            </a:pPr>
            <a:r>
              <a:rPr lang="en-US" sz="60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Roste</a:t>
            </a:r>
            <a:r>
              <a:rPr lang="en-US" sz="60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význam</a:t>
            </a:r>
            <a:r>
              <a:rPr lang="en-US" sz="6000" b="1" dirty="0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manažera</a:t>
            </a:r>
            <a:r>
              <a:rPr lang="en-US" sz="60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ve</a:t>
            </a:r>
            <a:r>
              <a:rPr lang="en-US" sz="60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veřejné</a:t>
            </a:r>
            <a:r>
              <a:rPr lang="en-US" sz="60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správě</a:t>
            </a:r>
            <a:endParaRPr lang="en-US" sz="6000" b="1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19510" y="3107101"/>
            <a:ext cx="1258226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cs-CZ" sz="4800" b="1" u="none" dirty="0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</a:t>
            </a:r>
            <a:r>
              <a:rPr lang="en-US" sz="4800" b="1" u="none" dirty="0" err="1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lexinovela</a:t>
            </a:r>
            <a:r>
              <a:rPr lang="en-US" sz="4800" b="1" u="none" dirty="0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zákoníku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práce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cs-CZ" sz="4800" b="1" u="none" dirty="0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- </a:t>
            </a:r>
            <a:r>
              <a:rPr lang="en-US" sz="4800" b="1" u="none" dirty="0" err="1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uvádět</a:t>
            </a:r>
            <a:r>
              <a:rPr lang="en-US" sz="4800" b="1" u="none" dirty="0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cs-CZ" sz="4800" b="1" u="none" dirty="0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změny v </a:t>
            </a:r>
            <a:r>
              <a:rPr lang="en-US" sz="4800" b="1" u="none" dirty="0" err="1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život</a:t>
            </a:r>
            <a:endParaRPr lang="en-US" sz="4800" b="1" u="none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0982" y="3135676"/>
            <a:ext cx="4765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19510" y="4372434"/>
            <a:ext cx="12687019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Vyhledávat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možnosti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nových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technologií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naslouchat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návrhům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nových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kolegů</a:t>
            </a:r>
            <a:endParaRPr lang="en-US" sz="4800" b="1" u="none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28700" y="4424305"/>
            <a:ext cx="1001158" cy="1001158"/>
          </a:xfrm>
          <a:custGeom>
            <a:avLst/>
            <a:gdLst/>
            <a:ahLst/>
            <a:cxnLst/>
            <a:rect l="l" t="t" r="r" b="b"/>
            <a:pathLst>
              <a:path w="1001158" h="1001158">
                <a:moveTo>
                  <a:pt x="0" y="0"/>
                </a:moveTo>
                <a:lnTo>
                  <a:pt x="1001158" y="0"/>
                </a:lnTo>
                <a:lnTo>
                  <a:pt x="1001158" y="1001158"/>
                </a:lnTo>
                <a:lnTo>
                  <a:pt x="0" y="1001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77739" y="4667709"/>
            <a:ext cx="4765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19510" y="6171167"/>
            <a:ext cx="1149280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Komunikovat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vize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úřadu</a:t>
            </a:r>
            <a:endParaRPr lang="en-US" sz="4800" b="1" u="none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15456" y="5956338"/>
            <a:ext cx="1001158" cy="1001158"/>
          </a:xfrm>
          <a:custGeom>
            <a:avLst/>
            <a:gdLst/>
            <a:ahLst/>
            <a:cxnLst/>
            <a:rect l="l" t="t" r="r" b="b"/>
            <a:pathLst>
              <a:path w="1001158" h="1001158">
                <a:moveTo>
                  <a:pt x="0" y="0"/>
                </a:moveTo>
                <a:lnTo>
                  <a:pt x="1001158" y="0"/>
                </a:lnTo>
                <a:lnTo>
                  <a:pt x="1001158" y="1001158"/>
                </a:lnTo>
                <a:lnTo>
                  <a:pt x="0" y="1001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77739" y="6199742"/>
            <a:ext cx="4765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19510" y="7703200"/>
            <a:ext cx="1149280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Podporovat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růst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a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vzdělávání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,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vzdělávat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sebe</a:t>
            </a:r>
            <a:endParaRPr lang="en-US" sz="4800" b="1" u="none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28700" y="7488371"/>
            <a:ext cx="1001158" cy="1001158"/>
          </a:xfrm>
          <a:custGeom>
            <a:avLst/>
            <a:gdLst/>
            <a:ahLst/>
            <a:cxnLst/>
            <a:rect l="l" t="t" r="r" b="b"/>
            <a:pathLst>
              <a:path w="1001158" h="1001158">
                <a:moveTo>
                  <a:pt x="0" y="0"/>
                </a:moveTo>
                <a:lnTo>
                  <a:pt x="1001158" y="0"/>
                </a:lnTo>
                <a:lnTo>
                  <a:pt x="1001158" y="1001158"/>
                </a:lnTo>
                <a:lnTo>
                  <a:pt x="0" y="1001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77739" y="7731775"/>
            <a:ext cx="4765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19510" y="8968533"/>
            <a:ext cx="1204800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Potlačit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mikromanagemet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a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umožnit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přinášet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nové</a:t>
            </a:r>
            <a:r>
              <a:rPr lang="en-US" sz="4800" b="1" u="none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4800" b="1" u="none" dirty="0" err="1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nápady</a:t>
            </a:r>
            <a:endParaRPr lang="en-US" sz="4800" b="1" u="none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28700" y="9020405"/>
            <a:ext cx="1001158" cy="1001158"/>
          </a:xfrm>
          <a:custGeom>
            <a:avLst/>
            <a:gdLst/>
            <a:ahLst/>
            <a:cxnLst/>
            <a:rect l="l" t="t" r="r" b="b"/>
            <a:pathLst>
              <a:path w="1001158" h="1001158">
                <a:moveTo>
                  <a:pt x="0" y="0"/>
                </a:moveTo>
                <a:lnTo>
                  <a:pt x="1001158" y="0"/>
                </a:lnTo>
                <a:lnTo>
                  <a:pt x="1001158" y="1001157"/>
                </a:lnTo>
                <a:lnTo>
                  <a:pt x="0" y="10011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277739" y="9263808"/>
            <a:ext cx="47659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931" y="725973"/>
            <a:ext cx="3681221" cy="4906787"/>
          </a:xfrm>
          <a:custGeom>
            <a:avLst/>
            <a:gdLst/>
            <a:ahLst/>
            <a:cxnLst/>
            <a:rect l="l" t="t" r="r" b="b"/>
            <a:pathLst>
              <a:path w="3681221" h="4906787">
                <a:moveTo>
                  <a:pt x="0" y="0"/>
                </a:moveTo>
                <a:lnTo>
                  <a:pt x="3681220" y="0"/>
                </a:lnTo>
                <a:lnTo>
                  <a:pt x="3681220" y="4906787"/>
                </a:lnTo>
                <a:lnTo>
                  <a:pt x="0" y="4906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74" t="-5434" b="-80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14740" y="5503257"/>
            <a:ext cx="5493345" cy="4112161"/>
          </a:xfrm>
          <a:custGeom>
            <a:avLst/>
            <a:gdLst/>
            <a:ahLst/>
            <a:cxnLst/>
            <a:rect l="l" t="t" r="r" b="b"/>
            <a:pathLst>
              <a:path w="5493345" h="4112161">
                <a:moveTo>
                  <a:pt x="0" y="0"/>
                </a:moveTo>
                <a:lnTo>
                  <a:pt x="5493345" y="0"/>
                </a:lnTo>
                <a:lnTo>
                  <a:pt x="5493345" y="4112161"/>
                </a:lnTo>
                <a:lnTo>
                  <a:pt x="0" y="4112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259530" y="1540821"/>
            <a:ext cx="11891969" cy="67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0"/>
              </a:lnSpc>
              <a:spcBef>
                <a:spcPct val="0"/>
              </a:spcBef>
            </a:pPr>
            <a:r>
              <a:rPr lang="en-US" sz="406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Úřad: Nutné zlo, nebo VIP partner?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04262" y="2519883"/>
            <a:ext cx="10548555" cy="1242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1"/>
              </a:lnSpc>
              <a:spcBef>
                <a:spcPct val="0"/>
              </a:spcBef>
            </a:pPr>
            <a:r>
              <a:rPr lang="en-US" sz="357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Úřad už není jen místo, kam se "musí", ale kam se občan může obrátit jako na partnera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8931" y="6026157"/>
            <a:ext cx="7327458" cy="4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  <a:spcBef>
                <a:spcPct val="0"/>
              </a:spcBef>
            </a:pPr>
            <a:r>
              <a:rPr lang="en-US" sz="338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Úřad z dob Vlasty Buriana už netáhne, stupňuje se tlak na rychlost a efektivitu</a:t>
            </a:r>
          </a:p>
          <a:p>
            <a:pPr algn="ctr">
              <a:lnSpc>
                <a:spcPts val="4067"/>
              </a:lnSpc>
              <a:spcBef>
                <a:spcPct val="0"/>
              </a:spcBef>
            </a:pPr>
            <a:endParaRPr lang="en-US" sz="338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067"/>
              </a:lnSpc>
              <a:spcBef>
                <a:spcPct val="0"/>
              </a:spcBef>
            </a:pPr>
            <a:r>
              <a:rPr lang="en-US" sz="338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Technologie jsou toho nutnou podmínkou, ale samy o sobě nestačí.</a:t>
            </a:r>
          </a:p>
          <a:p>
            <a:pPr algn="ctr">
              <a:lnSpc>
                <a:spcPts val="4067"/>
              </a:lnSpc>
              <a:spcBef>
                <a:spcPct val="0"/>
              </a:spcBef>
            </a:pPr>
            <a:endParaRPr lang="en-US" sz="338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617781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024" y="-1567510"/>
            <a:ext cx="7683366" cy="11991849"/>
            <a:chOff x="0" y="0"/>
            <a:chExt cx="10244488" cy="15989132"/>
          </a:xfrm>
        </p:grpSpPr>
        <p:sp>
          <p:nvSpPr>
            <p:cNvPr id="3" name="Freeform 3"/>
            <p:cNvSpPr/>
            <p:nvPr/>
          </p:nvSpPr>
          <p:spPr>
            <a:xfrm rot="3129737">
              <a:off x="3186730" y="-1017210"/>
              <a:ext cx="1807248" cy="8954834"/>
            </a:xfrm>
            <a:custGeom>
              <a:avLst/>
              <a:gdLst/>
              <a:ahLst/>
              <a:cxnLst/>
              <a:rect l="l" t="t" r="r" b="b"/>
              <a:pathLst>
                <a:path w="1807248" h="8954834">
                  <a:moveTo>
                    <a:pt x="0" y="0"/>
                  </a:moveTo>
                  <a:lnTo>
                    <a:pt x="1807248" y="0"/>
                  </a:lnTo>
                  <a:lnTo>
                    <a:pt x="1807248" y="8954833"/>
                  </a:lnTo>
                  <a:lnTo>
                    <a:pt x="0" y="8954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549343" y="7621644"/>
              <a:ext cx="1262730" cy="8367488"/>
            </a:xfrm>
            <a:custGeom>
              <a:avLst/>
              <a:gdLst/>
              <a:ahLst/>
              <a:cxnLst/>
              <a:rect l="l" t="t" r="r" b="b"/>
              <a:pathLst>
                <a:path w="1262730" h="8367488">
                  <a:moveTo>
                    <a:pt x="0" y="0"/>
                  </a:moveTo>
                  <a:lnTo>
                    <a:pt x="1262730" y="0"/>
                  </a:lnTo>
                  <a:lnTo>
                    <a:pt x="1262730" y="8367488"/>
                  </a:lnTo>
                  <a:lnTo>
                    <a:pt x="0" y="8367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9494470" y="7621644"/>
              <a:ext cx="750018" cy="7932882"/>
            </a:xfrm>
            <a:custGeom>
              <a:avLst/>
              <a:gdLst/>
              <a:ahLst/>
              <a:cxnLst/>
              <a:rect l="l" t="t" r="r" b="b"/>
              <a:pathLst>
                <a:path w="750018" h="7932882">
                  <a:moveTo>
                    <a:pt x="0" y="0"/>
                  </a:moveTo>
                  <a:lnTo>
                    <a:pt x="750018" y="0"/>
                  </a:lnTo>
                  <a:lnTo>
                    <a:pt x="750018" y="7932882"/>
                  </a:lnTo>
                  <a:lnTo>
                    <a:pt x="0" y="79328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7549343" y="4150084"/>
              <a:ext cx="2664932" cy="2655242"/>
            </a:xfrm>
            <a:custGeom>
              <a:avLst/>
              <a:gdLst/>
              <a:ahLst/>
              <a:cxnLst/>
              <a:rect l="l" t="t" r="r" b="b"/>
              <a:pathLst>
                <a:path w="2664932" h="2655242">
                  <a:moveTo>
                    <a:pt x="0" y="0"/>
                  </a:moveTo>
                  <a:lnTo>
                    <a:pt x="2664932" y="0"/>
                  </a:lnTo>
                  <a:lnTo>
                    <a:pt x="2664932" y="2655242"/>
                  </a:lnTo>
                  <a:lnTo>
                    <a:pt x="0" y="2655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0" y="5143500"/>
            <a:ext cx="5325128" cy="4596505"/>
          </a:xfrm>
          <a:custGeom>
            <a:avLst/>
            <a:gdLst/>
            <a:ahLst/>
            <a:cxnLst/>
            <a:rect l="l" t="t" r="r" b="b"/>
            <a:pathLst>
              <a:path w="5325128" h="4596505">
                <a:moveTo>
                  <a:pt x="0" y="0"/>
                </a:moveTo>
                <a:lnTo>
                  <a:pt x="5325128" y="0"/>
                </a:lnTo>
                <a:lnTo>
                  <a:pt x="5325128" y="4596505"/>
                </a:lnTo>
                <a:lnTo>
                  <a:pt x="0" y="4596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4657" r="-14657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634920" y="8762190"/>
            <a:ext cx="10545678" cy="1116707"/>
            <a:chOff x="-121039" y="-1087233"/>
            <a:chExt cx="10863624" cy="1488942"/>
          </a:xfrm>
        </p:grpSpPr>
        <p:sp>
          <p:nvSpPr>
            <p:cNvPr id="9" name="TextBox 9"/>
            <p:cNvSpPr txBox="1"/>
            <p:nvPr/>
          </p:nvSpPr>
          <p:spPr>
            <a:xfrm>
              <a:off x="-37804" y="-1087233"/>
              <a:ext cx="10780389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cs-CZ" sz="3600" b="1" spc="288" dirty="0" smtClean="0">
                  <a:solidFill>
                    <a:srgbClr val="00000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MGR. KATEŘINA CSILLAGOVÁ</a:t>
              </a:r>
              <a:endParaRPr lang="en-US" sz="3600" b="1" spc="288" dirty="0">
                <a:solidFill>
                  <a:srgbClr val="000001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121039" y="-265140"/>
              <a:ext cx="10780389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70"/>
                </a:lnSpc>
              </a:pPr>
              <a:r>
                <a:rPr lang="cs-CZ" sz="2764" dirty="0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HR </a:t>
              </a:r>
              <a:r>
                <a:rPr lang="cs-CZ" sz="2764" dirty="0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Specialistka Úřadu městské části Praha 6</a:t>
              </a:r>
              <a:endParaRPr lang="en-US" sz="2764" dirty="0">
                <a:solidFill>
                  <a:srgbClr val="000001"/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166123" y="2162633"/>
            <a:ext cx="9246205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cs-CZ" sz="7247" b="1" dirty="0" smtClean="0">
                <a:solidFill>
                  <a:srgbClr val="000001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Děkujeme za pozornost</a:t>
            </a:r>
            <a:endParaRPr lang="en-US" sz="7247" b="1" dirty="0">
              <a:solidFill>
                <a:srgbClr val="000001"/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7666122" y="6977583"/>
            <a:ext cx="10545678" cy="1616843"/>
            <a:chOff x="-121039" y="-1087232"/>
            <a:chExt cx="10863624" cy="2155790"/>
          </a:xfrm>
        </p:grpSpPr>
        <p:sp>
          <p:nvSpPr>
            <p:cNvPr id="13" name="TextBox 9"/>
            <p:cNvSpPr txBox="1"/>
            <p:nvPr/>
          </p:nvSpPr>
          <p:spPr>
            <a:xfrm>
              <a:off x="-37804" y="-1087232"/>
              <a:ext cx="10780389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600" b="1" spc="288" dirty="0">
                  <a:solidFill>
                    <a:srgbClr val="00000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ING. JAN HOLICKÝ, MBA</a:t>
              </a: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-121039" y="-265140"/>
              <a:ext cx="10780389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70"/>
                </a:lnSpc>
              </a:pPr>
              <a:r>
                <a:rPr lang="en-US" sz="2764" dirty="0" err="1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Sdružení</a:t>
              </a:r>
              <a:r>
                <a:rPr lang="en-US" sz="2764" dirty="0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</a:t>
              </a:r>
              <a:r>
                <a:rPr lang="en-US" sz="2764" dirty="0" err="1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tajemníků</a:t>
              </a:r>
              <a:r>
                <a:rPr lang="en-US" sz="2764" dirty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</a:t>
              </a:r>
              <a:r>
                <a:rPr lang="en-US" sz="2764" dirty="0" err="1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městských</a:t>
              </a:r>
              <a:r>
                <a:rPr lang="cs-CZ" sz="2764" dirty="0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</a:t>
              </a:r>
              <a:r>
                <a:rPr lang="en-US" sz="2764" dirty="0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a </a:t>
              </a:r>
              <a:r>
                <a:rPr lang="en-US" sz="2764" dirty="0" err="1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obecních</a:t>
              </a:r>
              <a:r>
                <a:rPr lang="en-US" sz="2764" dirty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</a:t>
              </a:r>
              <a:r>
                <a:rPr lang="en-US" sz="2764" dirty="0" err="1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úřadů</a:t>
              </a:r>
              <a:r>
                <a:rPr lang="en-US" sz="2764" dirty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 </a:t>
              </a:r>
              <a:r>
                <a:rPr lang="en-US" sz="2764" dirty="0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ČR</a:t>
              </a:r>
              <a:r>
                <a:rPr lang="cs-CZ" sz="2764" dirty="0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, z.s.</a:t>
              </a:r>
            </a:p>
            <a:p>
              <a:pPr algn="l">
                <a:lnSpc>
                  <a:spcPts val="3870"/>
                </a:lnSpc>
              </a:pPr>
              <a:r>
                <a:rPr lang="cs-CZ" sz="2764" dirty="0" smtClean="0">
                  <a:solidFill>
                    <a:srgbClr val="000001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Tajemník Úřadu městské části Praha 6</a:t>
              </a:r>
              <a:endParaRPr lang="en-US" sz="2764" dirty="0">
                <a:solidFill>
                  <a:srgbClr val="000001"/>
                </a:solidFill>
                <a:latin typeface="Arial MT Pro"/>
                <a:ea typeface="Arial MT Pro"/>
                <a:cs typeface="Arial MT Pro"/>
                <a:sym typeface="Arial MT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4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40" y="880448"/>
            <a:ext cx="962727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1"/>
              </a:lnSpc>
            </a:pPr>
            <a:r>
              <a:rPr lang="cs-CZ" sz="6000" dirty="0">
                <a:solidFill>
                  <a:schemeClr val="accent6"/>
                </a:solidFill>
                <a:latin typeface="GWOPRF+Arial-BoldMT"/>
                <a:cs typeface="GWOPRF+Arial-BoldMT"/>
              </a:rPr>
              <a:t>Platové tabulky </a:t>
            </a:r>
            <a:endParaRPr sz="6000" dirty="0">
              <a:solidFill>
                <a:schemeClr val="accent6"/>
              </a:solidFill>
              <a:latin typeface="GWOPRF+Arial-BoldMT"/>
              <a:cs typeface="GWOPRF+Arial-BoldMT"/>
            </a:endParaRPr>
          </a:p>
        </p:txBody>
      </p:sp>
      <p:pic>
        <p:nvPicPr>
          <p:cNvPr id="5" name="Obrázek 4" descr="Microsoft Excel - Sešit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26308" r="35538" b="33709"/>
          <a:stretch/>
        </p:blipFill>
        <p:spPr>
          <a:xfrm>
            <a:off x="442075" y="3295094"/>
            <a:ext cx="17420712" cy="48872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6610" y="2006614"/>
            <a:ext cx="14302279" cy="421666"/>
          </a:xfrm>
          <a:prstGeom prst="rect">
            <a:avLst/>
          </a:prstGeom>
          <a:noFill/>
        </p:spPr>
        <p:txBody>
          <a:bodyPr wrap="square" lIns="143268" tIns="71634" rIns="143268" bIns="71634" rtlCol="0">
            <a:spAutoFit/>
          </a:bodyPr>
          <a:lstStyle/>
          <a:p>
            <a:r>
              <a:rPr lang="cs-CZ" dirty="0"/>
              <a:t>Nařízení vlády č. 341/2017 Sb</a:t>
            </a:r>
            <a:r>
              <a:rPr lang="cs-CZ" dirty="0" smtClean="0"/>
              <a:t>. - Platová </a:t>
            </a:r>
            <a:r>
              <a:rPr lang="cs-CZ" dirty="0"/>
              <a:t>tabulka číslo 1 - "všichni ostatní"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481" y="603135"/>
            <a:ext cx="2653290" cy="20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40" y="880448"/>
            <a:ext cx="962727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1"/>
              </a:lnSpc>
            </a:pPr>
            <a:r>
              <a:rPr lang="cs-CZ" sz="6000" dirty="0">
                <a:solidFill>
                  <a:schemeClr val="accent6"/>
                </a:solidFill>
                <a:latin typeface="GWOPRF+Arial-BoldMT"/>
                <a:cs typeface="GWOPRF+Arial-BoldMT"/>
              </a:rPr>
              <a:t>Platové tabulky </a:t>
            </a:r>
            <a:endParaRPr sz="6000" dirty="0">
              <a:solidFill>
                <a:schemeClr val="accent6"/>
              </a:solidFill>
              <a:latin typeface="GWOPRF+Arial-BoldMT"/>
              <a:cs typeface="GWOPRF+Arial-BoldM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36610" y="2006614"/>
            <a:ext cx="14302279" cy="698665"/>
          </a:xfrm>
          <a:prstGeom prst="rect">
            <a:avLst/>
          </a:prstGeom>
          <a:noFill/>
        </p:spPr>
        <p:txBody>
          <a:bodyPr wrap="square" lIns="143268" tIns="71634" rIns="143268" bIns="71634" rtlCol="0">
            <a:spAutoFit/>
          </a:bodyPr>
          <a:lstStyle/>
          <a:p>
            <a:r>
              <a:rPr lang="cs-CZ" dirty="0"/>
              <a:t>Nařízení vlády č. 341/2017 Sb</a:t>
            </a:r>
            <a:r>
              <a:rPr lang="cs-CZ" dirty="0" smtClean="0"/>
              <a:t>. - Platová </a:t>
            </a:r>
            <a:r>
              <a:rPr lang="cs-CZ" dirty="0"/>
              <a:t>tabulka číslo 1 - "všichni </a:t>
            </a:r>
            <a:r>
              <a:rPr lang="cs-CZ" dirty="0" smtClean="0"/>
              <a:t>ostatní„</a:t>
            </a:r>
          </a:p>
          <a:p>
            <a:r>
              <a:rPr lang="cs-CZ" dirty="0" smtClean="0"/>
              <a:t>POROVNÁNÍ SE ZARUČENÝM PLATEM</a:t>
            </a:r>
            <a:endParaRPr lang="cs-CZ" dirty="0"/>
          </a:p>
        </p:txBody>
      </p:sp>
      <p:pic>
        <p:nvPicPr>
          <p:cNvPr id="3" name="Obrázek 2" descr="Microsoft Excel - Sešit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26308" r="35538" b="30330"/>
          <a:stretch/>
        </p:blipFill>
        <p:spPr>
          <a:xfrm>
            <a:off x="353179" y="3251160"/>
            <a:ext cx="17551996" cy="521357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718998" y="8672498"/>
            <a:ext cx="11219891" cy="1591217"/>
          </a:xfrm>
          <a:prstGeom prst="rect">
            <a:avLst/>
          </a:prstGeom>
          <a:noFill/>
        </p:spPr>
        <p:txBody>
          <a:bodyPr wrap="square" lIns="143268" tIns="71634" rIns="143268" bIns="71634" rtlCol="0">
            <a:spAutoFit/>
          </a:bodyPr>
          <a:lstStyle/>
          <a:p>
            <a:pPr algn="ctr"/>
            <a:r>
              <a:rPr lang="cs-CZ" sz="9400" dirty="0">
                <a:solidFill>
                  <a:schemeClr val="accent6"/>
                </a:solidFill>
              </a:rPr>
              <a:t>66 %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481" y="603135"/>
            <a:ext cx="2653290" cy="20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13" y="1416698"/>
            <a:ext cx="6823653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Proč trávila starší generace život v práci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44460" y="971913"/>
            <a:ext cx="9410084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Nešlo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o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seberealizaci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, ale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jistotu</a:t>
            </a:r>
            <a:endParaRPr lang="en-US" sz="35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Loajalita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jako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ctnost</a:t>
            </a:r>
            <a:endParaRPr lang="en-US" sz="35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Šéf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má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vždycky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pravdu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Hierarchie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a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postupný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růst</a:t>
            </a:r>
            <a:endParaRPr lang="en-US" sz="35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cs-CZ" sz="3500" dirty="0" smtClean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Pracovní život dominuje nad soukromým</a:t>
            </a:r>
            <a:endParaRPr lang="en-US" sz="35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Odměna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a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benefity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ukazatelem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úspěchu</a:t>
            </a:r>
            <a:endParaRPr lang="en-US" sz="35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Přesčasy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standard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86913" y="7658100"/>
            <a:ext cx="17267687" cy="301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cs-CZ" sz="4400" b="1" dirty="0" smtClean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</a:t>
            </a:r>
            <a:r>
              <a:rPr lang="en-US" sz="4400" b="1" dirty="0" err="1" smtClean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nadněji</a:t>
            </a:r>
            <a:r>
              <a:rPr lang="en-US" sz="4400" b="1" dirty="0" smtClean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cs-CZ" sz="4400" b="1" dirty="0" smtClean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 </a:t>
            </a:r>
            <a:r>
              <a:rPr lang="en-US" sz="4400" b="1" dirty="0" err="1" smtClean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řídí</a:t>
            </a:r>
            <a:r>
              <a:rPr lang="en-US" sz="4400" b="1" dirty="0" smtClean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 </a:t>
            </a:r>
            <a:r>
              <a:rPr lang="en-US" sz="4400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motivují</a:t>
            </a:r>
            <a:endParaRPr lang="en-US" sz="4400" b="1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Nepřicházejí</a:t>
            </a:r>
            <a:r>
              <a:rPr lang="en-US" sz="44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tak</a:t>
            </a:r>
            <a:r>
              <a:rPr lang="en-US" sz="44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často</a:t>
            </a:r>
            <a:r>
              <a:rPr lang="en-US" sz="44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s </a:t>
            </a:r>
            <a:r>
              <a:rPr lang="en-US" sz="4400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inovacemi</a:t>
            </a:r>
            <a:endParaRPr lang="cs-CZ" sz="4400" b="1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cs-CZ" sz="4400" b="1" dirty="0" smtClean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Je </a:t>
            </a:r>
            <a:r>
              <a:rPr lang="cs-CZ" sz="44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to výhoda nebo nevýhoda?</a:t>
            </a:r>
            <a:endParaRPr lang="en-US" sz="4400" b="1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685" y="1028700"/>
            <a:ext cx="5836300" cy="729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10"/>
              </a:lnSpc>
            </a:pPr>
            <a:r>
              <a:rPr lang="en-US" sz="6842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 motivuje mladé?</a:t>
            </a:r>
          </a:p>
          <a:p>
            <a:pPr algn="l">
              <a:lnSpc>
                <a:spcPts val="8210"/>
              </a:lnSpc>
            </a:pPr>
            <a:endParaRPr lang="en-US" sz="6842" b="1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0" lvl="0" indent="0" algn="l">
              <a:lnSpc>
                <a:spcPts val="8210"/>
              </a:lnSpc>
              <a:spcBef>
                <a:spcPct val="0"/>
              </a:spcBef>
            </a:pPr>
            <a:r>
              <a:rPr lang="en-US" sz="6842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Úplný redesign slova “kariéra”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741945" y="1107695"/>
            <a:ext cx="11014197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cs-CZ" sz="3500" dirty="0" smtClean="0">
                <a:solidFill>
                  <a:srgbClr val="000000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1 Bold"/>
              </a:rPr>
              <a:t>Slaďování je prioritou</a:t>
            </a:r>
            <a:endParaRPr lang="en-US" sz="3500" dirty="0">
              <a:solidFill>
                <a:srgbClr val="000000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  <a:sym typeface="Open Sans 1"/>
            </a:endParaRP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Plat je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stejně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důležitý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jako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“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proč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to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dělám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?” </a:t>
            </a: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Růst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a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posun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smtClean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– </a:t>
            </a:r>
            <a:r>
              <a:rPr lang="cs-CZ" sz="3500" dirty="0" smtClean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spíše horizontálně – spíše než odpovědnost za vedení, ale zajímavé projekty</a:t>
            </a:r>
            <a:endParaRPr lang="en-US" sz="35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Feedback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hned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, ne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za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cs-CZ" sz="3500" dirty="0" smtClean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půl </a:t>
            </a:r>
            <a:r>
              <a:rPr lang="en-US" sz="3500" dirty="0" err="1" smtClean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rok</a:t>
            </a:r>
            <a:r>
              <a:rPr lang="cs-CZ" sz="3500" dirty="0" smtClean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u/rok</a:t>
            </a:r>
            <a:endParaRPr lang="en-US" sz="35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Šéf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jako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lídr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-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inspiruje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nejen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řídí</a:t>
            </a:r>
            <a:endParaRPr lang="en-US" sz="35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755651" lvl="1" indent="-377825" algn="l">
              <a:lnSpc>
                <a:spcPts val="70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Vibe a </a:t>
            </a:r>
            <a:r>
              <a:rPr lang="en-US" sz="3500" dirty="0" err="1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firemní</a:t>
            </a:r>
            <a:r>
              <a:rPr lang="en-US" sz="35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kultura</a:t>
            </a:r>
            <a:r>
              <a:rPr lang="cs-CZ" sz="3500" dirty="0" smtClean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– pocit, </a:t>
            </a:r>
            <a:r>
              <a:rPr lang="cs-CZ" sz="3500" dirty="0" err="1" smtClean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wellbeing</a:t>
            </a:r>
            <a:endParaRPr lang="en-US" sz="35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2850" y="2857500"/>
            <a:ext cx="15862299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5" lvl="1" indent="-291467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60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Energie</a:t>
            </a:r>
            <a:r>
              <a:rPr lang="en-US" sz="60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 vs. </a:t>
            </a:r>
            <a:r>
              <a:rPr lang="en-US" sz="6000" b="1" dirty="0" err="1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Kontext</a:t>
            </a:r>
            <a:endParaRPr lang="en-US" sz="6000" dirty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582935" lvl="1" indent="-291467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60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Digitální</a:t>
            </a:r>
            <a:r>
              <a:rPr lang="en-US" sz="60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intuice</a:t>
            </a:r>
            <a:r>
              <a:rPr lang="en-US" sz="60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vs. </a:t>
            </a:r>
            <a:r>
              <a:rPr lang="en-US" sz="60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Lidská</a:t>
            </a:r>
            <a:r>
              <a:rPr lang="en-US" sz="60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</a:t>
            </a:r>
            <a:r>
              <a:rPr lang="en-US" sz="6000" b="1" dirty="0" err="1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intuice</a:t>
            </a:r>
            <a:endParaRPr lang="en-US" sz="6000" dirty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 marL="582935" lvl="1" indent="-291467" algn="l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6000" b="1" dirty="0" err="1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Rychlost</a:t>
            </a:r>
            <a:r>
              <a:rPr lang="en-US" sz="6000" b="1" dirty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 vs. </a:t>
            </a:r>
            <a:r>
              <a:rPr lang="en-US" sz="6000" b="1" dirty="0" err="1" smtClean="0">
                <a:solidFill>
                  <a:srgbClr val="00000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Stabilita</a:t>
            </a:r>
            <a:endParaRPr lang="cs-CZ" sz="6000" dirty="0" smtClean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97001" y="661177"/>
            <a:ext cx="1501597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Mají</a:t>
            </a:r>
            <a:r>
              <a:rPr lang="en-US" sz="80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si</a:t>
            </a:r>
            <a:r>
              <a:rPr lang="en-US" sz="80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co </a:t>
            </a:r>
            <a:r>
              <a:rPr lang="en-US" sz="80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říci</a:t>
            </a:r>
            <a:r>
              <a:rPr lang="en-US" sz="80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a </a:t>
            </a:r>
            <a:r>
              <a:rPr lang="en-US" sz="80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předat</a:t>
            </a:r>
            <a:endParaRPr lang="en-US" sz="8000" b="1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7719112"/>
            <a:ext cx="18288000" cy="14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2935" lvl="1" indent="-291467">
              <a:lnSpc>
                <a:spcPts val="4050"/>
              </a:lnSpc>
              <a:spcBef>
                <a:spcPct val="0"/>
              </a:spcBef>
              <a:buFont typeface="Arial"/>
              <a:buChar char="•"/>
            </a:pPr>
            <a:endParaRPr lang="en-US" sz="2700" dirty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pPr>
              <a:lnSpc>
                <a:spcPts val="4050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     </a:t>
            </a:r>
            <a:r>
              <a:rPr lang="en-US" sz="7200" b="1" i="1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Potřebujeme</a:t>
            </a:r>
            <a:r>
              <a:rPr lang="en-US" sz="7200" b="1" i="1" dirty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 </a:t>
            </a:r>
            <a:r>
              <a:rPr lang="en-US" sz="7200" b="1" i="1" dirty="0" err="1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obojí</a:t>
            </a:r>
            <a:endParaRPr lang="en-US" sz="7200" b="1" i="1" dirty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3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7A0"/>
            </a:gs>
            <a:gs pos="50000">
              <a:srgbClr val="00B7A9">
                <a:alpha val="49000"/>
              </a:srgb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11178" y="3162300"/>
            <a:ext cx="1501597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cs-CZ" sz="8000" b="1" dirty="0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Hodnoty úřadu</a:t>
            </a:r>
          </a:p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endParaRPr lang="cs-CZ" sz="8000" b="1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cs-CZ" sz="8000" b="1" dirty="0" smtClean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Vize</a:t>
            </a:r>
            <a:endParaRPr lang="en-US" sz="8000" b="1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</p:spTree>
    <p:extLst>
      <p:ext uri="{BB962C8B-B14F-4D97-AF65-F5344CB8AC3E}">
        <p14:creationId xmlns:p14="http://schemas.microsoft.com/office/powerpoint/2010/main" val="20292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40" y="880447"/>
            <a:ext cx="962727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1"/>
              </a:lnSpc>
            </a:pP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Základní</a:t>
            </a:r>
            <a:r>
              <a:rPr sz="6000" spc="166" dirty="0">
                <a:solidFill>
                  <a:srgbClr val="12B8A0"/>
                </a:solidFill>
                <a:latin typeface="GWOPRF+Arial-BoldMT"/>
                <a:cs typeface="GWOPRF+Arial-BoldMT"/>
              </a:rPr>
              <a:t> </a:t>
            </a: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hodnoty</a:t>
            </a:r>
            <a:r>
              <a:rPr sz="6000" spc="165" dirty="0">
                <a:solidFill>
                  <a:srgbClr val="12B8A0"/>
                </a:solidFill>
                <a:latin typeface="GWOPRF+Arial-BoldMT"/>
                <a:cs typeface="GWOPRF+Arial-BoldMT"/>
              </a:rPr>
              <a:t> </a:t>
            </a: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úřadu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72166" y="3280974"/>
            <a:ext cx="756001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24"/>
              </a:lnSpc>
            </a:pPr>
            <a:r>
              <a:rPr sz="44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1.</a:t>
            </a:r>
            <a:r>
              <a:rPr sz="4400" spc="81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</a:t>
            </a:r>
            <a:r>
              <a:rPr sz="44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VSTŘÍCNOST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7409" y="4849417"/>
            <a:ext cx="9390591" cy="224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880"/>
              </a:spcBef>
            </a:pPr>
            <a:r>
              <a:rPr sz="3800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•</a:t>
            </a:r>
            <a:r>
              <a:rPr sz="3800" spc="426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 </a:t>
            </a:r>
            <a:r>
              <a:rPr sz="38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Klientsky</a:t>
            </a:r>
            <a:r>
              <a:rPr sz="3800" spc="5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</a:t>
            </a:r>
            <a:r>
              <a:rPr sz="38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orientovaný</a:t>
            </a:r>
            <a:r>
              <a:rPr sz="3800" spc="5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</a:t>
            </a:r>
            <a:r>
              <a:rPr sz="38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přístup</a:t>
            </a:r>
          </a:p>
          <a:p>
            <a:pPr>
              <a:spcBef>
                <a:spcPts val="1880"/>
              </a:spcBef>
            </a:pPr>
            <a:r>
              <a:rPr lang="cs-CZ" sz="3800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•</a:t>
            </a:r>
            <a:r>
              <a:rPr lang="cs-CZ" sz="3800" spc="426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 </a:t>
            </a:r>
            <a:r>
              <a:rPr lang="cs-CZ" sz="3800" spc="-16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Komunikace</a:t>
            </a:r>
            <a:r>
              <a:rPr lang="cs-CZ" sz="3800" spc="53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</a:t>
            </a:r>
            <a:r>
              <a:rPr lang="cs-CZ" sz="38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a</a:t>
            </a:r>
            <a:r>
              <a:rPr lang="cs-CZ" sz="3800" spc="36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</a:t>
            </a:r>
            <a:r>
              <a:rPr lang="cs-CZ" sz="3800" spc="-16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empatie</a:t>
            </a:r>
          </a:p>
          <a:p>
            <a:pPr>
              <a:spcBef>
                <a:spcPts val="1880"/>
              </a:spcBef>
            </a:pPr>
            <a:endParaRPr sz="3800" dirty="0">
              <a:solidFill>
                <a:srgbClr val="12B8A0"/>
              </a:solidFill>
              <a:latin typeface="Arial Black" panose="020B0A04020102020204" pitchFamily="34" charset="0"/>
              <a:cs typeface="DPCIUJ+ArialMT"/>
            </a:endParaRPr>
          </a:p>
        </p:txBody>
      </p:sp>
      <p:sp>
        <p:nvSpPr>
          <p:cNvPr id="7" name="object 1"/>
          <p:cNvSpPr/>
          <p:nvPr/>
        </p:nvSpPr>
        <p:spPr>
          <a:xfrm>
            <a:off x="443963" y="1819422"/>
            <a:ext cx="6718838" cy="7515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2"/>
          <p:cNvSpPr/>
          <p:nvPr/>
        </p:nvSpPr>
        <p:spPr>
          <a:xfrm>
            <a:off x="16001999" y="571500"/>
            <a:ext cx="1834161" cy="2024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25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40" y="880447"/>
            <a:ext cx="962727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1"/>
              </a:lnSpc>
            </a:pP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Základní</a:t>
            </a:r>
            <a:r>
              <a:rPr sz="6000" spc="166" dirty="0">
                <a:solidFill>
                  <a:srgbClr val="12B8A0"/>
                </a:solidFill>
                <a:latin typeface="GWOPRF+Arial-BoldMT"/>
                <a:cs typeface="GWOPRF+Arial-BoldMT"/>
              </a:rPr>
              <a:t> </a:t>
            </a: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hodnoty</a:t>
            </a:r>
            <a:r>
              <a:rPr sz="6000" spc="165" dirty="0">
                <a:solidFill>
                  <a:srgbClr val="12B8A0"/>
                </a:solidFill>
                <a:latin typeface="GWOPRF+Arial-BoldMT"/>
                <a:cs typeface="GWOPRF+Arial-BoldMT"/>
              </a:rPr>
              <a:t> </a:t>
            </a: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úřadu</a:t>
            </a:r>
          </a:p>
        </p:txBody>
      </p:sp>
      <p:sp>
        <p:nvSpPr>
          <p:cNvPr id="10" name="object 5"/>
          <p:cNvSpPr txBox="1"/>
          <p:nvPr/>
        </p:nvSpPr>
        <p:spPr>
          <a:xfrm>
            <a:off x="9472166" y="3280974"/>
            <a:ext cx="756001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24"/>
              </a:lnSpc>
            </a:pPr>
            <a:r>
              <a:rPr lang="cs-CZ" sz="44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2</a:t>
            </a:r>
            <a:r>
              <a:rPr sz="44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.</a:t>
            </a:r>
            <a:r>
              <a:rPr sz="4400" spc="81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 </a:t>
            </a:r>
            <a:r>
              <a:rPr lang="cs-CZ" sz="44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INOVATIVNOST</a:t>
            </a:r>
            <a:endParaRPr sz="4400" dirty="0">
              <a:solidFill>
                <a:srgbClr val="12B8A0"/>
              </a:solidFill>
              <a:latin typeface="Arial Black" panose="020B0A04020102020204" pitchFamily="34" charset="0"/>
              <a:cs typeface="GWOPRF+Arial-BoldMT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8897409" y="4849417"/>
            <a:ext cx="8068051" cy="224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880"/>
              </a:spcBef>
            </a:pPr>
            <a:r>
              <a:rPr sz="3800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•</a:t>
            </a:r>
            <a:r>
              <a:rPr sz="3800" spc="426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 </a:t>
            </a:r>
            <a:r>
              <a:rPr lang="cs-CZ" sz="38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Digitální a chytré řešení</a:t>
            </a:r>
            <a:endParaRPr sz="3800" dirty="0">
              <a:solidFill>
                <a:srgbClr val="12B8A0"/>
              </a:solidFill>
              <a:latin typeface="Arial Black" panose="020B0A04020102020204" pitchFamily="34" charset="0"/>
              <a:cs typeface="GWOPRF+Arial-BoldMT"/>
            </a:endParaRPr>
          </a:p>
          <a:p>
            <a:pPr>
              <a:spcBef>
                <a:spcPts val="1880"/>
              </a:spcBef>
            </a:pPr>
            <a:r>
              <a:rPr lang="cs-CZ" sz="3800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•</a:t>
            </a:r>
            <a:r>
              <a:rPr lang="cs-CZ" sz="3800" spc="426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 </a:t>
            </a:r>
            <a:r>
              <a:rPr lang="cs-CZ" sz="3800" spc="-16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Průběžné zlepšování</a:t>
            </a:r>
            <a:endParaRPr lang="cs-CZ" sz="3800" spc="-16" dirty="0">
              <a:solidFill>
                <a:srgbClr val="12B8A0"/>
              </a:solidFill>
              <a:latin typeface="Arial Black" panose="020B0A04020102020204" pitchFamily="34" charset="0"/>
              <a:cs typeface="GWOPRF+Arial-BoldMT"/>
            </a:endParaRPr>
          </a:p>
          <a:p>
            <a:pPr>
              <a:spcBef>
                <a:spcPts val="1880"/>
              </a:spcBef>
            </a:pPr>
            <a:endParaRPr sz="3800" dirty="0">
              <a:solidFill>
                <a:srgbClr val="12B8A0"/>
              </a:solidFill>
              <a:latin typeface="Arial Black" panose="020B0A04020102020204" pitchFamily="34" charset="0"/>
              <a:cs typeface="DPCIUJ+ArialMT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16001999" y="571500"/>
            <a:ext cx="1834161" cy="2024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1"/>
          <p:cNvSpPr/>
          <p:nvPr/>
        </p:nvSpPr>
        <p:spPr>
          <a:xfrm>
            <a:off x="443548" y="1819422"/>
            <a:ext cx="6566852" cy="7210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2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2840" y="880447"/>
            <a:ext cx="962727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1"/>
              </a:lnSpc>
            </a:pP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Základní</a:t>
            </a:r>
            <a:r>
              <a:rPr sz="6000" spc="166" dirty="0">
                <a:solidFill>
                  <a:srgbClr val="12B8A0"/>
                </a:solidFill>
                <a:latin typeface="GWOPRF+Arial-BoldMT"/>
                <a:cs typeface="GWOPRF+Arial-BoldMT"/>
              </a:rPr>
              <a:t> </a:t>
            </a: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hodnoty</a:t>
            </a:r>
            <a:r>
              <a:rPr sz="6000" spc="165" dirty="0">
                <a:solidFill>
                  <a:srgbClr val="12B8A0"/>
                </a:solidFill>
                <a:latin typeface="GWOPRF+Arial-BoldMT"/>
                <a:cs typeface="GWOPRF+Arial-BoldMT"/>
              </a:rPr>
              <a:t> </a:t>
            </a:r>
            <a:r>
              <a:rPr sz="6000" dirty="0">
                <a:solidFill>
                  <a:srgbClr val="12B8A0"/>
                </a:solidFill>
                <a:latin typeface="GWOPRF+Arial-BoldMT"/>
                <a:cs typeface="GWOPRF+Arial-BoldMT"/>
              </a:rPr>
              <a:t>úřadu</a:t>
            </a:r>
          </a:p>
        </p:txBody>
      </p:sp>
      <p:sp>
        <p:nvSpPr>
          <p:cNvPr id="9" name="object 5"/>
          <p:cNvSpPr txBox="1"/>
          <p:nvPr/>
        </p:nvSpPr>
        <p:spPr>
          <a:xfrm>
            <a:off x="9472166" y="3280974"/>
            <a:ext cx="756001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24"/>
              </a:lnSpc>
            </a:pPr>
            <a:r>
              <a:rPr lang="cs-CZ" sz="44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3. PROFESIONALITA</a:t>
            </a:r>
            <a:endParaRPr sz="4400" dirty="0">
              <a:solidFill>
                <a:srgbClr val="12B8A0"/>
              </a:solidFill>
              <a:latin typeface="Arial Black" panose="020B0A04020102020204" pitchFamily="34" charset="0"/>
              <a:cs typeface="GWOPRF+Arial-BoldMT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8897409" y="4849417"/>
            <a:ext cx="9390591" cy="28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880"/>
              </a:spcBef>
            </a:pPr>
            <a:r>
              <a:rPr sz="3800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•</a:t>
            </a:r>
            <a:r>
              <a:rPr sz="3800" spc="426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 </a:t>
            </a:r>
            <a:r>
              <a:rPr lang="cs-CZ" sz="3800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Odbornost a vzdělávání</a:t>
            </a:r>
            <a:endParaRPr sz="3800" dirty="0">
              <a:solidFill>
                <a:srgbClr val="12B8A0"/>
              </a:solidFill>
              <a:latin typeface="Arial Black" panose="020B0A04020102020204" pitchFamily="34" charset="0"/>
              <a:cs typeface="GWOPRF+Arial-BoldMT"/>
            </a:endParaRPr>
          </a:p>
          <a:p>
            <a:pPr>
              <a:spcBef>
                <a:spcPts val="1880"/>
              </a:spcBef>
            </a:pPr>
            <a:r>
              <a:rPr lang="cs-CZ" sz="3800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•</a:t>
            </a:r>
            <a:r>
              <a:rPr lang="cs-CZ" sz="3800" spc="426" dirty="0">
                <a:solidFill>
                  <a:srgbClr val="12B8A0"/>
                </a:solidFill>
                <a:latin typeface="Arial Black" panose="020B0A04020102020204" pitchFamily="34" charset="0"/>
                <a:cs typeface="AURIDQ+ArialMT"/>
              </a:rPr>
              <a:t> </a:t>
            </a:r>
            <a:r>
              <a:rPr lang="cs-CZ" sz="3800" spc="-16" dirty="0">
                <a:solidFill>
                  <a:srgbClr val="12B8A0"/>
                </a:solidFill>
                <a:latin typeface="Arial Black" panose="020B0A04020102020204" pitchFamily="34" charset="0"/>
                <a:cs typeface="GWOPRF+Arial-BoldMT"/>
              </a:rPr>
              <a:t>Přehledné procesy a zodpovědnost</a:t>
            </a:r>
            <a:endParaRPr lang="cs-CZ" sz="3800" spc="-16" dirty="0">
              <a:solidFill>
                <a:srgbClr val="12B8A0"/>
              </a:solidFill>
              <a:latin typeface="Arial Black" panose="020B0A04020102020204" pitchFamily="34" charset="0"/>
              <a:cs typeface="GWOPRF+Arial-BoldMT"/>
            </a:endParaRPr>
          </a:p>
          <a:p>
            <a:pPr>
              <a:spcBef>
                <a:spcPts val="1880"/>
              </a:spcBef>
            </a:pPr>
            <a:endParaRPr sz="3800" dirty="0">
              <a:solidFill>
                <a:srgbClr val="12B8A0"/>
              </a:solidFill>
              <a:latin typeface="Arial Black" panose="020B0A04020102020204" pitchFamily="34" charset="0"/>
              <a:cs typeface="DPCIUJ+ArialMT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16001999" y="571500"/>
            <a:ext cx="1834161" cy="2024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1"/>
          <p:cNvSpPr/>
          <p:nvPr/>
        </p:nvSpPr>
        <p:spPr>
          <a:xfrm>
            <a:off x="443993" y="1819422"/>
            <a:ext cx="6642607" cy="76674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77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840</Words>
  <Application>Microsoft Office PowerPoint</Application>
  <PresentationFormat>Vlastní</PresentationFormat>
  <Paragraphs>164</Paragraphs>
  <Slides>22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6" baseType="lpstr">
      <vt:lpstr>Arial</vt:lpstr>
      <vt:lpstr>DPCIUJ+ArialMT</vt:lpstr>
      <vt:lpstr>Open Sans 2 Bold</vt:lpstr>
      <vt:lpstr>Montserrat Bold</vt:lpstr>
      <vt:lpstr>Montserrat</vt:lpstr>
      <vt:lpstr>Arial MT Pro</vt:lpstr>
      <vt:lpstr>AURIDQ+ArialMT</vt:lpstr>
      <vt:lpstr>Calibri</vt:lpstr>
      <vt:lpstr>Open Sans 1</vt:lpstr>
      <vt:lpstr>Arial MT Pro Bold</vt:lpstr>
      <vt:lpstr>Open Sans 1 Bold</vt:lpstr>
      <vt:lpstr>Arial Black</vt:lpstr>
      <vt:lpstr>GWOPRF+Arial-BoldMT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Výhody a nevýhody zaměstnávání mladých a seniorních pracovníků</dc:title>
  <dc:creator>Holický Jan</dc:creator>
  <cp:lastModifiedBy>Holický Jan Ing., MBA</cp:lastModifiedBy>
  <cp:revision>17</cp:revision>
  <dcterms:created xsi:type="dcterms:W3CDTF">2006-08-16T00:00:00Z</dcterms:created>
  <dcterms:modified xsi:type="dcterms:W3CDTF">2025-10-06T20:01:17Z</dcterms:modified>
  <dc:identifier>DAGyYQYucRU</dc:identifier>
</cp:coreProperties>
</file>