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331" r:id="rId4"/>
    <p:sldId id="269" r:id="rId5"/>
    <p:sldId id="4128" r:id="rId6"/>
    <p:sldId id="257" r:id="rId7"/>
    <p:sldId id="343" r:id="rId8"/>
    <p:sldId id="576" r:id="rId9"/>
    <p:sldId id="356" r:id="rId10"/>
    <p:sldId id="577" r:id="rId11"/>
    <p:sldId id="582" r:id="rId12"/>
    <p:sldId id="571" r:id="rId13"/>
    <p:sldId id="330" r:id="rId14"/>
    <p:sldId id="583" r:id="rId15"/>
    <p:sldId id="4121" r:id="rId16"/>
    <p:sldId id="4127" r:id="rId17"/>
    <p:sldId id="1428" r:id="rId18"/>
    <p:sldId id="326" r:id="rId19"/>
    <p:sldId id="364" r:id="rId20"/>
    <p:sldId id="341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láma" initials="DS" lastIdx="2" clrIdx="0">
    <p:extLst>
      <p:ext uri="{19B8F6BF-5375-455C-9EA6-DF929625EA0E}">
        <p15:presenceInfo xmlns:p15="http://schemas.microsoft.com/office/powerpoint/2012/main" userId="db2476c8905884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D58"/>
    <a:srgbClr val="262D58"/>
    <a:srgbClr val="FFFFFF"/>
    <a:srgbClr val="D3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35" autoAdjust="0"/>
    <p:restoredTop sz="90578" autoAdjust="0"/>
  </p:normalViewPr>
  <p:slideViewPr>
    <p:cSldViewPr snapToGrid="0">
      <p:cViewPr varScale="1">
        <p:scale>
          <a:sx n="78" d="100"/>
          <a:sy n="78" d="100"/>
        </p:scale>
        <p:origin x="54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15184-825E-47E2-86A5-7F9F48E1B3B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CB379D6-BC25-4984-9CF7-0811E0AB88A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1600" b="1" dirty="0"/>
            <a:t>Výkon přenesené působnosti obcí </a:t>
          </a:r>
        </a:p>
      </dgm:t>
    </dgm:pt>
    <dgm:pt modelId="{165C0EB0-D098-460F-AE47-AD9F11049CFA}" type="parTrans" cxnId="{5BAFA0CE-5E08-426E-8F5B-41738886D1A9}">
      <dgm:prSet/>
      <dgm:spPr/>
      <dgm:t>
        <a:bodyPr/>
        <a:lstStyle/>
        <a:p>
          <a:endParaRPr lang="cs-CZ"/>
        </a:p>
      </dgm:t>
    </dgm:pt>
    <dgm:pt modelId="{171E3662-D582-4204-9EA3-93503AE28E91}" type="sibTrans" cxnId="{5BAFA0CE-5E08-426E-8F5B-41738886D1A9}">
      <dgm:prSet/>
      <dgm:spPr/>
      <dgm:t>
        <a:bodyPr/>
        <a:lstStyle/>
        <a:p>
          <a:endParaRPr lang="cs-CZ"/>
        </a:p>
      </dgm:t>
    </dgm:pt>
    <dgm:pt modelId="{045A1785-4264-4804-9E70-8CC3A7E5A20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1400" dirty="0"/>
            <a:t>Stávající stav, kdy každá obec si řeší vlastní výkon přenesené působnosti.</a:t>
          </a:r>
        </a:p>
      </dgm:t>
    </dgm:pt>
    <dgm:pt modelId="{FD3BD28F-1B8C-44E4-9128-7D303922AF6D}" type="parTrans" cxnId="{D6F91011-DE62-4599-99C2-9314508D4E76}">
      <dgm:prSet/>
      <dgm:spPr/>
      <dgm:t>
        <a:bodyPr/>
        <a:lstStyle/>
        <a:p>
          <a:endParaRPr lang="cs-CZ"/>
        </a:p>
      </dgm:t>
    </dgm:pt>
    <dgm:pt modelId="{49A1B352-FB12-45C8-8D1F-837504125442}" type="sibTrans" cxnId="{D6F91011-DE62-4599-99C2-9314508D4E76}">
      <dgm:prSet/>
      <dgm:spPr/>
      <dgm:t>
        <a:bodyPr/>
        <a:lstStyle/>
        <a:p>
          <a:endParaRPr lang="cs-CZ"/>
        </a:p>
      </dgm:t>
    </dgm:pt>
    <dgm:pt modelId="{BF70AE49-1497-4B8F-86F9-D1B4252B7D3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1400" dirty="0"/>
            <a:t>Příspěvek na výkon státní správy náleží obci.</a:t>
          </a:r>
        </a:p>
      </dgm:t>
    </dgm:pt>
    <dgm:pt modelId="{B12AA809-4F7E-4D76-A41E-ECAB3CD59C93}" type="parTrans" cxnId="{0760872C-322F-48DC-9C16-9F39601CE481}">
      <dgm:prSet/>
      <dgm:spPr/>
      <dgm:t>
        <a:bodyPr/>
        <a:lstStyle/>
        <a:p>
          <a:endParaRPr lang="cs-CZ"/>
        </a:p>
      </dgm:t>
    </dgm:pt>
    <dgm:pt modelId="{B4C68B04-2082-43A8-A2CB-60DC2E4CBA5B}" type="sibTrans" cxnId="{0760872C-322F-48DC-9C16-9F39601CE481}">
      <dgm:prSet/>
      <dgm:spPr/>
      <dgm:t>
        <a:bodyPr/>
        <a:lstStyle/>
        <a:p>
          <a:endParaRPr lang="cs-CZ"/>
        </a:p>
      </dgm:t>
    </dgm:pt>
    <dgm:pt modelId="{25E41EBE-A4ED-47E8-A33D-8C3C6FD46AA4}">
      <dgm:prSet phldrT="[Text]" custT="1"/>
      <dgm:spPr/>
      <dgm:t>
        <a:bodyPr/>
        <a:lstStyle/>
        <a:p>
          <a:r>
            <a:rPr lang="cs-CZ" sz="1600" b="1" dirty="0"/>
            <a:t>Výkon přenesené působnosti sdíleným úředníkem společenství  </a:t>
          </a:r>
        </a:p>
      </dgm:t>
    </dgm:pt>
    <dgm:pt modelId="{6964328D-144D-408E-858E-A1EAE0018652}" type="parTrans" cxnId="{7506C03B-B5A6-40B5-856D-1EF487C330A7}">
      <dgm:prSet/>
      <dgm:spPr/>
      <dgm:t>
        <a:bodyPr/>
        <a:lstStyle/>
        <a:p>
          <a:endParaRPr lang="cs-CZ"/>
        </a:p>
      </dgm:t>
    </dgm:pt>
    <dgm:pt modelId="{051D2D01-6EB2-41B5-B428-0962A9E6AE56}" type="sibTrans" cxnId="{7506C03B-B5A6-40B5-856D-1EF487C330A7}">
      <dgm:prSet/>
      <dgm:spPr/>
      <dgm:t>
        <a:bodyPr/>
        <a:lstStyle/>
        <a:p>
          <a:endParaRPr lang="cs-CZ"/>
        </a:p>
      </dgm:t>
    </dgm:pt>
    <dgm:pt modelId="{D0CFA1BD-06BD-4608-BBBF-3FD0375DD6D4}">
      <dgm:prSet phldrT="[Text]" custT="1"/>
      <dgm:spPr/>
      <dgm:t>
        <a:bodyPr/>
        <a:lstStyle/>
        <a:p>
          <a:r>
            <a:rPr lang="cs-CZ" sz="1300" dirty="0"/>
            <a:t>Výkon přenesené působnosti je v odpovědnosti obce, je vykonáván jménem dané obce (Hlavička a podpis je dané obce).</a:t>
          </a:r>
        </a:p>
      </dgm:t>
    </dgm:pt>
    <dgm:pt modelId="{34686453-D277-4C9E-9D0E-E3F743561C1D}" type="parTrans" cxnId="{D1D28485-27AB-45FC-ACBB-33B15ED2077F}">
      <dgm:prSet/>
      <dgm:spPr/>
      <dgm:t>
        <a:bodyPr/>
        <a:lstStyle/>
        <a:p>
          <a:endParaRPr lang="cs-CZ"/>
        </a:p>
      </dgm:t>
    </dgm:pt>
    <dgm:pt modelId="{42DBACAD-D8ED-4EC1-8A8A-FD058E9D9059}" type="sibTrans" cxnId="{D1D28485-27AB-45FC-ACBB-33B15ED2077F}">
      <dgm:prSet/>
      <dgm:spPr/>
      <dgm:t>
        <a:bodyPr/>
        <a:lstStyle/>
        <a:p>
          <a:endParaRPr lang="cs-CZ"/>
        </a:p>
      </dgm:t>
    </dgm:pt>
    <dgm:pt modelId="{9ACE6808-5903-4635-AD06-5D9C72FE6079}">
      <dgm:prSet phldrT="[Text]" custT="1"/>
      <dgm:spPr/>
      <dgm:t>
        <a:bodyPr/>
        <a:lstStyle/>
        <a:p>
          <a:r>
            <a:rPr lang="cs-CZ" sz="1300" dirty="0"/>
            <a:t>Sdílený úředník ze společenství zajištuje zpracování žádosti/rozhodnutí/podklady.</a:t>
          </a:r>
        </a:p>
      </dgm:t>
    </dgm:pt>
    <dgm:pt modelId="{DF5C64CC-75AC-45AC-9C38-435437030031}" type="parTrans" cxnId="{8D16DFD4-E7EE-4A8D-AE57-95B139A46022}">
      <dgm:prSet/>
      <dgm:spPr/>
      <dgm:t>
        <a:bodyPr/>
        <a:lstStyle/>
        <a:p>
          <a:endParaRPr lang="cs-CZ"/>
        </a:p>
      </dgm:t>
    </dgm:pt>
    <dgm:pt modelId="{95408928-FF6E-43E3-9424-4D1795EE55F9}" type="sibTrans" cxnId="{8D16DFD4-E7EE-4A8D-AE57-95B139A46022}">
      <dgm:prSet/>
      <dgm:spPr/>
      <dgm:t>
        <a:bodyPr/>
        <a:lstStyle/>
        <a:p>
          <a:endParaRPr lang="cs-CZ"/>
        </a:p>
      </dgm:t>
    </dgm:pt>
    <dgm:pt modelId="{D26130B9-6949-4ED6-A63E-4720421B0072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1600" b="1" dirty="0"/>
            <a:t>Přenos přenesené působnosti na základě zákona</a:t>
          </a:r>
        </a:p>
      </dgm:t>
    </dgm:pt>
    <dgm:pt modelId="{39168404-1581-4AC4-BAD0-760EE1C8CF41}" type="parTrans" cxnId="{6B235ADA-01E1-4B16-A73F-AAACA4CEE0F9}">
      <dgm:prSet/>
      <dgm:spPr/>
      <dgm:t>
        <a:bodyPr/>
        <a:lstStyle/>
        <a:p>
          <a:endParaRPr lang="cs-CZ"/>
        </a:p>
      </dgm:t>
    </dgm:pt>
    <dgm:pt modelId="{B55C0EEF-5FFC-41BB-B130-889080EE1992}" type="sibTrans" cxnId="{6B235ADA-01E1-4B16-A73F-AAACA4CEE0F9}">
      <dgm:prSet/>
      <dgm:spPr/>
      <dgm:t>
        <a:bodyPr/>
        <a:lstStyle/>
        <a:p>
          <a:endParaRPr lang="cs-CZ"/>
        </a:p>
      </dgm:t>
    </dgm:pt>
    <dgm:pt modelId="{6C9966B9-46D1-44E2-86D8-028525BB8C0D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1400" dirty="0"/>
            <a:t>Ve specifických případech, kdy explicitně stanoví zvláštní právní předpis možný převod působnost z obce na společenství. </a:t>
          </a:r>
        </a:p>
      </dgm:t>
    </dgm:pt>
    <dgm:pt modelId="{97D05A01-CF01-4868-8287-8931C219179A}" type="parTrans" cxnId="{FB7BBD98-35C7-4339-BD31-EE9F01249664}">
      <dgm:prSet/>
      <dgm:spPr/>
      <dgm:t>
        <a:bodyPr/>
        <a:lstStyle/>
        <a:p>
          <a:endParaRPr lang="cs-CZ"/>
        </a:p>
      </dgm:t>
    </dgm:pt>
    <dgm:pt modelId="{188AE07E-E99F-4082-863B-1F7E906E9740}" type="sibTrans" cxnId="{FB7BBD98-35C7-4339-BD31-EE9F01249664}">
      <dgm:prSet/>
      <dgm:spPr/>
      <dgm:t>
        <a:bodyPr/>
        <a:lstStyle/>
        <a:p>
          <a:endParaRPr lang="cs-CZ"/>
        </a:p>
      </dgm:t>
    </dgm:pt>
    <dgm:pt modelId="{04B3DF8C-A179-49C7-96AA-9825744BCF1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1400" dirty="0"/>
            <a:t>Obec působnost pak vykonávat nebude, nebude za ni nést odpovědnost, ani neobdrží příspěvek na výkon státní správy, předmětem kontroly ze strany krajského úřadu pak nebude v dané agendě obec, ale společenství.</a:t>
          </a:r>
        </a:p>
      </dgm:t>
    </dgm:pt>
    <dgm:pt modelId="{14268F14-9170-4FF4-97DA-55E071373B54}" type="parTrans" cxnId="{9C6F1FF3-ABD1-44A6-A93A-A9386355507C}">
      <dgm:prSet/>
      <dgm:spPr/>
      <dgm:t>
        <a:bodyPr/>
        <a:lstStyle/>
        <a:p>
          <a:endParaRPr lang="cs-CZ"/>
        </a:p>
      </dgm:t>
    </dgm:pt>
    <dgm:pt modelId="{DDC95889-964D-475F-B561-5AA00EF422CC}" type="sibTrans" cxnId="{9C6F1FF3-ABD1-44A6-A93A-A9386355507C}">
      <dgm:prSet/>
      <dgm:spPr/>
      <dgm:t>
        <a:bodyPr/>
        <a:lstStyle/>
        <a:p>
          <a:endParaRPr lang="cs-CZ"/>
        </a:p>
      </dgm:t>
    </dgm:pt>
    <dgm:pt modelId="{9CB6C791-A51E-4E67-BA60-B9905598FC9F}">
      <dgm:prSet phldrT="[Text]" custT="1"/>
      <dgm:spPr/>
      <dgm:t>
        <a:bodyPr/>
        <a:lstStyle/>
        <a:p>
          <a:r>
            <a:rPr lang="cs-CZ" sz="1300" dirty="0"/>
            <a:t>Příspěvek na výkon státní správy zůstává obci, ta by měla náklady na sdíleného úředníka společenství kompenzovat.</a:t>
          </a:r>
        </a:p>
      </dgm:t>
    </dgm:pt>
    <dgm:pt modelId="{88CE8C4A-5B93-4F0C-9D0E-8D963B5F243D}" type="parTrans" cxnId="{440BCF6D-A460-47B1-9560-16A161939B2E}">
      <dgm:prSet/>
      <dgm:spPr/>
      <dgm:t>
        <a:bodyPr/>
        <a:lstStyle/>
        <a:p>
          <a:endParaRPr lang="cs-CZ"/>
        </a:p>
      </dgm:t>
    </dgm:pt>
    <dgm:pt modelId="{51B2CA15-C5A7-49A4-97E8-08C1D006050A}" type="sibTrans" cxnId="{440BCF6D-A460-47B1-9560-16A161939B2E}">
      <dgm:prSet/>
      <dgm:spPr/>
      <dgm:t>
        <a:bodyPr/>
        <a:lstStyle/>
        <a:p>
          <a:endParaRPr lang="cs-CZ"/>
        </a:p>
      </dgm:t>
    </dgm:pt>
    <dgm:pt modelId="{F3706F6B-EFD9-4DC6-84AD-3CDB129D4D9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1600" b="1" dirty="0"/>
            <a:t>Uzavření veřejnoprávní smlouvy</a:t>
          </a:r>
        </a:p>
        <a:p>
          <a:r>
            <a:rPr lang="cs-CZ" sz="1400" dirty="0"/>
            <a:t>- Dvoustranné uzavření veřejnoprávní smlouvy mezi dvěma obcemi.</a:t>
          </a:r>
        </a:p>
        <a:p>
          <a:r>
            <a:rPr lang="cs-CZ" sz="1400" dirty="0"/>
            <a:t>- Příspěvek na výkon státní správy náleží obci, ta si s druhou obcí domluví finanční kompenzaci</a:t>
          </a:r>
          <a:r>
            <a:rPr lang="cs-CZ" sz="1100" dirty="0"/>
            <a:t>.</a:t>
          </a:r>
        </a:p>
        <a:p>
          <a:endParaRPr lang="cs-CZ" sz="1600" dirty="0"/>
        </a:p>
      </dgm:t>
    </dgm:pt>
    <dgm:pt modelId="{996F1CA5-8BD7-441F-975B-14B6DEFA4FDB}" type="parTrans" cxnId="{45BBC3AF-2E25-4CD5-B6F6-95C098948A67}">
      <dgm:prSet/>
      <dgm:spPr/>
      <dgm:t>
        <a:bodyPr/>
        <a:lstStyle/>
        <a:p>
          <a:endParaRPr lang="cs-CZ"/>
        </a:p>
      </dgm:t>
    </dgm:pt>
    <dgm:pt modelId="{947C8E68-5613-48B3-A80D-AE9B2BCE034D}" type="sibTrans" cxnId="{45BBC3AF-2E25-4CD5-B6F6-95C098948A67}">
      <dgm:prSet/>
      <dgm:spPr/>
      <dgm:t>
        <a:bodyPr/>
        <a:lstStyle/>
        <a:p>
          <a:endParaRPr lang="cs-CZ"/>
        </a:p>
      </dgm:t>
    </dgm:pt>
    <dgm:pt modelId="{1C0DEA37-D1EE-4D56-88E6-4E50299122D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1400" dirty="0"/>
            <a:t>Odpovědnost za výkon působnosti je na společenství. </a:t>
          </a:r>
        </a:p>
      </dgm:t>
    </dgm:pt>
    <dgm:pt modelId="{1A8BC5F5-E159-4F01-B3E8-C02345A47B6A}" type="parTrans" cxnId="{9CAAEA3C-44F4-471D-9F46-50037D39EDB8}">
      <dgm:prSet/>
      <dgm:spPr/>
      <dgm:t>
        <a:bodyPr/>
        <a:lstStyle/>
        <a:p>
          <a:endParaRPr lang="cs-CZ"/>
        </a:p>
      </dgm:t>
    </dgm:pt>
    <dgm:pt modelId="{A99CB061-4571-4F64-BAE1-8AEA1CCDB442}" type="sibTrans" cxnId="{9CAAEA3C-44F4-471D-9F46-50037D39EDB8}">
      <dgm:prSet/>
      <dgm:spPr/>
      <dgm:t>
        <a:bodyPr/>
        <a:lstStyle/>
        <a:p>
          <a:endParaRPr lang="cs-CZ"/>
        </a:p>
      </dgm:t>
    </dgm:pt>
    <dgm:pt modelId="{1310F4BF-FC3C-42A2-905D-0814A72C691C}">
      <dgm:prSet phldrT="[Text]" custT="1"/>
      <dgm:spPr/>
      <dgm:t>
        <a:bodyPr/>
        <a:lstStyle/>
        <a:p>
          <a:r>
            <a:rPr lang="cs-CZ" sz="1300" dirty="0"/>
            <a:t>Lze sdílet jakoukoli přenesenou působnost mimo agendy obcí ORP.  </a:t>
          </a:r>
        </a:p>
      </dgm:t>
    </dgm:pt>
    <dgm:pt modelId="{329B149D-DB50-4660-AB05-3581A2139856}" type="parTrans" cxnId="{252CB20B-7BB5-485C-B1DB-28C548BABBCA}">
      <dgm:prSet/>
      <dgm:spPr/>
      <dgm:t>
        <a:bodyPr/>
        <a:lstStyle/>
        <a:p>
          <a:endParaRPr lang="cs-CZ"/>
        </a:p>
      </dgm:t>
    </dgm:pt>
    <dgm:pt modelId="{63BB0922-71E5-4A2B-9C6F-95D17615BD68}" type="sibTrans" cxnId="{252CB20B-7BB5-485C-B1DB-28C548BABBCA}">
      <dgm:prSet/>
      <dgm:spPr/>
      <dgm:t>
        <a:bodyPr/>
        <a:lstStyle/>
        <a:p>
          <a:endParaRPr lang="cs-CZ"/>
        </a:p>
      </dgm:t>
    </dgm:pt>
    <dgm:pt modelId="{24B0DA1E-772E-4A66-9DE4-931983E84A2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1400" dirty="0"/>
            <a:t>Uvažováno v případě výkonu veřejného opatrovnictví</a:t>
          </a:r>
          <a:r>
            <a:rPr lang="cs-CZ" sz="1200" dirty="0"/>
            <a:t>. </a:t>
          </a:r>
        </a:p>
      </dgm:t>
    </dgm:pt>
    <dgm:pt modelId="{CB8ECBD0-4C38-4F26-9F53-56C98D93741B}" type="parTrans" cxnId="{75042AAE-14F1-4B0A-A2F6-7907D9A1316A}">
      <dgm:prSet/>
      <dgm:spPr/>
      <dgm:t>
        <a:bodyPr/>
        <a:lstStyle/>
        <a:p>
          <a:endParaRPr lang="cs-CZ"/>
        </a:p>
      </dgm:t>
    </dgm:pt>
    <dgm:pt modelId="{15591F4A-B9D8-4B2A-A1AC-042615A86AA0}" type="sibTrans" cxnId="{75042AAE-14F1-4B0A-A2F6-7907D9A1316A}">
      <dgm:prSet/>
      <dgm:spPr/>
      <dgm:t>
        <a:bodyPr/>
        <a:lstStyle/>
        <a:p>
          <a:endParaRPr lang="cs-CZ"/>
        </a:p>
      </dgm:t>
    </dgm:pt>
    <dgm:pt modelId="{80CB76EE-B576-42B0-8E0A-B4110EF0CCD2}" type="pres">
      <dgm:prSet presAssocID="{BD215184-825E-47E2-86A5-7F9F48E1B3B9}" presName="linear" presStyleCnt="0">
        <dgm:presLayoutVars>
          <dgm:dir/>
          <dgm:resizeHandles val="exact"/>
        </dgm:presLayoutVars>
      </dgm:prSet>
      <dgm:spPr/>
    </dgm:pt>
    <dgm:pt modelId="{95DA667D-4CD8-4552-8F71-3FB4F2D20089}" type="pres">
      <dgm:prSet presAssocID="{8CB379D6-BC25-4984-9CF7-0811E0AB88A2}" presName="comp" presStyleCnt="0"/>
      <dgm:spPr/>
    </dgm:pt>
    <dgm:pt modelId="{A1822AAE-C6F7-408A-BE6B-B0903519FAEA}" type="pres">
      <dgm:prSet presAssocID="{8CB379D6-BC25-4984-9CF7-0811E0AB88A2}" presName="box" presStyleLbl="node1" presStyleIdx="0" presStyleCnt="4" custScaleY="96313"/>
      <dgm:spPr/>
    </dgm:pt>
    <dgm:pt modelId="{7EBEB9B9-77DB-4EE0-9C6B-D226490545C9}" type="pres">
      <dgm:prSet presAssocID="{8CB379D6-BC25-4984-9CF7-0811E0AB88A2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03D838D3-6459-4FC9-BC38-17343605BE9D}" type="pres">
      <dgm:prSet presAssocID="{8CB379D6-BC25-4984-9CF7-0811E0AB88A2}" presName="text" presStyleLbl="node1" presStyleIdx="0" presStyleCnt="4">
        <dgm:presLayoutVars>
          <dgm:bulletEnabled val="1"/>
        </dgm:presLayoutVars>
      </dgm:prSet>
      <dgm:spPr/>
    </dgm:pt>
    <dgm:pt modelId="{297E686B-221C-4E04-A31D-904825959BC0}" type="pres">
      <dgm:prSet presAssocID="{171E3662-D582-4204-9EA3-93503AE28E91}" presName="spacer" presStyleCnt="0"/>
      <dgm:spPr/>
    </dgm:pt>
    <dgm:pt modelId="{D8C3DA9B-09D1-4EE7-89B3-3D60AC1FEF13}" type="pres">
      <dgm:prSet presAssocID="{F3706F6B-EFD9-4DC6-84AD-3CDB129D4D9D}" presName="comp" presStyleCnt="0"/>
      <dgm:spPr/>
    </dgm:pt>
    <dgm:pt modelId="{698ED2D0-5BAB-48A2-A0D1-7767C2FA77BB}" type="pres">
      <dgm:prSet presAssocID="{F3706F6B-EFD9-4DC6-84AD-3CDB129D4D9D}" presName="box" presStyleLbl="node1" presStyleIdx="1" presStyleCnt="4" custScaleY="127888" custLinFactNeighborX="-91" custLinFactNeighborY="-9774"/>
      <dgm:spPr/>
    </dgm:pt>
    <dgm:pt modelId="{7D4927D4-26FD-43DC-B965-4A05174BA9F2}" type="pres">
      <dgm:prSet presAssocID="{F3706F6B-EFD9-4DC6-84AD-3CDB129D4D9D}" presName="img" presStyleLbl="fgImgPlace1" presStyleIdx="1" presStyleCnt="4" custScaleY="139882" custLinFactNeighborX="-1372" custLinFactNeighborY="-18210"/>
      <dgm:spPr>
        <a:blipFill rotWithShape="1">
          <a:blip xmlns:r="http://schemas.openxmlformats.org/officeDocument/2006/relationships" r:embed="rId2"/>
          <a:srcRect/>
          <a:stretch>
            <a:fillRect t="-19000" b="-19000"/>
          </a:stretch>
        </a:blipFill>
      </dgm:spPr>
    </dgm:pt>
    <dgm:pt modelId="{A756EABD-DB07-4094-B2EE-99EF3804D1DA}" type="pres">
      <dgm:prSet presAssocID="{F3706F6B-EFD9-4DC6-84AD-3CDB129D4D9D}" presName="text" presStyleLbl="node1" presStyleIdx="1" presStyleCnt="4">
        <dgm:presLayoutVars>
          <dgm:bulletEnabled val="1"/>
        </dgm:presLayoutVars>
      </dgm:prSet>
      <dgm:spPr/>
    </dgm:pt>
    <dgm:pt modelId="{DE2E06C3-52D9-47B8-BB74-F01A75DA27B2}" type="pres">
      <dgm:prSet presAssocID="{947C8E68-5613-48B3-A80D-AE9B2BCE034D}" presName="spacer" presStyleCnt="0"/>
      <dgm:spPr/>
    </dgm:pt>
    <dgm:pt modelId="{FD53D4F0-7E15-455C-886E-F21EB23E8A53}" type="pres">
      <dgm:prSet presAssocID="{25E41EBE-A4ED-47E8-A33D-8C3C6FD46AA4}" presName="comp" presStyleCnt="0"/>
      <dgm:spPr/>
    </dgm:pt>
    <dgm:pt modelId="{1BF6DCC6-F5B0-4B76-8826-5B4A14D1E5EA}" type="pres">
      <dgm:prSet presAssocID="{25E41EBE-A4ED-47E8-A33D-8C3C6FD46AA4}" presName="box" presStyleLbl="node1" presStyleIdx="2" presStyleCnt="4" custScaleY="139976" custLinFactNeighborX="-183" custLinFactNeighborY="-21804"/>
      <dgm:spPr/>
    </dgm:pt>
    <dgm:pt modelId="{607DA7D7-91C3-4809-992A-7031863409EE}" type="pres">
      <dgm:prSet presAssocID="{25E41EBE-A4ED-47E8-A33D-8C3C6FD46AA4}" presName="img" presStyleLbl="fgImgPlace1" presStyleIdx="2" presStyleCnt="4" custScaleY="146410" custLinFactNeighborX="0" custLinFactNeighborY="-20266"/>
      <dgm:spPr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</dgm:spPr>
    </dgm:pt>
    <dgm:pt modelId="{69ECB320-FA2C-418C-A792-982746F6722A}" type="pres">
      <dgm:prSet presAssocID="{25E41EBE-A4ED-47E8-A33D-8C3C6FD46AA4}" presName="text" presStyleLbl="node1" presStyleIdx="2" presStyleCnt="4">
        <dgm:presLayoutVars>
          <dgm:bulletEnabled val="1"/>
        </dgm:presLayoutVars>
      </dgm:prSet>
      <dgm:spPr/>
    </dgm:pt>
    <dgm:pt modelId="{72176E5A-C02E-4F83-8E48-A52F2198F4F9}" type="pres">
      <dgm:prSet presAssocID="{051D2D01-6EB2-41B5-B428-0962A9E6AE56}" presName="spacer" presStyleCnt="0"/>
      <dgm:spPr/>
    </dgm:pt>
    <dgm:pt modelId="{EB8F971B-3620-4B4A-BB9C-84BA754492F9}" type="pres">
      <dgm:prSet presAssocID="{D26130B9-6949-4ED6-A63E-4720421B0072}" presName="comp" presStyleCnt="0"/>
      <dgm:spPr/>
    </dgm:pt>
    <dgm:pt modelId="{56D1E27F-CD2E-4727-AA6D-0EE7375B5B04}" type="pres">
      <dgm:prSet presAssocID="{D26130B9-6949-4ED6-A63E-4720421B0072}" presName="box" presStyleLbl="node1" presStyleIdx="3" presStyleCnt="4" custScaleY="161544" custLinFactNeighborX="-91" custLinFactNeighborY="-20752"/>
      <dgm:spPr/>
    </dgm:pt>
    <dgm:pt modelId="{6DD403B1-C4E8-421E-A6CA-68EF3BF7296C}" type="pres">
      <dgm:prSet presAssocID="{D26130B9-6949-4ED6-A63E-4720421B0072}" presName="img" presStyleLbl="fgImgPlace1" presStyleIdx="3" presStyleCnt="4" custScaleY="177323" custLinFactNeighborY="-21285"/>
      <dgm:spPr>
        <a:blipFill rotWithShape="1">
          <a:blip xmlns:r="http://schemas.openxmlformats.org/officeDocument/2006/relationships" r:embed="rId4"/>
          <a:srcRect/>
          <a:stretch>
            <a:fillRect l="-2000" r="-2000"/>
          </a:stretch>
        </a:blipFill>
      </dgm:spPr>
    </dgm:pt>
    <dgm:pt modelId="{FEEBBC41-DA7E-4B17-8288-F6A73785FE68}" type="pres">
      <dgm:prSet presAssocID="{D26130B9-6949-4ED6-A63E-4720421B0072}" presName="text" presStyleLbl="node1" presStyleIdx="3" presStyleCnt="4">
        <dgm:presLayoutVars>
          <dgm:bulletEnabled val="1"/>
        </dgm:presLayoutVars>
      </dgm:prSet>
      <dgm:spPr/>
    </dgm:pt>
  </dgm:ptLst>
  <dgm:cxnLst>
    <dgm:cxn modelId="{252CB20B-7BB5-485C-B1DB-28C548BABBCA}" srcId="{25E41EBE-A4ED-47E8-A33D-8C3C6FD46AA4}" destId="{1310F4BF-FC3C-42A2-905D-0814A72C691C}" srcOrd="3" destOrd="0" parTransId="{329B149D-DB50-4660-AB05-3581A2139856}" sibTransId="{63BB0922-71E5-4A2B-9C6F-95D17615BD68}"/>
    <dgm:cxn modelId="{D6F91011-DE62-4599-99C2-9314508D4E76}" srcId="{8CB379D6-BC25-4984-9CF7-0811E0AB88A2}" destId="{045A1785-4264-4804-9E70-8CC3A7E5A207}" srcOrd="0" destOrd="0" parTransId="{FD3BD28F-1B8C-44E4-9128-7D303922AF6D}" sibTransId="{49A1B352-FB12-45C8-8D1F-837504125442}"/>
    <dgm:cxn modelId="{DCE1A217-651D-408F-BB9B-5647AA26D8CA}" type="presOf" srcId="{9CB6C791-A51E-4E67-BA60-B9905598FC9F}" destId="{1BF6DCC6-F5B0-4B76-8826-5B4A14D1E5EA}" srcOrd="0" destOrd="3" presId="urn:microsoft.com/office/officeart/2005/8/layout/vList4"/>
    <dgm:cxn modelId="{8A7F7E1D-18D9-42A3-B38A-2EB7108A8DF3}" type="presOf" srcId="{04B3DF8C-A179-49C7-96AA-9825744BCF1A}" destId="{56D1E27F-CD2E-4727-AA6D-0EE7375B5B04}" srcOrd="0" destOrd="2" presId="urn:microsoft.com/office/officeart/2005/8/layout/vList4"/>
    <dgm:cxn modelId="{3106281F-47A4-49EF-8BBD-FF23DCFDE95B}" type="presOf" srcId="{1310F4BF-FC3C-42A2-905D-0814A72C691C}" destId="{1BF6DCC6-F5B0-4B76-8826-5B4A14D1E5EA}" srcOrd="0" destOrd="4" presId="urn:microsoft.com/office/officeart/2005/8/layout/vList4"/>
    <dgm:cxn modelId="{0760872C-322F-48DC-9C16-9F39601CE481}" srcId="{8CB379D6-BC25-4984-9CF7-0811E0AB88A2}" destId="{BF70AE49-1497-4B8F-86F9-D1B4252B7D35}" srcOrd="1" destOrd="0" parTransId="{B12AA809-4F7E-4D76-A41E-ECAB3CD59C93}" sibTransId="{B4C68B04-2082-43A8-A2CB-60DC2E4CBA5B}"/>
    <dgm:cxn modelId="{517BBF30-A94E-4AC8-B9D5-19D0C49CE180}" type="presOf" srcId="{9CB6C791-A51E-4E67-BA60-B9905598FC9F}" destId="{69ECB320-FA2C-418C-A792-982746F6722A}" srcOrd="1" destOrd="3" presId="urn:microsoft.com/office/officeart/2005/8/layout/vList4"/>
    <dgm:cxn modelId="{757DDB35-4AF7-4A53-BF48-506638AD8CE0}" type="presOf" srcId="{D0CFA1BD-06BD-4608-BBBF-3FD0375DD6D4}" destId="{1BF6DCC6-F5B0-4B76-8826-5B4A14D1E5EA}" srcOrd="0" destOrd="1" presId="urn:microsoft.com/office/officeart/2005/8/layout/vList4"/>
    <dgm:cxn modelId="{DC06EF35-8106-4969-8A67-FA2BF08DEC47}" type="presOf" srcId="{8CB379D6-BC25-4984-9CF7-0811E0AB88A2}" destId="{03D838D3-6459-4FC9-BC38-17343605BE9D}" srcOrd="1" destOrd="0" presId="urn:microsoft.com/office/officeart/2005/8/layout/vList4"/>
    <dgm:cxn modelId="{7506C03B-B5A6-40B5-856D-1EF487C330A7}" srcId="{BD215184-825E-47E2-86A5-7F9F48E1B3B9}" destId="{25E41EBE-A4ED-47E8-A33D-8C3C6FD46AA4}" srcOrd="2" destOrd="0" parTransId="{6964328D-144D-408E-858E-A1EAE0018652}" sibTransId="{051D2D01-6EB2-41B5-B428-0962A9E6AE56}"/>
    <dgm:cxn modelId="{E091F53B-DCFC-4C2D-A121-94517DC9D878}" type="presOf" srcId="{25E41EBE-A4ED-47E8-A33D-8C3C6FD46AA4}" destId="{1BF6DCC6-F5B0-4B76-8826-5B4A14D1E5EA}" srcOrd="0" destOrd="0" presId="urn:microsoft.com/office/officeart/2005/8/layout/vList4"/>
    <dgm:cxn modelId="{9CAAEA3C-44F4-471D-9F46-50037D39EDB8}" srcId="{D26130B9-6949-4ED6-A63E-4720421B0072}" destId="{1C0DEA37-D1EE-4D56-88E6-4E50299122D4}" srcOrd="2" destOrd="0" parTransId="{1A8BC5F5-E159-4F01-B3E8-C02345A47B6A}" sibTransId="{A99CB061-4571-4F64-BAE1-8AEA1CCDB442}"/>
    <dgm:cxn modelId="{C38A813E-8E5B-4ADE-B180-BE2688782BFC}" type="presOf" srcId="{D26130B9-6949-4ED6-A63E-4720421B0072}" destId="{56D1E27F-CD2E-4727-AA6D-0EE7375B5B04}" srcOrd="0" destOrd="0" presId="urn:microsoft.com/office/officeart/2005/8/layout/vList4"/>
    <dgm:cxn modelId="{0D39DD65-CAA9-421E-A719-610DC7B52672}" type="presOf" srcId="{9ACE6808-5903-4635-AD06-5D9C72FE6079}" destId="{69ECB320-FA2C-418C-A792-982746F6722A}" srcOrd="1" destOrd="2" presId="urn:microsoft.com/office/officeart/2005/8/layout/vList4"/>
    <dgm:cxn modelId="{E7ACFA45-B4AB-4A92-984C-2AB21755EEBB}" type="presOf" srcId="{045A1785-4264-4804-9E70-8CC3A7E5A207}" destId="{A1822AAE-C6F7-408A-BE6B-B0903519FAEA}" srcOrd="0" destOrd="1" presId="urn:microsoft.com/office/officeart/2005/8/layout/vList4"/>
    <dgm:cxn modelId="{5C8F4246-AF97-4715-88D4-4BE4FD912134}" type="presOf" srcId="{D0CFA1BD-06BD-4608-BBBF-3FD0375DD6D4}" destId="{69ECB320-FA2C-418C-A792-982746F6722A}" srcOrd="1" destOrd="1" presId="urn:microsoft.com/office/officeart/2005/8/layout/vList4"/>
    <dgm:cxn modelId="{8A91F349-4773-4EFD-809F-27DB7FBE68B6}" type="presOf" srcId="{F3706F6B-EFD9-4DC6-84AD-3CDB129D4D9D}" destId="{A756EABD-DB07-4094-B2EE-99EF3804D1DA}" srcOrd="1" destOrd="0" presId="urn:microsoft.com/office/officeart/2005/8/layout/vList4"/>
    <dgm:cxn modelId="{87F7564C-CB5B-4784-81B2-E345F318F8A7}" type="presOf" srcId="{8CB379D6-BC25-4984-9CF7-0811E0AB88A2}" destId="{A1822AAE-C6F7-408A-BE6B-B0903519FAEA}" srcOrd="0" destOrd="0" presId="urn:microsoft.com/office/officeart/2005/8/layout/vList4"/>
    <dgm:cxn modelId="{E917AF6C-EDE3-40B6-8D2B-D672DD955F3F}" type="presOf" srcId="{6C9966B9-46D1-44E2-86D8-028525BB8C0D}" destId="{56D1E27F-CD2E-4727-AA6D-0EE7375B5B04}" srcOrd="0" destOrd="1" presId="urn:microsoft.com/office/officeart/2005/8/layout/vList4"/>
    <dgm:cxn modelId="{440BCF6D-A460-47B1-9560-16A161939B2E}" srcId="{25E41EBE-A4ED-47E8-A33D-8C3C6FD46AA4}" destId="{9CB6C791-A51E-4E67-BA60-B9905598FC9F}" srcOrd="2" destOrd="0" parTransId="{88CE8C4A-5B93-4F0C-9D0E-8D963B5F243D}" sibTransId="{51B2CA15-C5A7-49A4-97E8-08C1D006050A}"/>
    <dgm:cxn modelId="{70F4BD6E-41F1-4B00-9AE0-3F057E453C08}" type="presOf" srcId="{045A1785-4264-4804-9E70-8CC3A7E5A207}" destId="{03D838D3-6459-4FC9-BC38-17343605BE9D}" srcOrd="1" destOrd="1" presId="urn:microsoft.com/office/officeart/2005/8/layout/vList4"/>
    <dgm:cxn modelId="{DD2AE877-A2AE-4A59-B578-C8832A3B5DDF}" type="presOf" srcId="{BF70AE49-1497-4B8F-86F9-D1B4252B7D35}" destId="{A1822AAE-C6F7-408A-BE6B-B0903519FAEA}" srcOrd="0" destOrd="2" presId="urn:microsoft.com/office/officeart/2005/8/layout/vList4"/>
    <dgm:cxn modelId="{7A00F358-18DE-4A75-AB6E-8FD4F89CAF31}" type="presOf" srcId="{BD215184-825E-47E2-86A5-7F9F48E1B3B9}" destId="{80CB76EE-B576-42B0-8E0A-B4110EF0CCD2}" srcOrd="0" destOrd="0" presId="urn:microsoft.com/office/officeart/2005/8/layout/vList4"/>
    <dgm:cxn modelId="{D5F3877D-FA17-44FC-9964-2EA18B0A3B5C}" type="presOf" srcId="{6C9966B9-46D1-44E2-86D8-028525BB8C0D}" destId="{FEEBBC41-DA7E-4B17-8288-F6A73785FE68}" srcOrd="1" destOrd="1" presId="urn:microsoft.com/office/officeart/2005/8/layout/vList4"/>
    <dgm:cxn modelId="{D1D28485-27AB-45FC-ACBB-33B15ED2077F}" srcId="{25E41EBE-A4ED-47E8-A33D-8C3C6FD46AA4}" destId="{D0CFA1BD-06BD-4608-BBBF-3FD0375DD6D4}" srcOrd="0" destOrd="0" parTransId="{34686453-D277-4C9E-9D0E-E3F743561C1D}" sibTransId="{42DBACAD-D8ED-4EC1-8A8A-FD058E9D9059}"/>
    <dgm:cxn modelId="{B691AD8D-E677-422E-AEF5-C26ED8D7BAFE}" type="presOf" srcId="{04B3DF8C-A179-49C7-96AA-9825744BCF1A}" destId="{FEEBBC41-DA7E-4B17-8288-F6A73785FE68}" srcOrd="1" destOrd="2" presId="urn:microsoft.com/office/officeart/2005/8/layout/vList4"/>
    <dgm:cxn modelId="{AC7C4794-6BD3-4A65-A7EE-AC04363FEF29}" type="presOf" srcId="{F3706F6B-EFD9-4DC6-84AD-3CDB129D4D9D}" destId="{698ED2D0-5BAB-48A2-A0D1-7767C2FA77BB}" srcOrd="0" destOrd="0" presId="urn:microsoft.com/office/officeart/2005/8/layout/vList4"/>
    <dgm:cxn modelId="{E36D9494-0640-410C-9838-31109FE37C0B}" type="presOf" srcId="{D26130B9-6949-4ED6-A63E-4720421B0072}" destId="{FEEBBC41-DA7E-4B17-8288-F6A73785FE68}" srcOrd="1" destOrd="0" presId="urn:microsoft.com/office/officeart/2005/8/layout/vList4"/>
    <dgm:cxn modelId="{FB7BBD98-35C7-4339-BD31-EE9F01249664}" srcId="{D26130B9-6949-4ED6-A63E-4720421B0072}" destId="{6C9966B9-46D1-44E2-86D8-028525BB8C0D}" srcOrd="0" destOrd="0" parTransId="{97D05A01-CF01-4868-8287-8931C219179A}" sibTransId="{188AE07E-E99F-4082-863B-1F7E906E9740}"/>
    <dgm:cxn modelId="{75042AAE-14F1-4B0A-A2F6-7907D9A1316A}" srcId="{D26130B9-6949-4ED6-A63E-4720421B0072}" destId="{24B0DA1E-772E-4A66-9DE4-931983E84A2E}" srcOrd="3" destOrd="0" parTransId="{CB8ECBD0-4C38-4F26-9F53-56C98D93741B}" sibTransId="{15591F4A-B9D8-4B2A-A1AC-042615A86AA0}"/>
    <dgm:cxn modelId="{45BBC3AF-2E25-4CD5-B6F6-95C098948A67}" srcId="{BD215184-825E-47E2-86A5-7F9F48E1B3B9}" destId="{F3706F6B-EFD9-4DC6-84AD-3CDB129D4D9D}" srcOrd="1" destOrd="0" parTransId="{996F1CA5-8BD7-441F-975B-14B6DEFA4FDB}" sibTransId="{947C8E68-5613-48B3-A80D-AE9B2BCE034D}"/>
    <dgm:cxn modelId="{C1B117C1-F1CC-4300-8A1B-210F2E1855E1}" type="presOf" srcId="{BF70AE49-1497-4B8F-86F9-D1B4252B7D35}" destId="{03D838D3-6459-4FC9-BC38-17343605BE9D}" srcOrd="1" destOrd="2" presId="urn:microsoft.com/office/officeart/2005/8/layout/vList4"/>
    <dgm:cxn modelId="{F20739C4-81B6-4FFC-B500-23FDBDCF6366}" type="presOf" srcId="{1C0DEA37-D1EE-4D56-88E6-4E50299122D4}" destId="{56D1E27F-CD2E-4727-AA6D-0EE7375B5B04}" srcOrd="0" destOrd="3" presId="urn:microsoft.com/office/officeart/2005/8/layout/vList4"/>
    <dgm:cxn modelId="{8E2C12C5-B92A-4D0E-A998-686C099EDD9C}" type="presOf" srcId="{1C0DEA37-D1EE-4D56-88E6-4E50299122D4}" destId="{FEEBBC41-DA7E-4B17-8288-F6A73785FE68}" srcOrd="1" destOrd="3" presId="urn:microsoft.com/office/officeart/2005/8/layout/vList4"/>
    <dgm:cxn modelId="{1F5188C9-3918-4EFD-BDA0-3517CF120CBC}" type="presOf" srcId="{24B0DA1E-772E-4A66-9DE4-931983E84A2E}" destId="{FEEBBC41-DA7E-4B17-8288-F6A73785FE68}" srcOrd="1" destOrd="4" presId="urn:microsoft.com/office/officeart/2005/8/layout/vList4"/>
    <dgm:cxn modelId="{5BAFA0CE-5E08-426E-8F5B-41738886D1A9}" srcId="{BD215184-825E-47E2-86A5-7F9F48E1B3B9}" destId="{8CB379D6-BC25-4984-9CF7-0811E0AB88A2}" srcOrd="0" destOrd="0" parTransId="{165C0EB0-D098-460F-AE47-AD9F11049CFA}" sibTransId="{171E3662-D582-4204-9EA3-93503AE28E91}"/>
    <dgm:cxn modelId="{8D16DFD4-E7EE-4A8D-AE57-95B139A46022}" srcId="{25E41EBE-A4ED-47E8-A33D-8C3C6FD46AA4}" destId="{9ACE6808-5903-4635-AD06-5D9C72FE6079}" srcOrd="1" destOrd="0" parTransId="{DF5C64CC-75AC-45AC-9C38-435437030031}" sibTransId="{95408928-FF6E-43E3-9424-4D1795EE55F9}"/>
    <dgm:cxn modelId="{6B235ADA-01E1-4B16-A73F-AAACA4CEE0F9}" srcId="{BD215184-825E-47E2-86A5-7F9F48E1B3B9}" destId="{D26130B9-6949-4ED6-A63E-4720421B0072}" srcOrd="3" destOrd="0" parTransId="{39168404-1581-4AC4-BAD0-760EE1C8CF41}" sibTransId="{B55C0EEF-5FFC-41BB-B130-889080EE1992}"/>
    <dgm:cxn modelId="{D8DF36DC-F327-463B-9BC7-91AB7ED34C88}" type="presOf" srcId="{1310F4BF-FC3C-42A2-905D-0814A72C691C}" destId="{69ECB320-FA2C-418C-A792-982746F6722A}" srcOrd="1" destOrd="4" presId="urn:microsoft.com/office/officeart/2005/8/layout/vList4"/>
    <dgm:cxn modelId="{4783FAE2-D51C-4570-9E54-1F959D6EFAA2}" type="presOf" srcId="{24B0DA1E-772E-4A66-9DE4-931983E84A2E}" destId="{56D1E27F-CD2E-4727-AA6D-0EE7375B5B04}" srcOrd="0" destOrd="4" presId="urn:microsoft.com/office/officeart/2005/8/layout/vList4"/>
    <dgm:cxn modelId="{9C6F1FF3-ABD1-44A6-A93A-A9386355507C}" srcId="{D26130B9-6949-4ED6-A63E-4720421B0072}" destId="{04B3DF8C-A179-49C7-96AA-9825744BCF1A}" srcOrd="1" destOrd="0" parTransId="{14268F14-9170-4FF4-97DA-55E071373B54}" sibTransId="{DDC95889-964D-475F-B561-5AA00EF422CC}"/>
    <dgm:cxn modelId="{38BF27FA-9E41-4F83-966D-F4B6DF2B6B28}" type="presOf" srcId="{9ACE6808-5903-4635-AD06-5D9C72FE6079}" destId="{1BF6DCC6-F5B0-4B76-8826-5B4A14D1E5EA}" srcOrd="0" destOrd="2" presId="urn:microsoft.com/office/officeart/2005/8/layout/vList4"/>
    <dgm:cxn modelId="{50B86DFE-081B-4E24-94D6-787B95D766E2}" type="presOf" srcId="{25E41EBE-A4ED-47E8-A33D-8C3C6FD46AA4}" destId="{69ECB320-FA2C-418C-A792-982746F6722A}" srcOrd="1" destOrd="0" presId="urn:microsoft.com/office/officeart/2005/8/layout/vList4"/>
    <dgm:cxn modelId="{2FF232C7-E083-4BE4-B5C7-ED1C255EB4CB}" type="presParOf" srcId="{80CB76EE-B576-42B0-8E0A-B4110EF0CCD2}" destId="{95DA667D-4CD8-4552-8F71-3FB4F2D20089}" srcOrd="0" destOrd="0" presId="urn:microsoft.com/office/officeart/2005/8/layout/vList4"/>
    <dgm:cxn modelId="{3B0BD141-7B01-464B-9CCE-090F176E99D2}" type="presParOf" srcId="{95DA667D-4CD8-4552-8F71-3FB4F2D20089}" destId="{A1822AAE-C6F7-408A-BE6B-B0903519FAEA}" srcOrd="0" destOrd="0" presId="urn:microsoft.com/office/officeart/2005/8/layout/vList4"/>
    <dgm:cxn modelId="{FFBA0981-CB7E-41FA-8171-724AA2516152}" type="presParOf" srcId="{95DA667D-4CD8-4552-8F71-3FB4F2D20089}" destId="{7EBEB9B9-77DB-4EE0-9C6B-D226490545C9}" srcOrd="1" destOrd="0" presId="urn:microsoft.com/office/officeart/2005/8/layout/vList4"/>
    <dgm:cxn modelId="{189974DA-2AFE-4B8D-BBA5-C1610C136AFF}" type="presParOf" srcId="{95DA667D-4CD8-4552-8F71-3FB4F2D20089}" destId="{03D838D3-6459-4FC9-BC38-17343605BE9D}" srcOrd="2" destOrd="0" presId="urn:microsoft.com/office/officeart/2005/8/layout/vList4"/>
    <dgm:cxn modelId="{35E48A45-6BB3-4F6F-A828-5FC68BEF31BB}" type="presParOf" srcId="{80CB76EE-B576-42B0-8E0A-B4110EF0CCD2}" destId="{297E686B-221C-4E04-A31D-904825959BC0}" srcOrd="1" destOrd="0" presId="urn:microsoft.com/office/officeart/2005/8/layout/vList4"/>
    <dgm:cxn modelId="{3A945D6B-5757-472A-808D-72C26E971774}" type="presParOf" srcId="{80CB76EE-B576-42B0-8E0A-B4110EF0CCD2}" destId="{D8C3DA9B-09D1-4EE7-89B3-3D60AC1FEF13}" srcOrd="2" destOrd="0" presId="urn:microsoft.com/office/officeart/2005/8/layout/vList4"/>
    <dgm:cxn modelId="{5BE03C40-25C0-4B3E-8D47-EA5130FBA046}" type="presParOf" srcId="{D8C3DA9B-09D1-4EE7-89B3-3D60AC1FEF13}" destId="{698ED2D0-5BAB-48A2-A0D1-7767C2FA77BB}" srcOrd="0" destOrd="0" presId="urn:microsoft.com/office/officeart/2005/8/layout/vList4"/>
    <dgm:cxn modelId="{320643DE-E20C-4D4D-8E15-C3005791B869}" type="presParOf" srcId="{D8C3DA9B-09D1-4EE7-89B3-3D60AC1FEF13}" destId="{7D4927D4-26FD-43DC-B965-4A05174BA9F2}" srcOrd="1" destOrd="0" presId="urn:microsoft.com/office/officeart/2005/8/layout/vList4"/>
    <dgm:cxn modelId="{0BE62547-2113-4EF8-BF64-CA2C5A5A6C8E}" type="presParOf" srcId="{D8C3DA9B-09D1-4EE7-89B3-3D60AC1FEF13}" destId="{A756EABD-DB07-4094-B2EE-99EF3804D1DA}" srcOrd="2" destOrd="0" presId="urn:microsoft.com/office/officeart/2005/8/layout/vList4"/>
    <dgm:cxn modelId="{9644B350-B7D7-4B20-83BA-B8AB1B74D8B5}" type="presParOf" srcId="{80CB76EE-B576-42B0-8E0A-B4110EF0CCD2}" destId="{DE2E06C3-52D9-47B8-BB74-F01A75DA27B2}" srcOrd="3" destOrd="0" presId="urn:microsoft.com/office/officeart/2005/8/layout/vList4"/>
    <dgm:cxn modelId="{177DBCD2-AC21-4A2D-966F-ACFC7CFEB4D2}" type="presParOf" srcId="{80CB76EE-B576-42B0-8E0A-B4110EF0CCD2}" destId="{FD53D4F0-7E15-455C-886E-F21EB23E8A53}" srcOrd="4" destOrd="0" presId="urn:microsoft.com/office/officeart/2005/8/layout/vList4"/>
    <dgm:cxn modelId="{C1A8A7C4-5767-4E69-B5FC-C0820F083320}" type="presParOf" srcId="{FD53D4F0-7E15-455C-886E-F21EB23E8A53}" destId="{1BF6DCC6-F5B0-4B76-8826-5B4A14D1E5EA}" srcOrd="0" destOrd="0" presId="urn:microsoft.com/office/officeart/2005/8/layout/vList4"/>
    <dgm:cxn modelId="{763D4C0F-D004-41C2-930C-C7D1F0295D2F}" type="presParOf" srcId="{FD53D4F0-7E15-455C-886E-F21EB23E8A53}" destId="{607DA7D7-91C3-4809-992A-7031863409EE}" srcOrd="1" destOrd="0" presId="urn:microsoft.com/office/officeart/2005/8/layout/vList4"/>
    <dgm:cxn modelId="{40BB6F70-C000-4918-9907-C43D42304AAF}" type="presParOf" srcId="{FD53D4F0-7E15-455C-886E-F21EB23E8A53}" destId="{69ECB320-FA2C-418C-A792-982746F6722A}" srcOrd="2" destOrd="0" presId="urn:microsoft.com/office/officeart/2005/8/layout/vList4"/>
    <dgm:cxn modelId="{D5058CFC-B6C6-46C0-B0B7-31EBF11E6D28}" type="presParOf" srcId="{80CB76EE-B576-42B0-8E0A-B4110EF0CCD2}" destId="{72176E5A-C02E-4F83-8E48-A52F2198F4F9}" srcOrd="5" destOrd="0" presId="urn:microsoft.com/office/officeart/2005/8/layout/vList4"/>
    <dgm:cxn modelId="{A26D34F9-DA66-4E73-9C97-877B17A9D083}" type="presParOf" srcId="{80CB76EE-B576-42B0-8E0A-B4110EF0CCD2}" destId="{EB8F971B-3620-4B4A-BB9C-84BA754492F9}" srcOrd="6" destOrd="0" presId="urn:microsoft.com/office/officeart/2005/8/layout/vList4"/>
    <dgm:cxn modelId="{AF477A0D-3031-432A-B48C-7E4359C89ACB}" type="presParOf" srcId="{EB8F971B-3620-4B4A-BB9C-84BA754492F9}" destId="{56D1E27F-CD2E-4727-AA6D-0EE7375B5B04}" srcOrd="0" destOrd="0" presId="urn:microsoft.com/office/officeart/2005/8/layout/vList4"/>
    <dgm:cxn modelId="{8038C9D5-AE82-4C5D-BD90-1560EDAD4E86}" type="presParOf" srcId="{EB8F971B-3620-4B4A-BB9C-84BA754492F9}" destId="{6DD403B1-C4E8-421E-A6CA-68EF3BF7296C}" srcOrd="1" destOrd="0" presId="urn:microsoft.com/office/officeart/2005/8/layout/vList4"/>
    <dgm:cxn modelId="{5C0C3EC9-D025-4D68-9264-1F33A12BEC8E}" type="presParOf" srcId="{EB8F971B-3620-4B4A-BB9C-84BA754492F9}" destId="{FEEBBC41-DA7E-4B17-8288-F6A73785FE6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22AAE-C6F7-408A-BE6B-B0903519FAEA}">
      <dsp:nvSpPr>
        <dsp:cNvPr id="0" name=""/>
        <dsp:cNvSpPr/>
      </dsp:nvSpPr>
      <dsp:spPr>
        <a:xfrm>
          <a:off x="0" y="0"/>
          <a:ext cx="10746179" cy="97505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Výkon přenesené působnosti obcí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Stávající stav, kdy každá obec si řeší vlastní výkon přenesené působnosti.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Příspěvek na výkon státní správy náleží obci.</a:t>
          </a:r>
        </a:p>
      </dsp:txBody>
      <dsp:txXfrm>
        <a:off x="2250473" y="0"/>
        <a:ext cx="8495705" cy="975054"/>
      </dsp:txXfrm>
    </dsp:sp>
    <dsp:sp modelId="{7EBEB9B9-77DB-4EE0-9C6B-D226490545C9}">
      <dsp:nvSpPr>
        <dsp:cNvPr id="0" name=""/>
        <dsp:cNvSpPr/>
      </dsp:nvSpPr>
      <dsp:spPr>
        <a:xfrm>
          <a:off x="101238" y="82574"/>
          <a:ext cx="2149235" cy="8099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ED2D0-5BAB-48A2-A0D1-7767C2FA77BB}">
      <dsp:nvSpPr>
        <dsp:cNvPr id="0" name=""/>
        <dsp:cNvSpPr/>
      </dsp:nvSpPr>
      <dsp:spPr>
        <a:xfrm>
          <a:off x="0" y="977342"/>
          <a:ext cx="10746179" cy="129471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Uzavření veřejnoprávní smlouvy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Dvoustranné uzavření veřejnoprávní smlouvy mezi dvěma obcemi.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Příspěvek na výkon státní správy náleží obci, ta si s druhou obcí domluví finanční kompenzaci</a:t>
          </a:r>
          <a:r>
            <a:rPr lang="cs-CZ" sz="1100" kern="1200" dirty="0"/>
            <a:t>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</dsp:txBody>
      <dsp:txXfrm>
        <a:off x="2250473" y="977342"/>
        <a:ext cx="8495705" cy="1294714"/>
      </dsp:txXfrm>
    </dsp:sp>
    <dsp:sp modelId="{7D4927D4-26FD-43DC-B965-4A05174BA9F2}">
      <dsp:nvSpPr>
        <dsp:cNvPr id="0" name=""/>
        <dsp:cNvSpPr/>
      </dsp:nvSpPr>
      <dsp:spPr>
        <a:xfrm>
          <a:off x="71750" y="1009710"/>
          <a:ext cx="2149235" cy="11329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6DCC6-F5B0-4B76-8826-5B4A14D1E5EA}">
      <dsp:nvSpPr>
        <dsp:cNvPr id="0" name=""/>
        <dsp:cNvSpPr/>
      </dsp:nvSpPr>
      <dsp:spPr>
        <a:xfrm>
          <a:off x="0" y="2251505"/>
          <a:ext cx="10746179" cy="1417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Výkon přenesené působnosti sdíleným úředníkem společenství 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Výkon přenesené působnosti je v odpovědnosti obce, je vykonáván jménem dané obce (Hlavička a podpis je dané obce).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Sdílený úředník ze společenství zajištuje zpracování žádosti/rozhodnutí/podklady.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Příspěvek na výkon státní správy zůstává obci, ta by měla náklady na sdíleného úředníka společenství kompenzovat.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Lze sdílet jakoukoli přenesenou působnost mimo agendy obcí ORP.  </a:t>
          </a:r>
        </a:p>
      </dsp:txBody>
      <dsp:txXfrm>
        <a:off x="2250473" y="2251505"/>
        <a:ext cx="8495705" cy="1417091"/>
      </dsp:txXfrm>
    </dsp:sp>
    <dsp:sp modelId="{607DA7D7-91C3-4809-992A-7031863409EE}">
      <dsp:nvSpPr>
        <dsp:cNvPr id="0" name=""/>
        <dsp:cNvSpPr/>
      </dsp:nvSpPr>
      <dsp:spPr>
        <a:xfrm>
          <a:off x="101238" y="2423764"/>
          <a:ext cx="2149235" cy="11857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1E27F-CD2E-4727-AA6D-0EE7375B5B04}">
      <dsp:nvSpPr>
        <dsp:cNvPr id="0" name=""/>
        <dsp:cNvSpPr/>
      </dsp:nvSpPr>
      <dsp:spPr>
        <a:xfrm>
          <a:off x="0" y="3780485"/>
          <a:ext cx="10746179" cy="163544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Přenos přenesené působnosti na základě zákona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Ve specifických případech, kdy explicitně stanoví zvláštní právní předpis možný převod působnost z obce na společenství.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Obec působnost pak vykonávat nebude, nebude za ni nést odpovědnost, ani neobdrží příspěvek na výkon státní správy, předmětem kontroly ze strany krajského úřadu pak nebude v dané agendě obec, ale společenství.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Odpovědnost za výkon působnosti je na společenství.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Uvažováno v případě výkonu veřejného opatrovnictví</a:t>
          </a:r>
          <a:r>
            <a:rPr lang="cs-CZ" sz="1200" kern="1200" dirty="0"/>
            <a:t>. </a:t>
          </a:r>
        </a:p>
      </dsp:txBody>
      <dsp:txXfrm>
        <a:off x="2250473" y="3780485"/>
        <a:ext cx="8495705" cy="1635441"/>
      </dsp:txXfrm>
    </dsp:sp>
    <dsp:sp modelId="{6DD403B1-C4E8-421E-A6CA-68EF3BF7296C}">
      <dsp:nvSpPr>
        <dsp:cNvPr id="0" name=""/>
        <dsp:cNvSpPr/>
      </dsp:nvSpPr>
      <dsp:spPr>
        <a:xfrm>
          <a:off x="101238" y="3917833"/>
          <a:ext cx="2149235" cy="14361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B1220-411F-4819-9384-36AC783DC1EC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A5C43-D806-42D8-B97C-DF64A130E8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12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5A84C4-9DB4-4A86-92A4-72BDB541B214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63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5A84C4-9DB4-4A86-92A4-72BDB541B214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32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01A5D-B3C6-656A-5748-EFE180B3B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9DACE2D-DF67-FC10-25F0-C4E54FB31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B2DB36D-84AA-41E1-CE69-D219E958A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5B93F2-AF3D-6AC7-7286-EE1779091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A84C4-9DB4-4A86-92A4-72BDB541B214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79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01A5D-B3C6-656A-5748-EFE180B3B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9DACE2D-DF67-FC10-25F0-C4E54FB31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B2DB36D-84AA-41E1-CE69-D219E958A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5B93F2-AF3D-6AC7-7286-EE1779091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A84C4-9DB4-4A86-92A4-72BDB541B214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39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0C2F5-D906-4D4B-BC5F-0541FBE81E5E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92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0BB80-6CEF-E0CB-8594-D10BDBA9F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A2B2728-24D1-3691-A138-53009517E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8352FC-F611-0B3E-04E2-32D7ABA63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1A9F62-F93D-1990-44F8-1DCDE76E00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A84C4-9DB4-4A86-92A4-72BDB541B2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97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8D1EF-4846-4D78-8E7A-9DD7D357B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10114A-727F-4486-8300-D5F1BEDBF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3C06A4-574C-4E21-AF16-28D222C7C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EF1D-8817-4FBE-895F-CF55110A2CA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BDD071-0F81-4B53-88D4-2F370FC3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FA47C7-B54D-4F71-9FF3-0CB90249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2DF2-19FC-48C9-857B-E17C9D5F8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34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9C415-4499-42D6-80BC-5BF31DA1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E2FCC8-0DAF-4C73-ACED-2BD67EB52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B72E0B-677F-42D5-B318-0F021B74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EF1D-8817-4FBE-895F-CF55110A2CA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19ED9D-869A-43C4-8C00-7D806FCC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114B5F-59E0-4CDA-A77C-C01C294D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2DF2-19FC-48C9-857B-E17C9D5F8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86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D34BB43-3E03-4DFE-917E-B1E5FDBCF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7D3645-1E58-4E26-B633-240C4B786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B34130-030C-410A-A4A0-41F28EB0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EF1D-8817-4FBE-895F-CF55110A2CA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45E67B-63EC-4E6F-8BFF-A88E60D8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85AEC5-6A35-4D3C-91E4-BDEE47ED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2DF2-19FC-48C9-857B-E17C9D5F8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60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ul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0E2F5E7-FB0A-4AB7-A9AD-E682952E4630}"/>
              </a:ext>
            </a:extLst>
          </p:cNvPr>
          <p:cNvSpPr txBox="1"/>
          <p:nvPr userDrawn="1"/>
        </p:nvSpPr>
        <p:spPr>
          <a:xfrm>
            <a:off x="1055999" y="1508788"/>
            <a:ext cx="10080000" cy="46166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endParaRPr lang="cs-CZ" sz="2400" kern="0"/>
          </a:p>
        </p:txBody>
      </p:sp>
      <p:pic>
        <p:nvPicPr>
          <p:cNvPr id="3" name="Obrázek 2" descr="Obsah obrázku snímek obrazovky, kreslené&#10;&#10;Popis byl vytvořen automaticky">
            <a:extLst>
              <a:ext uri="{FF2B5EF4-FFF2-40B4-BE49-F238E27FC236}">
                <a16:creationId xmlns:a16="http://schemas.microsoft.com/office/drawing/2014/main" id="{FBBA4425-136A-7A98-386D-CAD52421A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" y="0"/>
            <a:ext cx="12172553" cy="6858000"/>
          </a:xfrm>
          <a:prstGeom prst="rect">
            <a:avLst/>
          </a:prstGeom>
        </p:spPr>
      </p:pic>
      <p:sp>
        <p:nvSpPr>
          <p:cNvPr id="4" name="Zástupný symbol pro text 2">
            <a:extLst>
              <a:ext uri="{FF2B5EF4-FFF2-40B4-BE49-F238E27FC236}">
                <a16:creationId xmlns:a16="http://schemas.microsoft.com/office/drawing/2014/main" id="{07F8CA28-41AD-7952-9BEA-27EBB8513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999" y="356659"/>
            <a:ext cx="10080000" cy="673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cs-CZ" sz="3733" b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Nadpis</a:t>
            </a:r>
            <a:endParaRPr lang="cs-CZ" sz="2667" b="0" noProof="1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2B1BC4-C677-3A79-1558-E535099493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55998" y="1779084"/>
            <a:ext cx="4915179" cy="451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55191" indent="-355191">
              <a:buFontTx/>
              <a:buBlip>
                <a:blip r:embed="rId3"/>
              </a:buBlip>
              <a:defRPr sz="2667"/>
            </a:lvl1pPr>
            <a:lvl2pPr marL="724782" indent="-292793">
              <a:buFontTx/>
              <a:buBlip>
                <a:blip r:embed="rId3"/>
              </a:buBlip>
              <a:defRPr sz="2400"/>
            </a:lvl2pPr>
            <a:lvl3pPr marL="1079973" indent="-259194">
              <a:buFontTx/>
              <a:buBlip>
                <a:blip r:embed="rId3"/>
              </a:buBlip>
              <a:defRPr sz="2133"/>
            </a:lvl3pPr>
            <a:lvl4pPr marL="1439297" indent="-287859">
              <a:buFontTx/>
              <a:buBlip>
                <a:blip r:embed="rId3"/>
              </a:buBlip>
              <a:defRPr sz="1867"/>
            </a:lvl4pPr>
            <a:lvl5pPr marL="1678475" indent="-239178">
              <a:buFontTx/>
              <a:buBlip>
                <a:blip r:embed="rId3"/>
              </a:buBlip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text 8">
            <a:extLst>
              <a:ext uri="{FF2B5EF4-FFF2-40B4-BE49-F238E27FC236}">
                <a16:creationId xmlns:a16="http://schemas.microsoft.com/office/drawing/2014/main" id="{D88C1505-5EFA-AD6E-DF74-F67E5F349B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3371" y="1083867"/>
            <a:ext cx="10056000" cy="64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67" b="1"/>
            </a:lvl1pPr>
            <a:lvl2pPr marL="431789" indent="0">
              <a:buNone/>
              <a:defRPr/>
            </a:lvl2pPr>
          </a:lstStyle>
          <a:p>
            <a:pPr lvl="0"/>
            <a:r>
              <a:rPr lang="cs-CZ"/>
              <a:t>Kliknutím vložíte podnadpis.</a:t>
            </a:r>
          </a:p>
          <a:p>
            <a:pPr lvl="4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028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9690E-C80B-45A9-8127-6700B38830A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40732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D1259-A683-4980-BEDE-15D2E4FDBB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940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3D011-9112-4214-8469-CAC7A2C1C71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0891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D490D-1A95-4AD7-B7C2-F66D65BF2FA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7257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FADCE-53D5-4755-AA02-5D9CB14E40B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0012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02BB9-39BB-4646-8DB6-FAF2BF43C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1487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97AEE-3FFE-4AFC-901E-966D75B31B7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688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EBA941-F3C7-4384-9A0C-89286C47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A2033E-4F93-4495-B7CF-4036B1274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4ED3C6-8733-4D10-B122-23ED5405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EF1D-8817-4FBE-895F-CF55110A2CA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445D77-2D0A-4FE9-B93A-16D6F486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0079B6-D15B-46B9-A97E-ED6832EE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2DF2-19FC-48C9-857B-E17C9D5F8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122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88BD5-8A23-4865-B31A-1DEA20AAD4C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007695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C1D6-FF68-4EDD-B1BF-53B17BCC00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29713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F16A-FD5D-4C37-BBD4-C964C3E766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7509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961CF-8FB6-43B9-B82A-191F38B7653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36205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81AE-F4DA-48C7-B0BD-ED25541A1D0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95155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6205-3476-4334-81EE-A69BF326422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77222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noProof="0" dirty="0"/>
              <a:t>Klepnutím na ikonu přidáte klipart.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1EB-9883-4521-ADCF-ACDB80CA246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0928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67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99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41F5C-DFFC-45AC-AF0C-E4D8AC1A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4413D1-9A8C-4BE1-9EFB-3E389CDDA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68B7CC-D5C3-4AF5-9670-EF031C40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EF1D-8817-4FBE-895F-CF55110A2CA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6BE467-9BF1-4471-BBC2-753C4A6AC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DB6240-F566-4FC5-AD02-1B360C2F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2DF2-19FC-48C9-857B-E17C9D5F8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68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33FF0-08FD-4C97-A432-B2C4F1EE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93A8E7-8C5F-4EC7-B418-2941AC16D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450882-812E-4608-A543-6BE3E9E07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1F5F3D-9F68-4480-987F-DB75EB7E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EF1D-8817-4FBE-895F-CF55110A2CA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18CEC1-8425-4033-8D95-16B43EC2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B49D0D-ED68-4F1A-A05D-370262D7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2DF2-19FC-48C9-857B-E17C9D5F8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79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32A4B-B696-459C-ADD4-20D00549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A66ECD-7EEA-4345-B62A-B3586FF86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C77ACB-7DF2-4C86-9318-276660A0A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17E40A-C859-43BC-8B78-2B64D45E8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6C7B26C-4B4F-491A-B165-5B1A523B5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262957-11D2-424B-8C2A-FE2DB1FD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EF1D-8817-4FBE-895F-CF55110A2CA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C053410-8DF5-4415-AFF5-0C14F1C6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81161A5-A998-49F3-ACFE-8FE6F4D3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2DF2-19FC-48C9-857B-E17C9D5F8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15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AC40F-1729-4035-8254-FAD4C305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CBD3FBC-B265-4052-8308-337E9094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EF1D-8817-4FBE-895F-CF55110A2CA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0724C0-4FA4-4D2D-A864-3767141A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02B510-E3B7-470B-B342-25A4F1F1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2DF2-19FC-48C9-857B-E17C9D5F8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24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7ABED56-5A7D-446C-8367-C4574566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EF1D-8817-4FBE-895F-CF55110A2CA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0FB3E02-BD68-451D-A1AB-6A1A243F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484794-DEB1-4DA5-9B84-6DB6E369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2DF2-19FC-48C9-857B-E17C9D5F8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63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56CB5-D728-44B7-9EBF-E8254A03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444D95-5454-4F6F-8DBD-3D04DC5C1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F53373-72DD-454E-BACF-1A66EA23C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9382BC-23FB-4C2C-83A1-F117D618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EF1D-8817-4FBE-895F-CF55110A2CA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4B58F8-F9D9-4177-BF2D-955CF211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3FDBAF-3A5B-44AE-8948-25219EEE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2DF2-19FC-48C9-857B-E17C9D5F8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57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BF509-1137-4ABF-9C45-4926C224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4E8A17E-589E-47EC-AB3B-A8CBD5AF6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D43D88-9412-4447-AA22-2886F4390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5F1E91-059A-4438-AC25-55F97B59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EF1D-8817-4FBE-895F-CF55110A2CA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723F02-24BB-4DE5-86F4-A0A51A48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5EA36C-A1DC-4DF6-AEB6-4003648E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2DF2-19FC-48C9-857B-E17C9D5F8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72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812F44C-06A5-46C1-A29B-83559A957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8BB8FC-B1DD-4390-A323-CEA9A295F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465BA4-B369-4401-A80B-630FDB12C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DEF1D-8817-4FBE-895F-CF55110A2CA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C2F61D-748A-4973-AA1D-614CFB0A0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9E0206-10E8-44E5-B48C-48CEB1401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2DF2-19FC-48C9-857B-E17C9D5F8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55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cs-CZ" altLang="cs-CZ"/>
            </a:br>
            <a:endParaRPr lang="cs-CZ" alt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908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6FA9774-C38C-48A4-9EB4-94C3753EA7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78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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avid.slama@mvcr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spolecenstviobci.gov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slama@mvcr.cz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F0077-F715-4210-AD8C-A53EBA683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4642"/>
            <a:ext cx="9144000" cy="1635304"/>
          </a:xfrm>
        </p:spPr>
        <p:txBody>
          <a:bodyPr>
            <a:normAutofit/>
          </a:bodyPr>
          <a:lstStyle/>
          <a:p>
            <a:r>
              <a:rPr lang="cs-CZ" sz="8000" b="1" dirty="0">
                <a:solidFill>
                  <a:srgbClr val="272D58"/>
                </a:solidFill>
                <a:latin typeface="+mn-lt"/>
              </a:rPr>
              <a:t>Společenství obcí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D202FBD-99AA-179F-A3F3-EDDD59951D82}"/>
              </a:ext>
            </a:extLst>
          </p:cNvPr>
          <p:cNvSpPr/>
          <p:nvPr/>
        </p:nvSpPr>
        <p:spPr bwMode="auto">
          <a:xfrm>
            <a:off x="0" y="4470398"/>
            <a:ext cx="12192000" cy="2387601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5FB5E0E-F163-3EEF-4357-DB45C4D6F6D9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05B3B2-48FD-4EAD-A727-A84B9E785A0F}"/>
              </a:ext>
            </a:extLst>
          </p:cNvPr>
          <p:cNvSpPr txBox="1"/>
          <p:nvPr/>
        </p:nvSpPr>
        <p:spPr>
          <a:xfrm>
            <a:off x="2781036" y="4864717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Ing. Mgr. David Sláma</a:t>
            </a:r>
          </a:p>
          <a:p>
            <a:r>
              <a:rPr lang="cs-CZ" dirty="0">
                <a:solidFill>
                  <a:schemeClr val="bg1"/>
                </a:solidFill>
              </a:rPr>
              <a:t>ředitel odboru strategického rozvoje a koordinace veřejné správy</a:t>
            </a:r>
          </a:p>
          <a:p>
            <a:r>
              <a:rPr lang="cs-CZ" dirty="0">
                <a:solidFill>
                  <a:schemeClr val="bg1"/>
                </a:solidFill>
              </a:rPr>
              <a:t>Ministerstvo vnitra</a:t>
            </a:r>
          </a:p>
          <a:p>
            <a:r>
              <a:rPr lang="cs-CZ" dirty="0">
                <a:hlinkClick r:id="rId2"/>
              </a:rPr>
              <a:t>david.slama@mvcr.cz</a:t>
            </a:r>
            <a:r>
              <a:rPr lang="cs-CZ" dirty="0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1B7B977-0380-4154-9E6F-170A8438F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526" y="0"/>
            <a:ext cx="4947821" cy="21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D6CCD-AED2-857F-A227-07B13FAAB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93B8EA0B-3A35-AC27-2C16-633938F46545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1FE98AC-6E9B-EF27-ACAD-413B9D4376DA}"/>
              </a:ext>
            </a:extLst>
          </p:cNvPr>
          <p:cNvSpPr txBox="1"/>
          <p:nvPr/>
        </p:nvSpPr>
        <p:spPr>
          <a:xfrm>
            <a:off x="1" y="310428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Výkon správních činností sdíleným úředníkem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CB056C7-C1DC-3103-F0CE-0B7D78BB0C6D}"/>
              </a:ext>
            </a:extLst>
          </p:cNvPr>
          <p:cNvSpPr txBox="1"/>
          <p:nvPr/>
        </p:nvSpPr>
        <p:spPr>
          <a:xfrm>
            <a:off x="231914" y="1496895"/>
            <a:ext cx="7726534" cy="610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72D58"/>
                </a:solidFill>
                <a:effectLst/>
                <a:ea typeface="Times New Roman" panose="02020603050405020304" pitchFamily="18" charset="0"/>
              </a:rPr>
              <a:t>Pro výkon správní činnosti (přenesená i samostatná působnost).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72D58"/>
                </a:solidFill>
                <a:ea typeface="Times New Roman" panose="02020603050405020304" pitchFamily="18" charset="0"/>
              </a:rPr>
              <a:t>Není to nová vrstvu přenesené působnosti – výkon agend jménem konkrétní obce.</a:t>
            </a:r>
            <a:endParaRPr lang="cs-CZ" sz="1600" dirty="0">
              <a:solidFill>
                <a:srgbClr val="272D58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72D58"/>
                </a:solidFill>
                <a:effectLst/>
                <a:ea typeface="Times New Roman" panose="02020603050405020304" pitchFamily="18" charset="0"/>
              </a:rPr>
              <a:t>Ve společenství obcí může působit </a:t>
            </a:r>
            <a:r>
              <a:rPr lang="cs-CZ" sz="1600" b="1" dirty="0">
                <a:solidFill>
                  <a:srgbClr val="272D58"/>
                </a:solidFill>
                <a:effectLst/>
                <a:ea typeface="Times New Roman" panose="02020603050405020304" pitchFamily="18" charset="0"/>
              </a:rPr>
              <a:t>více sdílených úředníků na plné i částečné úvazky</a:t>
            </a:r>
            <a:r>
              <a:rPr lang="cs-CZ" sz="1600" dirty="0">
                <a:solidFill>
                  <a:srgbClr val="272D58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72D58"/>
                </a:solidFill>
                <a:ea typeface="Times New Roman" panose="02020603050405020304" pitchFamily="18" charset="0"/>
              </a:rPr>
              <a:t>různé kvalifikační požadavky </a:t>
            </a:r>
            <a:r>
              <a:rPr lang="cs-CZ" sz="1600" dirty="0">
                <a:solidFill>
                  <a:srgbClr val="272D58"/>
                </a:solidFill>
                <a:ea typeface="Times New Roman" panose="02020603050405020304" pitchFamily="18" charset="0"/>
              </a:rPr>
              <a:t>na výkon konkrétních agend (ZOZ).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72D58"/>
                </a:solidFill>
                <a:effectLst/>
                <a:ea typeface="Times New Roman" panose="02020603050405020304" pitchFamily="18" charset="0"/>
              </a:rPr>
              <a:t>organizaci práce řeší manažer Společenství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72D58"/>
                </a:solidFill>
                <a:ea typeface="Times New Roman" panose="02020603050405020304" pitchFamily="18" charset="0"/>
              </a:rPr>
              <a:t>není-li určeno jinak, pozici zaměstnavatele vykonává předseda společenství, zaměstnavatelem je Společenství</a:t>
            </a:r>
            <a:endParaRPr lang="cs-CZ" sz="1600" dirty="0">
              <a:solidFill>
                <a:srgbClr val="272D58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72D58"/>
                </a:solidFill>
                <a:ea typeface="Times New Roman" panose="02020603050405020304" pitchFamily="18" charset="0"/>
              </a:rPr>
              <a:t>Lze </a:t>
            </a:r>
            <a:r>
              <a:rPr lang="cs-CZ" sz="1600" b="1" dirty="0">
                <a:solidFill>
                  <a:srgbClr val="272D58"/>
                </a:solidFill>
                <a:ea typeface="Times New Roman" panose="02020603050405020304" pitchFamily="18" charset="0"/>
              </a:rPr>
              <a:t>aplikovat pro agendy základní působnosti obcí</a:t>
            </a:r>
            <a:r>
              <a:rPr lang="cs-CZ" sz="1600" dirty="0">
                <a:solidFill>
                  <a:srgbClr val="272D58"/>
                </a:solidFill>
                <a:ea typeface="Times New Roman" panose="02020603050405020304" pitchFamily="18" charset="0"/>
              </a:rPr>
              <a:t>, vyjma volební agendy; od 1.1.2025 na vše mimo agendy ORP.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72D58"/>
                </a:solidFill>
                <a:ea typeface="Times New Roman" panose="02020603050405020304" pitchFamily="18" charset="0"/>
              </a:rPr>
              <a:t>Nyní možné smluvní plat, nicméně počítá se s úpravou, která stanoví platnost tabulek.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72D58"/>
                </a:solidFill>
                <a:ea typeface="Times New Roman" panose="02020603050405020304" pitchFamily="18" charset="0"/>
              </a:rPr>
              <a:t>Principy fungování nutno upravit stanovami nebo smlouvou (např. rozsah agend).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72D58"/>
                </a:solidFill>
                <a:ea typeface="Times New Roman" panose="02020603050405020304" pitchFamily="18" charset="0"/>
              </a:rPr>
              <a:t>Dohoda se pro jednotlivé obce může lišit.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72D58"/>
                </a:solidFill>
                <a:ea typeface="Times New Roman" panose="02020603050405020304" pitchFamily="18" charset="0"/>
              </a:rPr>
              <a:t>Hledí se na něho jako na úředníka obce (vzdělávací povinnosti apod.)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72D58"/>
                </a:solidFill>
                <a:ea typeface="Times New Roman" panose="02020603050405020304" pitchFamily="18" charset="0"/>
              </a:rPr>
              <a:t>Nutno upravit i financování (platba za úkon/převod části příspěvku na výkon státní správy).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272D58"/>
              </a:solidFill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cs-CZ" sz="2000" dirty="0">
              <a:solidFill>
                <a:srgbClr val="272D58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FADDA51-18A4-1995-4C84-D5B714AF3742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3AD607-06F3-49E8-A469-B352779EB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869" y="1700726"/>
            <a:ext cx="4347131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D6CCD-AED2-857F-A227-07B13FAAB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93B8EA0B-3A35-AC27-2C16-633938F46545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1FE98AC-6E9B-EF27-ACAD-413B9D4376DA}"/>
              </a:ext>
            </a:extLst>
          </p:cNvPr>
          <p:cNvSpPr txBox="1"/>
          <p:nvPr/>
        </p:nvSpPr>
        <p:spPr>
          <a:xfrm>
            <a:off x="0" y="2334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chemeClr val="bg1"/>
                </a:solidFill>
                <a:latin typeface="+mj-lt"/>
              </a:rPr>
              <a:t>Příklad I – přestupková agenda</a:t>
            </a:r>
            <a:endParaRPr lang="cs-CZ" sz="2000" b="1" dirty="0">
              <a:ln w="10160">
                <a:noFill/>
                <a:prstDash val="solid"/>
              </a:ln>
              <a:solidFill>
                <a:schemeClr val="bg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FADDA51-18A4-1995-4C84-D5B714AF3742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6DF52FD-7D01-4F81-5B15-34EF064A4F1B}"/>
              </a:ext>
            </a:extLst>
          </p:cNvPr>
          <p:cNvSpPr txBox="1"/>
          <p:nvPr/>
        </p:nvSpPr>
        <p:spPr>
          <a:xfrm>
            <a:off x="516000" y="1623782"/>
            <a:ext cx="111600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72D58"/>
                </a:solidFill>
              </a:rPr>
              <a:t>Typická agenda pro sdíleného úředníka společenství obcí</a:t>
            </a:r>
            <a:r>
              <a:rPr lang="cs-CZ" dirty="0">
                <a:solidFill>
                  <a:srgbClr val="272D58"/>
                </a:solidFill>
              </a:rPr>
              <a:t>; jde o přestupky podle různých zákonů, může nahradit VPS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arenR"/>
            </a:pPr>
            <a:r>
              <a:rPr lang="cs-CZ" b="1" dirty="0">
                <a:solidFill>
                  <a:srgbClr val="272D58"/>
                </a:solidFill>
              </a:rPr>
              <a:t>Úprava kompetence ve Stanovách společenství obcí</a:t>
            </a:r>
            <a:r>
              <a:rPr lang="cs-CZ" dirty="0">
                <a:solidFill>
                  <a:srgbClr val="272D58"/>
                </a:solidFill>
              </a:rPr>
              <a:t>, resp. v dohodě mezi obcí a Společenstvím.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72D58"/>
                </a:solidFill>
              </a:rPr>
              <a:t>Doporučení MV: do stanov dejte obecnou charakteristiku, do dohody konkretizace.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72D58"/>
                </a:solidFill>
              </a:rPr>
              <a:t>Financování: cca. 20 %</a:t>
            </a:r>
            <a:r>
              <a:rPr lang="cs-CZ" dirty="0">
                <a:solidFill>
                  <a:srgbClr val="272D58"/>
                </a:solidFill>
              </a:rPr>
              <a:t> výše příspěvku na výkon státní správy obce I. typu je na výkon přestupkové agendy, sankce z vymožených pokut </a:t>
            </a:r>
            <a:r>
              <a:rPr lang="cs-CZ" b="1" dirty="0">
                <a:solidFill>
                  <a:srgbClr val="272D58"/>
                </a:solidFill>
              </a:rPr>
              <a:t>lze převést </a:t>
            </a:r>
            <a:r>
              <a:rPr lang="cs-CZ" dirty="0">
                <a:solidFill>
                  <a:srgbClr val="272D58"/>
                </a:solidFill>
              </a:rPr>
              <a:t>na </a:t>
            </a:r>
            <a:r>
              <a:rPr lang="cs-CZ" dirty="0" err="1">
                <a:solidFill>
                  <a:srgbClr val="272D58"/>
                </a:solidFill>
              </a:rPr>
              <a:t>s.o</a:t>
            </a:r>
            <a:r>
              <a:rPr lang="cs-CZ" dirty="0">
                <a:solidFill>
                  <a:srgbClr val="272D58"/>
                </a:solidFill>
              </a:rPr>
              <a:t>., ale primárně příjmem obce. 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arenR"/>
            </a:pPr>
            <a:r>
              <a:rPr lang="cs-CZ" dirty="0">
                <a:solidFill>
                  <a:srgbClr val="272D58"/>
                </a:solidFill>
              </a:rPr>
              <a:t>Sdílený  úředník musí mít </a:t>
            </a:r>
            <a:r>
              <a:rPr lang="cs-CZ" b="1" dirty="0">
                <a:solidFill>
                  <a:srgbClr val="272D58"/>
                </a:solidFill>
              </a:rPr>
              <a:t>odbornou způsobilost pro výkon přestupků </a:t>
            </a:r>
            <a:r>
              <a:rPr lang="cs-CZ" dirty="0">
                <a:solidFill>
                  <a:srgbClr val="272D58"/>
                </a:solidFill>
              </a:rPr>
              <a:t>(zkouška, vzdělání nebo délka odborné praxe),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arenR"/>
            </a:pPr>
            <a:r>
              <a:rPr lang="cs-CZ" dirty="0">
                <a:solidFill>
                  <a:srgbClr val="272D58"/>
                </a:solidFill>
              </a:rPr>
              <a:t>V případě osobního jednání se stranami, se jedná ve správním obvodu obce, kde byl přestupek spáchán – povinná místní příslušnost,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arenR"/>
            </a:pPr>
            <a:r>
              <a:rPr lang="cs-CZ" dirty="0">
                <a:solidFill>
                  <a:srgbClr val="272D58"/>
                </a:solidFill>
              </a:rPr>
              <a:t>Sdílený úředník vyhotoví rozhodnutí,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arenR"/>
            </a:pPr>
            <a:r>
              <a:rPr lang="cs-CZ" dirty="0">
                <a:solidFill>
                  <a:srgbClr val="272D58"/>
                </a:solidFill>
              </a:rPr>
              <a:t>Sdílený úředník může rozhodnutí i vypravit a odeslat, pokud se tak se členskou obcí dohodne. V této souvislosti může disponovat razítkem, přístupem do spisové služby či přístupem do datové schránky. </a:t>
            </a:r>
            <a:r>
              <a:rPr lang="cs-CZ" b="1" dirty="0">
                <a:solidFill>
                  <a:srgbClr val="272D58"/>
                </a:solidFill>
              </a:rPr>
              <a:t>Rozhodnutí nevydává společenství obcí, ale konkrétní obec!!!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arenR"/>
            </a:pPr>
            <a:r>
              <a:rPr lang="cs-CZ" dirty="0">
                <a:solidFill>
                  <a:srgbClr val="272D58"/>
                </a:solidFill>
              </a:rPr>
              <a:t>Případné odvolání řeší KÚ.</a:t>
            </a:r>
          </a:p>
        </p:txBody>
      </p:sp>
    </p:spTree>
    <p:extLst>
      <p:ext uri="{BB962C8B-B14F-4D97-AF65-F5344CB8AC3E}">
        <p14:creationId xmlns:p14="http://schemas.microsoft.com/office/powerpoint/2010/main" val="196699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3C25C-B131-4F66-BFBF-882A5351B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99" y="1500877"/>
            <a:ext cx="11160000" cy="4956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dirty="0">
                <a:solidFill>
                  <a:srgbClr val="272D58"/>
                </a:solidFill>
              </a:rPr>
              <a:t>DSO Stražiště</a:t>
            </a:r>
          </a:p>
          <a:p>
            <a:pPr lvl="1"/>
            <a:endParaRPr lang="cs-CZ" sz="2000" b="0" i="0" u="none" strike="noStrike" dirty="0">
              <a:solidFill>
                <a:srgbClr val="272D58"/>
              </a:solidFill>
              <a:effectLst/>
            </a:endParaRPr>
          </a:p>
          <a:p>
            <a:pPr lvl="1"/>
            <a:r>
              <a:rPr lang="cs-CZ" sz="2000" b="0" i="0" u="none" strike="noStrike" dirty="0">
                <a:solidFill>
                  <a:srgbClr val="272D58"/>
                </a:solidFill>
                <a:effectLst/>
              </a:rPr>
              <a:t>Nabízí služby v oblasti zadávání VZ </a:t>
            </a:r>
            <a:r>
              <a:rPr lang="cs-CZ" sz="2000" b="1" i="0" u="none" strike="noStrike" dirty="0">
                <a:solidFill>
                  <a:srgbClr val="272D58"/>
                </a:solidFill>
                <a:effectLst/>
              </a:rPr>
              <a:t>od poradenství až po komplexní organizaci</a:t>
            </a:r>
            <a:r>
              <a:rPr lang="cs-CZ" sz="2000" b="0" i="0" u="none" strike="noStrike" dirty="0">
                <a:solidFill>
                  <a:srgbClr val="272D58"/>
                </a:solidFill>
                <a:effectLst/>
              </a:rPr>
              <a:t> zadávacího či výběrového řízení. </a:t>
            </a:r>
          </a:p>
          <a:p>
            <a:pPr marL="457200" lvl="1" indent="0">
              <a:buNone/>
            </a:pPr>
            <a:endParaRPr lang="cs-CZ" sz="2000" b="0" i="0" u="none" strike="noStrike" dirty="0">
              <a:solidFill>
                <a:srgbClr val="272D58"/>
              </a:solidFill>
              <a:effectLst/>
            </a:endParaRPr>
          </a:p>
          <a:p>
            <a:pPr lvl="1"/>
            <a:r>
              <a:rPr lang="cs-CZ" sz="2000" b="0" i="0" u="none" strike="noStrike" dirty="0">
                <a:solidFill>
                  <a:srgbClr val="272D58"/>
                </a:solidFill>
                <a:effectLst/>
              </a:rPr>
              <a:t>Zadávací řízení pro </a:t>
            </a:r>
            <a:r>
              <a:rPr lang="cs-CZ" sz="2000" b="1" i="0" u="none" strike="noStrike" dirty="0">
                <a:solidFill>
                  <a:srgbClr val="272D58"/>
                </a:solidFill>
                <a:effectLst/>
              </a:rPr>
              <a:t>všechny druhy zadavatelů </a:t>
            </a:r>
            <a:r>
              <a:rPr lang="cs-CZ" sz="2000" dirty="0">
                <a:solidFill>
                  <a:srgbClr val="272D58"/>
                </a:solidFill>
              </a:rPr>
              <a:t>(</a:t>
            </a:r>
            <a:r>
              <a:rPr lang="cs-CZ" sz="2000" b="0" i="0" u="none" strike="noStrike" dirty="0">
                <a:solidFill>
                  <a:srgbClr val="272D58"/>
                </a:solidFill>
                <a:effectLst/>
              </a:rPr>
              <a:t>obce, firmy či fyzické osoby)</a:t>
            </a:r>
          </a:p>
          <a:p>
            <a:pPr lvl="2">
              <a:spcAft>
                <a:spcPts val="600"/>
              </a:spcAft>
            </a:pPr>
            <a:r>
              <a:rPr lang="cs-CZ" b="0" i="0" u="none" strike="noStrike" dirty="0">
                <a:solidFill>
                  <a:srgbClr val="272D58"/>
                </a:solidFill>
                <a:effectLst/>
              </a:rPr>
              <a:t>podlimitní i nadlimitní řízení a </a:t>
            </a:r>
            <a:r>
              <a:rPr lang="cs-CZ" dirty="0">
                <a:solidFill>
                  <a:srgbClr val="272D58"/>
                </a:solidFill>
              </a:rPr>
              <a:t>VZ </a:t>
            </a:r>
            <a:r>
              <a:rPr lang="cs-CZ" b="0" i="0" u="none" strike="noStrike" dirty="0">
                <a:solidFill>
                  <a:srgbClr val="272D58"/>
                </a:solidFill>
                <a:effectLst/>
              </a:rPr>
              <a:t>malého rozsahu</a:t>
            </a:r>
            <a:endParaRPr lang="cs-CZ" dirty="0">
              <a:solidFill>
                <a:srgbClr val="272D58"/>
              </a:solidFill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cs-CZ" sz="2000" b="1" i="0" u="none" strike="noStrike" dirty="0">
              <a:solidFill>
                <a:srgbClr val="272D58"/>
              </a:solidFill>
              <a:effectLst/>
            </a:endParaRPr>
          </a:p>
          <a:p>
            <a:pPr lvl="1">
              <a:spcAft>
                <a:spcPts val="600"/>
              </a:spcAft>
            </a:pPr>
            <a:r>
              <a:rPr lang="cs-CZ" sz="2000" b="1" i="0" u="none" strike="noStrike" dirty="0">
                <a:solidFill>
                  <a:srgbClr val="272D58"/>
                </a:solidFill>
                <a:effectLst/>
              </a:rPr>
              <a:t>Úředník</a:t>
            </a:r>
            <a:r>
              <a:rPr lang="cs-CZ" sz="2000" b="0" i="0" u="none" strike="noStrike" dirty="0">
                <a:solidFill>
                  <a:srgbClr val="272D58"/>
                </a:solidFill>
                <a:effectLst/>
              </a:rPr>
              <a:t> na VZ </a:t>
            </a:r>
            <a:r>
              <a:rPr lang="cs-CZ" sz="2000" b="1" i="0" u="none" strike="noStrike" dirty="0">
                <a:solidFill>
                  <a:srgbClr val="272D58"/>
                </a:solidFill>
                <a:effectLst/>
              </a:rPr>
              <a:t>není na ORP Pacov, ale na DSO </a:t>
            </a:r>
            <a:r>
              <a:rPr lang="cs-CZ" sz="2000" b="0" i="0" u="none" strike="noStrike" dirty="0">
                <a:solidFill>
                  <a:srgbClr val="272D58"/>
                </a:solidFill>
                <a:effectLst/>
                <a:sym typeface="Wingdings" pitchFamily="2" charset="2"/>
              </a:rPr>
              <a:t> zajišťuje VZ pro samotné ORP i ostatní obce</a:t>
            </a:r>
          </a:p>
          <a:p>
            <a:pPr lvl="1">
              <a:spcAft>
                <a:spcPts val="600"/>
              </a:spcAft>
            </a:pPr>
            <a:endParaRPr lang="cs-CZ" sz="2000" dirty="0">
              <a:solidFill>
                <a:srgbClr val="272D58"/>
              </a:solidFill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r>
              <a:rPr lang="cs-CZ" sz="2000" dirty="0">
                <a:solidFill>
                  <a:srgbClr val="272D58"/>
                </a:solidFill>
                <a:sym typeface="Wingdings" pitchFamily="2" charset="2"/>
              </a:rPr>
              <a:t>Stanoven sazebník pro jednotlivé obce, kolik za zajištění veřejné zakázky zaplatí.</a:t>
            </a:r>
            <a:endParaRPr lang="cs-CZ" sz="2000" b="0" i="0" u="none" strike="noStrike" dirty="0">
              <a:solidFill>
                <a:srgbClr val="272D58"/>
              </a:solidFill>
              <a:effectLst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F3331BD-6AE9-641B-4E71-22EE3AE2754D}"/>
              </a:ext>
            </a:extLst>
          </p:cNvPr>
          <p:cNvSpPr/>
          <p:nvPr/>
        </p:nvSpPr>
        <p:spPr bwMode="auto">
          <a:xfrm>
            <a:off x="0" y="-14112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77AF51-9A96-46EB-9EDC-222C5AB7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" y="18255"/>
            <a:ext cx="12053455" cy="1325563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rgbClr val="FFFFFF"/>
                </a:solidFill>
              </a:rPr>
              <a:t>Příklad II – zajišťování veřejných zakázek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369883B-7947-5EC7-88A2-50160CD71F18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91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3C25C-B131-4F66-BFBF-882A5351B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99" y="1500877"/>
            <a:ext cx="11160000" cy="4956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u="sng" dirty="0">
                <a:solidFill>
                  <a:srgbClr val="272D58"/>
                </a:solidFill>
              </a:rPr>
              <a:t>Společenství obcí Jilemnicko</a:t>
            </a:r>
          </a:p>
          <a:p>
            <a:pPr marL="0" indent="0">
              <a:buNone/>
            </a:pPr>
            <a:endParaRPr lang="cs-CZ" sz="3200" u="sng" dirty="0">
              <a:solidFill>
                <a:srgbClr val="272D58"/>
              </a:solidFill>
            </a:endParaRPr>
          </a:p>
          <a:p>
            <a:pPr lvl="1"/>
            <a:r>
              <a:rPr lang="cs-CZ" b="0" i="0" u="none" strike="noStrike" dirty="0">
                <a:solidFill>
                  <a:srgbClr val="272D58"/>
                </a:solidFill>
                <a:effectLst/>
              </a:rPr>
              <a:t>Registrováno v dubnu 2024</a:t>
            </a:r>
          </a:p>
          <a:p>
            <a:pPr lvl="1"/>
            <a:r>
              <a:rPr lang="cs-CZ" dirty="0">
                <a:solidFill>
                  <a:srgbClr val="272D58"/>
                </a:solidFill>
              </a:rPr>
              <a:t>Zahrnuje všech 21 obcí z ORP Jilemnice, včetně samotného ORP</a:t>
            </a:r>
          </a:p>
          <a:p>
            <a:pPr lvl="1"/>
            <a:r>
              <a:rPr lang="cs-CZ" dirty="0">
                <a:solidFill>
                  <a:srgbClr val="272D58"/>
                </a:solidFill>
              </a:rPr>
              <a:t>Stanovy uvádějí jako předmět činnosti např.:</a:t>
            </a:r>
          </a:p>
          <a:p>
            <a:pPr lvl="2"/>
            <a:r>
              <a:rPr lang="cs-CZ" sz="2400" b="0" i="0" u="none" strike="noStrike" dirty="0">
                <a:solidFill>
                  <a:srgbClr val="272D58"/>
                </a:solidFill>
                <a:effectLst/>
              </a:rPr>
              <a:t>Koordinace význa</a:t>
            </a:r>
            <a:r>
              <a:rPr lang="cs-CZ" sz="2400" dirty="0">
                <a:solidFill>
                  <a:srgbClr val="272D58"/>
                </a:solidFill>
              </a:rPr>
              <a:t>mných investičních akcí v území</a:t>
            </a:r>
          </a:p>
          <a:p>
            <a:pPr lvl="2"/>
            <a:r>
              <a:rPr lang="cs-CZ" sz="2400" b="0" i="0" u="none" strike="noStrike" dirty="0">
                <a:solidFill>
                  <a:srgbClr val="272D58"/>
                </a:solidFill>
                <a:effectLst/>
              </a:rPr>
              <a:t>Koordinace sociálních služeb </a:t>
            </a:r>
          </a:p>
          <a:p>
            <a:pPr lvl="2"/>
            <a:r>
              <a:rPr lang="cs-CZ" sz="2400" dirty="0">
                <a:solidFill>
                  <a:srgbClr val="272D58"/>
                </a:solidFill>
              </a:rPr>
              <a:t>Poskytování poradenství pro členské obce</a:t>
            </a:r>
          </a:p>
          <a:p>
            <a:pPr lvl="2"/>
            <a:r>
              <a:rPr lang="cs-CZ" sz="2400" b="0" i="0" u="none" strike="noStrike" dirty="0">
                <a:solidFill>
                  <a:srgbClr val="272D58"/>
                </a:solidFill>
                <a:effectLst/>
              </a:rPr>
              <a:t>Koordinace územního plánování</a:t>
            </a:r>
          </a:p>
          <a:p>
            <a:pPr lvl="2"/>
            <a:r>
              <a:rPr lang="cs-CZ" sz="2400" dirty="0">
                <a:solidFill>
                  <a:srgbClr val="272D58"/>
                </a:solidFill>
              </a:rPr>
              <a:t>Cyklostezky, podpora cestovního ruchu a další…</a:t>
            </a:r>
          </a:p>
          <a:p>
            <a:pPr lvl="1"/>
            <a:r>
              <a:rPr lang="cs-CZ" b="0" i="0" u="none" strike="noStrike" dirty="0">
                <a:solidFill>
                  <a:srgbClr val="272D58"/>
                </a:solidFill>
                <a:effectLst/>
              </a:rPr>
              <a:t>Z pohledu MV ideální kompetenční nastavení </a:t>
            </a:r>
          </a:p>
          <a:p>
            <a:pPr marL="457200" lvl="1" indent="0">
              <a:buNone/>
            </a:pPr>
            <a:endParaRPr lang="cs-CZ" sz="2600" b="0" i="0" u="none" strike="noStrike" dirty="0">
              <a:solidFill>
                <a:srgbClr val="272D58"/>
              </a:solidFill>
              <a:effectLst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F3331BD-6AE9-641B-4E71-22EE3AE2754D}"/>
              </a:ext>
            </a:extLst>
          </p:cNvPr>
          <p:cNvSpPr/>
          <p:nvPr/>
        </p:nvSpPr>
        <p:spPr bwMode="auto">
          <a:xfrm>
            <a:off x="0" y="-14112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77AF51-9A96-46EB-9EDC-222C5AB7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" y="18255"/>
            <a:ext cx="12053455" cy="1325563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rgbClr val="FFFFFF"/>
                </a:solidFill>
              </a:rPr>
              <a:t>Příklad III – první Společenství obcí v ČR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369883B-7947-5EC7-88A2-50160CD71F18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1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878DC38-3B7B-2815-A793-13A4ADE3C6BC}"/>
              </a:ext>
            </a:extLst>
          </p:cNvPr>
          <p:cNvSpPr/>
          <p:nvPr/>
        </p:nvSpPr>
        <p:spPr>
          <a:xfrm>
            <a:off x="4070406" y="1430416"/>
            <a:ext cx="3320356" cy="4411360"/>
          </a:xfrm>
          <a:prstGeom prst="rect">
            <a:avLst/>
          </a:prstGeom>
          <a:solidFill>
            <a:srgbClr val="19B4EA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8E15C42-CBFA-28D0-7121-FAC3A387E0E6}"/>
              </a:ext>
            </a:extLst>
          </p:cNvPr>
          <p:cNvSpPr/>
          <p:nvPr/>
        </p:nvSpPr>
        <p:spPr>
          <a:xfrm>
            <a:off x="245795" y="1430416"/>
            <a:ext cx="3634277" cy="5311043"/>
          </a:xfrm>
          <a:prstGeom prst="rect">
            <a:avLst/>
          </a:prstGeom>
          <a:solidFill>
            <a:srgbClr val="19B4EA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66183" y="-27384"/>
            <a:ext cx="4356100" cy="30204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sz="3733">
              <a:solidFill>
                <a:srgbClr val="002776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0CF4DE4-BEBD-65BF-D969-2FC66B9512DA}"/>
              </a:ext>
            </a:extLst>
          </p:cNvPr>
          <p:cNvSpPr/>
          <p:nvPr/>
        </p:nvSpPr>
        <p:spPr>
          <a:xfrm>
            <a:off x="0" y="-2351"/>
            <a:ext cx="12192000" cy="1299648"/>
          </a:xfrm>
          <a:prstGeom prst="rect">
            <a:avLst/>
          </a:prstGeom>
          <a:solidFill>
            <a:srgbClr val="262D5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95AA8F-7D3C-E874-46A8-DD8D23A71A41}"/>
              </a:ext>
            </a:extLst>
          </p:cNvPr>
          <p:cNvSpPr txBox="1"/>
          <p:nvPr/>
        </p:nvSpPr>
        <p:spPr>
          <a:xfrm>
            <a:off x="290205" y="4554473"/>
            <a:ext cx="3541961" cy="943785"/>
          </a:xfrm>
          <a:prstGeom prst="rect">
            <a:avLst/>
          </a:prstGeom>
          <a:noFill/>
          <a:ln w="15875">
            <a:solidFill>
              <a:schemeClr val="tx2"/>
            </a:solidFill>
            <a:prstDash val="sysDot"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133" b="1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Sdílení personálu</a:t>
            </a:r>
          </a:p>
          <a:p>
            <a:pPr marL="241294" indent="-241294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Jeden pracovník společenství – dvě pobočky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DD2CA51-DFD6-1516-C8A8-47112B18333A}"/>
              </a:ext>
            </a:extLst>
          </p:cNvPr>
          <p:cNvSpPr txBox="1"/>
          <p:nvPr/>
        </p:nvSpPr>
        <p:spPr>
          <a:xfrm>
            <a:off x="4117281" y="2445695"/>
            <a:ext cx="3206159" cy="1928670"/>
          </a:xfrm>
          <a:prstGeom prst="rect">
            <a:avLst/>
          </a:prstGeom>
          <a:noFill/>
          <a:ln w="15875">
            <a:solidFill>
              <a:schemeClr val="tx2"/>
            </a:solidFill>
            <a:prstDash val="sysDot"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133" b="1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Využití obslužné kapacity</a:t>
            </a:r>
          </a:p>
          <a:p>
            <a:pPr marL="241294" indent="-241294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v době </a:t>
            </a:r>
            <a:r>
              <a:rPr lang="cs-CZ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HpV</a:t>
            </a:r>
            <a:r>
              <a:rPr lang="cs-CZ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pošty Partner</a:t>
            </a:r>
          </a:p>
          <a:p>
            <a:pPr marL="241294" indent="-241294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Agendy obecního úřadu</a:t>
            </a:r>
          </a:p>
          <a:p>
            <a:pPr marL="241294" indent="-241294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Spojení s infocentrem</a:t>
            </a:r>
          </a:p>
          <a:p>
            <a:pPr marL="241294" indent="-241294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Výběr místních poplatků</a:t>
            </a:r>
          </a:p>
          <a:p>
            <a:pPr marL="241294" indent="-241294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Czech POINT</a:t>
            </a:r>
          </a:p>
          <a:p>
            <a:pPr marL="241294" indent="-241294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Podatelna obecního úřadu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885023C-34DA-BBC7-70F3-EDC9AFAD7BF0}"/>
              </a:ext>
            </a:extLst>
          </p:cNvPr>
          <p:cNvSpPr txBox="1"/>
          <p:nvPr/>
        </p:nvSpPr>
        <p:spPr>
          <a:xfrm>
            <a:off x="281353" y="2410241"/>
            <a:ext cx="3557511" cy="1190006"/>
          </a:xfrm>
          <a:prstGeom prst="rect">
            <a:avLst/>
          </a:prstGeom>
          <a:noFill/>
          <a:ln w="15875">
            <a:solidFill>
              <a:schemeClr val="tx2"/>
            </a:solidFill>
            <a:prstDash val="sysDot"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133" b="1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BONUS v odměně</a:t>
            </a:r>
          </a:p>
          <a:p>
            <a:pPr marL="355591" indent="-260344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+25% zvýhodnění za provoz více pošt Partner</a:t>
            </a:r>
          </a:p>
          <a:p>
            <a:pPr marL="355591" indent="-260344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+10% při zaměstnávání OZP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04442DA-1263-01C2-127F-2066217E2C81}"/>
              </a:ext>
            </a:extLst>
          </p:cNvPr>
          <p:cNvSpPr txBox="1"/>
          <p:nvPr/>
        </p:nvSpPr>
        <p:spPr>
          <a:xfrm>
            <a:off x="4101983" y="4543357"/>
            <a:ext cx="3206159" cy="1272015"/>
          </a:xfrm>
          <a:prstGeom prst="rect">
            <a:avLst/>
          </a:prstGeom>
          <a:noFill/>
          <a:ln w="15875">
            <a:solidFill>
              <a:schemeClr val="tx2"/>
            </a:solidFill>
            <a:prstDash val="sysDot"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133" b="1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Spojení obecních a komerčních synergií</a:t>
            </a:r>
          </a:p>
          <a:p>
            <a:pPr marL="241294" indent="-241294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Podpora místních regionálních podnikatelů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2FE9340-98CF-5D14-0BEB-80D70BC811D2}"/>
              </a:ext>
            </a:extLst>
          </p:cNvPr>
          <p:cNvSpPr txBox="1"/>
          <p:nvPr/>
        </p:nvSpPr>
        <p:spPr>
          <a:xfrm>
            <a:off x="322885" y="1519516"/>
            <a:ext cx="3515980" cy="779572"/>
          </a:xfrm>
          <a:prstGeom prst="rect">
            <a:avLst/>
          </a:prstGeom>
          <a:noFill/>
          <a:ln w="15875">
            <a:solidFill>
              <a:schemeClr val="tx2"/>
            </a:solidFill>
            <a:prstDash val="sysDot"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bg1"/>
              </a:buClr>
              <a:buSzPct val="110000"/>
            </a:pPr>
            <a:r>
              <a:rPr lang="cs-CZ" sz="2133" b="1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Jednotná právní subjektivita (Jedno IČO) – nové výhody 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EEB8E0F4-CFF9-EE5C-2857-3C9EDBC8C4A2}"/>
              </a:ext>
            </a:extLst>
          </p:cNvPr>
          <p:cNvSpPr txBox="1"/>
          <p:nvPr/>
        </p:nvSpPr>
        <p:spPr>
          <a:xfrm>
            <a:off x="283505" y="3811595"/>
            <a:ext cx="3555363" cy="779572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ot"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133" b="1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Nastavení otevírací doby dle potřeb obcí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D39CCDF-ACCC-74A3-2FB7-8CC6E86367DF}"/>
              </a:ext>
            </a:extLst>
          </p:cNvPr>
          <p:cNvSpPr/>
          <p:nvPr/>
        </p:nvSpPr>
        <p:spPr>
          <a:xfrm>
            <a:off x="8190403" y="1457924"/>
            <a:ext cx="3847811" cy="2430321"/>
          </a:xfrm>
          <a:prstGeom prst="rect">
            <a:avLst/>
          </a:prstGeom>
          <a:solidFill>
            <a:schemeClr val="bg1"/>
          </a:solidFill>
          <a:ln>
            <a:solidFill>
              <a:srgbClr val="19B4EA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7FD65EC-7A59-7D11-8EB4-5044B598E308}"/>
              </a:ext>
            </a:extLst>
          </p:cNvPr>
          <p:cNvSpPr txBox="1"/>
          <p:nvPr/>
        </p:nvSpPr>
        <p:spPr>
          <a:xfrm>
            <a:off x="7466589" y="4425495"/>
            <a:ext cx="4479618" cy="1538883"/>
          </a:xfrm>
          <a:prstGeom prst="rect">
            <a:avLst/>
          </a:prstGeom>
          <a:noFill/>
          <a:ln w="15875">
            <a:solidFill>
              <a:schemeClr val="tx2"/>
            </a:solidFill>
            <a:prstDash val="sysDot"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0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 	   Kontakty</a:t>
            </a:r>
          </a:p>
          <a:p>
            <a:pPr marL="380990" indent="-38099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12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Jihozápadní Čechy: </a:t>
            </a:r>
            <a:r>
              <a:rPr lang="cs-CZ" sz="12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Radka Hájková, tel. +420 730 583 353</a:t>
            </a:r>
          </a:p>
          <a:p>
            <a:pPr marL="380990" indent="-38099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12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Střední Čechy, </a:t>
            </a:r>
            <a:r>
              <a:rPr lang="cs-CZ" sz="1200" b="1" dirty="0" err="1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Pha</a:t>
            </a:r>
            <a:r>
              <a:rPr lang="cs-CZ" sz="12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: </a:t>
            </a:r>
            <a:r>
              <a:rPr lang="cs-CZ" sz="12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Kateřina Matějcová, tel:+420 734 877 079</a:t>
            </a:r>
          </a:p>
          <a:p>
            <a:pPr marL="380990" indent="-38099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12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Severní Čechy: </a:t>
            </a:r>
            <a:r>
              <a:rPr lang="cs-CZ" sz="12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Marek Papoušek, tel. +420 703 427 930</a:t>
            </a:r>
          </a:p>
          <a:p>
            <a:pPr marL="380990" indent="-38099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12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Východní Čechy</a:t>
            </a:r>
            <a:r>
              <a:rPr lang="cs-CZ" sz="12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: Bohumila Kadidlová, tel. +420 605 225 628</a:t>
            </a:r>
          </a:p>
          <a:p>
            <a:pPr marL="380990" indent="-38099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12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Severní Morava: </a:t>
            </a:r>
            <a:r>
              <a:rPr lang="cs-CZ" sz="12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Michael Pastucha, tel. +420 703 488 059</a:t>
            </a:r>
          </a:p>
          <a:p>
            <a:pPr marL="380990" indent="-38099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12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Jižní Morava: </a:t>
            </a:r>
            <a:r>
              <a:rPr lang="cs-CZ" sz="12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Ondřej Kunhart Žajdlík, tel. +420 605 225 661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CE1C186-E397-6BD1-94B9-03B01C9DC765}"/>
              </a:ext>
            </a:extLst>
          </p:cNvPr>
          <p:cNvCxnSpPr>
            <a:cxnSpLocks/>
          </p:cNvCxnSpPr>
          <p:nvPr/>
        </p:nvCxnSpPr>
        <p:spPr>
          <a:xfrm>
            <a:off x="251280" y="2344241"/>
            <a:ext cx="3628793" cy="314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841FAFA2-712E-DA9B-98A5-3D00AA60B305}"/>
              </a:ext>
            </a:extLst>
          </p:cNvPr>
          <p:cNvCxnSpPr>
            <a:cxnSpLocks/>
          </p:cNvCxnSpPr>
          <p:nvPr/>
        </p:nvCxnSpPr>
        <p:spPr>
          <a:xfrm>
            <a:off x="259551" y="3701024"/>
            <a:ext cx="3596567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02DE5C19-DD78-F5C4-1272-52A6FC9E191B}"/>
              </a:ext>
            </a:extLst>
          </p:cNvPr>
          <p:cNvCxnSpPr>
            <a:cxnSpLocks/>
          </p:cNvCxnSpPr>
          <p:nvPr/>
        </p:nvCxnSpPr>
        <p:spPr>
          <a:xfrm>
            <a:off x="283506" y="4703154"/>
            <a:ext cx="3596567" cy="1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A0A9FA14-F626-98DA-3CEF-834626C98EC5}"/>
              </a:ext>
            </a:extLst>
          </p:cNvPr>
          <p:cNvCxnSpPr>
            <a:cxnSpLocks/>
          </p:cNvCxnSpPr>
          <p:nvPr/>
        </p:nvCxnSpPr>
        <p:spPr>
          <a:xfrm>
            <a:off x="4146233" y="2358019"/>
            <a:ext cx="3244529" cy="13488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9ABAD098-B58B-E471-D1BC-2F9E7C400ECB}"/>
              </a:ext>
            </a:extLst>
          </p:cNvPr>
          <p:cNvCxnSpPr>
            <a:cxnSpLocks/>
          </p:cNvCxnSpPr>
          <p:nvPr/>
        </p:nvCxnSpPr>
        <p:spPr>
          <a:xfrm>
            <a:off x="4146232" y="4466143"/>
            <a:ext cx="3187429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20E7E0D-ACC2-8181-C16C-B51C78771FDD}"/>
              </a:ext>
            </a:extLst>
          </p:cNvPr>
          <p:cNvSpPr txBox="1"/>
          <p:nvPr/>
        </p:nvSpPr>
        <p:spPr>
          <a:xfrm>
            <a:off x="8308271" y="1620395"/>
            <a:ext cx="3612075" cy="338554"/>
          </a:xfrm>
          <a:prstGeom prst="rect">
            <a:avLst/>
          </a:prstGeom>
          <a:noFill/>
          <a:ln w="15875">
            <a:solidFill>
              <a:schemeClr val="tx2"/>
            </a:solidFill>
            <a:prstDash val="sysDot"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380990" indent="-38099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14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Inflační doložka k odměně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2126D36-602D-CFE6-EC14-E49980C23069}"/>
              </a:ext>
            </a:extLst>
          </p:cNvPr>
          <p:cNvSpPr txBox="1"/>
          <p:nvPr/>
        </p:nvSpPr>
        <p:spPr>
          <a:xfrm>
            <a:off x="0" y="188357"/>
            <a:ext cx="116271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" panose="020F0502020204030204" pitchFamily="34" charset="0"/>
              </a:rPr>
              <a:t>Pošta Partner: Výhody pro Společenství obcí</a:t>
            </a:r>
            <a:endParaRPr lang="cs-CZ" sz="4400" b="1" dirty="0">
              <a:latin typeface="+mj-lt"/>
              <a:ea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E3ECDDEC-0674-9705-122E-DD2259A32142}"/>
              </a:ext>
            </a:extLst>
          </p:cNvPr>
          <p:cNvSpPr txBox="1"/>
          <p:nvPr/>
        </p:nvSpPr>
        <p:spPr>
          <a:xfrm rot="16200000">
            <a:off x="6780905" y="2500081"/>
            <a:ext cx="236018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67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Novinky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CCCDFDD-25B1-B1A1-EEE4-E55743C41F81}"/>
              </a:ext>
            </a:extLst>
          </p:cNvPr>
          <p:cNvSpPr txBox="1"/>
          <p:nvPr/>
        </p:nvSpPr>
        <p:spPr>
          <a:xfrm>
            <a:off x="283506" y="5791671"/>
            <a:ext cx="3548660" cy="697563"/>
          </a:xfrm>
          <a:prstGeom prst="rect">
            <a:avLst/>
          </a:prstGeom>
          <a:noFill/>
          <a:ln w="15875">
            <a:solidFill>
              <a:schemeClr val="tx2"/>
            </a:solidFill>
            <a:prstDash val="sysDot"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133" b="1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Zástupy na poště Partner</a:t>
            </a:r>
          </a:p>
          <a:p>
            <a:pPr marL="241294" indent="-241294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Pokrytí absence sdílením pracovníka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2BB4B56-14C7-D314-7D33-FBE5D509AC1C}"/>
              </a:ext>
            </a:extLst>
          </p:cNvPr>
          <p:cNvSpPr txBox="1"/>
          <p:nvPr/>
        </p:nvSpPr>
        <p:spPr>
          <a:xfrm>
            <a:off x="4127503" y="1528125"/>
            <a:ext cx="3206159" cy="697563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ot"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133" b="1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Přemístění poboček</a:t>
            </a:r>
          </a:p>
          <a:p>
            <a:pPr marL="241294" indent="-241294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Dle požadavků obcí</a:t>
            </a: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9B6692E-DEF0-D598-0A8A-AA9D1CACC934}"/>
              </a:ext>
            </a:extLst>
          </p:cNvPr>
          <p:cNvCxnSpPr>
            <a:cxnSpLocks/>
          </p:cNvCxnSpPr>
          <p:nvPr/>
        </p:nvCxnSpPr>
        <p:spPr>
          <a:xfrm>
            <a:off x="322886" y="5666908"/>
            <a:ext cx="3515981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0735E44-AD55-780A-C187-93E251B5784E}"/>
              </a:ext>
            </a:extLst>
          </p:cNvPr>
          <p:cNvSpPr txBox="1"/>
          <p:nvPr/>
        </p:nvSpPr>
        <p:spPr>
          <a:xfrm>
            <a:off x="8308272" y="1986301"/>
            <a:ext cx="3655537" cy="1846659"/>
          </a:xfrm>
          <a:prstGeom prst="rect">
            <a:avLst/>
          </a:prstGeom>
          <a:noFill/>
          <a:ln w="15875">
            <a:solidFill>
              <a:schemeClr val="tx2"/>
            </a:solidFill>
            <a:prstDash val="sysDot"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380990" indent="-38099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s-CZ" sz="14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Nový model odměny</a:t>
            </a:r>
          </a:p>
          <a:p>
            <a:pPr marL="990575" lvl="1" indent="-380990"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14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založen na fixní odměně</a:t>
            </a:r>
          </a:p>
          <a:p>
            <a:pPr marL="990575" lvl="1" indent="-380990"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14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fixní odměna → dle otevírací doby</a:t>
            </a:r>
          </a:p>
          <a:p>
            <a:pPr marL="990575" lvl="1" indent="-380990"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14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automatizovaný proces na roční období</a:t>
            </a:r>
          </a:p>
          <a:p>
            <a:pPr marL="990575" lvl="1" indent="-380990"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14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variabilní složkou jsou synergie – poštovní i komerční</a:t>
            </a:r>
          </a:p>
        </p:txBody>
      </p:sp>
      <p:pic>
        <p:nvPicPr>
          <p:cNvPr id="12" name="Grafický objekt 11" descr="Vibrace telefonu obrys">
            <a:extLst>
              <a:ext uri="{FF2B5EF4-FFF2-40B4-BE49-F238E27FC236}">
                <a16:creationId xmlns:a16="http://schemas.microsoft.com/office/drawing/2014/main" id="{262A50B5-6BE5-3949-75F5-67AEB94AA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1381" y="4032018"/>
            <a:ext cx="447411" cy="48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F3331BD-6AE9-641B-4E71-22EE3AE2754D}"/>
              </a:ext>
            </a:extLst>
          </p:cNvPr>
          <p:cNvSpPr/>
          <p:nvPr/>
        </p:nvSpPr>
        <p:spPr bwMode="auto">
          <a:xfrm>
            <a:off x="0" y="-14112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77AF51-9A96-46EB-9EDC-222C5AB7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" y="18255"/>
            <a:ext cx="12053455" cy="1325563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rgbClr val="FFFFFF"/>
                </a:solidFill>
              </a:rPr>
              <a:t>Modelový příklad pošty partner pro SO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369883B-7947-5EC7-88A2-50160CD71F18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0E36A77-B1CF-498F-BE19-194227ED8102}"/>
              </a:ext>
            </a:extLst>
          </p:cNvPr>
          <p:cNvSpPr/>
          <p:nvPr/>
        </p:nvSpPr>
        <p:spPr>
          <a:xfrm>
            <a:off x="457445" y="5117085"/>
            <a:ext cx="3254583" cy="51501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33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⌀ odměna pro jednotlivé obce 20.000 Kč  </a:t>
            </a:r>
          </a:p>
          <a:p>
            <a:pPr algn="ctr"/>
            <a:r>
              <a:rPr lang="cs-CZ" sz="1333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80.000</a:t>
            </a:r>
            <a:r>
              <a:rPr lang="cs-CZ" sz="1333" b="1" dirty="0">
                <a:solidFill>
                  <a:schemeClr val="tx1"/>
                </a:solidFill>
              </a:rPr>
              <a:t>,-Kč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429E971A-5F2B-4C91-BF3F-06FEDCD200A3}"/>
              </a:ext>
            </a:extLst>
          </p:cNvPr>
          <p:cNvGrpSpPr/>
          <p:nvPr/>
        </p:nvGrpSpPr>
        <p:grpSpPr>
          <a:xfrm>
            <a:off x="5590722" y="4659277"/>
            <a:ext cx="575553" cy="606441"/>
            <a:chOff x="2589562" y="3709545"/>
            <a:chExt cx="1005839" cy="1005839"/>
          </a:xfrm>
        </p:grpSpPr>
        <p:pic>
          <p:nvPicPr>
            <p:cNvPr id="8" name="Grafický objekt 7" descr="Domov se souvislou výplní">
              <a:extLst>
                <a:ext uri="{FF2B5EF4-FFF2-40B4-BE49-F238E27FC236}">
                  <a16:creationId xmlns:a16="http://schemas.microsoft.com/office/drawing/2014/main" id="{BA60C663-1F93-4D25-AE9F-9BE7CFCBA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89562" y="3709545"/>
              <a:ext cx="1005839" cy="1005839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78DC0080-E7CE-451D-A94F-A02CE29AE7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729" t="13805" r="12668" b="40160"/>
            <a:stretch/>
          </p:blipFill>
          <p:spPr>
            <a:xfrm>
              <a:off x="2968152" y="4121966"/>
              <a:ext cx="253295" cy="154902"/>
            </a:xfrm>
            <a:prstGeom prst="rect">
              <a:avLst/>
            </a:prstGeom>
          </p:spPr>
        </p:pic>
      </p:grpSp>
      <p:sp>
        <p:nvSpPr>
          <p:cNvPr id="10" name="Obdélník 9">
            <a:extLst>
              <a:ext uri="{FF2B5EF4-FFF2-40B4-BE49-F238E27FC236}">
                <a16:creationId xmlns:a16="http://schemas.microsoft.com/office/drawing/2014/main" id="{35BE63B8-765A-4A1C-AD67-76CB9733C7E5}"/>
              </a:ext>
            </a:extLst>
          </p:cNvPr>
          <p:cNvSpPr/>
          <p:nvPr/>
        </p:nvSpPr>
        <p:spPr>
          <a:xfrm>
            <a:off x="5194619" y="5294104"/>
            <a:ext cx="1590296" cy="30960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⌀ 20.000</a:t>
            </a:r>
            <a:r>
              <a:rPr lang="cs-CZ" sz="1600" b="1" dirty="0">
                <a:solidFill>
                  <a:srgbClr val="92D050"/>
                </a:solidFill>
              </a:rPr>
              <a:t>,-Kč</a:t>
            </a:r>
          </a:p>
        </p:txBody>
      </p:sp>
      <p:sp>
        <p:nvSpPr>
          <p:cNvPr id="11" name="Znak plus 10">
            <a:extLst>
              <a:ext uri="{FF2B5EF4-FFF2-40B4-BE49-F238E27FC236}">
                <a16:creationId xmlns:a16="http://schemas.microsoft.com/office/drawing/2014/main" id="{DD77B329-0D47-4934-9388-EAAF1B38E30A}"/>
              </a:ext>
            </a:extLst>
          </p:cNvPr>
          <p:cNvSpPr/>
          <p:nvPr/>
        </p:nvSpPr>
        <p:spPr>
          <a:xfrm>
            <a:off x="4157896" y="5181608"/>
            <a:ext cx="469864" cy="483609"/>
          </a:xfrm>
          <a:prstGeom prst="mathPlu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2" name="Rovná se 11">
            <a:extLst>
              <a:ext uri="{FF2B5EF4-FFF2-40B4-BE49-F238E27FC236}">
                <a16:creationId xmlns:a16="http://schemas.microsoft.com/office/drawing/2014/main" id="{E2AAD200-2597-4CAE-BA4F-C702EF0C5E8F}"/>
              </a:ext>
            </a:extLst>
          </p:cNvPr>
          <p:cNvSpPr/>
          <p:nvPr/>
        </p:nvSpPr>
        <p:spPr>
          <a:xfrm>
            <a:off x="7268788" y="5240219"/>
            <a:ext cx="575553" cy="366383"/>
          </a:xfrm>
          <a:prstGeom prst="mathEqual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>
              <a:solidFill>
                <a:schemeClr val="tx1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81A30DF-3210-4EA8-A3AF-4C4AEDFC0126}"/>
              </a:ext>
            </a:extLst>
          </p:cNvPr>
          <p:cNvSpPr/>
          <p:nvPr/>
        </p:nvSpPr>
        <p:spPr>
          <a:xfrm>
            <a:off x="8328213" y="5117084"/>
            <a:ext cx="3747247" cy="5268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33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celková odměna pro Společenství obcí </a:t>
            </a:r>
            <a:r>
              <a:rPr lang="cs-CZ" sz="1333" b="1" u="heavy" strike="sngStrike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 tis. Kč </a:t>
            </a:r>
            <a:r>
              <a:rPr lang="cs-CZ" sz="1867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tis. </a:t>
            </a:r>
            <a:r>
              <a:rPr lang="cs-CZ" sz="1867" b="1" dirty="0">
                <a:solidFill>
                  <a:schemeClr val="tx1"/>
                </a:solidFill>
              </a:rPr>
              <a:t>Kč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98ADC24-2028-4B4F-AAE5-5CB59E64F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760" y="1624843"/>
            <a:ext cx="6551979" cy="29386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55100FF-B234-483E-BAAA-68E32483C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53" y="1996192"/>
            <a:ext cx="4134088" cy="19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2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AC357-169D-0AC0-F213-E13F8F1E0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CC5E7947-2F1F-2654-EAED-5112051D2714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1FC8122-D0FC-A1E4-7C6C-D149079D7572}"/>
              </a:ext>
            </a:extLst>
          </p:cNvPr>
          <p:cNvSpPr txBox="1"/>
          <p:nvPr/>
        </p:nvSpPr>
        <p:spPr>
          <a:xfrm>
            <a:off x="0" y="24441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</a:t>
            </a:r>
            <a:r>
              <a:rPr kumimoji="0" lang="cs-CZ" sz="44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ompetence</a:t>
            </a:r>
            <a:r>
              <a:rPr kumimoji="0" lang="cs-CZ" sz="4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společenství obcí od 1.ledna 2025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9B7EA86-80B5-A742-C40A-4A451A59ED7E}"/>
              </a:ext>
            </a:extLst>
          </p:cNvPr>
          <p:cNvSpPr txBox="1"/>
          <p:nvPr/>
        </p:nvSpPr>
        <p:spPr>
          <a:xfrm>
            <a:off x="623392" y="1500507"/>
            <a:ext cx="11305256" cy="509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72D5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Novela zákona o obcích, v podobě zákona č.196/2024 Sb., která zavádí následující rozšíření:</a:t>
            </a:r>
          </a:p>
          <a:p>
            <a:pPr marL="914400" marR="0" lvl="1" indent="-45720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s-CZ" b="1" dirty="0">
                <a:solidFill>
                  <a:srgbClr val="272D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272D5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dílený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272D5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úředník </a:t>
            </a: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272D5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může vykonávat i další role spojené s přeneseným výkonem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272D5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(vše mimo kompetence ORP</a:t>
            </a:r>
            <a:endParaRPr kumimoji="0" lang="cs-CZ" i="0" u="none" strike="noStrike" kern="1200" cap="none" spc="0" normalizeH="0" baseline="0" noProof="0" dirty="0">
              <a:ln>
                <a:noFill/>
              </a:ln>
              <a:solidFill>
                <a:srgbClr val="272D58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2" indent="-45720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72D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cs-CZ" i="0" u="none" strike="noStrike" kern="1200" cap="none" spc="0" normalizeH="0" baseline="0" noProof="0" dirty="0" err="1">
                <a:ln>
                  <a:noFill/>
                </a:ln>
                <a:solidFill>
                  <a:srgbClr val="272D5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ově</a:t>
            </a: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272D5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tedy např. stavební úřad, matrika, činnost POU.</a:t>
            </a:r>
          </a:p>
          <a:p>
            <a:pPr lvl="2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</a:pPr>
            <a:endParaRPr kumimoji="0" lang="cs-CZ" i="0" u="none" strike="noStrike" kern="1200" cap="none" spc="0" normalizeH="0" baseline="0" noProof="0" dirty="0">
              <a:ln>
                <a:noFill/>
              </a:ln>
              <a:solidFill>
                <a:srgbClr val="272D58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s-CZ" dirty="0">
                <a:solidFill>
                  <a:srgbClr val="272D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72D5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lenské obce a jejich organizace mohou využívat sdíleného zaměstnance</a:t>
            </a:r>
            <a:r>
              <a:rPr lang="cs-CZ" dirty="0">
                <a:solidFill>
                  <a:srgbClr val="272D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např.: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272D58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2" indent="-45720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72D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Sdílený IT pracovník pro školy v rámci společenství</a:t>
            </a:r>
          </a:p>
          <a:p>
            <a:pPr marL="1371600" lvl="2" indent="-45720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72D5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Sdílený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272D5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pracov</a:t>
            </a:r>
            <a:r>
              <a:rPr lang="cs-CZ" dirty="0" err="1">
                <a:solidFill>
                  <a:srgbClr val="272D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ník</a:t>
            </a:r>
            <a:r>
              <a:rPr lang="cs-CZ" dirty="0">
                <a:solidFill>
                  <a:srgbClr val="272D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správu zeleně.</a:t>
            </a:r>
          </a:p>
          <a:p>
            <a:pPr lvl="2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272D58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s-CZ" dirty="0">
                <a:solidFill>
                  <a:srgbClr val="272D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72D5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lenské obce mohou využívat sdílené pedagogy (zákon o pedagogických pracovnících) např.: </a:t>
            </a:r>
          </a:p>
          <a:p>
            <a:pPr marL="1371600" lvl="2" indent="-45720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72D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272D5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dílený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72D5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angličtinář nebo školní psycholog jako zaměstnanec společenství nebo jím zřízené organizace.</a:t>
            </a:r>
          </a:p>
          <a:p>
            <a:pPr lvl="2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272D58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72D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Konkrétní podmínky využití takovýchto zaměstnanců upraví stanovy. 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272D58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6C56B180-3766-7E59-4A2E-907FF709D18F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1114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5EC64-1895-4A16-A792-C25A29FB3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3" y="1260630"/>
            <a:ext cx="11504645" cy="5220070"/>
          </a:xfrm>
        </p:spPr>
        <p:txBody>
          <a:bodyPr anchor="ctr">
            <a:normAutofit fontScale="70000" lnSpcReduction="20000"/>
          </a:bodyPr>
          <a:lstStyle/>
          <a:p>
            <a:pPr marL="457200" indent="-45720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62D5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Posílení postavení společenství obcí v systému veřejné správy, </a:t>
            </a:r>
            <a:r>
              <a:rPr lang="cs-CZ" sz="2800" b="1" dirty="0">
                <a:solidFill>
                  <a:srgbClr val="262D5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 jako orgán veřejné moci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</a:pPr>
            <a:r>
              <a:rPr lang="cs-CZ" dirty="0">
                <a:solidFill>
                  <a:srgbClr val="262D5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Rozšíření okruhu orgánů společenství obcí - </a:t>
            </a:r>
            <a:r>
              <a:rPr lang="cs-CZ" b="1" dirty="0">
                <a:solidFill>
                  <a:srgbClr val="262D5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Kancelář a vedoucí kanceláře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</a:pPr>
            <a:r>
              <a:rPr lang="cs-CZ" dirty="0">
                <a:solidFill>
                  <a:srgbClr val="262D5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Úředníci SO v postavení úředníků ÚSC i stejné odměňování</a:t>
            </a:r>
          </a:p>
          <a:p>
            <a:pPr marL="457200" indent="-45720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262D5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Možnost výkonu přenesené působnosti </a:t>
            </a:r>
            <a:r>
              <a:rPr lang="cs-CZ" sz="2800" dirty="0">
                <a:solidFill>
                  <a:srgbClr val="262D5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(např. veřejné opatrovnictví) </a:t>
            </a:r>
            <a:r>
              <a:rPr lang="cs-CZ" sz="2800" b="1" dirty="0">
                <a:solidFill>
                  <a:srgbClr val="262D5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vlastním jménem SO</a:t>
            </a:r>
          </a:p>
          <a:p>
            <a:pPr marL="457200" indent="-45720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62D5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2800" dirty="0">
                <a:solidFill>
                  <a:srgbClr val="262D5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ožnost zřídit </a:t>
            </a:r>
            <a:r>
              <a:rPr lang="cs-CZ" sz="2800" dirty="0" err="1">
                <a:solidFill>
                  <a:srgbClr val="262D5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CzechPoint</a:t>
            </a:r>
            <a:endParaRPr lang="cs-CZ" sz="2800" dirty="0">
              <a:solidFill>
                <a:srgbClr val="262D58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262D5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Možnost zřízení společné obecní policie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</a:pPr>
            <a:r>
              <a:rPr lang="cs-CZ" dirty="0">
                <a:solidFill>
                  <a:srgbClr val="262D5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 jako zřizovatel, odpadají veřejnoprávní smlouvy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</a:pPr>
            <a:r>
              <a:rPr lang="cs-CZ" dirty="0">
                <a:solidFill>
                  <a:srgbClr val="262D5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 území jakékoli obce pouze jedna obecní policie (SO x vlastní x zajištěna VPS)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</a:pPr>
            <a:r>
              <a:rPr lang="cs-CZ" dirty="0">
                <a:solidFill>
                  <a:srgbClr val="262D5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Příjemcem pokut SO</a:t>
            </a:r>
          </a:p>
          <a:p>
            <a:pPr marL="457200" indent="-45720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62D5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2800" dirty="0">
                <a:solidFill>
                  <a:srgbClr val="262D5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ožnost pořizovat společný plán dopravní obslužnosti území </a:t>
            </a:r>
          </a:p>
          <a:p>
            <a:pPr marL="457200" indent="-45720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62D5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Stabilizace financování, příspěvek na činnost a příspěvek na výkon státní správy za vykonávané agendy.</a:t>
            </a:r>
          </a:p>
          <a:p>
            <a:pPr marL="457200" indent="-45720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62D5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Nastavení mechanismů dozoru a kontroly ze strany krajských úřadů</a:t>
            </a:r>
            <a:endParaRPr lang="cs-CZ" sz="2800" dirty="0">
              <a:solidFill>
                <a:srgbClr val="262D58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560400E-A5CB-1541-74EC-B306926340DA}"/>
              </a:ext>
            </a:extLst>
          </p:cNvPr>
          <p:cNvSpPr/>
          <p:nvPr/>
        </p:nvSpPr>
        <p:spPr bwMode="auto">
          <a:xfrm>
            <a:off x="0" y="0"/>
            <a:ext cx="12192000" cy="109846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4800" b="1" i="0" u="none" strike="noStrike" cap="none" normalizeH="0" baseline="0" dirty="0">
                <a:solidFill>
                  <a:schemeClr val="bg1"/>
                </a:solidFill>
                <a:effectLst/>
                <a:latin typeface="+mj-lt"/>
              </a:rPr>
              <a:t>Další připravované kompetence společenství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A898F8E-8D0D-0D42-EDC2-086C2D1F3935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7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86B7E7-8933-4BFE-A6F3-296A90F1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34" y="1321184"/>
            <a:ext cx="7898167" cy="5078495"/>
          </a:xfrm>
        </p:spPr>
        <p:txBody>
          <a:bodyPr>
            <a:normAutofit fontScale="92500" lnSpcReduction="20000"/>
          </a:bodyPr>
          <a:lstStyle/>
          <a:p>
            <a:pPr marL="446088" indent="-446088" algn="just">
              <a:lnSpc>
                <a:spcPct val="115000"/>
              </a:lnSpc>
              <a:spcAft>
                <a:spcPts val="600"/>
              </a:spcAft>
            </a:pPr>
            <a:r>
              <a:rPr lang="cs-CZ" sz="2400" b="1" dirty="0">
                <a:solidFill>
                  <a:srgbClr val="272D58"/>
                </a:solidFill>
                <a:cs typeface="Arial" panose="020B0604020202020204" pitchFamily="34" charset="0"/>
              </a:rPr>
              <a:t>Speciální webové stránky: </a:t>
            </a:r>
            <a:r>
              <a:rPr lang="cs-CZ" sz="2400" b="1" dirty="0">
                <a:solidFill>
                  <a:srgbClr val="C00000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www.spolecenstviobci.gov.cz</a:t>
            </a:r>
            <a:r>
              <a:rPr lang="cs-CZ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  <a:p>
            <a:pPr marL="914400" lvl="1" indent="-4572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>
                <a:solidFill>
                  <a:srgbClr val="272D58"/>
                </a:solidFill>
                <a:cs typeface="Arial" panose="020B0604020202020204" pitchFamily="34" charset="0"/>
              </a:rPr>
              <a:t>Vzorové stanovy,</a:t>
            </a:r>
          </a:p>
          <a:p>
            <a:pPr marL="914400" lvl="1" indent="-4572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>
                <a:solidFill>
                  <a:srgbClr val="272D58"/>
                </a:solidFill>
                <a:cs typeface="Arial" panose="020B0604020202020204" pitchFamily="34" charset="0"/>
              </a:rPr>
              <a:t>Metodický postup vzniku společenství obcí,</a:t>
            </a:r>
          </a:p>
          <a:p>
            <a:pPr marL="914400" lvl="1" indent="-4572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>
                <a:solidFill>
                  <a:srgbClr val="272D58"/>
                </a:solidFill>
                <a:cs typeface="Arial" panose="020B0604020202020204" pitchFamily="34" charset="0"/>
              </a:rPr>
              <a:t>Metodika činnosti společenství obcí (pracovně právní a organizační hlediska činnosti sdíleného úředníka),</a:t>
            </a:r>
          </a:p>
          <a:p>
            <a:pPr marL="914400" lvl="1" indent="-4572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>
                <a:solidFill>
                  <a:srgbClr val="272D58"/>
                </a:solidFill>
                <a:cs typeface="Arial" panose="020B0604020202020204" pitchFamily="34" charset="0"/>
              </a:rPr>
              <a:t>Vzorová struktura plánovacího dokumentu společenství obcí</a:t>
            </a:r>
          </a:p>
          <a:p>
            <a:pPr marL="457200" lvl="1" indent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>
              <a:solidFill>
                <a:srgbClr val="272D58"/>
              </a:solidFill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>
                <a:solidFill>
                  <a:srgbClr val="272D58"/>
                </a:solidFill>
                <a:cs typeface="Arial" panose="020B0604020202020204" pitchFamily="34" charset="0"/>
              </a:rPr>
              <a:t>Ambasadoři v jednotlivých regionech</a:t>
            </a:r>
          </a:p>
          <a:p>
            <a:pPr marL="914400" lvl="1" indent="-4572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>
                <a:solidFill>
                  <a:srgbClr val="272D58"/>
                </a:solidFill>
                <a:cs typeface="Arial" panose="020B0604020202020204" pitchFamily="34" charset="0"/>
              </a:rPr>
              <a:t>Zajištění přímé komunikace s obcemi a DSO</a:t>
            </a:r>
          </a:p>
          <a:p>
            <a:pPr marL="457200" lvl="1" indent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>
              <a:solidFill>
                <a:srgbClr val="272D58"/>
              </a:solidFill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>
                <a:solidFill>
                  <a:srgbClr val="272D58"/>
                </a:solidFill>
                <a:cs typeface="Arial" panose="020B0604020202020204" pitchFamily="34" charset="0"/>
              </a:rPr>
              <a:t>Podpora na jednání svazků či setkání starostů</a:t>
            </a:r>
          </a:p>
          <a:p>
            <a:pPr marL="457200" indent="-4572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cs-CZ" sz="2400" b="1" dirty="0">
              <a:solidFill>
                <a:srgbClr val="272D58"/>
              </a:solidFill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>
                <a:solidFill>
                  <a:srgbClr val="272D58"/>
                </a:solidFill>
                <a:cs typeface="Arial" panose="020B0604020202020204" pitchFamily="34" charset="0"/>
              </a:rPr>
              <a:t>Finanční podpora pro SO vzniklé do konce roku 2024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D6226E6-92F1-6789-18C6-5C180AF8746B}"/>
              </a:ext>
            </a:extLst>
          </p:cNvPr>
          <p:cNvSpPr/>
          <p:nvPr/>
        </p:nvSpPr>
        <p:spPr bwMode="auto">
          <a:xfrm>
            <a:off x="0" y="0"/>
            <a:ext cx="12192000" cy="109846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4800" b="1" i="0" u="none" strike="noStrike" cap="none" normalizeH="0" baseline="0" dirty="0">
                <a:solidFill>
                  <a:schemeClr val="bg1"/>
                </a:solidFill>
                <a:effectLst/>
                <a:latin typeface="+mj-lt"/>
              </a:rPr>
              <a:t>Podpora ze strany MV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B36AD73-7241-64AD-655E-82810931A168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3004292-B922-4923-8B45-FE960AD3C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1" t="13806" r="4113" b="4831"/>
          <a:stretch/>
        </p:blipFill>
        <p:spPr>
          <a:xfrm>
            <a:off x="6841549" y="3652994"/>
            <a:ext cx="5178817" cy="245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74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A47F1F4-8FBB-5C11-5897-FEE750B83F6F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000" b="1" i="0" u="none" strike="noStrike" cap="none" normalizeH="0" baseline="0">
                <a:solidFill>
                  <a:srgbClr val="002060"/>
                </a:solidFill>
                <a:effectLst/>
              </a:rPr>
              <a:t>Pojďte s námi do toho!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8000" b="1">
              <a:solidFill>
                <a:srgbClr val="00206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0" b="1" i="0" u="none" strike="noStrike" cap="none" normalizeH="0" baseline="0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2EE1010-BE2E-DB48-AE54-CC74E0280E54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809C31-17DF-47C3-B44A-518823DEF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64" y="3011370"/>
            <a:ext cx="4041004" cy="294416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4291E7D-1A78-4842-A0DD-C644AB4ADAD3}"/>
              </a:ext>
            </a:extLst>
          </p:cNvPr>
          <p:cNvSpPr txBox="1"/>
          <p:nvPr/>
        </p:nvSpPr>
        <p:spPr>
          <a:xfrm>
            <a:off x="701336" y="4572000"/>
            <a:ext cx="5273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272D58"/>
                </a:solidFill>
              </a:rPr>
              <a:t>Ing. Mgr. David Sláma</a:t>
            </a:r>
          </a:p>
          <a:p>
            <a:r>
              <a:rPr lang="cs-CZ" dirty="0">
                <a:solidFill>
                  <a:srgbClr val="272D58"/>
                </a:solidFill>
              </a:rPr>
              <a:t>ředitel odboru strategického rozvoje a koordinace veřejné správy</a:t>
            </a:r>
          </a:p>
          <a:p>
            <a:r>
              <a:rPr lang="cs-CZ" dirty="0">
                <a:solidFill>
                  <a:srgbClr val="272D58"/>
                </a:solidFill>
              </a:rPr>
              <a:t>Ministerstvo vnitra</a:t>
            </a:r>
          </a:p>
          <a:p>
            <a:r>
              <a:rPr lang="cs-CZ" dirty="0">
                <a:solidFill>
                  <a:srgbClr val="272D5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david.slama@mvcr.cz</a:t>
            </a:r>
            <a:endParaRPr lang="cs-CZ" dirty="0">
              <a:solidFill>
                <a:srgbClr val="272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>
            <a:extLst>
              <a:ext uri="{FF2B5EF4-FFF2-40B4-BE49-F238E27FC236}">
                <a16:creationId xmlns:a16="http://schemas.microsoft.com/office/drawing/2014/main" id="{8FCE7DCB-0846-6BD5-D60D-9BA23581F638}"/>
              </a:ext>
            </a:extLst>
          </p:cNvPr>
          <p:cNvSpPr/>
          <p:nvPr/>
        </p:nvSpPr>
        <p:spPr>
          <a:xfrm>
            <a:off x="339142" y="1519356"/>
            <a:ext cx="11513713" cy="981845"/>
          </a:xfrm>
          <a:custGeom>
            <a:avLst/>
            <a:gdLst>
              <a:gd name="connsiteX0" fmla="*/ 0 w 11513713"/>
              <a:gd name="connsiteY0" fmla="*/ 181233 h 1087377"/>
              <a:gd name="connsiteX1" fmla="*/ 181233 w 11513713"/>
              <a:gd name="connsiteY1" fmla="*/ 0 h 1087377"/>
              <a:gd name="connsiteX2" fmla="*/ 11332480 w 11513713"/>
              <a:gd name="connsiteY2" fmla="*/ 0 h 1087377"/>
              <a:gd name="connsiteX3" fmla="*/ 11513713 w 11513713"/>
              <a:gd name="connsiteY3" fmla="*/ 181233 h 1087377"/>
              <a:gd name="connsiteX4" fmla="*/ 11513713 w 11513713"/>
              <a:gd name="connsiteY4" fmla="*/ 906144 h 1087377"/>
              <a:gd name="connsiteX5" fmla="*/ 11332480 w 11513713"/>
              <a:gd name="connsiteY5" fmla="*/ 1087377 h 1087377"/>
              <a:gd name="connsiteX6" fmla="*/ 181233 w 11513713"/>
              <a:gd name="connsiteY6" fmla="*/ 1087377 h 1087377"/>
              <a:gd name="connsiteX7" fmla="*/ 0 w 11513713"/>
              <a:gd name="connsiteY7" fmla="*/ 906144 h 1087377"/>
              <a:gd name="connsiteX8" fmla="*/ 0 w 11513713"/>
              <a:gd name="connsiteY8" fmla="*/ 181233 h 10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3713" h="1087377">
                <a:moveTo>
                  <a:pt x="0" y="181233"/>
                </a:moveTo>
                <a:cubicBezTo>
                  <a:pt x="0" y="81141"/>
                  <a:pt x="81141" y="0"/>
                  <a:pt x="181233" y="0"/>
                </a:cubicBezTo>
                <a:lnTo>
                  <a:pt x="11332480" y="0"/>
                </a:lnTo>
                <a:cubicBezTo>
                  <a:pt x="11432572" y="0"/>
                  <a:pt x="11513713" y="81141"/>
                  <a:pt x="11513713" y="181233"/>
                </a:cubicBezTo>
                <a:lnTo>
                  <a:pt x="11513713" y="906144"/>
                </a:lnTo>
                <a:cubicBezTo>
                  <a:pt x="11513713" y="1006236"/>
                  <a:pt x="11432572" y="1087377"/>
                  <a:pt x="11332480" y="1087377"/>
                </a:cubicBezTo>
                <a:lnTo>
                  <a:pt x="181233" y="1087377"/>
                </a:lnTo>
                <a:cubicBezTo>
                  <a:pt x="81141" y="1087377"/>
                  <a:pt x="0" y="1006236"/>
                  <a:pt x="0" y="906144"/>
                </a:cubicBezTo>
                <a:lnTo>
                  <a:pt x="0" y="181233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241" tIns="190241" rIns="190241" bIns="19024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600" kern="1200" dirty="0"/>
              <a:t>Reakce na zahraniční dobrou praxi</a:t>
            </a:r>
          </a:p>
        </p:txBody>
      </p:sp>
      <p:sp>
        <p:nvSpPr>
          <p:cNvPr id="8" name="Volný tvar 7">
            <a:extLst>
              <a:ext uri="{FF2B5EF4-FFF2-40B4-BE49-F238E27FC236}">
                <a16:creationId xmlns:a16="http://schemas.microsoft.com/office/drawing/2014/main" id="{64285941-238D-830E-4D28-2835856D7C32}"/>
              </a:ext>
            </a:extLst>
          </p:cNvPr>
          <p:cNvSpPr/>
          <p:nvPr/>
        </p:nvSpPr>
        <p:spPr>
          <a:xfrm>
            <a:off x="327305" y="2529108"/>
            <a:ext cx="11513713" cy="1032039"/>
          </a:xfrm>
          <a:custGeom>
            <a:avLst/>
            <a:gdLst>
              <a:gd name="connsiteX0" fmla="*/ 0 w 11513713"/>
              <a:gd name="connsiteY0" fmla="*/ 172010 h 1032039"/>
              <a:gd name="connsiteX1" fmla="*/ 172010 w 11513713"/>
              <a:gd name="connsiteY1" fmla="*/ 0 h 1032039"/>
              <a:gd name="connsiteX2" fmla="*/ 11341703 w 11513713"/>
              <a:gd name="connsiteY2" fmla="*/ 0 h 1032039"/>
              <a:gd name="connsiteX3" fmla="*/ 11513713 w 11513713"/>
              <a:gd name="connsiteY3" fmla="*/ 172010 h 1032039"/>
              <a:gd name="connsiteX4" fmla="*/ 11513713 w 11513713"/>
              <a:gd name="connsiteY4" fmla="*/ 860029 h 1032039"/>
              <a:gd name="connsiteX5" fmla="*/ 11341703 w 11513713"/>
              <a:gd name="connsiteY5" fmla="*/ 1032039 h 1032039"/>
              <a:gd name="connsiteX6" fmla="*/ 172010 w 11513713"/>
              <a:gd name="connsiteY6" fmla="*/ 1032039 h 1032039"/>
              <a:gd name="connsiteX7" fmla="*/ 0 w 11513713"/>
              <a:gd name="connsiteY7" fmla="*/ 860029 h 1032039"/>
              <a:gd name="connsiteX8" fmla="*/ 0 w 11513713"/>
              <a:gd name="connsiteY8" fmla="*/ 172010 h 103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3713" h="1032039">
                <a:moveTo>
                  <a:pt x="0" y="172010"/>
                </a:moveTo>
                <a:cubicBezTo>
                  <a:pt x="0" y="77012"/>
                  <a:pt x="77012" y="0"/>
                  <a:pt x="172010" y="0"/>
                </a:cubicBezTo>
                <a:lnTo>
                  <a:pt x="11341703" y="0"/>
                </a:lnTo>
                <a:cubicBezTo>
                  <a:pt x="11436701" y="0"/>
                  <a:pt x="11513713" y="77012"/>
                  <a:pt x="11513713" y="172010"/>
                </a:cubicBezTo>
                <a:lnTo>
                  <a:pt x="11513713" y="860029"/>
                </a:lnTo>
                <a:cubicBezTo>
                  <a:pt x="11513713" y="955027"/>
                  <a:pt x="11436701" y="1032039"/>
                  <a:pt x="11341703" y="1032039"/>
                </a:cubicBezTo>
                <a:lnTo>
                  <a:pt x="172010" y="1032039"/>
                </a:lnTo>
                <a:cubicBezTo>
                  <a:pt x="77012" y="1032039"/>
                  <a:pt x="0" y="955027"/>
                  <a:pt x="0" y="860029"/>
                </a:cubicBezTo>
                <a:lnTo>
                  <a:pt x="0" y="17201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540" tIns="187540" rIns="187540" bIns="18754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600" kern="1200" dirty="0"/>
              <a:t>Doporučení NERV a dalších platforem</a:t>
            </a:r>
          </a:p>
        </p:txBody>
      </p:sp>
      <p:sp>
        <p:nvSpPr>
          <p:cNvPr id="9" name="Volný tvar 8">
            <a:extLst>
              <a:ext uri="{FF2B5EF4-FFF2-40B4-BE49-F238E27FC236}">
                <a16:creationId xmlns:a16="http://schemas.microsoft.com/office/drawing/2014/main" id="{1A743D2B-CB60-E03E-DE17-797CF131AB38}"/>
              </a:ext>
            </a:extLst>
          </p:cNvPr>
          <p:cNvSpPr/>
          <p:nvPr/>
        </p:nvSpPr>
        <p:spPr>
          <a:xfrm>
            <a:off x="339142" y="3589054"/>
            <a:ext cx="11513713" cy="1418591"/>
          </a:xfrm>
          <a:custGeom>
            <a:avLst/>
            <a:gdLst>
              <a:gd name="connsiteX0" fmla="*/ 0 w 11513713"/>
              <a:gd name="connsiteY0" fmla="*/ 236437 h 1418591"/>
              <a:gd name="connsiteX1" fmla="*/ 236437 w 11513713"/>
              <a:gd name="connsiteY1" fmla="*/ 0 h 1418591"/>
              <a:gd name="connsiteX2" fmla="*/ 11277276 w 11513713"/>
              <a:gd name="connsiteY2" fmla="*/ 0 h 1418591"/>
              <a:gd name="connsiteX3" fmla="*/ 11513713 w 11513713"/>
              <a:gd name="connsiteY3" fmla="*/ 236437 h 1418591"/>
              <a:gd name="connsiteX4" fmla="*/ 11513713 w 11513713"/>
              <a:gd name="connsiteY4" fmla="*/ 1182154 h 1418591"/>
              <a:gd name="connsiteX5" fmla="*/ 11277276 w 11513713"/>
              <a:gd name="connsiteY5" fmla="*/ 1418591 h 1418591"/>
              <a:gd name="connsiteX6" fmla="*/ 236437 w 11513713"/>
              <a:gd name="connsiteY6" fmla="*/ 1418591 h 1418591"/>
              <a:gd name="connsiteX7" fmla="*/ 0 w 11513713"/>
              <a:gd name="connsiteY7" fmla="*/ 1182154 h 1418591"/>
              <a:gd name="connsiteX8" fmla="*/ 0 w 11513713"/>
              <a:gd name="connsiteY8" fmla="*/ 236437 h 141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3713" h="1418591">
                <a:moveTo>
                  <a:pt x="0" y="236437"/>
                </a:moveTo>
                <a:cubicBezTo>
                  <a:pt x="0" y="105856"/>
                  <a:pt x="105856" y="0"/>
                  <a:pt x="236437" y="0"/>
                </a:cubicBezTo>
                <a:lnTo>
                  <a:pt x="11277276" y="0"/>
                </a:lnTo>
                <a:cubicBezTo>
                  <a:pt x="11407857" y="0"/>
                  <a:pt x="11513713" y="105856"/>
                  <a:pt x="11513713" y="236437"/>
                </a:cubicBezTo>
                <a:lnTo>
                  <a:pt x="11513713" y="1182154"/>
                </a:lnTo>
                <a:cubicBezTo>
                  <a:pt x="11513713" y="1312735"/>
                  <a:pt x="11407857" y="1418591"/>
                  <a:pt x="11277276" y="1418591"/>
                </a:cubicBezTo>
                <a:lnTo>
                  <a:pt x="236437" y="1418591"/>
                </a:lnTo>
                <a:cubicBezTo>
                  <a:pt x="105856" y="1418591"/>
                  <a:pt x="0" y="1312735"/>
                  <a:pt x="0" y="1182154"/>
                </a:cubicBezTo>
                <a:lnTo>
                  <a:pt x="0" y="236437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410" tIns="206410" rIns="206410" bIns="20641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600" kern="1200" dirty="0"/>
              <a:t>Snaha překlenout silnou správní roztříštěnost a tím způsobenou ekonomickou a personální neefektivitou</a:t>
            </a:r>
          </a:p>
        </p:txBody>
      </p:sp>
      <p:sp>
        <p:nvSpPr>
          <p:cNvPr id="10" name="Volný tvar 5">
            <a:extLst>
              <a:ext uri="{FF2B5EF4-FFF2-40B4-BE49-F238E27FC236}">
                <a16:creationId xmlns:a16="http://schemas.microsoft.com/office/drawing/2014/main" id="{E3262B5A-ADCD-4464-838C-70DC849E0F0D}"/>
              </a:ext>
            </a:extLst>
          </p:cNvPr>
          <p:cNvSpPr/>
          <p:nvPr/>
        </p:nvSpPr>
        <p:spPr>
          <a:xfrm>
            <a:off x="339142" y="5035552"/>
            <a:ext cx="11513713" cy="1319197"/>
          </a:xfrm>
          <a:custGeom>
            <a:avLst/>
            <a:gdLst>
              <a:gd name="connsiteX0" fmla="*/ 0 w 11513713"/>
              <a:gd name="connsiteY0" fmla="*/ 219871 h 1319197"/>
              <a:gd name="connsiteX1" fmla="*/ 219871 w 11513713"/>
              <a:gd name="connsiteY1" fmla="*/ 0 h 1319197"/>
              <a:gd name="connsiteX2" fmla="*/ 11293842 w 11513713"/>
              <a:gd name="connsiteY2" fmla="*/ 0 h 1319197"/>
              <a:gd name="connsiteX3" fmla="*/ 11513713 w 11513713"/>
              <a:gd name="connsiteY3" fmla="*/ 219871 h 1319197"/>
              <a:gd name="connsiteX4" fmla="*/ 11513713 w 11513713"/>
              <a:gd name="connsiteY4" fmla="*/ 1099326 h 1319197"/>
              <a:gd name="connsiteX5" fmla="*/ 11293842 w 11513713"/>
              <a:gd name="connsiteY5" fmla="*/ 1319197 h 1319197"/>
              <a:gd name="connsiteX6" fmla="*/ 219871 w 11513713"/>
              <a:gd name="connsiteY6" fmla="*/ 1319197 h 1319197"/>
              <a:gd name="connsiteX7" fmla="*/ 0 w 11513713"/>
              <a:gd name="connsiteY7" fmla="*/ 1099326 h 1319197"/>
              <a:gd name="connsiteX8" fmla="*/ 0 w 11513713"/>
              <a:gd name="connsiteY8" fmla="*/ 219871 h 131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3713" h="1319197">
                <a:moveTo>
                  <a:pt x="0" y="219871"/>
                </a:moveTo>
                <a:cubicBezTo>
                  <a:pt x="0" y="98440"/>
                  <a:pt x="98440" y="0"/>
                  <a:pt x="219871" y="0"/>
                </a:cubicBezTo>
                <a:lnTo>
                  <a:pt x="11293842" y="0"/>
                </a:lnTo>
                <a:cubicBezTo>
                  <a:pt x="11415273" y="0"/>
                  <a:pt x="11513713" y="98440"/>
                  <a:pt x="11513713" y="219871"/>
                </a:cubicBezTo>
                <a:lnTo>
                  <a:pt x="11513713" y="1099326"/>
                </a:lnTo>
                <a:cubicBezTo>
                  <a:pt x="11513713" y="1220757"/>
                  <a:pt x="11415273" y="1319197"/>
                  <a:pt x="11293842" y="1319197"/>
                </a:cubicBezTo>
                <a:lnTo>
                  <a:pt x="219871" y="1319197"/>
                </a:lnTo>
                <a:cubicBezTo>
                  <a:pt x="98440" y="1319197"/>
                  <a:pt x="0" y="1220757"/>
                  <a:pt x="0" y="1099326"/>
                </a:cubicBezTo>
                <a:lnTo>
                  <a:pt x="0" y="219871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558" tIns="201558" rIns="201558" bIns="201558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600" kern="1200" dirty="0"/>
              <a:t>Platforma pro budoucí </a:t>
            </a:r>
            <a:r>
              <a:rPr lang="cs-CZ" sz="3600" kern="1200" dirty="0" err="1"/>
              <a:t>nadobecní</a:t>
            </a:r>
            <a:r>
              <a:rPr lang="cs-CZ" sz="3600" kern="1200" dirty="0"/>
              <a:t> kompetence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5822E58-95C7-4916-B00B-505B0C40C7E0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0" i="0" u="none" strike="noStrike" cap="none" normalizeH="0" baseline="0" dirty="0">
                <a:solidFill>
                  <a:schemeClr val="bg1"/>
                </a:solidFill>
                <a:effectLst/>
                <a:latin typeface="Arial" pitchFamily="34" charset="0"/>
              </a:rPr>
              <a:t>Společenství obcí </a:t>
            </a:r>
          </a:p>
        </p:txBody>
      </p:sp>
    </p:spTree>
    <p:extLst>
      <p:ext uri="{BB962C8B-B14F-4D97-AF65-F5344CB8AC3E}">
        <p14:creationId xmlns:p14="http://schemas.microsoft.com/office/powerpoint/2010/main" val="229191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F80F478D-369A-40D9-8028-8EAFB26EAADA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458231A-B064-42A6-A113-9310FE4407C4}"/>
              </a:ext>
            </a:extLst>
          </p:cNvPr>
          <p:cNvSpPr/>
          <p:nvPr/>
        </p:nvSpPr>
        <p:spPr>
          <a:xfrm>
            <a:off x="1150213" y="3573227"/>
            <a:ext cx="1758008" cy="501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3803B59-D7AD-49D4-91BF-43629C15C892}"/>
              </a:ext>
            </a:extLst>
          </p:cNvPr>
          <p:cNvSpPr/>
          <p:nvPr/>
        </p:nvSpPr>
        <p:spPr>
          <a:xfrm>
            <a:off x="4022377" y="2963626"/>
            <a:ext cx="2766797" cy="1097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428045D-ADF7-4E5D-9A9B-5872951754EF}"/>
              </a:ext>
            </a:extLst>
          </p:cNvPr>
          <p:cNvSpPr/>
          <p:nvPr/>
        </p:nvSpPr>
        <p:spPr>
          <a:xfrm>
            <a:off x="7903330" y="2334363"/>
            <a:ext cx="3138457" cy="17403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2F3F515-290B-45A2-89AE-CE41A49CBFA4}"/>
              </a:ext>
            </a:extLst>
          </p:cNvPr>
          <p:cNvSpPr txBox="1"/>
          <p:nvPr/>
        </p:nvSpPr>
        <p:spPr>
          <a:xfrm>
            <a:off x="0" y="37198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Další schůdek k rozvoji meziobecní spolupráce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F1151D8-CCAF-4DDF-A8B3-B6B369A81CCB}"/>
              </a:ext>
            </a:extLst>
          </p:cNvPr>
          <p:cNvSpPr txBox="1"/>
          <p:nvPr/>
        </p:nvSpPr>
        <p:spPr>
          <a:xfrm>
            <a:off x="1150213" y="1639594"/>
            <a:ext cx="175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272D58"/>
                </a:solidFill>
              </a:rPr>
              <a:t>Obec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AF7748-9FA2-47DB-9213-5235C8F90FAA}"/>
              </a:ext>
            </a:extLst>
          </p:cNvPr>
          <p:cNvSpPr txBox="1"/>
          <p:nvPr/>
        </p:nvSpPr>
        <p:spPr>
          <a:xfrm>
            <a:off x="4022377" y="1644206"/>
            <a:ext cx="2766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272D58"/>
                </a:solidFill>
              </a:rPr>
              <a:t>DSO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B4A9F6-4D9A-419B-ADB9-00C0D7406FF1}"/>
              </a:ext>
            </a:extLst>
          </p:cNvPr>
          <p:cNvSpPr txBox="1"/>
          <p:nvPr/>
        </p:nvSpPr>
        <p:spPr>
          <a:xfrm>
            <a:off x="7925386" y="1644207"/>
            <a:ext cx="311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272D58"/>
                </a:solidFill>
              </a:rPr>
              <a:t>Společenství obci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F9366C3-7167-49A3-AED9-A2A803E5FACA}"/>
              </a:ext>
            </a:extLst>
          </p:cNvPr>
          <p:cNvSpPr txBox="1"/>
          <p:nvPr/>
        </p:nvSpPr>
        <p:spPr>
          <a:xfrm>
            <a:off x="4294034" y="4260828"/>
            <a:ext cx="217686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rgbClr val="272D58"/>
                </a:solidFill>
              </a:rPr>
              <a:t>Volné hranice.</a:t>
            </a:r>
          </a:p>
          <a:p>
            <a:pPr marL="285750" indent="-285750" algn="l"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rgbClr val="272D58"/>
                </a:solidFill>
              </a:rPr>
              <a:t>Jednoúčelová spolupráce.</a:t>
            </a:r>
          </a:p>
          <a:p>
            <a:pPr marL="285750" indent="-285750" algn="l"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rgbClr val="272D58"/>
                </a:solidFill>
              </a:rPr>
              <a:t>Stávající DSO se neruší</a:t>
            </a:r>
          </a:p>
          <a:p>
            <a:pPr algn="l"/>
            <a:endParaRPr lang="cs-CZ" dirty="0">
              <a:solidFill>
                <a:srgbClr val="272D5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F19C78B-9C0F-458F-853F-A09CC0BC6FEF}"/>
              </a:ext>
            </a:extLst>
          </p:cNvPr>
          <p:cNvSpPr txBox="1"/>
          <p:nvPr/>
        </p:nvSpPr>
        <p:spPr>
          <a:xfrm>
            <a:off x="7752184" y="4164955"/>
            <a:ext cx="3854365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rgbClr val="272D58"/>
                </a:solidFill>
              </a:rPr>
              <a:t>Kvalifikovaná spolupráce.</a:t>
            </a:r>
          </a:p>
          <a:p>
            <a:pPr marL="285750" indent="-285750" algn="l"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rgbClr val="272D58"/>
                </a:solidFill>
              </a:rPr>
              <a:t>Územní pravidla.</a:t>
            </a:r>
          </a:p>
          <a:p>
            <a:pPr marL="285750" indent="-285750" algn="l"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rgbClr val="272D58"/>
                </a:solidFill>
              </a:rPr>
              <a:t>Spolupráce v oblasti veřejné správy.</a:t>
            </a:r>
          </a:p>
          <a:p>
            <a:pPr marL="285750" indent="-285750" algn="l"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rgbClr val="272D58"/>
                </a:solidFill>
              </a:rPr>
              <a:t>Platforma pro další kompetence na základě oborových zákonů.</a:t>
            </a:r>
          </a:p>
          <a:p>
            <a:pPr marL="285750" indent="-285750" algn="l"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rgbClr val="272D58"/>
                </a:solidFill>
              </a:rPr>
              <a:t>Sdílený úředník.</a:t>
            </a:r>
          </a:p>
          <a:p>
            <a:pPr algn="l">
              <a:spcAft>
                <a:spcPts val="600"/>
              </a:spcAft>
            </a:pPr>
            <a:endParaRPr lang="cs-CZ" dirty="0">
              <a:solidFill>
                <a:srgbClr val="272D58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A76F0FB-7352-4020-ABEE-9EA08D45ABB9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7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D1BCB461-1DBD-4A16-B468-0FD435F4E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899573"/>
              </p:ext>
            </p:extLst>
          </p:nvPr>
        </p:nvGraphicFramePr>
        <p:xfrm>
          <a:off x="673307" y="357073"/>
          <a:ext cx="11000794" cy="630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397">
                  <a:extLst>
                    <a:ext uri="{9D8B030D-6E8A-4147-A177-3AD203B41FA5}">
                      <a16:colId xmlns:a16="http://schemas.microsoft.com/office/drawing/2014/main" val="2766915691"/>
                    </a:ext>
                  </a:extLst>
                </a:gridCol>
                <a:gridCol w="5500397">
                  <a:extLst>
                    <a:ext uri="{9D8B030D-6E8A-4147-A177-3AD203B41FA5}">
                      <a16:colId xmlns:a16="http://schemas.microsoft.com/office/drawing/2014/main" val="2230441887"/>
                    </a:ext>
                  </a:extLst>
                </a:gridCol>
              </a:tblGrid>
              <a:tr h="351662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DSO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Společenství obcí 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95056"/>
                  </a:ext>
                </a:extLst>
              </a:tr>
              <a:tr h="8205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Územní rozsah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Zpravidla lokální dopad, často sdružuje jen několik obcí, bez územních pravidel.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Územní rozsah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Mikroregionální záběr, území definované správním obvodem ORP, obec členem pouze jednoho SO.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153874"/>
                  </a:ext>
                </a:extLst>
              </a:tr>
              <a:tr h="8205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Cíle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dirty="0"/>
                        <a:t>Zpravidla jednoúčelové svazky; některé víceúčelové.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/>
                        <a:t>Cíle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  <a:tabLst>
                          <a:tab pos="2509838" algn="l"/>
                        </a:tabLst>
                      </a:pPr>
                      <a:r>
                        <a:rPr lang="cs-CZ" sz="1600" dirty="0"/>
                        <a:t>Víceúčelový svazek zaměřený na koordinaci veřejných služeb a všestranný rozvoj území, role ve výkonu veřejné správy.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87247"/>
                  </a:ext>
                </a:extLst>
              </a:tr>
              <a:tr h="2461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Postavení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Právní subjektivita (zaměstnanci, majetek aj.)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Pouze samostatná působnost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Poradenská činnost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Fakultativní podpora ze strany krajů</a:t>
                      </a:r>
                    </a:p>
                    <a:p>
                      <a:endParaRPr lang="cs-CZ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Postavení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Právní forma jako DSO, ale může navíc ze zákona plnit:</a:t>
                      </a:r>
                    </a:p>
                    <a:p>
                      <a:pPr marL="539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Výkon správních činností pro členské obce</a:t>
                      </a:r>
                    </a:p>
                    <a:p>
                      <a:pPr marL="539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Sdílený úředník</a:t>
                      </a:r>
                    </a:p>
                    <a:p>
                      <a:pPr marL="539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Podpora přeneseného výkonu státní správy na obcích  </a:t>
                      </a:r>
                    </a:p>
                    <a:p>
                      <a:pPr marL="996950" lvl="1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aktuálně kompetence obcí I. typu; </a:t>
                      </a:r>
                    </a:p>
                    <a:p>
                      <a:pPr marL="996950" lvl="1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od 1. ledna 2025 pak vše s výjimkou kompetencí obcí III. typu</a:t>
                      </a:r>
                    </a:p>
                    <a:p>
                      <a:pPr marL="539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Sdílení pracovníci (od 1. ledna 2025)</a:t>
                      </a:r>
                    </a:p>
                    <a:p>
                      <a:pPr marL="539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Sdílení pedagogičtí pracovníci aj. (od 1. ledna 2025)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61392"/>
                  </a:ext>
                </a:extLst>
              </a:tr>
              <a:tr h="1668002">
                <a:tc>
                  <a:txBody>
                    <a:bodyPr/>
                    <a:lstStyle/>
                    <a:p>
                      <a:r>
                        <a:rPr lang="cs-CZ" sz="1600" dirty="0"/>
                        <a:t>Nepočítá se s dalším rozvojem.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</a:rPr>
                        <a:t>V budoucnu</a:t>
                      </a:r>
                    </a:p>
                    <a:p>
                      <a:pPr marL="539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Postavení orgánu veřejné moci            možnost výkonu PP vlastním jménem</a:t>
                      </a:r>
                    </a:p>
                    <a:p>
                      <a:pPr marL="539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Společná obecní policie</a:t>
                      </a:r>
                    </a:p>
                    <a:p>
                      <a:pPr marL="539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Systémová podpora ze strany státu </a:t>
                      </a:r>
                    </a:p>
                    <a:p>
                      <a:pPr marL="539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Kompetence určené zvláštními zákony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709004"/>
                  </a:ext>
                </a:extLst>
              </a:tr>
            </a:tbl>
          </a:graphicData>
        </a:graphic>
      </p:graphicFrame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438F907E-0EA8-4D53-8339-5B232E14F065}"/>
              </a:ext>
            </a:extLst>
          </p:cNvPr>
          <p:cNvCxnSpPr/>
          <p:nvPr/>
        </p:nvCxnSpPr>
        <p:spPr>
          <a:xfrm>
            <a:off x="9468679" y="5466188"/>
            <a:ext cx="331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E981B1-9E14-4CD1-8074-F2F8EA55CDE9}"/>
              </a:ext>
            </a:extLst>
          </p:cNvPr>
          <p:cNvSpPr txBox="1"/>
          <p:nvPr/>
        </p:nvSpPr>
        <p:spPr>
          <a:xfrm>
            <a:off x="5069633" y="172407"/>
            <a:ext cx="205273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Dobrovolnost</a:t>
            </a:r>
          </a:p>
        </p:txBody>
      </p:sp>
    </p:spTree>
    <p:extLst>
      <p:ext uri="{BB962C8B-B14F-4D97-AF65-F5344CB8AC3E}">
        <p14:creationId xmlns:p14="http://schemas.microsoft.com/office/powerpoint/2010/main" val="385715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FF67C34-9D6C-4DE4-9290-30EDED4F44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568410"/>
              </p:ext>
            </p:extLst>
          </p:nvPr>
        </p:nvGraphicFramePr>
        <p:xfrm>
          <a:off x="838199" y="1111045"/>
          <a:ext cx="10746179" cy="562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5C7FBE4E-AA0F-4119-A22B-D104DF36FCF7}"/>
              </a:ext>
            </a:extLst>
          </p:cNvPr>
          <p:cNvSpPr txBox="1"/>
          <p:nvPr/>
        </p:nvSpPr>
        <p:spPr>
          <a:xfrm rot="20867193">
            <a:off x="371134" y="5423790"/>
            <a:ext cx="122909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 plánu od 1.7.2025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3519C6C-6348-4462-9B2B-328B4097F5DC}"/>
              </a:ext>
            </a:extLst>
          </p:cNvPr>
          <p:cNvSpPr/>
          <p:nvPr/>
        </p:nvSpPr>
        <p:spPr bwMode="auto">
          <a:xfrm>
            <a:off x="0" y="0"/>
            <a:ext cx="12192000" cy="1042219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4568A06-2D9C-4733-B5A4-EE3396C3B7ED}"/>
              </a:ext>
            </a:extLst>
          </p:cNvPr>
          <p:cNvSpPr txBox="1"/>
          <p:nvPr/>
        </p:nvSpPr>
        <p:spPr>
          <a:xfrm>
            <a:off x="0" y="19969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Možnosti výkonu přenesené působnosti na úrovni obcí </a:t>
            </a:r>
          </a:p>
        </p:txBody>
      </p:sp>
    </p:spTree>
    <p:extLst>
      <p:ext uri="{BB962C8B-B14F-4D97-AF65-F5344CB8AC3E}">
        <p14:creationId xmlns:p14="http://schemas.microsoft.com/office/powerpoint/2010/main" val="67196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F80F478D-369A-40D9-8028-8EAFB26EAADA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800" b="1" i="0" u="none" strike="noStrike" cap="none" normalizeH="0" baseline="0" dirty="0">
                <a:solidFill>
                  <a:schemeClr val="bg1"/>
                </a:solidFill>
                <a:effectLst/>
                <a:latin typeface="+mj-lt"/>
              </a:rPr>
              <a:t>Kompetence společenství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A76F0FB-7352-4020-ABEE-9EA08D45ABB9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621DE48-EE88-7FD1-5F74-4CAA3625E6E0}"/>
              </a:ext>
            </a:extLst>
          </p:cNvPr>
          <p:cNvSpPr txBox="1"/>
          <p:nvPr/>
        </p:nvSpPr>
        <p:spPr>
          <a:xfrm>
            <a:off x="885421" y="1800413"/>
            <a:ext cx="1042115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272D58"/>
                </a:solidFill>
              </a:rPr>
              <a:t>Právní forma dobrovolného svazku obcí </a:t>
            </a:r>
            <a:r>
              <a:rPr lang="cs-CZ" sz="2400" dirty="0">
                <a:solidFill>
                  <a:srgbClr val="272D58"/>
                </a:solidFill>
              </a:rPr>
              <a:t>– tedy všechny práva a povinnosti jako stávající DSO, možnost čerpat dotace pro DSO.</a:t>
            </a:r>
          </a:p>
          <a:p>
            <a:endParaRPr lang="cs-CZ" sz="2400" dirty="0">
              <a:solidFill>
                <a:srgbClr val="272D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272D58"/>
                </a:solidFill>
              </a:rPr>
              <a:t>Těžiště činnosti by mělo být v samostatné působnosti</a:t>
            </a:r>
            <a:r>
              <a:rPr lang="cs-CZ" sz="2400" dirty="0">
                <a:solidFill>
                  <a:srgbClr val="272D58"/>
                </a:solidFill>
              </a:rPr>
              <a:t>.</a:t>
            </a:r>
          </a:p>
          <a:p>
            <a:endParaRPr lang="cs-CZ" sz="2400" dirty="0">
              <a:solidFill>
                <a:srgbClr val="272D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72D58"/>
                </a:solidFill>
              </a:rPr>
              <a:t>Zajišťování </a:t>
            </a:r>
            <a:r>
              <a:rPr lang="cs-CZ" sz="2400" b="1" dirty="0">
                <a:solidFill>
                  <a:srgbClr val="272D58"/>
                </a:solidFill>
              </a:rPr>
              <a:t>koordinace veřejných služeb </a:t>
            </a:r>
            <a:r>
              <a:rPr lang="cs-CZ" sz="2400" dirty="0">
                <a:solidFill>
                  <a:srgbClr val="272D58"/>
                </a:solidFill>
              </a:rPr>
              <a:t>na území členských obcí a </a:t>
            </a:r>
            <a:r>
              <a:rPr lang="cs-CZ" sz="2400" b="1" dirty="0">
                <a:solidFill>
                  <a:srgbClr val="272D58"/>
                </a:solidFill>
              </a:rPr>
              <a:t>strategického rozvoje </a:t>
            </a:r>
            <a:r>
              <a:rPr lang="cs-CZ" sz="2400" dirty="0">
                <a:solidFill>
                  <a:srgbClr val="272D58"/>
                </a:solidFill>
              </a:rPr>
              <a:t>tohoto území.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>
              <a:solidFill>
                <a:srgbClr val="272D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272D58"/>
                </a:solidFill>
              </a:rPr>
              <a:t>Zpracovává strategii rozvoje společenství obcí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272D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72D58"/>
                </a:solidFill>
              </a:rPr>
              <a:t>Mohou vytvářet (zakládat, zřizovat) další </a:t>
            </a:r>
            <a:r>
              <a:rPr lang="cs-CZ" sz="2400" b="1" dirty="0">
                <a:solidFill>
                  <a:srgbClr val="272D58"/>
                </a:solidFill>
              </a:rPr>
              <a:t>právnické osoby </a:t>
            </a:r>
            <a:r>
              <a:rPr lang="cs-CZ" sz="2400" dirty="0">
                <a:solidFill>
                  <a:srgbClr val="272D58"/>
                </a:solidFill>
              </a:rPr>
              <a:t>(organizační složky, příspěvkové organizace, s.r.o., akciové společnosti, školské právnické osoby.</a:t>
            </a:r>
          </a:p>
          <a:p>
            <a:endParaRPr lang="cs-CZ" sz="2800" b="1" dirty="0">
              <a:solidFill>
                <a:srgbClr val="272D58"/>
              </a:solidFill>
            </a:endParaRPr>
          </a:p>
        </p:txBody>
      </p:sp>
      <p:pic>
        <p:nvPicPr>
          <p:cNvPr id="6" name="Grafický objekt 5" descr="Kousky puzzle se souvislou výplní">
            <a:extLst>
              <a:ext uri="{FF2B5EF4-FFF2-40B4-BE49-F238E27FC236}">
                <a16:creationId xmlns:a16="http://schemas.microsoft.com/office/drawing/2014/main" id="{83E5F7C3-DE87-DC08-E86A-5D1F375FC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4374" y="3753377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3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86B7E7-8933-4BFE-A6F3-296A90F1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949"/>
            <a:ext cx="10515600" cy="507849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b="1" dirty="0">
                <a:solidFill>
                  <a:srgbClr val="272D5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sz="2000" dirty="0">
                <a:solidFill>
                  <a:srgbClr val="272D5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Postavení společenství obcí může nabýt svazek obcí, </a:t>
            </a:r>
            <a:r>
              <a:rPr lang="cs-CZ" sz="2000" dirty="0">
                <a:solidFill>
                  <a:srgbClr val="272D58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jehož členy</a:t>
            </a:r>
            <a:r>
              <a:rPr lang="cs-CZ" sz="2000" dirty="0">
                <a:solidFill>
                  <a:srgbClr val="272D5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solidFill>
                  <a:srgbClr val="272D5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cs-CZ" sz="2000" b="1" dirty="0">
                <a:solidFill>
                  <a:srgbClr val="272D5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alespoň 15 obcí</a:t>
            </a:r>
            <a:r>
              <a:rPr lang="cs-CZ" sz="2000" dirty="0">
                <a:solidFill>
                  <a:srgbClr val="272D5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nebo </a:t>
            </a:r>
          </a:p>
          <a:p>
            <a:pPr marL="800100"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solidFill>
                  <a:srgbClr val="272D58"/>
                </a:solidFill>
                <a:cs typeface="Times New Roman" panose="02020603050405020304" pitchFamily="18" charset="0"/>
              </a:rPr>
              <a:t>jsou alespoň </a:t>
            </a:r>
            <a:r>
              <a:rPr lang="cs-CZ" sz="2000" b="1" dirty="0">
                <a:solidFill>
                  <a:srgbClr val="272D58"/>
                </a:solidFill>
                <a:cs typeface="Times New Roman" panose="02020603050405020304" pitchFamily="18" charset="0"/>
              </a:rPr>
              <a:t>tři pětiny všech obcí ze správního obvodu</a:t>
            </a:r>
            <a:r>
              <a:rPr lang="cs-CZ" sz="2000" dirty="0">
                <a:solidFill>
                  <a:srgbClr val="272D58"/>
                </a:solidFill>
                <a:cs typeface="Times New Roman" panose="02020603050405020304" pitchFamily="18" charset="0"/>
              </a:rPr>
              <a:t> obce s rozšířenou působností, jestliže do tohoto správního obvodu náleží méně než 25 obcí.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>
              <a:solidFill>
                <a:srgbClr val="272D58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>
                <a:solidFill>
                  <a:srgbClr val="272D58"/>
                </a:solidFill>
                <a:cs typeface="Times New Roman" panose="02020603050405020304" pitchFamily="18" charset="0"/>
              </a:rPr>
              <a:t>2. </a:t>
            </a:r>
            <a:r>
              <a:rPr lang="cs-CZ" sz="2000" dirty="0">
                <a:solidFill>
                  <a:srgbClr val="272D58"/>
                </a:solidFill>
                <a:cs typeface="Times New Roman" panose="02020603050405020304" pitchFamily="18" charset="0"/>
              </a:rPr>
              <a:t>Členy společenství obcí mohou být pouze </a:t>
            </a:r>
            <a:r>
              <a:rPr lang="cs-CZ" sz="2000" b="1" dirty="0">
                <a:solidFill>
                  <a:srgbClr val="272D58"/>
                </a:solidFill>
                <a:cs typeface="Times New Roman" panose="02020603050405020304" pitchFamily="18" charset="0"/>
              </a:rPr>
              <a:t>obce nacházející se ve stejném správním obvodu</a:t>
            </a:r>
            <a:r>
              <a:rPr lang="cs-CZ" sz="2000" dirty="0">
                <a:solidFill>
                  <a:srgbClr val="272D58"/>
                </a:solidFill>
                <a:cs typeface="Times New Roman" panose="02020603050405020304" pitchFamily="18" charset="0"/>
              </a:rPr>
              <a:t> obce s rozšířenou působností.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>
              <a:solidFill>
                <a:srgbClr val="272D58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>
                <a:solidFill>
                  <a:srgbClr val="272D58"/>
                </a:solidFill>
                <a:cs typeface="Times New Roman" panose="02020603050405020304" pitchFamily="18" charset="0"/>
              </a:rPr>
              <a:t>3. </a:t>
            </a:r>
            <a:r>
              <a:rPr lang="cs-CZ" sz="2000" dirty="0">
                <a:solidFill>
                  <a:srgbClr val="272D58"/>
                </a:solidFill>
                <a:cs typeface="Times New Roman" panose="02020603050405020304" pitchFamily="18" charset="0"/>
              </a:rPr>
              <a:t>Obec může být </a:t>
            </a:r>
            <a:r>
              <a:rPr lang="cs-CZ" sz="2000" b="1" dirty="0">
                <a:solidFill>
                  <a:srgbClr val="272D58"/>
                </a:solidFill>
                <a:cs typeface="Times New Roman" panose="02020603050405020304" pitchFamily="18" charset="0"/>
              </a:rPr>
              <a:t>členem pouze jednoho </a:t>
            </a:r>
            <a:r>
              <a:rPr lang="cs-CZ" sz="2000" dirty="0">
                <a:solidFill>
                  <a:srgbClr val="272D58"/>
                </a:solidFill>
                <a:cs typeface="Times New Roman" panose="02020603050405020304" pitchFamily="18" charset="0"/>
              </a:rPr>
              <a:t>společenství obcí.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solidFill>
                <a:srgbClr val="272D58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>
                <a:solidFill>
                  <a:srgbClr val="272D58"/>
                </a:solidFill>
                <a:cs typeface="Times New Roman" panose="02020603050405020304" pitchFamily="18" charset="0"/>
              </a:rPr>
              <a:t>4. Ve správním obvodu obce s rozšířenou působností, v němž se nachází </a:t>
            </a:r>
          </a:p>
          <a:p>
            <a:pPr marL="800100"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solidFill>
                  <a:srgbClr val="272D58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nejvýše 40 obcí, může vzniknout jedno 1 společenství obcí,</a:t>
            </a:r>
            <a:endParaRPr lang="cs-CZ" sz="2000" dirty="0">
              <a:solidFill>
                <a:srgbClr val="272D58"/>
              </a:solidFill>
              <a:effectLst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solidFill>
                  <a:srgbClr val="272D58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41 až 60 obcí, mohou vzniknout nejvýše 2 společenství obcí, </a:t>
            </a:r>
            <a:endParaRPr lang="cs-CZ" sz="2000" dirty="0">
              <a:solidFill>
                <a:srgbClr val="272D58"/>
              </a:solidFill>
              <a:effectLst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solidFill>
                  <a:srgbClr val="272D58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61 až 80 obcí, mohou vzniknout nejvýše 3 společenství obcí a</a:t>
            </a:r>
            <a:endParaRPr lang="cs-CZ" sz="2000" dirty="0">
              <a:solidFill>
                <a:srgbClr val="272D58"/>
              </a:solidFill>
              <a:effectLst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solidFill>
                  <a:srgbClr val="272D58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více než 80 obcí, mohou vzniknout nejvýše 4 společenství obcí.</a:t>
            </a:r>
            <a:endParaRPr lang="cs-CZ" sz="2000" dirty="0">
              <a:solidFill>
                <a:srgbClr val="272D58"/>
              </a:solidFill>
            </a:endParaRPr>
          </a:p>
          <a:p>
            <a:pPr algn="just">
              <a:lnSpc>
                <a:spcPct val="115000"/>
              </a:lnSpc>
            </a:pPr>
            <a:endParaRPr lang="cs-CZ" sz="2000" b="1" dirty="0">
              <a:solidFill>
                <a:srgbClr val="272D58"/>
              </a:solidFill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15000"/>
              </a:lnSpc>
              <a:buNone/>
            </a:pPr>
            <a:endParaRPr lang="cs-CZ" sz="2000" dirty="0">
              <a:solidFill>
                <a:srgbClr val="272D58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D6226E6-92F1-6789-18C6-5C180AF8746B}"/>
              </a:ext>
            </a:extLst>
          </p:cNvPr>
          <p:cNvSpPr/>
          <p:nvPr/>
        </p:nvSpPr>
        <p:spPr bwMode="auto">
          <a:xfrm>
            <a:off x="0" y="0"/>
            <a:ext cx="12192000" cy="109846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Územní pravidla pro Společenství</a:t>
            </a:r>
            <a:endParaRPr kumimoji="0" lang="cs-CZ" sz="4000" b="1" i="0" u="none" strike="noStrike" cap="none" normalizeH="0" baseline="0" dirty="0">
              <a:solidFill>
                <a:schemeClr val="bg1">
                  <a:lumMod val="95000"/>
                </a:schemeClr>
              </a:solidFill>
              <a:effectLst/>
              <a:latin typeface="+mj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B36AD73-7241-64AD-655E-82810931A168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Grafický objekt 7" descr="Deska s klipem, odškrtnuté se souvislou výplní">
            <a:extLst>
              <a:ext uri="{FF2B5EF4-FFF2-40B4-BE49-F238E27FC236}">
                <a16:creationId xmlns:a16="http://schemas.microsoft.com/office/drawing/2014/main" id="{05D17839-4CD5-4620-8364-3CD6083AC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1356" y="4565051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5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151227E-932E-04DB-D6AF-DE773B1F1D5B}"/>
              </a:ext>
            </a:extLst>
          </p:cNvPr>
          <p:cNvSpPr txBox="1"/>
          <p:nvPr/>
        </p:nvSpPr>
        <p:spPr>
          <a:xfrm>
            <a:off x="738995" y="2276088"/>
            <a:ext cx="10714009" cy="3830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Nejvyšším orgánem společenství obcí je shromáždění starostů</a:t>
            </a:r>
          </a:p>
          <a:p>
            <a:pPr marL="914400" lvl="1" indent="-4572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složené ze starostů členských obcí; </a:t>
            </a:r>
          </a:p>
          <a:p>
            <a:pPr marL="914400" lvl="1" indent="-4572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starostu obce zastupuje místostarosta obce, případně starostou určený zástupce z řad členů zastupitelstva obce. </a:t>
            </a:r>
          </a:p>
          <a:p>
            <a:pPr algn="ctr">
              <a:spcAft>
                <a:spcPts val="300"/>
              </a:spcAft>
            </a:pPr>
            <a:endParaRPr lang="cs-CZ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V čele shromáždění starostů stojí předseda</a:t>
            </a:r>
            <a:r>
              <a:rPr lang="cs-CZ" sz="28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, který je statutárním orgánem společenství obcí.</a:t>
            </a:r>
            <a:endParaRPr lang="cs-CZ" sz="28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300"/>
              </a:spcAft>
            </a:pPr>
            <a:endParaRPr lang="cs-CZ" sz="32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Grafický objekt 5" descr="Správní rada se souvislou výplní">
            <a:extLst>
              <a:ext uri="{FF2B5EF4-FFF2-40B4-BE49-F238E27FC236}">
                <a16:creationId xmlns:a16="http://schemas.microsoft.com/office/drawing/2014/main" id="{D4644749-7FC8-B937-1AE8-4FC55C7FD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7766" y="1099621"/>
            <a:ext cx="1176467" cy="1176467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58E48EE-0336-BF34-BB5E-EF0D6D8E5830}"/>
              </a:ext>
            </a:extLst>
          </p:cNvPr>
          <p:cNvSpPr/>
          <p:nvPr/>
        </p:nvSpPr>
        <p:spPr bwMode="auto">
          <a:xfrm>
            <a:off x="0" y="0"/>
            <a:ext cx="12192000" cy="109846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400" b="1" dirty="0">
                <a:solidFill>
                  <a:schemeClr val="bg1"/>
                </a:solidFill>
                <a:latin typeface="+mj-lt"/>
              </a:rPr>
              <a:t>Kdo ve Společenství rozhoduje?...starostové </a:t>
            </a:r>
            <a:endParaRPr kumimoji="0" lang="cs-CZ" sz="3200" b="1" i="0" u="none" strike="noStrike" cap="none" normalizeH="0" baseline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FDFA4A0-FF39-17BA-6B8C-C1BE26992E78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3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5D6226E6-92F1-6789-18C6-5C180AF8746B}"/>
              </a:ext>
            </a:extLst>
          </p:cNvPr>
          <p:cNvSpPr/>
          <p:nvPr/>
        </p:nvSpPr>
        <p:spPr bwMode="auto">
          <a:xfrm>
            <a:off x="0" y="0"/>
            <a:ext cx="12192000" cy="109846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400" b="1" dirty="0">
                <a:solidFill>
                  <a:schemeClr val="bg1"/>
                </a:solidFill>
                <a:latin typeface="+mj-lt"/>
              </a:rPr>
              <a:t>Jak ke vzniku přistoupit?</a:t>
            </a:r>
            <a:endParaRPr kumimoji="0" lang="cs-CZ" sz="4400" b="1" i="0" u="none" strike="noStrike" cap="none" normalizeH="0" baseline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B36AD73-7241-64AD-655E-82810931A168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557DE2AF-5476-45E8-A9BA-ECE0C8BF4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81" y="1332484"/>
            <a:ext cx="10500767" cy="5030852"/>
          </a:xfrm>
        </p:spPr>
        <p:txBody>
          <a:bodyPr anchor="ctr"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Transformací stávajícího dobrovolného svazku obcí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změna stanov, souhlas nejvyššího orgánu, naplnění zákonných podmínek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b="1" dirty="0">
                <a:solidFill>
                  <a:srgbClr val="002060"/>
                </a:solidFill>
              </a:rPr>
              <a:t>Ministerstvo vnitra může měnit hranice ORP, pokud k tomu existují objektivní důvody (preference vyjížďky) a je to poptáváno ze strany obcí.   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Vznikem společenství obcím coby nové entity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smlouva o vytvoření společenství obcí spolu se stanovami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Registrujícím subjektem je krajský úřad</a:t>
            </a:r>
            <a:r>
              <a:rPr lang="cs-CZ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000" dirty="0"/>
          </a:p>
        </p:txBody>
      </p:sp>
      <p:pic>
        <p:nvPicPr>
          <p:cNvPr id="5" name="Zástupný obsah 6" descr="Palička se souvislou výplní">
            <a:extLst>
              <a:ext uri="{FF2B5EF4-FFF2-40B4-BE49-F238E27FC236}">
                <a16:creationId xmlns:a16="http://schemas.microsoft.com/office/drawing/2014/main" id="{F7FC97E5-5CEF-4481-8D9A-98B6F0B8A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2540" y="3727825"/>
            <a:ext cx="2133342" cy="213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27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blic Administration II - CZE">
  <a:themeElements>
    <a:clrScheme name="Public Administration - CZ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blic Administration - CZ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ublic Administration - CZ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c Administration - CZ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c Administration - CZ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c Administration - CZ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c Administration - CZ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c Administration - CZ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12427</TotalTime>
  <Words>1887</Words>
  <Application>Microsoft Office PowerPoint</Application>
  <PresentationFormat>Širokoúhlá obrazovka</PresentationFormat>
  <Paragraphs>246</Paragraphs>
  <Slides>19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Motiv Office</vt:lpstr>
      <vt:lpstr>Public Administration II - CZE</vt:lpstr>
      <vt:lpstr>Společenství obcí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 II – zajišťování veřejných zakázek </vt:lpstr>
      <vt:lpstr>Příklad III – první Společenství obcí v ČR</vt:lpstr>
      <vt:lpstr>Prezentace aplikace PowerPoint</vt:lpstr>
      <vt:lpstr>Modelový příklad pošty partner pro SO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Společenství obcí</dc:title>
  <dc:creator>Sláma David, Ing. Mgr.</dc:creator>
  <cp:lastModifiedBy>David Sláma</cp:lastModifiedBy>
  <cp:revision>115</cp:revision>
  <dcterms:created xsi:type="dcterms:W3CDTF">2024-02-27T11:05:06Z</dcterms:created>
  <dcterms:modified xsi:type="dcterms:W3CDTF">2024-10-07T22:11:13Z</dcterms:modified>
</cp:coreProperties>
</file>