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830" r:id="rId5"/>
    <p:sldId id="1420" r:id="rId6"/>
    <p:sldId id="591" r:id="rId7"/>
    <p:sldId id="2147477249" r:id="rId8"/>
    <p:sldId id="2147477251" r:id="rId9"/>
    <p:sldId id="2147477250" r:id="rId10"/>
    <p:sldId id="2147477247" r:id="rId11"/>
    <p:sldId id="2147477252" r:id="rId12"/>
    <p:sldId id="2147477253" r:id="rId13"/>
    <p:sldId id="2147477256" r:id="rId14"/>
    <p:sldId id="2147477255" r:id="rId15"/>
    <p:sldId id="2147477248" r:id="rId16"/>
    <p:sldId id="2147477257" r:id="rId17"/>
    <p:sldId id="214747724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360F3F-EDD9-8873-8E7B-5CB20CE8599F}" name="Stonawski Alan" initials="SA" userId="S::alan.stonawski@spcss.cz::c25c75d3-0137-4c87-af7a-085150e272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004666"/>
    <a:srgbClr val="B3E9FF"/>
    <a:srgbClr val="27B79C"/>
    <a:srgbClr val="CC9B00"/>
    <a:srgbClr val="48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D479B-FEE4-4077-AB2B-922D1E6EA35D}" v="409" dt="2025-10-07T06:44:22.777"/>
    <p1510:client id="{88570F5C-26E0-D879-5E10-88082495FF08}" v="13" dt="2025-10-07T08:29:25.573"/>
    <p1510:client id="{AB384E78-FA5B-159C-5520-92DB318C51AD}" v="545" dt="2025-10-06T16:40:15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1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03C98C6-01ED-40AB-AB40-F8902B69B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418BC7-2176-4189-805F-11A8F2EB7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5813-08C6-4ADA-9F79-9C8D7BFDCC07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590C5A-5A92-4BDF-B295-390B31AE49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1D384C-C863-4248-B2B8-27C979F3BA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D4291-9A23-4F9F-B61B-0B8081E6D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9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56336-1FDA-4E52-B376-CF9839ECD48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49BC-2309-4EA3-8AB1-702C93FD6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2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76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78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E9E4-BA70-3E97-70DB-D8997A569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027CE-8A03-F362-5EDA-153B6E816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75220-AA11-4142-D8DD-EC100D490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951" indent="-292951">
              <a:lnSpc>
                <a:spcPct val="130000"/>
              </a:lnSpc>
              <a:spcBef>
                <a:spcPts val="1025"/>
              </a:spcBef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79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8AF6F-5DDB-FE38-03CE-4CC8C1F90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CFA1405-5B29-C228-EEB7-06CC556F4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FF44DB0-0999-CBBA-6481-70EA5B8B0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9C38A8-31D4-2AB6-8B59-AD30CDEC1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8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8BAF-598B-6BD0-CE70-EA255782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3B45D2-50BF-1433-A3FC-E30D5879A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068D9AA-E7C3-A741-A97E-B0CB3EACA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ea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FB29F8-1D39-598E-D58F-28EFFB233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57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2841D-0F1C-42B6-D277-57FE36EC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BF7CE5-28FC-7A50-D8C8-AB0C82426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DB56E4-BE24-3562-C389-28B0A4A41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920D8B-41D6-56C2-7C5C-2A49C1166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3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a typeface="Calibri"/>
              <a:cs typeface="Calibri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6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án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5305043-2C37-40CB-B8E2-99F782ADAD16}"/>
              </a:ext>
            </a:extLst>
          </p:cNvPr>
          <p:cNvSpPr txBox="1"/>
          <p:nvPr userDrawn="1"/>
        </p:nvSpPr>
        <p:spPr>
          <a:xfrm>
            <a:off x="632084" y="6382845"/>
            <a:ext cx="819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Státní pokladna Centrum sdílených služeb s. p.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69054E-859C-4D93-A079-9485EF38A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8500" y="6290085"/>
            <a:ext cx="1357714" cy="432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D779EBA-8874-4770-A0E4-416EC7FF76A8}"/>
              </a:ext>
            </a:extLst>
          </p:cNvPr>
          <p:cNvSpPr/>
          <p:nvPr userDrawn="1"/>
        </p:nvSpPr>
        <p:spPr>
          <a:xfrm>
            <a:off x="700000" y="6786000"/>
            <a:ext cx="9144000" cy="72000"/>
          </a:xfrm>
          <a:prstGeom prst="rect">
            <a:avLst/>
          </a:prstGeom>
          <a:gradFill>
            <a:gsLst>
              <a:gs pos="0">
                <a:srgbClr val="009EE0"/>
              </a:gs>
              <a:gs pos="100000">
                <a:srgbClr val="009EE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61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7D143D-9164-4C71-8FD8-B2261298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149ABE-8139-4E4B-8CAC-881CA7B0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2D87AC-1FB9-4E2B-A5D3-C0085D8A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7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77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z pagin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6C90392-5C82-B628-1918-3CEA362E672E}"/>
              </a:ext>
            </a:extLst>
          </p:cNvPr>
          <p:cNvSpPr txBox="1"/>
          <p:nvPr userDrawn="1"/>
        </p:nvSpPr>
        <p:spPr>
          <a:xfrm>
            <a:off x="632084" y="6382845"/>
            <a:ext cx="819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Státní pokladna Centrum sdílených služeb, s. p.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8B0BAE-608E-8ECF-BF5D-F9600595E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8500" y="6290085"/>
            <a:ext cx="1357714" cy="432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BA05987-532B-BCF7-8140-16938CB4E411}"/>
              </a:ext>
            </a:extLst>
          </p:cNvPr>
          <p:cNvSpPr/>
          <p:nvPr userDrawn="1"/>
        </p:nvSpPr>
        <p:spPr>
          <a:xfrm>
            <a:off x="700000" y="6786000"/>
            <a:ext cx="9144000" cy="72000"/>
          </a:xfrm>
          <a:prstGeom prst="rect">
            <a:avLst/>
          </a:prstGeom>
          <a:gradFill>
            <a:gsLst>
              <a:gs pos="0">
                <a:srgbClr val="009EE0"/>
              </a:gs>
              <a:gs pos="100000">
                <a:srgbClr val="009EE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2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D963D1-362F-453A-8931-FD33BFF5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49718-677A-48BD-844E-6295BD078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4E85AF-4A57-4CD4-9B85-BC04C349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1D9EE1D-031D-4259-BAF5-EDEB58DFAD62}" type="datetimeFigureOut">
              <a:rPr lang="cs-CZ" smtClean="0"/>
              <a:pPr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31703-FC22-4756-AAC7-D23EDA84C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EA78ED-43AE-413B-BA74-A00FADC66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F234746-55BC-41C6-A099-A64FFC790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0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60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https://pngimg.com/download/1979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svg"/><Relationship Id="rId9" Type="http://schemas.openxmlformats.org/officeDocument/2006/relationships/hyperlink" Target="https://pngimg.com/download/550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40F3036-FFC8-C23F-8808-DEBF1D01E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290" r="6570" b="14290"/>
          <a:stretch/>
        </p:blipFill>
        <p:spPr>
          <a:xfrm>
            <a:off x="0" y="4209"/>
            <a:ext cx="12192000" cy="685800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45EEB1C-C6D6-B440-DD7E-20F8BAF9C849}"/>
              </a:ext>
            </a:extLst>
          </p:cNvPr>
          <p:cNvSpPr/>
          <p:nvPr/>
        </p:nvSpPr>
        <p:spPr>
          <a:xfrm rot="10800000" flipH="1">
            <a:off x="0" y="4012011"/>
            <a:ext cx="12192000" cy="2851305"/>
          </a:xfrm>
          <a:prstGeom prst="rect">
            <a:avLst/>
          </a:prstGeom>
          <a:gradFill>
            <a:gsLst>
              <a:gs pos="0">
                <a:srgbClr val="004666">
                  <a:alpha val="54000"/>
                </a:srgbClr>
              </a:gs>
              <a:gs pos="48000">
                <a:srgbClr val="004666"/>
              </a:gs>
              <a:gs pos="100000">
                <a:srgbClr val="004666">
                  <a:alpha val="5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10F2D1-F4A3-9F8E-E46C-B5D22430FDB9}"/>
              </a:ext>
            </a:extLst>
          </p:cNvPr>
          <p:cNvSpPr txBox="1"/>
          <p:nvPr/>
        </p:nvSpPr>
        <p:spPr>
          <a:xfrm>
            <a:off x="-1040" y="4610615"/>
            <a:ext cx="121858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200" b="1">
                <a:solidFill>
                  <a:srgbClr val="FFFFFF"/>
                </a:solidFill>
                <a:latin typeface="Verdana"/>
                <a:ea typeface="Verdana"/>
              </a:rPr>
              <a:t>AI ve státní části eGovernment cloudu</a:t>
            </a:r>
            <a:endParaRPr lang="cs-CZ" sz="3200" b="1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C68684-FBDB-005A-078F-9C5762842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8" y="5715000"/>
            <a:ext cx="2181610" cy="95990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74C1354-512A-51B6-B38E-7EA2C0902397}"/>
              </a:ext>
            </a:extLst>
          </p:cNvPr>
          <p:cNvSpPr txBox="1"/>
          <p:nvPr/>
        </p:nvSpPr>
        <p:spPr>
          <a:xfrm>
            <a:off x="10715891" y="5830125"/>
            <a:ext cx="3075377" cy="11531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TLP: </a:t>
            </a:r>
            <a:r>
              <a:rPr lang="cs-CZ" sz="1400">
                <a:solidFill>
                  <a:srgbClr val="00B050"/>
                </a:solidFill>
                <a:latin typeface="Verdana"/>
                <a:ea typeface="Verdana"/>
                <a:cs typeface="Arial"/>
              </a:rPr>
              <a:t>GREEN</a:t>
            </a:r>
          </a:p>
          <a:p>
            <a:pPr>
              <a:lnSpc>
                <a:spcPct val="150000"/>
              </a:lnSpc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7. 10. 2025</a:t>
            </a:r>
          </a:p>
        </p:txBody>
      </p:sp>
    </p:spTree>
    <p:extLst>
      <p:ext uri="{BB962C8B-B14F-4D97-AF65-F5344CB8AC3E}">
        <p14:creationId xmlns:p14="http://schemas.microsoft.com/office/powerpoint/2010/main" val="166437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F3F6-DC21-0697-981A-FB8A4C2D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7552BD3F-3FD3-998F-0196-AC04A83CE764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37EC0E-952B-F379-E99D-8CE221F81C44}"/>
              </a:ext>
            </a:extLst>
          </p:cNvPr>
          <p:cNvSpPr txBox="1">
            <a:spLocks/>
          </p:cNvSpPr>
          <p:nvPr/>
        </p:nvSpPr>
        <p:spPr>
          <a:xfrm>
            <a:off x="568046" y="1714334"/>
            <a:ext cx="4963932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</a:pPr>
            <a:r>
              <a:rPr lang="en-US" sz="2000" err="1">
                <a:latin typeface="Verdana"/>
                <a:ea typeface="Verdana"/>
                <a:cs typeface="Poppins"/>
                <a:sym typeface="Poppins"/>
              </a:rPr>
              <a:t>Definice</a:t>
            </a:r>
            <a:r>
              <a:rPr lang="en-US" sz="2000">
                <a:latin typeface="Verdana"/>
                <a:ea typeface="Verdana"/>
                <a:cs typeface="Poppins"/>
                <a:sym typeface="Poppins"/>
              </a:rPr>
              <a:t> </a:t>
            </a:r>
            <a:r>
              <a:rPr lang="en-US" sz="2000" err="1">
                <a:latin typeface="Verdana"/>
                <a:ea typeface="Verdana"/>
                <a:cs typeface="Poppins"/>
                <a:sym typeface="Poppins"/>
              </a:rPr>
              <a:t>způsobu</a:t>
            </a:r>
            <a:r>
              <a:rPr lang="en-US" sz="2000">
                <a:latin typeface="Verdana"/>
                <a:ea typeface="Verdana"/>
                <a:cs typeface="Poppins"/>
                <a:sym typeface="Poppins"/>
              </a:rPr>
              <a:t> </a:t>
            </a:r>
            <a:r>
              <a:rPr lang="en-US" sz="2000" err="1">
                <a:latin typeface="Verdana"/>
                <a:ea typeface="Verdana"/>
                <a:cs typeface="Poppins"/>
                <a:sym typeface="Poppins"/>
              </a:rPr>
              <a:t>užití</a:t>
            </a:r>
            <a:endParaRPr lang="en-US" sz="2000">
              <a:latin typeface="Verdana"/>
              <a:ea typeface="Verdana"/>
              <a:cs typeface="Poppins"/>
            </a:endParaRP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</a:pPr>
            <a:r>
              <a:rPr lang="en-US" sz="2000" err="1">
                <a:latin typeface="Verdana"/>
                <a:ea typeface="Verdana"/>
                <a:cs typeface="Poppins"/>
              </a:rPr>
              <a:t>Vstupní</a:t>
            </a:r>
            <a:r>
              <a:rPr lang="en-US" sz="2000">
                <a:latin typeface="Verdana"/>
                <a:ea typeface="Verdana"/>
                <a:cs typeface="Poppins"/>
              </a:rPr>
              <a:t> data a </a:t>
            </a:r>
            <a:r>
              <a:rPr lang="en-US" sz="2000" err="1">
                <a:latin typeface="Verdana"/>
                <a:ea typeface="Verdana"/>
                <a:cs typeface="Poppins"/>
              </a:rPr>
              <a:t>operace</a:t>
            </a:r>
            <a:endParaRPr lang="en-US" sz="2000">
              <a:latin typeface="Verdana"/>
              <a:ea typeface="Verdana"/>
              <a:cs typeface="Poppins"/>
            </a:endParaRP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</a:pPr>
            <a:r>
              <a:rPr lang="en-US" sz="2000" err="1">
                <a:latin typeface="Verdana"/>
                <a:ea typeface="Verdana"/>
                <a:cs typeface="Poppins"/>
                <a:sym typeface="Poppins"/>
              </a:rPr>
              <a:t>Návrh</a:t>
            </a:r>
            <a:r>
              <a:rPr lang="en-US" sz="2000">
                <a:latin typeface="Verdana"/>
                <a:ea typeface="Verdana"/>
                <a:cs typeface="Poppins"/>
                <a:sym typeface="Poppins"/>
              </a:rPr>
              <a:t> </a:t>
            </a:r>
            <a:r>
              <a:rPr lang="en-US" sz="2000" err="1">
                <a:latin typeface="Verdana"/>
                <a:ea typeface="Verdana"/>
                <a:cs typeface="Poppins"/>
                <a:sym typeface="Poppins"/>
              </a:rPr>
              <a:t>modelu</a:t>
            </a:r>
            <a:endParaRPr lang="en-US" sz="2000">
              <a:latin typeface="Verdana"/>
              <a:ea typeface="Verdana"/>
              <a:cs typeface="Poppins"/>
            </a:endParaRP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</a:pP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Uložení</a:t>
            </a:r>
            <a:r>
              <a:rPr lang="en-US" sz="2000" b="1">
                <a:latin typeface="Verdana"/>
                <a:ea typeface="Verdana"/>
                <a:cs typeface="Poppins"/>
                <a:sym typeface="Poppins"/>
              </a:rPr>
              <a:t> a </a:t>
            </a: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reprezentace</a:t>
            </a:r>
            <a:r>
              <a:rPr lang="en-US" sz="2000" b="1">
                <a:latin typeface="Verdana"/>
                <a:ea typeface="Verdana"/>
                <a:cs typeface="Poppins"/>
                <a:sym typeface="Poppins"/>
              </a:rPr>
              <a:t> </a:t>
            </a: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dat</a:t>
            </a:r>
            <a:endParaRPr lang="en-US" sz="2000" b="1">
              <a:latin typeface="Verdana"/>
              <a:ea typeface="Verdana"/>
              <a:cs typeface="Poppins"/>
            </a:endParaRP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</a:pP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Návrh</a:t>
            </a:r>
            <a:r>
              <a:rPr lang="en-US" sz="2000" b="1">
                <a:latin typeface="Verdana"/>
                <a:ea typeface="Verdana"/>
                <a:cs typeface="Poppins"/>
                <a:sym typeface="Poppins"/>
              </a:rPr>
              <a:t> SW </a:t>
            </a: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komponent</a:t>
            </a:r>
            <a:endParaRPr lang="en-US" sz="2000">
              <a:latin typeface="Verdana"/>
              <a:ea typeface="Verdana"/>
              <a:cs typeface="Poppins"/>
            </a:endParaRP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</a:pP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Konverze</a:t>
            </a:r>
            <a:r>
              <a:rPr lang="en-US" sz="2000" b="1">
                <a:latin typeface="Verdana"/>
                <a:ea typeface="Verdana"/>
                <a:cs typeface="Poppins"/>
                <a:sym typeface="Poppins"/>
              </a:rPr>
              <a:t> na HW </a:t>
            </a:r>
            <a:r>
              <a:rPr lang="en-US" sz="2000" b="1" err="1">
                <a:latin typeface="Verdana"/>
                <a:ea typeface="Verdana"/>
                <a:cs typeface="Poppins"/>
                <a:sym typeface="Poppins"/>
              </a:rPr>
              <a:t>potřeby</a:t>
            </a:r>
            <a:endParaRPr lang="en-US" sz="2000">
              <a:latin typeface="Verdana"/>
              <a:ea typeface="Verdana"/>
              <a:cs typeface="Poppins"/>
            </a:endParaRP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</a:pPr>
            <a:r>
              <a:rPr lang="en-US" sz="2000" b="1" err="1">
                <a:latin typeface="Poppins"/>
                <a:ea typeface="Verdana"/>
                <a:cs typeface="Poppins"/>
              </a:rPr>
              <a:t>Bezpečnost</a:t>
            </a:r>
            <a:r>
              <a:rPr lang="en-US" sz="2000" b="1">
                <a:latin typeface="Poppins"/>
                <a:ea typeface="Verdana"/>
                <a:cs typeface="Poppins"/>
              </a:rPr>
              <a:t>  </a:t>
            </a:r>
            <a:endParaRPr lang="cs-CZ" sz="2000">
              <a:latin typeface="Poppins"/>
              <a:ea typeface="Verdana"/>
              <a:cs typeface="Poppins"/>
            </a:endParaRP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</a:pPr>
            <a:r>
              <a:rPr lang="en-US" sz="2000" b="1">
                <a:latin typeface="Poppins"/>
                <a:ea typeface="Verdana"/>
                <a:cs typeface="Poppins"/>
              </a:rPr>
              <a:t>Governance</a:t>
            </a:r>
            <a:r>
              <a:rPr lang="en-US" sz="2000">
                <a:latin typeface="Poppins"/>
                <a:ea typeface="Verdana"/>
                <a:cs typeface="Poppins"/>
              </a:rPr>
              <a:t> </a:t>
            </a:r>
          </a:p>
          <a:p>
            <a:pPr marL="76200" indent="0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endParaRPr lang="en-US" sz="2000" b="1">
              <a:latin typeface="Verdana"/>
              <a:ea typeface="Verdana"/>
              <a:cs typeface="Poppins"/>
            </a:endParaRPr>
          </a:p>
          <a:p>
            <a:pPr marL="876300" lvl="1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endParaRPr lang="en-US">
              <a:latin typeface="Verdana"/>
              <a:ea typeface="Verdana"/>
              <a:cs typeface="Poppins"/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498111B0-353E-BD9E-2899-0A484BED2E60}"/>
              </a:ext>
            </a:extLst>
          </p:cNvPr>
          <p:cNvSpPr txBox="1"/>
          <p:nvPr/>
        </p:nvSpPr>
        <p:spPr>
          <a:xfrm>
            <a:off x="567490" y="390715"/>
            <a:ext cx="8341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Návrh AI platformy</a:t>
            </a:r>
            <a:endParaRPr lang="cs-CZ"/>
          </a:p>
        </p:txBody>
      </p:sp>
      <p:pic>
        <p:nvPicPr>
          <p:cNvPr id="9" name="Google Shape;245;p31" descr="Obsah obrázku text, kniha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F3050AC2-87CD-665F-62BB-9A3652F911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203" y="506996"/>
            <a:ext cx="4482280" cy="3116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Google Shape;242;p31" descr="Obsah obrázku text, snímek obrazovky, displej, Paralelní&#10;&#10;Obsah generovaný pomocí AI může být nesprávný.">
            <a:extLst>
              <a:ext uri="{FF2B5EF4-FFF2-40B4-BE49-F238E27FC236}">
                <a16:creationId xmlns:a16="http://schemas.microsoft.com/office/drawing/2014/main" id="{27E1779E-1B19-C627-B4D4-044B1161F1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636" y="3730966"/>
            <a:ext cx="5086160" cy="2339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FCEC7397-E217-74A7-9224-7D8F66F85669}"/>
              </a:ext>
            </a:extLst>
          </p:cNvPr>
          <p:cNvCxnSpPr>
            <a:cxnSpLocks/>
          </p:cNvCxnSpPr>
          <p:nvPr/>
        </p:nvCxnSpPr>
        <p:spPr>
          <a:xfrm flipH="1">
            <a:off x="6777564" y="2214132"/>
            <a:ext cx="1814913" cy="1779083"/>
          </a:xfrm>
          <a:prstGeom prst="straightConnector1">
            <a:avLst/>
          </a:prstGeom>
          <a:ln w="57150">
            <a:solidFill>
              <a:srgbClr val="009EE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3B6A8F3-CC2B-AF05-3476-B2FF6FCDF5C4}"/>
              </a:ext>
            </a:extLst>
          </p:cNvPr>
          <p:cNvCxnSpPr>
            <a:cxnSpLocks/>
          </p:cNvCxnSpPr>
          <p:nvPr/>
        </p:nvCxnSpPr>
        <p:spPr>
          <a:xfrm>
            <a:off x="6757467" y="3987186"/>
            <a:ext cx="1814913" cy="668171"/>
          </a:xfrm>
          <a:prstGeom prst="straightConnector1">
            <a:avLst/>
          </a:prstGeom>
          <a:ln w="57150">
            <a:solidFill>
              <a:srgbClr val="009EE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52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30957-3DE0-F15D-D1D5-2E47A21B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FE075FE1-9803-E537-2377-3B11CE937E3D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9BB2A9C1-AB1A-03FF-4DA7-F751B034A395}"/>
              </a:ext>
            </a:extLst>
          </p:cNvPr>
          <p:cNvSpPr txBox="1"/>
          <p:nvPr/>
        </p:nvSpPr>
        <p:spPr>
          <a:xfrm>
            <a:off x="567490" y="390715"/>
            <a:ext cx="8341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Další technologie</a:t>
            </a:r>
            <a:endParaRPr lang="en-US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sp>
        <p:nvSpPr>
          <p:cNvPr id="3" name="AutoShape 2" descr="Diagram znázorňující základní architekturu end-to-end chatu, která používá Azure AI Foundry.">
            <a:extLst>
              <a:ext uri="{FF2B5EF4-FFF2-40B4-BE49-F238E27FC236}">
                <a16:creationId xmlns:a16="http://schemas.microsoft.com/office/drawing/2014/main" id="{9454D3E4-6C83-EC86-C3CD-E8B41269D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B061B27-B000-4CF1-7CEC-D197F5CA0958}"/>
              </a:ext>
            </a:extLst>
          </p:cNvPr>
          <p:cNvSpPr txBox="1">
            <a:spLocks/>
          </p:cNvSpPr>
          <p:nvPr/>
        </p:nvSpPr>
        <p:spPr>
          <a:xfrm>
            <a:off x="113175" y="1794715"/>
            <a:ext cx="5830425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  <a:buNone/>
            </a:pPr>
            <a:r>
              <a:rPr lang="cs-CZ" b="1" dirty="0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AI pod Azure</a:t>
            </a:r>
            <a:endParaRPr lang="cs-CZ" b="1">
              <a:solidFill>
                <a:srgbClr val="009EE0"/>
              </a:solidFill>
              <a:latin typeface="Verdana"/>
              <a:ea typeface="Verdana"/>
            </a:endParaRPr>
          </a:p>
          <a:p>
            <a:pPr marL="876300" lvl="1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endParaRPr lang="cs-CZ">
              <a:latin typeface="Verdana"/>
              <a:ea typeface="Verdana"/>
              <a:cs typeface="Poppins"/>
              <a:sym typeface="Poppins"/>
            </a:endParaRPr>
          </a:p>
          <a:p>
            <a:pPr marL="876300" lvl="1" indent="-342900">
              <a:lnSpc>
                <a:spcPct val="15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r>
              <a:rPr lang="cs-CZ" dirty="0">
                <a:latin typeface="Verdana"/>
                <a:ea typeface="Verdana"/>
                <a:cs typeface="Poppins"/>
                <a:sym typeface="Poppins"/>
              </a:rPr>
              <a:t>Prostředí SPCSS v BÚ 4</a:t>
            </a:r>
            <a:endParaRPr lang="cs-CZ" dirty="0">
              <a:latin typeface="Verdana"/>
              <a:ea typeface="Verdana"/>
              <a:cs typeface="Poppins"/>
            </a:endParaRPr>
          </a:p>
          <a:p>
            <a:pPr marL="876300" lvl="1" indent="-342900">
              <a:lnSpc>
                <a:spcPct val="15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POC </a:t>
            </a:r>
            <a:r>
              <a:rPr lang="cs-CZ" dirty="0">
                <a:latin typeface="Verdana"/>
                <a:ea typeface="Verdana"/>
                <a:cs typeface="Poppins"/>
                <a:sym typeface="Poppins"/>
              </a:rPr>
              <a:t>Finanční správa</a:t>
            </a:r>
            <a:endParaRPr lang="cs-CZ" dirty="0">
              <a:latin typeface="Verdana"/>
              <a:ea typeface="Verdana"/>
              <a:cs typeface="Poppins"/>
            </a:endParaRPr>
          </a:p>
          <a:p>
            <a:pPr marL="533400" lvl="1" indent="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  <a:buNone/>
            </a:pPr>
            <a:r>
              <a:rPr lang="cs-CZ" dirty="0">
                <a:latin typeface="Verdana"/>
                <a:ea typeface="Verdana"/>
                <a:cs typeface="Poppins"/>
                <a:sym typeface="Poppins"/>
              </a:rPr>
              <a:t>    (AI v daňovém formuláři)</a:t>
            </a:r>
            <a:endParaRPr lang="cs-CZ" dirty="0">
              <a:latin typeface="Verdana"/>
              <a:ea typeface="Verdana"/>
              <a:cs typeface="Poppins"/>
            </a:endParaRPr>
          </a:p>
          <a:p>
            <a:pPr marL="876300" lvl="1" indent="-342900">
              <a:lnSpc>
                <a:spcPct val="15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POC </a:t>
            </a:r>
            <a:r>
              <a:rPr lang="cs-CZ" dirty="0">
                <a:latin typeface="Verdana"/>
                <a:ea typeface="Verdana"/>
                <a:cs typeface="Poppins"/>
                <a:sym typeface="Poppins"/>
              </a:rPr>
              <a:t>Ministerstvo financí</a:t>
            </a:r>
            <a:endParaRPr lang="cs-CZ" dirty="0">
              <a:latin typeface="Verdana"/>
              <a:ea typeface="Verdana"/>
              <a:cs typeface="Poppins"/>
            </a:endParaRPr>
          </a:p>
          <a:p>
            <a:pPr marL="533400" lvl="1" indent="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  <a:buNone/>
            </a:pPr>
            <a:r>
              <a:rPr lang="cs-CZ" dirty="0">
                <a:latin typeface="Verdana"/>
                <a:ea typeface="Verdana"/>
                <a:cs typeface="Poppins"/>
                <a:sym typeface="Poppins"/>
              </a:rPr>
              <a:t>    (ADAM – podpora auditních orgánů)</a:t>
            </a:r>
            <a:endParaRPr lang="cs-CZ" dirty="0">
              <a:latin typeface="Verdana"/>
              <a:ea typeface="Verdana"/>
              <a:cs typeface="Poppins"/>
            </a:endParaRPr>
          </a:p>
          <a:p>
            <a:pPr marL="533400" lvl="1" indent="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  <a:buNone/>
            </a:pPr>
            <a:endParaRPr lang="cs-CZ">
              <a:latin typeface="Verdana"/>
              <a:ea typeface="Verdana"/>
              <a:cs typeface="Poppins"/>
              <a:sym typeface="Poppins"/>
            </a:endParaRPr>
          </a:p>
          <a:p>
            <a:pPr marL="1104900" lvl="2" indent="0">
              <a:lnSpc>
                <a:spcPct val="100000"/>
              </a:lnSpc>
              <a:buClr>
                <a:srgbClr val="009EE0"/>
              </a:buClr>
              <a:buSzPts val="2400"/>
              <a:buNone/>
            </a:pPr>
            <a:endParaRPr lang="en-US">
              <a:latin typeface="Verdana"/>
              <a:ea typeface="Verdana"/>
              <a:cs typeface="Poppin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6FD977-8FB7-10E1-257A-AA83D3F3B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58" r="15341"/>
          <a:stretch>
            <a:fillRect/>
          </a:stretch>
        </p:blipFill>
        <p:spPr>
          <a:xfrm>
            <a:off x="7249610" y="1404000"/>
            <a:ext cx="4394521" cy="39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6326-A087-0C9F-00D7-55DE5EC8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04D9B3BC-1993-8781-DF62-14DD6ACFEBFB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26F5164-CC7E-2204-F8B8-647050D249FC}"/>
              </a:ext>
            </a:extLst>
          </p:cNvPr>
          <p:cNvSpPr txBox="1">
            <a:spLocks/>
          </p:cNvSpPr>
          <p:nvPr/>
        </p:nvSpPr>
        <p:spPr>
          <a:xfrm>
            <a:off x="567490" y="1718178"/>
            <a:ext cx="8667080" cy="416593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Podpora hybridního cloudu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pPr marL="2159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cs-CZ" altLang="cs-CZ" sz="1600">
                <a:latin typeface="Verdana"/>
                <a:ea typeface="Verdana"/>
              </a:rPr>
              <a:t>SPCSS umožňuje provoz jak na státní infrastruktuře, tak na ověřeném komerčním HW.</a:t>
            </a:r>
            <a:endParaRPr lang="cs-CZ" altLang="cs-CZ" sz="1600">
              <a:latin typeface="Verdana"/>
              <a:ea typeface="Verdana"/>
              <a:cs typeface="Arial" panose="020B0604020202020204" pitchFamily="34" charset="0"/>
            </a:endParaRPr>
          </a:p>
          <a:p>
            <a:pPr marL="215900"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  <a:cs typeface="Arial"/>
              </a:rPr>
              <a:t>Zjednodušení správy IT infrastruktury</a:t>
            </a:r>
          </a:p>
          <a:p>
            <a:pPr marL="21590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Snížení nároků na lidské zdroje díky automatizaci - umíme provoz VM, kontejnerů i AI aplikací na jednotné platformě.</a:t>
            </a:r>
            <a:endParaRPr lang="cs-CZ" altLang="cs-CZ" sz="1600">
              <a:latin typeface="Verdana"/>
              <a:ea typeface="Verdana"/>
              <a:cs typeface="Arial" panose="020B0604020202020204" pitchFamily="34" charset="0"/>
            </a:endParaRPr>
          </a:p>
          <a:p>
            <a:pPr marL="215900"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Bezpečnostní aspekty</a:t>
            </a:r>
            <a:endParaRPr lang="cs-CZ" altLang="cs-CZ" sz="1800" b="1">
              <a:solidFill>
                <a:srgbClr val="009EE0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pPr marL="21590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SPCSS využívá rozsáhlé technologie pro aktivní obranu a kybernetickou bezpečnost.</a:t>
            </a:r>
            <a:endParaRPr lang="cs-CZ" altLang="cs-CZ" sz="1600">
              <a:latin typeface="Verdana"/>
              <a:ea typeface="Verdana"/>
              <a:cs typeface="Arial" panose="020B0604020202020204" pitchFamily="34" charset="0"/>
            </a:endParaRPr>
          </a:p>
          <a:p>
            <a:pPr marL="215900"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Scénáře AI v </a:t>
            </a:r>
            <a:r>
              <a:rPr lang="cs-CZ" altLang="cs-CZ" sz="1800" b="1" err="1">
                <a:solidFill>
                  <a:srgbClr val="009EE0"/>
                </a:solidFill>
                <a:latin typeface="Verdana"/>
                <a:ea typeface="Verdana"/>
              </a:rPr>
              <a:t>SeGC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pPr marL="21590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cs-CZ" altLang="cs-CZ" sz="1600">
                <a:latin typeface="Verdana"/>
                <a:ea typeface="Verdana"/>
              </a:rPr>
              <a:t>Podpora AI aplikací v prostředí státního cloudu (např. prediktivních analýz, virtuálních asistentů, automatizaci procesů).</a:t>
            </a:r>
            <a:endParaRPr lang="cs-CZ" altLang="cs-CZ" sz="1600">
              <a:latin typeface="Verdana"/>
              <a:ea typeface="Verdana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latin typeface="Verdana"/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18043B57-469B-8957-61D6-E4D10E4BCF9D}"/>
              </a:ext>
            </a:extLst>
          </p:cNvPr>
          <p:cNvSpPr txBox="1"/>
          <p:nvPr/>
        </p:nvSpPr>
        <p:spPr>
          <a:xfrm>
            <a:off x="567490" y="390715"/>
            <a:ext cx="84731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IA prostředí SPCSS</a:t>
            </a:r>
            <a:endParaRPr lang="en-US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3A8B04-FAF6-59C5-DF4E-49161CD0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165" y="14199"/>
            <a:ext cx="2858339" cy="62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85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1160-C61E-9FE2-52DB-B4BF8285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E094EADB-8BE9-6432-F0AA-9919D27E4AB1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46FFF10-D5D9-D6AB-DE65-9D0B656C3924}"/>
              </a:ext>
            </a:extLst>
          </p:cNvPr>
          <p:cNvSpPr txBox="1">
            <a:spLocks/>
          </p:cNvSpPr>
          <p:nvPr/>
        </p:nvSpPr>
        <p:spPr>
          <a:xfrm>
            <a:off x="72746" y="2345101"/>
            <a:ext cx="10832391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lvl="1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Možnost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čistě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on-premise </a:t>
            </a:r>
            <a:r>
              <a:rPr lang="en-US" dirty="0" err="1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technologie</a:t>
            </a:r>
            <a:r>
              <a:rPr lang="en-US" dirty="0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nebo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hybridní</a:t>
            </a:r>
            <a:r>
              <a:rPr lang="en-US" dirty="0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 model</a:t>
            </a:r>
            <a:endParaRPr lang="cs-CZ" dirty="0">
              <a:solidFill>
                <a:srgbClr val="009EE0"/>
              </a:solidFill>
              <a:latin typeface="Verdana"/>
              <a:ea typeface="Verdana"/>
            </a:endParaRPr>
          </a:p>
          <a:p>
            <a:pPr marL="1257300" lvl="0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</a:pPr>
            <a:endParaRPr lang="en-US" sz="2000" dirty="0">
              <a:cs typeface="Poppins"/>
            </a:endParaRPr>
          </a:p>
          <a:p>
            <a:pPr marL="876300" lvl="1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AI v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cloudu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:</a:t>
            </a:r>
            <a:endParaRPr lang="en-US" dirty="0">
              <a:latin typeface="Verdana"/>
              <a:ea typeface="Verdana"/>
              <a:cs typeface="Poppins"/>
            </a:endParaRPr>
          </a:p>
          <a:p>
            <a:pPr marL="1390650" lvl="2" indent="-285750">
              <a:lnSpc>
                <a:spcPct val="100000"/>
              </a:lnSpc>
              <a:buClr>
                <a:srgbClr val="009EE0"/>
              </a:buClr>
              <a:buSzPts val="2400"/>
            </a:pP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Analýza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nestrukturovaných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dat</a:t>
            </a:r>
            <a:endParaRPr lang="en-US" dirty="0">
              <a:latin typeface="Verdana"/>
              <a:ea typeface="Verdana"/>
              <a:cs typeface="Poppins"/>
            </a:endParaRPr>
          </a:p>
          <a:p>
            <a:pPr marL="1390650" lvl="2" indent="-285750">
              <a:lnSpc>
                <a:spcPct val="100000"/>
              </a:lnSpc>
              <a:buClr>
                <a:srgbClr val="009EE0"/>
              </a:buClr>
              <a:buSzPts val="2400"/>
            </a:pP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Analýza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video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záznamů</a:t>
            </a:r>
            <a:endParaRPr lang="en-US" dirty="0">
              <a:latin typeface="Verdana"/>
              <a:ea typeface="Verdana"/>
              <a:cs typeface="Poppins"/>
            </a:endParaRPr>
          </a:p>
          <a:p>
            <a:pPr marL="1390650" lvl="2" indent="-285750">
              <a:lnSpc>
                <a:spcPct val="100000"/>
              </a:lnSpc>
              <a:buClr>
                <a:srgbClr val="009EE0"/>
              </a:buClr>
              <a:buSzPts val="2400"/>
            </a:pP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Analýza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audio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záznamů</a:t>
            </a:r>
            <a:endParaRPr lang="en-US" dirty="0">
              <a:latin typeface="Verdana"/>
              <a:ea typeface="Verdana"/>
              <a:cs typeface="Poppins"/>
            </a:endParaRPr>
          </a:p>
          <a:p>
            <a:pPr marL="1390650" lvl="2" indent="-285750">
              <a:lnSpc>
                <a:spcPct val="100000"/>
              </a:lnSpc>
              <a:buClr>
                <a:srgbClr val="009EE0"/>
              </a:buClr>
              <a:buSzPts val="2400"/>
            </a:pP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Vytěžení</a:t>
            </a:r>
            <a:r>
              <a:rPr lang="en-US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dirty="0" err="1">
                <a:latin typeface="Verdana"/>
                <a:ea typeface="Verdana"/>
                <a:cs typeface="Poppins"/>
                <a:sym typeface="Poppins"/>
              </a:rPr>
              <a:t>metadat</a:t>
            </a:r>
            <a:r>
              <a:rPr lang="cs-CZ" dirty="0">
                <a:latin typeface="Verdana"/>
                <a:ea typeface="Verdana"/>
                <a:cs typeface="Poppins"/>
                <a:sym typeface="Poppins"/>
              </a:rPr>
              <a:t> a mnoho dalších</a:t>
            </a:r>
            <a:endParaRPr lang="en-US" dirty="0">
              <a:latin typeface="Verdana"/>
              <a:ea typeface="Verdana"/>
              <a:cs typeface="Poppins"/>
            </a:endParaRPr>
          </a:p>
          <a:p>
            <a:pPr marL="1104900" lvl="2" indent="0">
              <a:lnSpc>
                <a:spcPct val="100000"/>
              </a:lnSpc>
              <a:buClr>
                <a:srgbClr val="009EE0"/>
              </a:buClr>
              <a:buSzPts val="2400"/>
              <a:buNone/>
            </a:pPr>
            <a:endParaRPr lang="en-US" dirty="0">
              <a:latin typeface="Verdana"/>
              <a:ea typeface="Verdana"/>
              <a:cs typeface="Poppins"/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2A6CB700-E171-3162-E496-E024B3B807FD}"/>
              </a:ext>
            </a:extLst>
          </p:cNvPr>
          <p:cNvSpPr txBox="1"/>
          <p:nvPr/>
        </p:nvSpPr>
        <p:spPr>
          <a:xfrm>
            <a:off x="567490" y="390715"/>
            <a:ext cx="8341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Možné způsoby využití AI v </a:t>
            </a:r>
            <a:r>
              <a:rPr lang="cs-CZ" sz="3600" err="1">
                <a:solidFill>
                  <a:srgbClr val="009EE0"/>
                </a:solidFill>
                <a:latin typeface="Verdana"/>
                <a:ea typeface="Verdana"/>
              </a:rPr>
              <a:t>eGC</a:t>
            </a:r>
            <a:endParaRPr lang="en-US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5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2AADE9E4-C9C7-3CD9-E7C7-29758A2C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067970-6DAC-8BC4-7872-9F155937E67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235246-37B2-D424-164A-1FC6A3461BA4}"/>
              </a:ext>
            </a:extLst>
          </p:cNvPr>
          <p:cNvSpPr txBox="1"/>
          <p:nvPr/>
        </p:nvSpPr>
        <p:spPr>
          <a:xfrm>
            <a:off x="511638" y="280525"/>
            <a:ext cx="8768424" cy="7527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000">
                <a:solidFill>
                  <a:srgbClr val="009EE0"/>
                </a:solidFill>
                <a:latin typeface="Verdana"/>
                <a:ea typeface="Verdana"/>
              </a:rPr>
              <a:t>Sledujte nás</a:t>
            </a:r>
            <a:endParaRPr lang="en-US" sz="2400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CF5615AA-A97D-BE34-8877-64CF20BD7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152" y="399919"/>
            <a:ext cx="8447248" cy="5779852"/>
          </a:xfrm>
          <a:prstGeom prst="rect">
            <a:avLst/>
          </a:prstGeom>
        </p:spPr>
      </p:pic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7D4B811-106B-AB67-0EEC-1874E3CC2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9264" y="2728487"/>
            <a:ext cx="2714856" cy="2710781"/>
          </a:xfrm>
          <a:prstGeom prst="rect">
            <a:avLst/>
          </a:prstGeom>
        </p:spPr>
      </p:pic>
      <p:sp>
        <p:nvSpPr>
          <p:cNvPr id="11" name="TextovéPole 7">
            <a:extLst>
              <a:ext uri="{FF2B5EF4-FFF2-40B4-BE49-F238E27FC236}">
                <a16:creationId xmlns:a16="http://schemas.microsoft.com/office/drawing/2014/main" id="{700BEDB0-D4D1-9138-E3E9-854B4A8DA661}"/>
              </a:ext>
            </a:extLst>
          </p:cNvPr>
          <p:cNvSpPr txBox="1"/>
          <p:nvPr/>
        </p:nvSpPr>
        <p:spPr>
          <a:xfrm>
            <a:off x="4426323" y="2184192"/>
            <a:ext cx="169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>
                <a:solidFill>
                  <a:srgbClr val="004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spcss.cz/</a:t>
            </a:r>
            <a:r>
              <a:rPr lang="cs-CZ" sz="1400" b="1">
                <a:solidFill>
                  <a:srgbClr val="004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cloud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67EB30B-22C0-3247-3E9B-07F7CDCA1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8500" y="6290085"/>
            <a:ext cx="1357714" cy="432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29BCB5F-9903-4558-6885-205E1D9F6D0E}"/>
              </a:ext>
            </a:extLst>
          </p:cNvPr>
          <p:cNvSpPr/>
          <p:nvPr/>
        </p:nvSpPr>
        <p:spPr>
          <a:xfrm>
            <a:off x="700000" y="6786000"/>
            <a:ext cx="9144000" cy="72000"/>
          </a:xfrm>
          <a:prstGeom prst="rect">
            <a:avLst/>
          </a:prstGeom>
          <a:gradFill>
            <a:gsLst>
              <a:gs pos="0">
                <a:srgbClr val="009EE0"/>
              </a:gs>
              <a:gs pos="100000">
                <a:srgbClr val="009EE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F1CACDE8-9B0E-E78A-1DE1-F2F478873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379452" y="2098916"/>
            <a:ext cx="484964" cy="489038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4796EF61-D49C-DE0B-2F87-3CEDB4073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7949" y="2907672"/>
            <a:ext cx="485805" cy="486646"/>
          </a:xfrm>
          <a:prstGeom prst="round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F00EA750-E684-DE98-F8C7-1DB633E3EE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378609" y="3712491"/>
            <a:ext cx="506309" cy="484892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D89CA358-1E27-B942-DDBE-C68F58416BC4}"/>
              </a:ext>
            </a:extLst>
          </p:cNvPr>
          <p:cNvSpPr txBox="1">
            <a:spLocks/>
          </p:cNvSpPr>
          <p:nvPr/>
        </p:nvSpPr>
        <p:spPr>
          <a:xfrm>
            <a:off x="11000118" y="3144037"/>
            <a:ext cx="1843068" cy="6551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1000">
                <a:latin typeface="Verdana"/>
                <a:ea typeface="Verdana"/>
              </a:rPr>
              <a:t>@spcss_sp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431A458E-29D3-0479-D2EE-DD438802221D}"/>
              </a:ext>
            </a:extLst>
          </p:cNvPr>
          <p:cNvSpPr txBox="1">
            <a:spLocks/>
          </p:cNvSpPr>
          <p:nvPr/>
        </p:nvSpPr>
        <p:spPr>
          <a:xfrm>
            <a:off x="10998514" y="2340549"/>
            <a:ext cx="1843068" cy="6551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  <a:buNone/>
            </a:pPr>
            <a:r>
              <a:rPr lang="cs-CZ" sz="1000">
                <a:latin typeface="Verdana"/>
                <a:ea typeface="Verdana"/>
              </a:rPr>
              <a:t>@spcss</a:t>
            </a:r>
            <a:endParaRPr lang="cs-CZ" sz="1000">
              <a:latin typeface="Verdana"/>
              <a:ea typeface="Verdana"/>
              <a:cs typeface="Calibri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1939BAD4-A491-4F2D-1427-A634E4C1050F}"/>
              </a:ext>
            </a:extLst>
          </p:cNvPr>
          <p:cNvSpPr txBox="1">
            <a:spLocks/>
          </p:cNvSpPr>
          <p:nvPr/>
        </p:nvSpPr>
        <p:spPr>
          <a:xfrm>
            <a:off x="10998997" y="3952871"/>
            <a:ext cx="1843068" cy="6551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  <a:buNone/>
            </a:pPr>
            <a:r>
              <a:rPr lang="cs-CZ" sz="1000">
                <a:latin typeface="Verdana"/>
                <a:ea typeface="Verdana"/>
              </a:rPr>
              <a:t>@spcss_sp</a:t>
            </a:r>
            <a:endParaRPr lang="cs-CZ" sz="1000">
              <a:ea typeface="Calibri"/>
              <a:cs typeface="Calibri"/>
            </a:endParaRPr>
          </a:p>
        </p:txBody>
      </p:sp>
      <p:pic>
        <p:nvPicPr>
          <p:cNvPr id="24" name="Obrázek 23" descr="Facebook Social Media - Kostenloses Foto auf Pixabay">
            <a:extLst>
              <a:ext uri="{FF2B5EF4-FFF2-40B4-BE49-F238E27FC236}">
                <a16:creationId xmlns:a16="http://schemas.microsoft.com/office/drawing/2014/main" id="{CC2DC37D-4C07-5F7C-3E69-DCD0E58AFD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9274" y="4475551"/>
            <a:ext cx="645258" cy="609858"/>
          </a:xfrm>
          <a:prstGeom prst="round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FB34529-2733-F856-4B49-ADA6C702A109}"/>
              </a:ext>
            </a:extLst>
          </p:cNvPr>
          <p:cNvSpPr txBox="1">
            <a:spLocks/>
          </p:cNvSpPr>
          <p:nvPr/>
        </p:nvSpPr>
        <p:spPr>
          <a:xfrm>
            <a:off x="10998997" y="4659837"/>
            <a:ext cx="1843068" cy="6551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  <a:buNone/>
            </a:pPr>
            <a:r>
              <a:rPr lang="cs-CZ" sz="1000">
                <a:latin typeface="Verdana"/>
                <a:ea typeface="Verdana"/>
              </a:rPr>
              <a:t>@SPCSSsp</a:t>
            </a:r>
            <a:endParaRPr lang="cs-CZ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361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10FEE02-79FD-86D3-ABE6-4E3BF6897682}"/>
              </a:ext>
            </a:extLst>
          </p:cNvPr>
          <p:cNvSpPr txBox="1">
            <a:spLocks/>
          </p:cNvSpPr>
          <p:nvPr/>
        </p:nvSpPr>
        <p:spPr>
          <a:xfrm>
            <a:off x="2926141" y="3065473"/>
            <a:ext cx="5067410" cy="169347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  <a:buNone/>
            </a:pPr>
            <a:r>
              <a:rPr lang="cs-CZ" sz="2600" b="1">
                <a:solidFill>
                  <a:srgbClr val="004666"/>
                </a:solidFill>
                <a:latin typeface="Verdana"/>
                <a:ea typeface="Verdana"/>
              </a:rPr>
              <a:t>Jiří Krula</a:t>
            </a:r>
            <a:endParaRPr lang="cs-CZ" sz="2600" b="1">
              <a:solidFill>
                <a:srgbClr val="004666"/>
              </a:solidFill>
            </a:endParaRPr>
          </a:p>
          <a:p>
            <a:pPr marL="0" indent="0" algn="ctr">
              <a:lnSpc>
                <a:spcPct val="112000"/>
              </a:lnSpc>
              <a:spcBef>
                <a:spcPts val="600"/>
              </a:spcBef>
              <a:buNone/>
            </a:pPr>
            <a:r>
              <a:rPr lang="cs-CZ" sz="2000">
                <a:solidFill>
                  <a:srgbClr val="004666"/>
                </a:solidFill>
                <a:latin typeface="Verdana"/>
                <a:ea typeface="Verdana"/>
              </a:rPr>
              <a:t>Technický ředitel, SPCSS</a:t>
            </a:r>
            <a:endParaRPr lang="cs-CZ" sz="2000" b="1">
              <a:solidFill>
                <a:srgbClr val="004666"/>
              </a:solidFill>
              <a:latin typeface="Verdana"/>
              <a:ea typeface="Verdana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03BB4A7-C96B-9BD3-F560-112460096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9268" b="22869"/>
          <a:stretch/>
        </p:blipFill>
        <p:spPr>
          <a:xfrm>
            <a:off x="11259350" y="5934627"/>
            <a:ext cx="648721" cy="7078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36173C-873D-3F1B-6CB6-2641E09DFBAF}"/>
              </a:ext>
            </a:extLst>
          </p:cNvPr>
          <p:cNvSpPr txBox="1"/>
          <p:nvPr/>
        </p:nvSpPr>
        <p:spPr>
          <a:xfrm>
            <a:off x="954156" y="390715"/>
            <a:ext cx="1078991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Představení</a:t>
            </a:r>
            <a:endParaRPr lang="it-IT" sz="3600">
              <a:solidFill>
                <a:srgbClr val="009EE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bdélník 2">
            <a:extLst>
              <a:ext uri="{FF2B5EF4-FFF2-40B4-BE49-F238E27FC236}">
                <a16:creationId xmlns:a16="http://schemas.microsoft.com/office/drawing/2014/main" id="{5358F77D-B7CB-64B9-0A54-3A72C016F5E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004666"/>
              </a:solidFill>
            </a:endParaRPr>
          </a:p>
        </p:txBody>
      </p:sp>
      <p:pic>
        <p:nvPicPr>
          <p:cNvPr id="12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5F5D09D5-CB8E-F959-FC74-667F2652AC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  <p:pic>
        <p:nvPicPr>
          <p:cNvPr id="11" name="Obrázek 10" descr="Obsah obrázku Lidská tvář, osoba, košile/tričko, oblečení&#10;&#10;Obsah generovaný pomocí AI může být nesprávný.">
            <a:extLst>
              <a:ext uri="{FF2B5EF4-FFF2-40B4-BE49-F238E27FC236}">
                <a16:creationId xmlns:a16="http://schemas.microsoft.com/office/drawing/2014/main" id="{9F51F848-D204-A451-457A-45B66F2D0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1" y="2719244"/>
            <a:ext cx="2038527" cy="2038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6125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E293-AA5B-BC1A-87BA-6AD304CE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0600B303-CEF8-0809-4B0F-8B90C1529D05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D7E9AE9-B79C-26ED-5D51-31E1A3CECB1E}"/>
              </a:ext>
            </a:extLst>
          </p:cNvPr>
          <p:cNvSpPr txBox="1">
            <a:spLocks/>
          </p:cNvSpPr>
          <p:nvPr/>
        </p:nvSpPr>
        <p:spPr>
          <a:xfrm>
            <a:off x="567489" y="1937179"/>
            <a:ext cx="9709299" cy="412892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</a:rPr>
              <a:t>Státní podnik</a:t>
            </a:r>
            <a:endParaRPr lang="cs-CZ" sz="20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Státní pokladna Centrum sdílených služeb, s. p.</a:t>
            </a:r>
            <a:endParaRPr lang="cs-CZ" sz="20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Poskytovatel Státní části </a:t>
            </a: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</a:rPr>
              <a:t>eGovernment Cloudu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 (</a:t>
            </a:r>
            <a:r>
              <a:rPr lang="cs-CZ" sz="2000" err="1">
                <a:solidFill>
                  <a:srgbClr val="000000"/>
                </a:solidFill>
                <a:latin typeface="Verdana"/>
                <a:ea typeface="Verdana"/>
              </a:rPr>
              <a:t>SeGC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)</a:t>
            </a:r>
            <a:endParaRPr lang="cs-CZ" sz="20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cs-CZ" sz="2000" b="1" err="1">
                <a:solidFill>
                  <a:srgbClr val="009EE0"/>
                </a:solidFill>
                <a:latin typeface="Verdana"/>
                <a:ea typeface="Verdana"/>
              </a:rPr>
              <a:t>SeGC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 definován v klíčových strategických dokumentech řešících digitalizaci veřejné správy - </a:t>
            </a:r>
            <a:r>
              <a:rPr lang="cs-CZ" sz="2000">
                <a:solidFill>
                  <a:srgbClr val="009EE0"/>
                </a:solidFill>
                <a:latin typeface="Verdana"/>
                <a:ea typeface="Verdana"/>
              </a:rPr>
              <a:t>zák. 365/2000 Sb.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, </a:t>
            </a:r>
            <a:r>
              <a:rPr lang="cs-CZ" sz="2000">
                <a:solidFill>
                  <a:srgbClr val="009EE0"/>
                </a:solidFill>
                <a:latin typeface="Verdana"/>
                <a:ea typeface="Verdana"/>
              </a:rPr>
              <a:t>Digitálním Česku</a:t>
            </a:r>
            <a:endParaRPr lang="cs-CZ" sz="2000"/>
          </a:p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SPCSS je vládou </a:t>
            </a: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</a:rPr>
              <a:t>pověřen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 poskytováním </a:t>
            </a:r>
            <a:r>
              <a:rPr lang="cs-CZ" sz="2000" err="1">
                <a:solidFill>
                  <a:srgbClr val="000000"/>
                </a:solidFill>
                <a:latin typeface="Verdana"/>
                <a:ea typeface="Verdana"/>
              </a:rPr>
              <a:t>SeGC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 orgánům veřejné správy</a:t>
            </a:r>
            <a:endParaRPr lang="cs-CZ" b="1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Služby cloud </a:t>
            </a:r>
            <a:r>
              <a:rPr lang="cs-CZ" sz="2000" err="1">
                <a:solidFill>
                  <a:srgbClr val="000000"/>
                </a:solidFill>
                <a:latin typeface="Verdana"/>
                <a:ea typeface="Verdana"/>
              </a:rPr>
              <a:t>computingu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 v nejvyšší bezpečnostní úrovni (BÚ 4 - kritická)</a:t>
            </a:r>
            <a:br>
              <a:rPr lang="cs-CZ" b="1">
                <a:latin typeface="Verdana"/>
                <a:ea typeface="Verdana"/>
              </a:rPr>
            </a:br>
            <a:endParaRPr lang="cs-CZ" b="1"/>
          </a:p>
          <a:p>
            <a:pPr>
              <a:lnSpc>
                <a:spcPct val="150000"/>
              </a:lnSpc>
            </a:pPr>
            <a:endParaRPr lang="cs-CZ" altLang="cs-CZ" sz="2000"/>
          </a:p>
          <a:p>
            <a:pPr>
              <a:lnSpc>
                <a:spcPct val="150000"/>
              </a:lnSpc>
            </a:pPr>
            <a:endParaRPr lang="cs-CZ" altLang="cs-CZ" sz="2000"/>
          </a:p>
          <a:p>
            <a:pPr>
              <a:lnSpc>
                <a:spcPct val="150000"/>
              </a:lnSpc>
            </a:pPr>
            <a:endParaRPr lang="cs-CZ" altLang="cs-CZ" sz="2000"/>
          </a:p>
          <a:p>
            <a:pPr>
              <a:lnSpc>
                <a:spcPct val="150000"/>
              </a:lnSpc>
            </a:pPr>
            <a:endParaRPr lang="cs-CZ" sz="2000"/>
          </a:p>
          <a:p>
            <a:pPr lvl="1" fontAlgn="base">
              <a:lnSpc>
                <a:spcPct val="150000"/>
              </a:lnSpc>
              <a:buClr>
                <a:srgbClr val="009EE0"/>
              </a:buClr>
            </a:pPr>
            <a:endParaRPr lang="cs-CZ" i="1">
              <a:solidFill>
                <a:srgbClr val="009EE0"/>
              </a:solidFill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0FCEBE59-496D-B379-6806-E776CADACBB9}"/>
              </a:ext>
            </a:extLst>
          </p:cNvPr>
          <p:cNvSpPr txBox="1"/>
          <p:nvPr/>
        </p:nvSpPr>
        <p:spPr>
          <a:xfrm>
            <a:off x="567490" y="377800"/>
            <a:ext cx="114548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e-</a:t>
            </a:r>
            <a:r>
              <a:rPr lang="pl-PL" sz="3600" err="1">
                <a:solidFill>
                  <a:srgbClr val="009EE0"/>
                </a:solidFill>
                <a:latin typeface="Verdana"/>
                <a:ea typeface="Verdana"/>
              </a:rPr>
              <a:t>Government</a:t>
            </a: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 </a:t>
            </a:r>
            <a:r>
              <a:rPr lang="pl-PL" sz="3600" err="1">
                <a:solidFill>
                  <a:srgbClr val="009EE0"/>
                </a:solidFill>
                <a:latin typeface="Verdana"/>
                <a:ea typeface="Verdana"/>
              </a:rPr>
              <a:t>Cloud</a:t>
            </a: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 pro AI</a:t>
            </a:r>
            <a:endParaRPr lang="en-US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5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89767D2D-20C3-42B6-23FB-C3042D09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3C282-8540-C36F-E77B-06CA2EAC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ÚKIB povede generál Karel Řehka, nahradí odvolaného Navrátila - Lupa.cz">
            <a:extLst>
              <a:ext uri="{FF2B5EF4-FFF2-40B4-BE49-F238E27FC236}">
                <a16:creationId xmlns:a16="http://schemas.microsoft.com/office/drawing/2014/main" id="{80F431A3-2DEA-7C45-8BFF-CB4D4909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91" y="3389330"/>
            <a:ext cx="2593953" cy="14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313DCCA1-C240-9B1D-56D3-CE678C45CF7E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9AEEF81-5BF2-047F-8F1B-E9367B36D66B}"/>
              </a:ext>
            </a:extLst>
          </p:cNvPr>
          <p:cNvSpPr txBox="1">
            <a:spLocks/>
          </p:cNvSpPr>
          <p:nvPr/>
        </p:nvSpPr>
        <p:spPr>
          <a:xfrm>
            <a:off x="2536371" y="2155371"/>
            <a:ext cx="9199843" cy="381680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rgbClr val="009EE0"/>
              </a:buClr>
              <a:buNone/>
            </a:pPr>
            <a:endParaRPr lang="cs-CZ" sz="200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397979-ACD5-3B5B-C809-011720CA5FFA}"/>
              </a:ext>
            </a:extLst>
          </p:cNvPr>
          <p:cNvSpPr txBox="1"/>
          <p:nvPr/>
        </p:nvSpPr>
        <p:spPr>
          <a:xfrm>
            <a:off x="567490" y="356532"/>
            <a:ext cx="1116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Významní zákazníci</a:t>
            </a:r>
            <a:endParaRPr lang="it-IT" sz="4000">
              <a:solidFill>
                <a:srgbClr val="009EE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AEEEA95-F7D2-30A6-9D57-3A0622B5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7" y="5295258"/>
            <a:ext cx="1795902" cy="4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Písmo, grafický design, Grafika&#10;&#10;Popis byl vytvořen automaticky">
            <a:extLst>
              <a:ext uri="{FF2B5EF4-FFF2-40B4-BE49-F238E27FC236}">
                <a16:creationId xmlns:a16="http://schemas.microsoft.com/office/drawing/2014/main" id="{BA1D88F6-10F1-30F4-FB06-4C160A18F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" y="2009186"/>
            <a:ext cx="2869280" cy="1080571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1FD6564-176A-E6B7-1337-D33794145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4588" y="3699464"/>
            <a:ext cx="839380" cy="839380"/>
          </a:xfrm>
          <a:prstGeom prst="rect">
            <a:avLst/>
          </a:prstGeom>
        </p:spPr>
      </p:pic>
      <p:pic>
        <p:nvPicPr>
          <p:cNvPr id="15" name="Obrázek 14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63D0E861-0DB1-6767-FC57-0CBBC670F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17" y="1703024"/>
            <a:ext cx="3559340" cy="1572042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CBB389C-EDA2-3CD1-B1BD-D2B7CBD7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52" y="1938529"/>
            <a:ext cx="3859901" cy="10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Digitální a informační agentura – DIA">
            <a:extLst>
              <a:ext uri="{FF2B5EF4-FFF2-40B4-BE49-F238E27FC236}">
                <a16:creationId xmlns:a16="http://schemas.microsoft.com/office/drawing/2014/main" id="{D205ECD4-E7E7-1A32-192A-EC24713F6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6"/>
          <a:stretch/>
        </p:blipFill>
        <p:spPr bwMode="auto">
          <a:xfrm>
            <a:off x="2724314" y="3727413"/>
            <a:ext cx="1809475" cy="14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6D9C74F-977E-BADB-2DB9-15F9BB55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30" y="5190634"/>
            <a:ext cx="2016450" cy="7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D1FF0A1-A4C6-FC04-3DEF-11E03945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28" y="5290867"/>
            <a:ext cx="1744245" cy="4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987B7B6-3B76-D8F4-3C17-8EA9F5F7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403" y="5190634"/>
            <a:ext cx="1658351" cy="68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E8FDDAC-892B-10B9-4826-02E83D019A9B}"/>
              </a:ext>
            </a:extLst>
          </p:cNvPr>
          <p:cNvSpPr/>
          <p:nvPr/>
        </p:nvSpPr>
        <p:spPr>
          <a:xfrm>
            <a:off x="8895522" y="6241774"/>
            <a:ext cx="118275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Logo IBM">
            <a:extLst>
              <a:ext uri="{FF2B5EF4-FFF2-40B4-BE49-F238E27FC236}">
                <a16:creationId xmlns:a16="http://schemas.microsoft.com/office/drawing/2014/main" id="{C285535F-4935-BFFB-75BF-F6CD8511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80" y="4703587"/>
            <a:ext cx="1744964" cy="16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Písmo, Grafika, logo&#10;&#10;Obsah generovaný pomocí AI může být nesprávný.">
            <a:extLst>
              <a:ext uri="{FF2B5EF4-FFF2-40B4-BE49-F238E27FC236}">
                <a16:creationId xmlns:a16="http://schemas.microsoft.com/office/drawing/2014/main" id="{ADDAEC38-95FB-8A17-B6E0-C3D26D4145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2" y="3978257"/>
            <a:ext cx="1924050" cy="51435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8070054-FC79-35B9-C947-C9A073EE95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76620" y="3822020"/>
            <a:ext cx="1813869" cy="7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1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B24FF-A117-A04C-1393-9D51E723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E794B517-6429-057A-5043-249E35D1C5D6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4736819-586D-ABC6-C736-05E34A474D6B}"/>
              </a:ext>
            </a:extLst>
          </p:cNvPr>
          <p:cNvSpPr txBox="1">
            <a:spLocks/>
          </p:cNvSpPr>
          <p:nvPr/>
        </p:nvSpPr>
        <p:spPr>
          <a:xfrm>
            <a:off x="567489" y="2393518"/>
            <a:ext cx="7171299" cy="298808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  <a:cs typeface="Poppins"/>
              </a:rPr>
              <a:t>AI ve veřejné správě a veřejných službách</a:t>
            </a:r>
            <a:br>
              <a:rPr lang="cs-CZ" sz="2000" b="1">
                <a:latin typeface="Verdana"/>
                <a:cs typeface="Poppins"/>
              </a:rPr>
            </a:br>
            <a:r>
              <a:rPr lang="cs-CZ" sz="2000" b="1">
                <a:latin typeface="Verdana"/>
                <a:ea typeface="Verdana"/>
                <a:cs typeface="Poppins"/>
              </a:rPr>
              <a:t> </a:t>
            </a:r>
            <a:endParaRPr lang="cs-CZ" sz="2000">
              <a:latin typeface="Verdana"/>
              <a:ea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Úkol </a:t>
            </a:r>
            <a:r>
              <a:rPr lang="cs-CZ" sz="2000">
                <a:solidFill>
                  <a:srgbClr val="009EE0"/>
                </a:solidFill>
                <a:latin typeface="Verdana"/>
                <a:ea typeface="Verdana"/>
                <a:cs typeface="Poppins"/>
              </a:rPr>
              <a:t>Národní strategie umělé inteligence České republiky 2030</a:t>
            </a:r>
            <a:r>
              <a:rPr lang="cs-CZ" sz="2000">
                <a:latin typeface="Verdana"/>
                <a:ea typeface="Verdana"/>
                <a:cs typeface="Poppins"/>
              </a:rPr>
              <a:t> (schválena vládou 24. 7. 2024)</a:t>
            </a:r>
            <a:br>
              <a:rPr lang="cs-CZ" sz="2000">
                <a:latin typeface="Verdana"/>
                <a:cs typeface="Poppins"/>
              </a:rPr>
            </a:br>
            <a:r>
              <a:rPr lang="cs-CZ" sz="2000">
                <a:latin typeface="Verdana"/>
                <a:ea typeface="Verdana"/>
                <a:cs typeface="Poppins"/>
              </a:rPr>
              <a:t> </a:t>
            </a:r>
            <a:endParaRPr lang="cs-CZ" sz="2000">
              <a:latin typeface="Verdana"/>
              <a:ea typeface="Verdana"/>
            </a:endParaRPr>
          </a:p>
          <a:p>
            <a:r>
              <a:rPr lang="cs-CZ" sz="2000">
                <a:solidFill>
                  <a:srgbClr val="009EE0"/>
                </a:solidFill>
                <a:latin typeface="Verdana"/>
                <a:ea typeface="Verdana"/>
                <a:cs typeface="Poppins"/>
              </a:rPr>
              <a:t>Akční plán</a:t>
            </a:r>
            <a:r>
              <a:rPr lang="cs-CZ" sz="2000">
                <a:latin typeface="Verdana"/>
                <a:ea typeface="Verdana"/>
                <a:cs typeface="Poppins"/>
              </a:rPr>
              <a:t> Národní strategie AI</a:t>
            </a:r>
            <a:endParaRPr lang="cs-CZ" sz="2000">
              <a:latin typeface="Verdana"/>
              <a:ea typeface="Verdana"/>
            </a:endParaRPr>
          </a:p>
          <a:p>
            <a:pPr marL="457200" lvl="1" indent="0">
              <a:buNone/>
            </a:pPr>
            <a:r>
              <a:rPr lang="cs-CZ" sz="1600">
                <a:latin typeface="Verdana"/>
                <a:ea typeface="Verdana"/>
                <a:cs typeface="Poppins"/>
              </a:rPr>
              <a:t>AI platforma Státní části eGovernment Cloudu (záměr 13)</a:t>
            </a:r>
            <a:br>
              <a:rPr lang="cs-CZ" sz="1600">
                <a:latin typeface="Verdana"/>
                <a:cs typeface="Poppins"/>
              </a:rPr>
            </a:br>
            <a:r>
              <a:rPr lang="cs-CZ" sz="1600">
                <a:latin typeface="Verdana"/>
                <a:ea typeface="Verdana"/>
                <a:cs typeface="Poppins"/>
              </a:rPr>
              <a:t> </a:t>
            </a:r>
            <a:endParaRPr lang="cs-CZ" sz="16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spcBef>
                <a:spcPts val="500"/>
              </a:spcBef>
            </a:pPr>
            <a:endParaRPr lang="cs-CZ" sz="2000"/>
          </a:p>
          <a:p>
            <a:pPr>
              <a:lnSpc>
                <a:spcPct val="150000"/>
              </a:lnSpc>
            </a:pPr>
            <a:endParaRPr lang="cs-CZ" altLang="cs-CZ" sz="2000"/>
          </a:p>
          <a:p>
            <a:pPr>
              <a:lnSpc>
                <a:spcPct val="150000"/>
              </a:lnSpc>
            </a:pPr>
            <a:endParaRPr lang="cs-CZ" altLang="cs-CZ" sz="2000"/>
          </a:p>
          <a:p>
            <a:pPr>
              <a:lnSpc>
                <a:spcPct val="150000"/>
              </a:lnSpc>
            </a:pPr>
            <a:endParaRPr lang="cs-CZ" sz="2000"/>
          </a:p>
          <a:p>
            <a:pPr lvl="1" fontAlgn="base">
              <a:lnSpc>
                <a:spcPct val="150000"/>
              </a:lnSpc>
              <a:buClr>
                <a:srgbClr val="009EE0"/>
              </a:buClr>
            </a:pPr>
            <a:endParaRPr lang="cs-CZ" i="1"/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786800D8-DC00-D62F-6EB1-D42047CC7CFC}"/>
              </a:ext>
            </a:extLst>
          </p:cNvPr>
          <p:cNvSpPr txBox="1"/>
          <p:nvPr/>
        </p:nvSpPr>
        <p:spPr>
          <a:xfrm>
            <a:off x="567490" y="377800"/>
            <a:ext cx="114548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e-</a:t>
            </a:r>
            <a:r>
              <a:rPr lang="pl-PL" sz="3600" err="1">
                <a:solidFill>
                  <a:srgbClr val="009EE0"/>
                </a:solidFill>
                <a:latin typeface="Verdana"/>
                <a:ea typeface="Verdana"/>
              </a:rPr>
              <a:t>Government</a:t>
            </a: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 </a:t>
            </a:r>
            <a:r>
              <a:rPr lang="pl-PL" sz="3600" err="1">
                <a:solidFill>
                  <a:srgbClr val="009EE0"/>
                </a:solidFill>
                <a:latin typeface="Verdana"/>
                <a:ea typeface="Verdana"/>
              </a:rPr>
              <a:t>Cloud</a:t>
            </a: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 pro AI</a:t>
            </a:r>
          </a:p>
        </p:txBody>
      </p:sp>
      <p:pic>
        <p:nvPicPr>
          <p:cNvPr id="5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E320BA6A-2A66-6DFB-38EE-C14032D44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C30A-5009-66E2-A2CC-DC73E4BE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430CCE46-B15E-C8F6-8648-81E94F5CAE0F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B5A5EC2-5500-879F-725F-85316C718273}"/>
              </a:ext>
            </a:extLst>
          </p:cNvPr>
          <p:cNvSpPr txBox="1">
            <a:spLocks/>
          </p:cNvSpPr>
          <p:nvPr/>
        </p:nvSpPr>
        <p:spPr>
          <a:xfrm>
            <a:off x="621504" y="2378085"/>
            <a:ext cx="9709299" cy="298808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rgbClr val="009EE0"/>
              </a:buClr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Využití </a:t>
            </a:r>
            <a:r>
              <a:rPr lang="cs-CZ" sz="2000" err="1">
                <a:solidFill>
                  <a:srgbClr val="000000"/>
                </a:solidFill>
                <a:latin typeface="Verdana"/>
                <a:ea typeface="Verdana"/>
              </a:rPr>
              <a:t>e-Government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 Cloudu</a:t>
            </a:r>
            <a:endParaRPr lang="cs-CZ" sz="200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rgbClr val="009EE0"/>
              </a:buClr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Motivace k poskytování AI služeb</a:t>
            </a:r>
            <a:endParaRPr lang="cs-CZ" sz="200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rgbClr val="009EE0"/>
              </a:buClr>
            </a:pP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Datová platforma v prostředí SPCSS</a:t>
            </a:r>
            <a:endParaRPr lang="cs-CZ" sz="2000"/>
          </a:p>
          <a:p>
            <a:pPr>
              <a:lnSpc>
                <a:spcPct val="150000"/>
              </a:lnSpc>
              <a:buClr>
                <a:srgbClr val="009EE0"/>
              </a:buClr>
            </a:pPr>
            <a:endParaRPr lang="cs-CZ" altLang="cs-CZ" sz="2000"/>
          </a:p>
          <a:p>
            <a:pPr>
              <a:lnSpc>
                <a:spcPct val="150000"/>
              </a:lnSpc>
              <a:buClr>
                <a:srgbClr val="009EE0"/>
              </a:buClr>
            </a:pPr>
            <a:endParaRPr lang="cs-CZ" altLang="cs-CZ" sz="2000"/>
          </a:p>
          <a:p>
            <a:pPr>
              <a:lnSpc>
                <a:spcPct val="150000"/>
              </a:lnSpc>
            </a:pPr>
            <a:endParaRPr lang="cs-CZ" sz="2000"/>
          </a:p>
          <a:p>
            <a:pPr lvl="1" fontAlgn="base">
              <a:lnSpc>
                <a:spcPct val="150000"/>
              </a:lnSpc>
              <a:buClr>
                <a:srgbClr val="009EE0"/>
              </a:buClr>
            </a:pPr>
            <a:endParaRPr lang="cs-CZ" i="1">
              <a:solidFill>
                <a:srgbClr val="009EE0"/>
              </a:solidFill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81C5B0D1-6955-49A1-CD47-0EA5D840307E}"/>
              </a:ext>
            </a:extLst>
          </p:cNvPr>
          <p:cNvSpPr txBox="1"/>
          <p:nvPr/>
        </p:nvSpPr>
        <p:spPr>
          <a:xfrm>
            <a:off x="567490" y="377800"/>
            <a:ext cx="114548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l-PL" sz="3600">
                <a:solidFill>
                  <a:srgbClr val="009EE0"/>
                </a:solidFill>
                <a:latin typeface="Verdana"/>
                <a:ea typeface="Verdana"/>
              </a:rPr>
              <a:t>SPCSS AI technologie a </a:t>
            </a:r>
            <a:r>
              <a:rPr lang="pl-PL" sz="3600" err="1">
                <a:solidFill>
                  <a:srgbClr val="009EE0"/>
                </a:solidFill>
                <a:latin typeface="Verdana"/>
                <a:ea typeface="Verdana"/>
              </a:rPr>
              <a:t>kompetence</a:t>
            </a:r>
            <a:endParaRPr lang="en-US" sz="3600" err="1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5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D5E3A7DF-62DC-90A0-FA0D-CBCBB290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CAC90-A134-B2A5-5B82-AA3DA34D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CF0E3873-5BB9-0351-B016-D57545C9F363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CADA5A4-71B4-4F7D-846E-AF1FF0E97C4B}"/>
              </a:ext>
            </a:extLst>
          </p:cNvPr>
          <p:cNvSpPr txBox="1">
            <a:spLocks/>
          </p:cNvSpPr>
          <p:nvPr/>
        </p:nvSpPr>
        <p:spPr>
          <a:xfrm>
            <a:off x="567490" y="1586938"/>
            <a:ext cx="11696304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sz="1800" b="1">
                <a:solidFill>
                  <a:srgbClr val="009EE0"/>
                </a:solidFill>
                <a:latin typeface="Verdana"/>
                <a:ea typeface="Verdana"/>
              </a:rPr>
              <a:t>Bezpečné prostředí pro provoz AI</a:t>
            </a:r>
            <a:endParaRPr lang="cs-CZ" sz="1800">
              <a:solidFill>
                <a:srgbClr val="009EE0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cs-CZ" sz="1800">
                <a:latin typeface="Verdana"/>
                <a:ea typeface="Verdana"/>
              </a:rPr>
              <a:t>   </a:t>
            </a:r>
            <a:r>
              <a:rPr lang="cs-CZ" sz="1600" err="1">
                <a:latin typeface="Verdana"/>
                <a:ea typeface="Verdana"/>
              </a:rPr>
              <a:t>SeGC</a:t>
            </a:r>
            <a:r>
              <a:rPr lang="cs-CZ" sz="1600">
                <a:latin typeface="Verdana"/>
                <a:ea typeface="Verdana"/>
              </a:rPr>
              <a:t> zajišťuje vysokou úroveň kybernetické bezpečnosti a ochrany dat. </a:t>
            </a:r>
            <a:endParaRPr lang="cs-CZ" altLang="cs-CZ" sz="1600">
              <a:latin typeface="Verdana"/>
              <a:ea typeface="Verdana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Zefektivnění veřejné správy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</a:endParaRP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   Automatizace procesů, </a:t>
            </a:r>
            <a:r>
              <a:rPr lang="cs-CZ" sz="1600">
                <a:latin typeface="Verdana"/>
                <a:ea typeface="Verdana"/>
              </a:rPr>
              <a:t>predikce potřeb, rychlejší reakce na požadavky - úspora času a lidských zdrojů</a:t>
            </a:r>
            <a:endParaRPr lang="cs-CZ" altLang="cs-CZ" sz="1600">
              <a:solidFill>
                <a:srgbClr val="009EE0"/>
              </a:solidFill>
              <a:latin typeface="Verdana"/>
              <a:ea typeface="Verdana"/>
            </a:endParaRP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Standardizace a interoperabilita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</a:endParaRP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   AI aplikace mohou být provozovány na jednotných platformách, což usnadňuje integraci mezi úřady.</a:t>
            </a: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Podpora inovací a sdílení know-how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</a:endParaRP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   Vznikla Platforma pro AI ve veřejné správě – prostor pro výměnu zkušeností a inspiraci.</a:t>
            </a: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Ekonomická efektivita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</a:endParaRP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   AI služby v cloudu umožňují škálování bez nutnosti investic do vlastní infrastruktury (OPEX vs. CAPEX).</a:t>
            </a:r>
          </a:p>
          <a:p>
            <a:pPr marL="215900" lvl="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r>
              <a:rPr lang="cs-CZ" altLang="cs-CZ" sz="1800" b="1">
                <a:solidFill>
                  <a:srgbClr val="009EE0"/>
                </a:solidFill>
                <a:latin typeface="Verdana"/>
                <a:ea typeface="Verdana"/>
              </a:rPr>
              <a:t>Soulad s národní strategií digitalizace</a:t>
            </a:r>
            <a:endParaRPr lang="cs-CZ" altLang="cs-CZ" sz="1800">
              <a:solidFill>
                <a:srgbClr val="009EE0"/>
              </a:solidFill>
              <a:latin typeface="Verdana"/>
              <a:ea typeface="Verdana"/>
            </a:endParaRPr>
          </a:p>
          <a:p>
            <a:pPr marL="215900" indent="-2159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  <a:buNone/>
            </a:pPr>
            <a:r>
              <a:rPr lang="cs-CZ" altLang="cs-CZ" sz="1600">
                <a:latin typeface="Verdana"/>
                <a:ea typeface="Verdana"/>
              </a:rPr>
              <a:t>   AI je klíčovým prvkem v rámci digitální transformace veřejné správy.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/>
          </a:p>
          <a:p>
            <a:endParaRPr lang="cs-CZ" sz="1400"/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E29B1974-A090-34AE-3CCE-42F2CA3676B6}"/>
              </a:ext>
            </a:extLst>
          </p:cNvPr>
          <p:cNvSpPr txBox="1"/>
          <p:nvPr/>
        </p:nvSpPr>
        <p:spPr>
          <a:xfrm>
            <a:off x="567490" y="390715"/>
            <a:ext cx="8341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Motivace k poskytování AI služeb</a:t>
            </a:r>
            <a:endParaRPr lang="en-US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5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16B9FC54-6F96-6316-1EA7-0995EA3A5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D165-B562-7F42-CD63-B6789491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288DC30C-79A7-9513-9FCB-9BCA2FA13B00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3B33665-BDB7-7FF5-2A38-2C79774EBD94}"/>
              </a:ext>
            </a:extLst>
          </p:cNvPr>
          <p:cNvSpPr txBox="1">
            <a:spLocks/>
          </p:cNvSpPr>
          <p:nvPr/>
        </p:nvSpPr>
        <p:spPr>
          <a:xfrm>
            <a:off x="567490" y="1716090"/>
            <a:ext cx="11696304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E0"/>
              </a:buClr>
              <a:buNone/>
            </a:pP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  <a:cs typeface="Poppins"/>
              </a:rPr>
              <a:t>SPCSS = vysoká bezpečnost </a:t>
            </a:r>
            <a:r>
              <a:rPr lang="cs-CZ" sz="2000" b="1" err="1">
                <a:solidFill>
                  <a:srgbClr val="009EE0"/>
                </a:solidFill>
                <a:latin typeface="Verdana"/>
                <a:ea typeface="Verdana"/>
                <a:cs typeface="Poppins"/>
              </a:rPr>
              <a:t>SeGC</a:t>
            </a:r>
            <a:endParaRPr lang="cs-CZ" sz="2000" b="1">
              <a:solidFill>
                <a:srgbClr val="009EE0"/>
              </a:solidFill>
              <a:latin typeface="Verdana"/>
              <a:ea typeface="Verdana"/>
              <a:cs typeface="Poppins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Odolnost a ochrana objektů podle požadavku státu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Státní vlastnictví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Geolokační omezení výhradně na území ČR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Vlastní ostraha a personální bezpečnost dle státních požadavků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Registrace v nejvyšší bezpečnostní úrovni 4 (kritická)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Zajištění provozu a personální kontinuity i v krizových stavech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Certifikovaný systém řízení, pravidelné audity a kontroly státními regulátory</a:t>
            </a:r>
            <a:endParaRPr lang="cs-CZ" sz="2000">
              <a:latin typeface="Verdana"/>
            </a:endParaRPr>
          </a:p>
          <a:p>
            <a:pPr>
              <a:buClr>
                <a:srgbClr val="009EE0"/>
              </a:buClr>
            </a:pPr>
            <a:r>
              <a:rPr lang="cs-CZ" sz="2000">
                <a:latin typeface="Verdana"/>
                <a:ea typeface="Verdana"/>
                <a:cs typeface="Poppins"/>
              </a:rPr>
              <a:t>Vlastní CSIRT a SOC týmy s proaktivním přístupem</a:t>
            </a:r>
            <a:endParaRPr lang="cs-CZ" sz="2000">
              <a:latin typeface="Verdana"/>
            </a:endParaRPr>
          </a:p>
          <a:p>
            <a:pPr marL="0" lvl="0" indent="0">
              <a:buClr>
                <a:srgbClr val="009EE0"/>
              </a:buClr>
              <a:buNone/>
            </a:pPr>
            <a:endParaRPr lang="cs-CZ" sz="2000">
              <a:latin typeface="Verdana"/>
              <a:ea typeface="Verdana"/>
              <a:cs typeface="Courier New"/>
            </a:endParaRPr>
          </a:p>
          <a:p>
            <a:pPr marL="215900" indent="-2159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EE0"/>
              </a:buClr>
            </a:pPr>
            <a:endParaRPr lang="cs-CZ" sz="2000" b="1"/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6F49BF8C-383C-F34D-95F3-6F4B8DF809FF}"/>
              </a:ext>
            </a:extLst>
          </p:cNvPr>
          <p:cNvSpPr txBox="1"/>
          <p:nvPr/>
        </p:nvSpPr>
        <p:spPr>
          <a:xfrm>
            <a:off x="567490" y="390715"/>
            <a:ext cx="8341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Motivace k poskytování AI služeb</a:t>
            </a:r>
            <a:endParaRPr lang="en-US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5" name="Obrázek 2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E53A534B-1550-FE6B-84DE-999F487C1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4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03EC6-19E0-42C7-2635-5C5377639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562BDA69-F9BC-66C5-4EA7-39B55A4CC37B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A9CA347-57E2-ABE8-4E97-984D979561DA}"/>
              </a:ext>
            </a:extLst>
          </p:cNvPr>
          <p:cNvSpPr txBox="1">
            <a:spLocks/>
          </p:cNvSpPr>
          <p:nvPr/>
        </p:nvSpPr>
        <p:spPr>
          <a:xfrm>
            <a:off x="192912" y="1785070"/>
            <a:ext cx="3638635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lvl="1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endParaRPr lang="en-US">
              <a:latin typeface="Verdana"/>
              <a:ea typeface="Verdana"/>
              <a:cs typeface="Poppins"/>
            </a:endParaRP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EEC9CF58-CB66-F9B8-4A82-9B048A9EAED3}"/>
              </a:ext>
            </a:extLst>
          </p:cNvPr>
          <p:cNvSpPr txBox="1"/>
          <p:nvPr/>
        </p:nvSpPr>
        <p:spPr>
          <a:xfrm>
            <a:off x="567490" y="390715"/>
            <a:ext cx="83411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Aktuální technologické zabezpečení</a:t>
            </a:r>
          </a:p>
        </p:txBody>
      </p:sp>
      <p:pic>
        <p:nvPicPr>
          <p:cNvPr id="5" name="Google Shape;235;p30" descr="Obsah obrázku text, snímek obrazovky, diagram, design&#10;&#10;Obsah generovaný pomocí AI může být nesprávný.">
            <a:extLst>
              <a:ext uri="{FF2B5EF4-FFF2-40B4-BE49-F238E27FC236}">
                <a16:creationId xmlns:a16="http://schemas.microsoft.com/office/drawing/2014/main" id="{056A1105-5B99-B641-CF2F-8E922F0903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602" y="2024419"/>
            <a:ext cx="7796356" cy="376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48412-83EE-2511-E2C4-A3A92D4C9ED3}"/>
              </a:ext>
            </a:extLst>
          </p:cNvPr>
          <p:cNvSpPr txBox="1">
            <a:spLocks/>
          </p:cNvSpPr>
          <p:nvPr/>
        </p:nvSpPr>
        <p:spPr>
          <a:xfrm>
            <a:off x="192912" y="1730655"/>
            <a:ext cx="3792637" cy="47366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SzPts val="2400"/>
              <a:buNone/>
            </a:pPr>
            <a:r>
              <a:rPr lang="en-US" sz="2000" b="1" err="1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Vrstvy</a:t>
            </a:r>
            <a:r>
              <a:rPr lang="en-US" sz="2000" b="1" dirty="0">
                <a:solidFill>
                  <a:srgbClr val="009EE0"/>
                </a:solidFill>
                <a:latin typeface="Verdana"/>
                <a:ea typeface="Verdana"/>
                <a:cs typeface="Poppins"/>
                <a:sym typeface="Poppins"/>
              </a:rPr>
              <a:t>:</a:t>
            </a:r>
            <a:endParaRPr lang="en-US" sz="2000" b="1" dirty="0">
              <a:solidFill>
                <a:srgbClr val="009EE0"/>
              </a:solidFill>
              <a:latin typeface="Verdana"/>
              <a:ea typeface="Verdana"/>
              <a:cs typeface="Poppins"/>
            </a:endParaRPr>
          </a:p>
          <a:p>
            <a:pPr marL="685800">
              <a:lnSpc>
                <a:spcPct val="100000"/>
              </a:lnSpc>
              <a:spcBef>
                <a:spcPts val="1200"/>
              </a:spcBef>
              <a:buClr>
                <a:srgbClr val="009EE0"/>
              </a:buClr>
              <a:buSzPts val="2400"/>
            </a:pPr>
            <a:r>
              <a:rPr lang="en-US" sz="2000" dirty="0" err="1">
                <a:latin typeface="Verdana"/>
                <a:ea typeface="Verdana"/>
                <a:cs typeface="Poppins"/>
              </a:rPr>
              <a:t>Technologický</a:t>
            </a:r>
            <a:r>
              <a:rPr lang="en-US" sz="2000" dirty="0">
                <a:latin typeface="Verdana"/>
                <a:ea typeface="Verdana"/>
                <a:cs typeface="Poppins"/>
              </a:rPr>
              <a:t> stack </a:t>
            </a:r>
            <a:r>
              <a:rPr lang="en-US" sz="2000" dirty="0" err="1">
                <a:latin typeface="Verdana"/>
                <a:ea typeface="Verdana"/>
                <a:cs typeface="Poppins"/>
              </a:rPr>
              <a:t>OpenSAI</a:t>
            </a:r>
            <a:r>
              <a:rPr lang="en-US" sz="2000" dirty="0">
                <a:latin typeface="Verdana"/>
                <a:ea typeface="Verdana"/>
                <a:cs typeface="Poppins"/>
              </a:rPr>
              <a:t> </a:t>
            </a:r>
            <a:r>
              <a:rPr lang="en-US" sz="2000" dirty="0" err="1">
                <a:latin typeface="Verdana"/>
                <a:ea typeface="Verdana"/>
                <a:cs typeface="Poppins"/>
              </a:rPr>
              <a:t>platforma</a:t>
            </a:r>
            <a:r>
              <a:rPr lang="en-US" sz="2000" dirty="0">
                <a:latin typeface="Verdana"/>
                <a:ea typeface="Verdana"/>
                <a:cs typeface="Poppins"/>
              </a:rPr>
              <a:t> +IBM </a:t>
            </a:r>
            <a:r>
              <a:rPr lang="en-US" sz="2000" dirty="0">
                <a:latin typeface="Verdana"/>
                <a:ea typeface="Verdana"/>
                <a:cs typeface="Poppins"/>
                <a:sym typeface="Poppins"/>
              </a:rPr>
              <a:t>watsonx.ai</a:t>
            </a:r>
            <a:endParaRPr lang="en-US" sz="2000" dirty="0">
              <a:latin typeface="Verdana"/>
              <a:ea typeface="Verdana"/>
              <a:cs typeface="Poppins"/>
            </a:endParaRPr>
          </a:p>
          <a:p>
            <a:pPr marL="685800">
              <a:lnSpc>
                <a:spcPct val="100000"/>
              </a:lnSpc>
              <a:spcBef>
                <a:spcPts val="1200"/>
              </a:spcBef>
              <a:buClr>
                <a:srgbClr val="009EE0"/>
              </a:buClr>
              <a:buSzPts val="2400"/>
            </a:pPr>
            <a:r>
              <a:rPr lang="en-US" sz="2000" dirty="0" err="1">
                <a:latin typeface="Verdana"/>
                <a:ea typeface="Verdana"/>
                <a:cs typeface="Poppins"/>
                <a:sym typeface="Poppins"/>
              </a:rPr>
              <a:t>Orchestrace</a:t>
            </a:r>
            <a:r>
              <a:rPr lang="en-US" sz="2000" dirty="0">
                <a:latin typeface="Verdana"/>
                <a:ea typeface="Verdana"/>
                <a:cs typeface="Poppins"/>
                <a:sym typeface="Poppins"/>
              </a:rPr>
              <a:t> </a:t>
            </a:r>
            <a:r>
              <a:rPr lang="en-US" sz="2000" dirty="0" err="1">
                <a:latin typeface="Verdana"/>
                <a:ea typeface="Verdana"/>
                <a:cs typeface="Poppins"/>
                <a:sym typeface="Poppins"/>
              </a:rPr>
              <a:t>kontejnerů</a:t>
            </a:r>
            <a:r>
              <a:rPr lang="en-US" sz="2000" dirty="0">
                <a:latin typeface="Verdana"/>
                <a:ea typeface="Verdana"/>
                <a:cs typeface="Poppins"/>
                <a:sym typeface="Poppins"/>
              </a:rPr>
              <a:t>- IBM Fusion | RedHat </a:t>
            </a:r>
            <a:r>
              <a:rPr lang="en-US" sz="2000" dirty="0" err="1">
                <a:latin typeface="Verdana"/>
                <a:ea typeface="Verdana"/>
                <a:cs typeface="Poppins"/>
                <a:sym typeface="Poppins"/>
              </a:rPr>
              <a:t>Openshift</a:t>
            </a:r>
            <a:r>
              <a:rPr lang="en-US" sz="2000" dirty="0">
                <a:latin typeface="Verdana"/>
                <a:ea typeface="Verdana"/>
                <a:cs typeface="Poppins"/>
                <a:sym typeface="Poppins"/>
              </a:rPr>
              <a:t> AI</a:t>
            </a:r>
            <a:endParaRPr lang="en-US" sz="2000" dirty="0">
              <a:latin typeface="Verdana"/>
              <a:ea typeface="Verdana"/>
              <a:cs typeface="Poppins"/>
            </a:endParaRPr>
          </a:p>
          <a:p>
            <a:pPr marL="685800">
              <a:lnSpc>
                <a:spcPct val="100000"/>
              </a:lnSpc>
              <a:spcBef>
                <a:spcPts val="1200"/>
              </a:spcBef>
              <a:buClr>
                <a:srgbClr val="009EE0"/>
              </a:buClr>
              <a:buSzPts val="2400"/>
            </a:pPr>
            <a:r>
              <a:rPr lang="en-US" sz="2000" dirty="0">
                <a:latin typeface="Verdana"/>
                <a:ea typeface="Verdana"/>
                <a:cs typeface="Poppins"/>
                <a:sym typeface="Poppins"/>
              </a:rPr>
              <a:t>HW </a:t>
            </a:r>
            <a:r>
              <a:rPr lang="en-US" sz="2000" dirty="0" err="1">
                <a:latin typeface="Verdana"/>
                <a:ea typeface="Verdana"/>
                <a:cs typeface="Poppins"/>
                <a:sym typeface="Poppins"/>
              </a:rPr>
              <a:t>prostředky</a:t>
            </a:r>
            <a:r>
              <a:rPr lang="en-US" sz="2000" dirty="0">
                <a:latin typeface="Verdana"/>
                <a:ea typeface="Verdana"/>
                <a:cs typeface="Poppins"/>
                <a:sym typeface="Poppins"/>
              </a:rPr>
              <a:t> - IBM Fusion | x86 + GPU</a:t>
            </a:r>
            <a:endParaRPr lang="en-US" sz="2000" dirty="0">
              <a:latin typeface="Verdana"/>
              <a:ea typeface="Verdana"/>
              <a:cs typeface="Poppins"/>
            </a:endParaRPr>
          </a:p>
          <a:p>
            <a:pPr marL="76200" indent="0">
              <a:lnSpc>
                <a:spcPct val="150000"/>
              </a:lnSpc>
              <a:spcBef>
                <a:spcPts val="0"/>
              </a:spcBef>
              <a:buClr>
                <a:srgbClr val="009EE0"/>
              </a:buClr>
              <a:buSzPts val="2400"/>
              <a:buNone/>
            </a:pPr>
            <a:endParaRPr lang="en-US" sz="2000" b="1">
              <a:latin typeface="Verdana"/>
              <a:ea typeface="Verdana"/>
              <a:cs typeface="Poppins"/>
            </a:endParaRPr>
          </a:p>
          <a:p>
            <a:pPr marL="876300" lvl="1" indent="-342900">
              <a:lnSpc>
                <a:spcPct val="100000"/>
              </a:lnSpc>
              <a:spcBef>
                <a:spcPts val="100"/>
              </a:spcBef>
              <a:buClr>
                <a:srgbClr val="009EE0"/>
              </a:buClr>
              <a:buSzPts val="2400"/>
            </a:pPr>
            <a:endParaRPr lang="en-US">
              <a:latin typeface="Verdana"/>
              <a:ea typeface="Verdana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68740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bb7d15-12fa-49d0-88ab-6f64ee7448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46C247F202D4E8D21591DACEC856D" ma:contentTypeVersion="17" ma:contentTypeDescription="Create a new document." ma:contentTypeScope="" ma:versionID="80e502b25a53aeca92c244bc9c9ff54d">
  <xsd:schema xmlns:xsd="http://www.w3.org/2001/XMLSchema" xmlns:xs="http://www.w3.org/2001/XMLSchema" xmlns:p="http://schemas.microsoft.com/office/2006/metadata/properties" xmlns:ns3="f5bb7d15-12fa-49d0-88ab-6f64ee74486a" xmlns:ns4="4731130e-ebae-4207-b657-c755ef142888" targetNamespace="http://schemas.microsoft.com/office/2006/metadata/properties" ma:root="true" ma:fieldsID="b71736423c089650bbc6f1ad46d43320" ns3:_="" ns4:_="">
    <xsd:import namespace="f5bb7d15-12fa-49d0-88ab-6f64ee74486a"/>
    <xsd:import namespace="4731130e-ebae-4207-b657-c755ef1428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b7d15-12fa-49d0-88ab-6f64ee744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1130e-ebae-4207-b657-c755ef142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07DE7-CC65-4283-9A08-35CA84522A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2AC391-101A-4DCE-AA88-D952287883DB}">
  <ds:schemaRefs>
    <ds:schemaRef ds:uri="4731130e-ebae-4207-b657-c755ef142888"/>
    <ds:schemaRef ds:uri="f5bb7d15-12fa-49d0-88ab-6f64ee7448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D2D734-72FA-495A-830A-2393A6F25B60}">
  <ds:schemaRefs>
    <ds:schemaRef ds:uri="4731130e-ebae-4207-b657-c755ef142888"/>
    <ds:schemaRef ds:uri="f5bb7d15-12fa-49d0-88ab-6f64ee7448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Širokoúhlá obrazovka</PresentationFormat>
  <Paragraphs>106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Play</vt:lpstr>
      <vt:lpstr>Poppins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Stonawski Alan</cp:lastModifiedBy>
  <cp:revision>1</cp:revision>
  <dcterms:created xsi:type="dcterms:W3CDTF">2019-12-16T14:01:46Z</dcterms:created>
  <dcterms:modified xsi:type="dcterms:W3CDTF">2025-10-07T09:02:11Z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0x010100AA346C247F202D4E8D21591DACEC856D</vt:lpwstr>
  </property>
  <property fmtid="{D5CDD505-2E9C-101B-9397-08002B2CF9AE}" pid="3" name="MSIP_Label_8b33fbad-f6f4-45bd-b8c1-f46f3711dcc6_Enabled">
    <vt:lpwstr>true</vt:lpwstr>
  </property>
  <property fmtid="{D5CDD505-2E9C-101B-9397-08002B2CF9AE}" pid="4" name="MSIP_Label_8b33fbad-f6f4-45bd-b8c1-f46f3711dcc6_SetDate">
    <vt:lpwstr>2021-05-28T10:06:25Z</vt:lpwstr>
  </property>
  <property fmtid="{D5CDD505-2E9C-101B-9397-08002B2CF9AE}" pid="5" name="MSIP_Label_8b33fbad-f6f4-45bd-b8c1-f46f3711dcc6_Method">
    <vt:lpwstr>Standard</vt:lpwstr>
  </property>
  <property fmtid="{D5CDD505-2E9C-101B-9397-08002B2CF9AE}" pid="6" name="MSIP_Label_8b33fbad-f6f4-45bd-b8c1-f46f3711dcc6_Name">
    <vt:lpwstr>8b33fbad-f6f4-45bd-b8c1-f46f3711dcc6</vt:lpwstr>
  </property>
  <property fmtid="{D5CDD505-2E9C-101B-9397-08002B2CF9AE}" pid="7" name="MSIP_Label_8b33fbad-f6f4-45bd-b8c1-f46f3711dcc6_SiteId">
    <vt:lpwstr>8ef2ef64-61e6-4033-9f7f-48ccd5d03c90</vt:lpwstr>
  </property>
  <property fmtid="{D5CDD505-2E9C-101B-9397-08002B2CF9AE}" pid="8" name="MSIP_Label_8b33fbad-f6f4-45bd-b8c1-f46f3711dcc6_ActionId">
    <vt:lpwstr>65168f9c-2fb5-4948-8a24-b4a03a1c885e</vt:lpwstr>
  </property>
  <property fmtid="{D5CDD505-2E9C-101B-9397-08002B2CF9AE}" pid="9" name="MSIP_Label_8b33fbad-f6f4-45bd-b8c1-f46f3711dcc6_ContentBits">
    <vt:lpwstr>0</vt:lpwstr>
  </property>
  <property fmtid="{D5CDD505-2E9C-101B-9397-08002B2CF9AE}" pid="10" name="Order">
    <vt:r8>46830400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MediaServiceImageTags">
    <vt:lpwstr/>
  </property>
</Properties>
</file>