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1" r:id="rId4"/>
    <p:sldId id="272" r:id="rId5"/>
    <p:sldId id="273" r:id="rId6"/>
    <p:sldId id="274" r:id="rId7"/>
    <p:sldId id="259" r:id="rId8"/>
    <p:sldId id="284" r:id="rId9"/>
    <p:sldId id="282" r:id="rId10"/>
    <p:sldId id="257" r:id="rId11"/>
    <p:sldId id="276" r:id="rId12"/>
    <p:sldId id="275" r:id="rId13"/>
    <p:sldId id="261" r:id="rId14"/>
    <p:sldId id="278" r:id="rId15"/>
    <p:sldId id="279" r:id="rId16"/>
    <p:sldId id="268" r:id="rId17"/>
    <p:sldId id="277" r:id="rId18"/>
    <p:sldId id="280" r:id="rId19"/>
    <p:sldId id="283" r:id="rId20"/>
    <p:sldId id="281" r:id="rId21"/>
    <p:sldId id="285" r:id="rId22"/>
    <p:sldId id="26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7"/>
    <a:srgbClr val="29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BB597-E12B-4187-9303-AEF44B4BE85E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C3212-EF58-46FA-ADB7-B849F0E190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07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72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6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7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98009-6BF7-08DF-118C-480F2D99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201879-F4DD-E468-F111-9F1D84F33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83C75F-A8C5-0BB0-17D1-412847C3E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2AEBC2-7911-6311-C4B7-7789C3DBE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38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98009-6BF7-08DF-118C-480F2D99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201879-F4DD-E468-F111-9F1D84F33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83C75F-A8C5-0BB0-17D1-412847C3E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2AEBC2-7911-6311-C4B7-7789C3DBE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55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54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55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46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Slovo se objevuje již v Aristotelových kategoriích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3212-EF58-46FA-ADB7-B849F0E1904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95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10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13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92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68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5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6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97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4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92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D664-3C87-479F-A476-A6FDD2022BF3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B0EC-AC81-469D-8D72-DACA04725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23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88260" y="1227438"/>
            <a:ext cx="6779740" cy="184527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spc="100" dirty="0">
                <a:solidFill>
                  <a:srgbClr val="00B0F0"/>
                </a:solidFill>
              </a:rPr>
              <a:t>Kvalita jako součást každodennosti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88261" y="4331002"/>
            <a:ext cx="2286398" cy="417979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Lukáš Kalenský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2" y="891535"/>
            <a:ext cx="2719898" cy="39935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5" y="5981537"/>
            <a:ext cx="2314834" cy="6361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7257" b="29712"/>
          <a:stretch/>
        </p:blipFill>
        <p:spPr>
          <a:xfrm>
            <a:off x="9267787" y="5832935"/>
            <a:ext cx="2800425" cy="784798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4416BA25-B72A-414D-BD12-5C316CBDE3FC}"/>
              </a:ext>
            </a:extLst>
          </p:cNvPr>
          <p:cNvSpPr txBox="1">
            <a:spLocks/>
          </p:cNvSpPr>
          <p:nvPr/>
        </p:nvSpPr>
        <p:spPr>
          <a:xfrm>
            <a:off x="3888260" y="3172115"/>
            <a:ext cx="7035113" cy="968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bg1"/>
                </a:solidFill>
              </a:rPr>
              <a:t>aneb proč se kvalita týká denně nás všech</a:t>
            </a:r>
          </a:p>
        </p:txBody>
      </p:sp>
    </p:spTree>
    <p:extLst>
      <p:ext uri="{BB962C8B-B14F-4D97-AF65-F5344CB8AC3E}">
        <p14:creationId xmlns:p14="http://schemas.microsoft.com/office/powerpoint/2010/main" val="26714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0"/>
            <a:ext cx="12249665" cy="5733535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5" b="34854"/>
          <a:stretch/>
        </p:blipFill>
        <p:spPr>
          <a:xfrm>
            <a:off x="10519140" y="3664063"/>
            <a:ext cx="2472291" cy="37634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5E9E40F-C58B-427E-B22D-EE50C2DA7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91"/>
            <a:ext cx="4635952" cy="579494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B6A013-47B3-4B68-A38C-0E37ABE345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25859" r="13468" b="29293"/>
          <a:stretch/>
        </p:blipFill>
        <p:spPr>
          <a:xfrm>
            <a:off x="7329265" y="1302629"/>
            <a:ext cx="4115690" cy="329453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2087989-3EE1-4B61-A54E-F43481B3CD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 b="34411"/>
          <a:stretch/>
        </p:blipFill>
        <p:spPr>
          <a:xfrm>
            <a:off x="3717243" y="2498522"/>
            <a:ext cx="4108584" cy="16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0"/>
            <a:ext cx="12249665" cy="5733535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5" b="34854"/>
          <a:stretch/>
        </p:blipFill>
        <p:spPr>
          <a:xfrm>
            <a:off x="10519140" y="3664063"/>
            <a:ext cx="2472291" cy="37634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5E9E40F-C58B-427E-B22D-EE50C2DA7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91"/>
            <a:ext cx="4635952" cy="579494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B6A013-47B3-4B68-A38C-0E37ABE345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25859" r="13468" b="29293"/>
          <a:stretch/>
        </p:blipFill>
        <p:spPr>
          <a:xfrm>
            <a:off x="7329265" y="1302629"/>
            <a:ext cx="4115690" cy="329453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2087989-3EE1-4B61-A54E-F43481B3CD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 b="34411"/>
          <a:stretch/>
        </p:blipFill>
        <p:spPr>
          <a:xfrm>
            <a:off x="3717243" y="2498522"/>
            <a:ext cx="4108584" cy="163928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0288FCE-A0B3-4863-9CDB-0ADD4B09DF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3" y="315862"/>
            <a:ext cx="4635952" cy="57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958DA0C-DD55-4E62-A9C0-FA0F67DE7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1" y="575702"/>
            <a:ext cx="8746836" cy="262466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FDB4DC2-ECCA-417E-B6C5-3EB9CBA90802}"/>
              </a:ext>
            </a:extLst>
          </p:cNvPr>
          <p:cNvSpPr txBox="1"/>
          <p:nvPr/>
        </p:nvSpPr>
        <p:spPr>
          <a:xfrm>
            <a:off x="327650" y="3429000"/>
            <a:ext cx="7947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2"/>
                </a:solidFill>
              </a:rPr>
              <a:t>	Nastavení minimálních standardů řízení kvality ve služebních úřadech včetně způsobu jejich dosažení a podpory jejich realizace.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A69A49-B015-4305-9BFC-E50B3E083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957" y="2927928"/>
            <a:ext cx="3000952" cy="30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74328" y="-1"/>
            <a:ext cx="6317672" cy="6952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sp>
        <p:nvSpPr>
          <p:cNvPr id="6" name="Podnadpis 5"/>
          <p:cNvSpPr txBox="1">
            <a:spLocks/>
          </p:cNvSpPr>
          <p:nvPr/>
        </p:nvSpPr>
        <p:spPr>
          <a:xfrm>
            <a:off x="6367319" y="539579"/>
            <a:ext cx="5824681" cy="58735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Strategie rozvoje služebního úřadu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Systém měřitelných cílů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Identifikace činností služebního úřadu a souvisejících odpovědností a pravomocí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Systém interních předpisů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Systém komunikace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Systém řízení změn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Řízení lidských zdrojů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Adaptační proces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400" b="1" dirty="0">
                <a:solidFill>
                  <a:schemeClr val="tx2"/>
                </a:solidFill>
              </a:rPr>
              <a:t>Šetření spokojenosti zaměstnanců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2267923" y="6026378"/>
            <a:ext cx="1767678" cy="53097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C7F549-0F22-4B71-80D7-FFCFDB684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539579"/>
            <a:ext cx="5264728" cy="5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28145" y="-1"/>
            <a:ext cx="6363854" cy="69527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2267923" y="6026378"/>
            <a:ext cx="1767678" cy="5309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4D578F3-B408-4922-A6CA-7C40F9902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2617" r="7946" b="2617"/>
          <a:stretch/>
        </p:blipFill>
        <p:spPr>
          <a:xfrm>
            <a:off x="7010401" y="985686"/>
            <a:ext cx="4503768" cy="48866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E9CF14-75A4-474D-A1E5-5A518305A4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6465" r="8716" b="12189"/>
          <a:stretch/>
        </p:blipFill>
        <p:spPr>
          <a:xfrm>
            <a:off x="733249" y="805825"/>
            <a:ext cx="4503768" cy="45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B5886B98-5C32-4F1E-A8E3-E1F415AFB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8"/>
          <a:stretch/>
        </p:blipFill>
        <p:spPr>
          <a:xfrm>
            <a:off x="0" y="0"/>
            <a:ext cx="12192000" cy="1007907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18501" y="344600"/>
            <a:ext cx="11646973" cy="1260000"/>
            <a:chOff x="610929" y="344600"/>
            <a:chExt cx="11646973" cy="1260000"/>
          </a:xfrm>
        </p:grpSpPr>
        <p:sp>
          <p:nvSpPr>
            <p:cNvPr id="3" name="Obdélník 2"/>
            <p:cNvSpPr/>
            <p:nvPr/>
          </p:nvSpPr>
          <p:spPr>
            <a:xfrm>
              <a:off x="1289355" y="344600"/>
              <a:ext cx="10968547" cy="126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" name="Ovál 3"/>
            <p:cNvSpPr/>
            <p:nvPr/>
          </p:nvSpPr>
          <p:spPr>
            <a:xfrm>
              <a:off x="610929" y="344600"/>
              <a:ext cx="1260001" cy="126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Nadpis 3"/>
          <p:cNvSpPr txBox="1">
            <a:spLocks/>
          </p:cNvSpPr>
          <p:nvPr/>
        </p:nvSpPr>
        <p:spPr>
          <a:xfrm>
            <a:off x="945225" y="344601"/>
            <a:ext cx="9861753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pc="100" dirty="0">
                <a:solidFill>
                  <a:schemeClr val="tx2"/>
                </a:solidFill>
              </a:rPr>
              <a:t>Neustálá potřeba vzdělávání 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27603" y="1874414"/>
            <a:ext cx="4936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954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4F23FB87-E8F1-45C8-83CB-DF12D488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t="33666" r="707" b="10545"/>
          <a:stretch/>
        </p:blipFill>
        <p:spPr>
          <a:xfrm>
            <a:off x="-46782" y="0"/>
            <a:ext cx="12238782" cy="6858000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18501" y="344600"/>
            <a:ext cx="11646973" cy="1260000"/>
            <a:chOff x="610929" y="344600"/>
            <a:chExt cx="11646973" cy="1260000"/>
          </a:xfrm>
        </p:grpSpPr>
        <p:sp>
          <p:nvSpPr>
            <p:cNvPr id="3" name="Obdélník 2"/>
            <p:cNvSpPr/>
            <p:nvPr/>
          </p:nvSpPr>
          <p:spPr>
            <a:xfrm>
              <a:off x="1289355" y="344600"/>
              <a:ext cx="10968547" cy="126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" name="Ovál 3"/>
            <p:cNvSpPr/>
            <p:nvPr/>
          </p:nvSpPr>
          <p:spPr>
            <a:xfrm>
              <a:off x="610929" y="344600"/>
              <a:ext cx="1260001" cy="126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Nadpis 3"/>
          <p:cNvSpPr txBox="1">
            <a:spLocks/>
          </p:cNvSpPr>
          <p:nvPr/>
        </p:nvSpPr>
        <p:spPr>
          <a:xfrm>
            <a:off x="945225" y="344601"/>
            <a:ext cx="9861753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pc="100" dirty="0">
                <a:solidFill>
                  <a:schemeClr val="tx2"/>
                </a:solidFill>
              </a:rPr>
              <a:t>Spojování lidí s cílem rozvíjet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27603" y="1874414"/>
            <a:ext cx="4936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A88B035-3675-4A99-8C82-A161B087492C}"/>
              </a:ext>
            </a:extLst>
          </p:cNvPr>
          <p:cNvSpPr/>
          <p:nvPr/>
        </p:nvSpPr>
        <p:spPr>
          <a:xfrm>
            <a:off x="9750598" y="5349895"/>
            <a:ext cx="2112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bg1"/>
                </a:solidFill>
              </a:rPr>
              <a:t>Síť manažerek a manažerů kvality</a:t>
            </a:r>
          </a:p>
          <a:p>
            <a:pPr algn="r"/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A71FFB4D-B2A4-4791-8349-DEB1C20C8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2" t="9159" r="5796" b="4605"/>
          <a:stretch/>
        </p:blipFill>
        <p:spPr>
          <a:xfrm>
            <a:off x="674254" y="0"/>
            <a:ext cx="10843491" cy="660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1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80018" y="1167592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A co horizont budoucnosti</a:t>
            </a:r>
          </a:p>
          <a:p>
            <a:r>
              <a:rPr lang="cs-CZ" sz="5400" b="1" spc="100" dirty="0">
                <a:solidFill>
                  <a:srgbClr val="00B0F0"/>
                </a:solidFill>
              </a:rPr>
              <a:t>v oblasti kvality?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8B08E8F-CFC6-4962-9605-34D67A619C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8619" r="14983" b="7776"/>
          <a:stretch/>
        </p:blipFill>
        <p:spPr>
          <a:xfrm>
            <a:off x="8749429" y="1970402"/>
            <a:ext cx="3255391" cy="37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80018" y="1167592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A co horizont budoucnosti</a:t>
            </a:r>
          </a:p>
          <a:p>
            <a:r>
              <a:rPr lang="cs-CZ" sz="5400" b="1" spc="100" dirty="0">
                <a:solidFill>
                  <a:srgbClr val="00B0F0"/>
                </a:solidFill>
              </a:rPr>
              <a:t>v oblasti kvality?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259011-24B0-4136-B401-CF32581373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37" y="2687577"/>
            <a:ext cx="2270906" cy="28386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C76F9D-68EF-4E38-8184-26A96C1019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25859" r="13468" b="29293"/>
          <a:stretch/>
        </p:blipFill>
        <p:spPr>
          <a:xfrm>
            <a:off x="7560782" y="3202426"/>
            <a:ext cx="2016057" cy="16138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D3AE27E-2FEA-49D0-B4C2-DC54D1DAFE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 b="34411"/>
          <a:stretch/>
        </p:blipFill>
        <p:spPr>
          <a:xfrm>
            <a:off x="5548205" y="3710433"/>
            <a:ext cx="2012577" cy="8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spect="1"/>
          </p:cNvSpPr>
          <p:nvPr/>
        </p:nvSpPr>
        <p:spPr>
          <a:xfrm>
            <a:off x="1" y="0"/>
            <a:ext cx="12192000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45277" y="1985741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spc="100" dirty="0">
              <a:solidFill>
                <a:srgbClr val="00B0F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9E22DAA-6BAB-4D11-BBFE-2DD9AE291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97" y="725129"/>
            <a:ext cx="4573844" cy="45738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597B66-4EAA-340B-E68F-E1B5BD17589F}"/>
              </a:ext>
            </a:extLst>
          </p:cNvPr>
          <p:cNvSpPr txBox="1">
            <a:spLocks/>
          </p:cNvSpPr>
          <p:nvPr/>
        </p:nvSpPr>
        <p:spPr>
          <a:xfrm>
            <a:off x="698348" y="3661550"/>
            <a:ext cx="6451587" cy="1930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Když se řekne kvalita…</a:t>
            </a:r>
          </a:p>
        </p:txBody>
      </p:sp>
    </p:spTree>
    <p:extLst>
      <p:ext uri="{BB962C8B-B14F-4D97-AF65-F5344CB8AC3E}">
        <p14:creationId xmlns:p14="http://schemas.microsoft.com/office/powerpoint/2010/main" val="8411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80018" y="1167592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A co horizont budoucnosti</a:t>
            </a:r>
          </a:p>
          <a:p>
            <a:r>
              <a:rPr lang="cs-CZ" sz="5400" b="1" spc="100" dirty="0">
                <a:solidFill>
                  <a:srgbClr val="00B0F0"/>
                </a:solidFill>
              </a:rPr>
              <a:t>v oblasti kvality?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259011-24B0-4136-B401-CF32581373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37" y="2687577"/>
            <a:ext cx="2270906" cy="28386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C76F9D-68EF-4E38-8184-26A96C1019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25859" r="13468" b="29293"/>
          <a:stretch/>
        </p:blipFill>
        <p:spPr>
          <a:xfrm>
            <a:off x="7560782" y="3202426"/>
            <a:ext cx="2016057" cy="16138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D3AE27E-2FEA-49D0-B4C2-DC54D1DAFE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 b="34411"/>
          <a:stretch/>
        </p:blipFill>
        <p:spPr>
          <a:xfrm>
            <a:off x="5548205" y="3710433"/>
            <a:ext cx="2012577" cy="8029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B6E24C0-72B0-472B-84ED-FF717E46C6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39189" r="26296" b="34187"/>
          <a:stretch/>
        </p:blipFill>
        <p:spPr>
          <a:xfrm rot="560412">
            <a:off x="5320366" y="4370466"/>
            <a:ext cx="2468255" cy="13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43813" y="2343583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 smtClean="0">
                <a:solidFill>
                  <a:srgbClr val="00B0F0"/>
                </a:solidFill>
              </a:rPr>
              <a:t>Co mám dělat já?</a:t>
            </a:r>
            <a:endParaRPr lang="cs-CZ" sz="5400" b="1" spc="100" dirty="0">
              <a:solidFill>
                <a:srgbClr val="00B0F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-1"/>
            <a:ext cx="12249665" cy="57335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85" y="5915633"/>
            <a:ext cx="2314834" cy="6361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7257" b="29712"/>
          <a:stretch/>
        </p:blipFill>
        <p:spPr>
          <a:xfrm>
            <a:off x="9267787" y="5767031"/>
            <a:ext cx="2800425" cy="7847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2" y="988539"/>
            <a:ext cx="2581266" cy="3789953"/>
          </a:xfrm>
          <a:prstGeom prst="rect">
            <a:avLst/>
          </a:prstGeom>
        </p:spPr>
      </p:pic>
      <p:sp>
        <p:nvSpPr>
          <p:cNvPr id="6" name="Nadpis 5"/>
          <p:cNvSpPr txBox="1">
            <a:spLocks/>
          </p:cNvSpPr>
          <p:nvPr/>
        </p:nvSpPr>
        <p:spPr>
          <a:xfrm>
            <a:off x="4024999" y="1392011"/>
            <a:ext cx="7772400" cy="2573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chemeClr val="bg1"/>
                </a:solidFill>
              </a:rPr>
              <a:t>Děkuji za pozornost</a:t>
            </a:r>
          </a:p>
          <a:p>
            <a:endParaRPr lang="cs-CZ" sz="5400" b="1" spc="100" dirty="0">
              <a:solidFill>
                <a:schemeClr val="bg1"/>
              </a:solidFill>
            </a:endParaRPr>
          </a:p>
          <a:p>
            <a:r>
              <a:rPr lang="cs-CZ" sz="2800" b="1" spc="100" dirty="0">
                <a:solidFill>
                  <a:schemeClr val="bg1"/>
                </a:solidFill>
              </a:rPr>
              <a:t>Lukáš Kalenský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920D94-C636-4757-AB64-3DA82D73FF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38518" r="26912" b="8687"/>
          <a:stretch/>
        </p:blipFill>
        <p:spPr>
          <a:xfrm>
            <a:off x="9385949" y="2883515"/>
            <a:ext cx="2564099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-15744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760322" y="965816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Všichni ji denně řešíme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689DBB36-0779-4432-9961-77BC8797C872}"/>
              </a:ext>
            </a:extLst>
          </p:cNvPr>
          <p:cNvSpPr txBox="1">
            <a:spLocks/>
          </p:cNvSpPr>
          <p:nvPr/>
        </p:nvSpPr>
        <p:spPr>
          <a:xfrm>
            <a:off x="3760322" y="2195614"/>
            <a:ext cx="2236322" cy="62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Zdravotnictví 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073CB522-04B9-41C2-B1CB-BAB7E759CFAF}"/>
              </a:ext>
            </a:extLst>
          </p:cNvPr>
          <p:cNvSpPr txBox="1">
            <a:spLocks/>
          </p:cNvSpPr>
          <p:nvPr/>
        </p:nvSpPr>
        <p:spPr>
          <a:xfrm>
            <a:off x="5740477" y="3159775"/>
            <a:ext cx="2236322" cy="62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Nákup zboží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0921B69D-0089-422E-B8F5-8FF88E5F20DB}"/>
              </a:ext>
            </a:extLst>
          </p:cNvPr>
          <p:cNvSpPr txBox="1">
            <a:spLocks/>
          </p:cNvSpPr>
          <p:nvPr/>
        </p:nvSpPr>
        <p:spPr>
          <a:xfrm>
            <a:off x="3360026" y="3389637"/>
            <a:ext cx="2236322" cy="62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Doprava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1343E844-A1B9-4C84-B7AD-2C4FD6AE84B5}"/>
              </a:ext>
            </a:extLst>
          </p:cNvPr>
          <p:cNvSpPr txBox="1">
            <a:spLocks/>
          </p:cNvSpPr>
          <p:nvPr/>
        </p:nvSpPr>
        <p:spPr>
          <a:xfrm>
            <a:off x="8189753" y="3895269"/>
            <a:ext cx="2236322" cy="62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Vzdělávání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EC71F0EA-4720-4B08-B9F0-E68BF05B8B80}"/>
              </a:ext>
            </a:extLst>
          </p:cNvPr>
          <p:cNvSpPr txBox="1">
            <a:spLocks/>
          </p:cNvSpPr>
          <p:nvPr/>
        </p:nvSpPr>
        <p:spPr>
          <a:xfrm>
            <a:off x="4977838" y="4367349"/>
            <a:ext cx="2236322" cy="62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Kultura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B9A52449-9A00-4AE9-9E6B-6CFE7134CCB5}"/>
              </a:ext>
            </a:extLst>
          </p:cNvPr>
          <p:cNvSpPr txBox="1">
            <a:spLocks/>
          </p:cNvSpPr>
          <p:nvPr/>
        </p:nvSpPr>
        <p:spPr>
          <a:xfrm>
            <a:off x="1151333" y="4357959"/>
            <a:ext cx="2236322" cy="62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Bydlení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370D63B8-9797-4D8D-A1C0-B1C923F6BB5D}"/>
              </a:ext>
            </a:extLst>
          </p:cNvPr>
          <p:cNvSpPr txBox="1">
            <a:spLocks/>
          </p:cNvSpPr>
          <p:nvPr/>
        </p:nvSpPr>
        <p:spPr>
          <a:xfrm>
            <a:off x="9086669" y="2345870"/>
            <a:ext cx="2236322" cy="62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Strava</a:t>
            </a:r>
          </a:p>
        </p:txBody>
      </p:sp>
    </p:spTree>
    <p:extLst>
      <p:ext uri="{BB962C8B-B14F-4D97-AF65-F5344CB8AC3E}">
        <p14:creationId xmlns:p14="http://schemas.microsoft.com/office/powerpoint/2010/main" val="7896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67946" y="862979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Začalo to otázkou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689DBB36-0779-4432-9961-77BC8797C872}"/>
              </a:ext>
            </a:extLst>
          </p:cNvPr>
          <p:cNvSpPr txBox="1">
            <a:spLocks/>
          </p:cNvSpPr>
          <p:nvPr/>
        </p:nvSpPr>
        <p:spPr>
          <a:xfrm>
            <a:off x="3867946" y="2857143"/>
            <a:ext cx="2355873" cy="102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</a:rPr>
              <a:t>Q</a:t>
            </a:r>
            <a:r>
              <a:rPr lang="cs-CZ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uālis</a:t>
            </a:r>
            <a:r>
              <a:rPr lang="cs-CZ" sz="6000" dirty="0">
                <a:solidFill>
                  <a:schemeClr val="bg1"/>
                </a:solidFill>
              </a:rPr>
              <a:t>?  </a:t>
            </a:r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8633E27F-F4B8-45D7-AD52-46167F92DFAB}"/>
              </a:ext>
            </a:extLst>
          </p:cNvPr>
          <p:cNvSpPr txBox="1">
            <a:spLocks/>
          </p:cNvSpPr>
          <p:nvPr/>
        </p:nvSpPr>
        <p:spPr>
          <a:xfrm>
            <a:off x="7287904" y="2857142"/>
            <a:ext cx="2111735" cy="1017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</a:rPr>
              <a:t>Jakost</a:t>
            </a:r>
            <a:r>
              <a:rPr lang="cs-CZ" sz="60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50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67946" y="862979"/>
            <a:ext cx="9144000" cy="235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Dnešní definice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183D58B5-B1E0-4657-B010-26AAACDBBE5A}"/>
              </a:ext>
            </a:extLst>
          </p:cNvPr>
          <p:cNvSpPr txBox="1">
            <a:spLocks/>
          </p:cNvSpPr>
          <p:nvPr/>
        </p:nvSpPr>
        <p:spPr>
          <a:xfrm>
            <a:off x="3889207" y="2395801"/>
            <a:ext cx="7114155" cy="235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0" i="0" dirty="0">
                <a:solidFill>
                  <a:srgbClr val="E8E8E8"/>
                </a:solidFill>
                <a:effectLst/>
                <a:latin typeface="Google Sans"/>
              </a:rPr>
              <a:t>Kvalita čili jakost je </a:t>
            </a:r>
            <a:r>
              <a:rPr lang="cs-CZ" b="0" i="0" dirty="0">
                <a:solidFill>
                  <a:srgbClr val="FFFFFF"/>
                </a:solidFill>
                <a:effectLst/>
                <a:latin typeface="Google Sans"/>
              </a:rPr>
              <a:t>údaj o vlastnosti nějaké věci, odpověď na otázku „jaký?“</a:t>
            </a:r>
            <a:r>
              <a:rPr lang="cs-CZ" b="0" i="0" dirty="0">
                <a:solidFill>
                  <a:srgbClr val="E8E8E8"/>
                </a:solidFill>
                <a:effectLst/>
                <a:latin typeface="Google Sans"/>
              </a:rPr>
              <a:t> (latinsky </a:t>
            </a:r>
            <a:r>
              <a:rPr lang="cs-CZ" b="0" i="0" dirty="0" err="1">
                <a:solidFill>
                  <a:srgbClr val="E8E8E8"/>
                </a:solidFill>
                <a:effectLst/>
                <a:latin typeface="Google Sans"/>
              </a:rPr>
              <a:t>qualis</a:t>
            </a:r>
            <a:r>
              <a:rPr lang="cs-CZ" b="0" i="0" dirty="0">
                <a:solidFill>
                  <a:srgbClr val="E8E8E8"/>
                </a:solidFill>
                <a:effectLst/>
                <a:latin typeface="Google Sans"/>
              </a:rPr>
              <a:t>?) – podobně jako kvantita (množství) odpovídá na otázku „kolik?“.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E1B04-A34C-27B9-02A8-910FF892A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803DF3-1601-CF09-9F6F-2A1EE34D7391}"/>
              </a:ext>
            </a:extLst>
          </p:cNvPr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C3F794-A24B-2EB7-F5EA-EBF015DDE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2E2C12-3CD4-B0A7-B143-487B98858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B52A04-F2A2-9C5D-2BAC-8471A733F0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9251" y="-9625"/>
            <a:ext cx="3124916" cy="35292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1F4565E-6334-2E79-93CC-48B95218C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19" y="695633"/>
            <a:ext cx="4573844" cy="457384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4A12433-46C1-9346-0148-6A4CB59AC3FC}"/>
              </a:ext>
            </a:extLst>
          </p:cNvPr>
          <p:cNvSpPr txBox="1">
            <a:spLocks/>
          </p:cNvSpPr>
          <p:nvPr/>
        </p:nvSpPr>
        <p:spPr>
          <a:xfrm>
            <a:off x="442709" y="3793901"/>
            <a:ext cx="6451587" cy="1930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Proč je někdo chudý a někdo bohatý?</a:t>
            </a:r>
          </a:p>
        </p:txBody>
      </p:sp>
    </p:spTree>
    <p:extLst>
      <p:ext uri="{BB962C8B-B14F-4D97-AF65-F5344CB8AC3E}">
        <p14:creationId xmlns:p14="http://schemas.microsoft.com/office/powerpoint/2010/main" val="29746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20B05E-9163-4249-B112-96E2C8EA5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" b="24503"/>
          <a:stretch/>
        </p:blipFill>
        <p:spPr bwMode="auto">
          <a:xfrm>
            <a:off x="-30966" y="-55418"/>
            <a:ext cx="12222966" cy="58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3" y="6123641"/>
            <a:ext cx="1532239" cy="4184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20B05E-9163-4249-B112-96E2C8EA5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" b="24503"/>
          <a:stretch/>
        </p:blipFill>
        <p:spPr bwMode="auto">
          <a:xfrm>
            <a:off x="-30966" y="-55418"/>
            <a:ext cx="12222966" cy="58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3" y="6123641"/>
            <a:ext cx="1532239" cy="4184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3E7FA21-3B8D-4CC0-B1E8-33B0E1FA4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236" y="344054"/>
            <a:ext cx="3655291" cy="36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E1B04-A34C-27B9-02A8-910FF892A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803DF3-1601-CF09-9F6F-2A1EE34D7391}"/>
              </a:ext>
            </a:extLst>
          </p:cNvPr>
          <p:cNvSpPr/>
          <p:nvPr/>
        </p:nvSpPr>
        <p:spPr>
          <a:xfrm>
            <a:off x="-28833" y="-9625"/>
            <a:ext cx="12249665" cy="5733534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C3F794-A24B-2EB7-F5EA-EBF015DDE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6123641"/>
            <a:ext cx="1532239" cy="4184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2E2C12-3CD4-B0A7-B143-487B98858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4752" r="12704" b="29712"/>
          <a:stretch/>
        </p:blipFill>
        <p:spPr>
          <a:xfrm>
            <a:off x="10119523" y="6102031"/>
            <a:ext cx="1767678" cy="5309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B52A04-F2A2-9C5D-2BAC-8471A733F0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8909"/>
          <a:stretch/>
        </p:blipFill>
        <p:spPr>
          <a:xfrm>
            <a:off x="-1364260" y="-1132582"/>
            <a:ext cx="3124916" cy="35292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4A12433-46C1-9346-0148-6A4CB59AC3FC}"/>
              </a:ext>
            </a:extLst>
          </p:cNvPr>
          <p:cNvSpPr txBox="1">
            <a:spLocks/>
          </p:cNvSpPr>
          <p:nvPr/>
        </p:nvSpPr>
        <p:spPr>
          <a:xfrm>
            <a:off x="304799" y="4172023"/>
            <a:ext cx="6451587" cy="1930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spc="100" dirty="0">
                <a:solidFill>
                  <a:srgbClr val="00B0F0"/>
                </a:solidFill>
              </a:rPr>
              <a:t>Věří nám lidé?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E008851-CA66-4EF2-A3D0-13C63A1A6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476" y="134505"/>
            <a:ext cx="6562725" cy="52959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7CF2C8F-498C-48D1-B36B-12FB82550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410" y="755969"/>
            <a:ext cx="2738870" cy="27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Sekce pro státní službu">
      <a:dk1>
        <a:sysClr val="windowText" lastClr="000000"/>
      </a:dk1>
      <a:lt1>
        <a:sysClr val="window" lastClr="FFFFFF"/>
      </a:lt1>
      <a:dk2>
        <a:srgbClr val="29235C"/>
      </a:dk2>
      <a:lt2>
        <a:srgbClr val="00A9E7"/>
      </a:lt2>
      <a:accent1>
        <a:srgbClr val="5B9BD5"/>
      </a:accent1>
      <a:accent2>
        <a:srgbClr val="C2DFFD"/>
      </a:accent2>
      <a:accent3>
        <a:srgbClr val="A5A5A5"/>
      </a:accent3>
      <a:accent4>
        <a:srgbClr val="002060"/>
      </a:accent4>
      <a:accent5>
        <a:srgbClr val="B3AEE0"/>
      </a:accent5>
      <a:accent6>
        <a:srgbClr val="ABE9FF"/>
      </a:accent6>
      <a:hlink>
        <a:srgbClr val="0563C1"/>
      </a:hlink>
      <a:folHlink>
        <a:srgbClr val="954F72"/>
      </a:folHlink>
    </a:clrScheme>
    <a:fontScheme name="Vlastní 2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255</Words>
  <Application>Microsoft Office PowerPoint</Application>
  <PresentationFormat>Widescreen</PresentationFormat>
  <Paragraphs>60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Google Sans</vt:lpstr>
      <vt:lpstr>Motiv Office</vt:lpstr>
      <vt:lpstr>Kvalita jako součást každodennosti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Ministerstvo vnitra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MIČANOVÁ Lucie, Bc., DiS.</dc:creator>
  <cp:lastModifiedBy>HOST</cp:lastModifiedBy>
  <cp:revision>46</cp:revision>
  <dcterms:created xsi:type="dcterms:W3CDTF">2023-04-11T12:28:44Z</dcterms:created>
  <dcterms:modified xsi:type="dcterms:W3CDTF">2024-11-05T11:31:18Z</dcterms:modified>
</cp:coreProperties>
</file>