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1419" r:id="rId5"/>
    <p:sldId id="325" r:id="rId6"/>
    <p:sldId id="1424" r:id="rId7"/>
    <p:sldId id="1420" r:id="rId8"/>
    <p:sldId id="1427" r:id="rId9"/>
    <p:sldId id="1421" r:id="rId10"/>
    <p:sldId id="311" r:id="rId11"/>
    <p:sldId id="1422" r:id="rId12"/>
    <p:sldId id="1426" r:id="rId13"/>
    <p:sldId id="256" r:id="rId14"/>
    <p:sldId id="1428" r:id="rId15"/>
    <p:sldId id="1430" r:id="rId16"/>
    <p:sldId id="1431" r:id="rId17"/>
    <p:sldId id="1439" r:id="rId18"/>
    <p:sldId id="1450" r:id="rId19"/>
    <p:sldId id="1451" r:id="rId20"/>
    <p:sldId id="1434" r:id="rId21"/>
    <p:sldId id="1446" r:id="rId22"/>
    <p:sldId id="1433" r:id="rId23"/>
    <p:sldId id="1444" r:id="rId24"/>
    <p:sldId id="1448" r:id="rId25"/>
    <p:sldId id="1432" r:id="rId26"/>
    <p:sldId id="1449" r:id="rId27"/>
    <p:sldId id="1435" r:id="rId28"/>
    <p:sldId id="1447" r:id="rId29"/>
    <p:sldId id="1437" r:id="rId30"/>
    <p:sldId id="1436" r:id="rId31"/>
    <p:sldId id="324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7FD7F7"/>
    <a:srgbClr val="E0F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F88922-280B-4C27-9733-94F225B5641C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E53C11-58B2-45E3-A148-DB95364CEF5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400" i="1"/>
            <a:t>Podpora rozhodování založeného na datech</a:t>
          </a:r>
          <a:endParaRPr lang="en-US" sz="2400"/>
        </a:p>
      </dgm:t>
    </dgm:pt>
    <dgm:pt modelId="{9F7D3216-F222-4119-88B5-B117FFAEABD9}" type="parTrans" cxnId="{16E79BDB-3AC8-4E67-A032-EB3353BAA5C6}">
      <dgm:prSet/>
      <dgm:spPr/>
      <dgm:t>
        <a:bodyPr/>
        <a:lstStyle/>
        <a:p>
          <a:endParaRPr lang="en-US"/>
        </a:p>
      </dgm:t>
    </dgm:pt>
    <dgm:pt modelId="{6C35866C-1289-4935-BFE9-A8B7C68A6C80}" type="sibTrans" cxnId="{16E79BDB-3AC8-4E67-A032-EB3353BAA5C6}">
      <dgm:prSet/>
      <dgm:spPr/>
      <dgm:t>
        <a:bodyPr/>
        <a:lstStyle/>
        <a:p>
          <a:endParaRPr lang="en-US"/>
        </a:p>
      </dgm:t>
    </dgm:pt>
    <dgm:pt modelId="{044BC079-6E95-4BEE-AB30-697DF0042C8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400" b="1" i="1"/>
            <a:t>Bezpečné a důvěryhodné prostředí </a:t>
          </a:r>
          <a:endParaRPr lang="en-US" sz="2400" b="1"/>
        </a:p>
      </dgm:t>
    </dgm:pt>
    <dgm:pt modelId="{3A3664C9-73DE-4B43-9ADE-32A13139B93D}" type="parTrans" cxnId="{6F6A6DAF-206D-48F2-B068-378C3A053664}">
      <dgm:prSet/>
      <dgm:spPr/>
      <dgm:t>
        <a:bodyPr/>
        <a:lstStyle/>
        <a:p>
          <a:endParaRPr lang="en-US"/>
        </a:p>
      </dgm:t>
    </dgm:pt>
    <dgm:pt modelId="{8935D43C-B300-4792-9992-A3196DF43A4B}" type="sibTrans" cxnId="{6F6A6DAF-206D-48F2-B068-378C3A053664}">
      <dgm:prSet/>
      <dgm:spPr/>
      <dgm:t>
        <a:bodyPr/>
        <a:lstStyle/>
        <a:p>
          <a:endParaRPr lang="en-US"/>
        </a:p>
      </dgm:t>
    </dgm:pt>
    <dgm:pt modelId="{B55B7EE7-540C-4F18-80BE-FA0C179C308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400" i="1"/>
            <a:t>Eliminace duplicit sběrů díky sdílení dotazníků i výstupů</a:t>
          </a:r>
          <a:endParaRPr lang="en-US" sz="2400"/>
        </a:p>
      </dgm:t>
    </dgm:pt>
    <dgm:pt modelId="{76F7FBB0-C710-4D62-80CC-C2E098A36E4D}" type="parTrans" cxnId="{D31E6F2D-82AD-434A-AD23-5AF016D42756}">
      <dgm:prSet/>
      <dgm:spPr/>
      <dgm:t>
        <a:bodyPr/>
        <a:lstStyle/>
        <a:p>
          <a:endParaRPr lang="en-US"/>
        </a:p>
      </dgm:t>
    </dgm:pt>
    <dgm:pt modelId="{2445FCE8-F7AF-4DF2-BBC2-64B34369CBF6}" type="sibTrans" cxnId="{D31E6F2D-82AD-434A-AD23-5AF016D42756}">
      <dgm:prSet/>
      <dgm:spPr/>
      <dgm:t>
        <a:bodyPr/>
        <a:lstStyle/>
        <a:p>
          <a:endParaRPr lang="en-US"/>
        </a:p>
      </dgm:t>
    </dgm:pt>
    <dgm:pt modelId="{B1790727-148B-4CFC-BF9F-B9FA9CE8C71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400" i="1"/>
            <a:t>Úspora za komerční nástroje</a:t>
          </a:r>
          <a:endParaRPr lang="en-US" sz="2400"/>
        </a:p>
      </dgm:t>
    </dgm:pt>
    <dgm:pt modelId="{DEFB4402-5375-4F67-8CCF-4FBEB51ECE87}" type="parTrans" cxnId="{24FDBC46-36C4-4DA2-94FF-BB4FEF1235A7}">
      <dgm:prSet/>
      <dgm:spPr/>
      <dgm:t>
        <a:bodyPr/>
        <a:lstStyle/>
        <a:p>
          <a:endParaRPr lang="en-US"/>
        </a:p>
      </dgm:t>
    </dgm:pt>
    <dgm:pt modelId="{F8CB4259-4D17-4F34-83C9-ED053E393DFA}" type="sibTrans" cxnId="{24FDBC46-36C4-4DA2-94FF-BB4FEF1235A7}">
      <dgm:prSet/>
      <dgm:spPr/>
      <dgm:t>
        <a:bodyPr/>
        <a:lstStyle/>
        <a:p>
          <a:endParaRPr lang="en-US"/>
        </a:p>
      </dgm:t>
    </dgm:pt>
    <dgm:pt modelId="{2FE1C69B-C2C0-40E3-83EC-31E302FDF58F}" type="pres">
      <dgm:prSet presAssocID="{1AF88922-280B-4C27-9733-94F225B5641C}" presName="root" presStyleCnt="0">
        <dgm:presLayoutVars>
          <dgm:dir/>
          <dgm:resizeHandles val="exact"/>
        </dgm:presLayoutVars>
      </dgm:prSet>
      <dgm:spPr/>
    </dgm:pt>
    <dgm:pt modelId="{05740A2B-5DFC-4AD4-B537-C220C35D12C3}" type="pres">
      <dgm:prSet presAssocID="{25E53C11-58B2-45E3-A148-DB95364CEF57}" presName="compNode" presStyleCnt="0"/>
      <dgm:spPr/>
    </dgm:pt>
    <dgm:pt modelId="{5F46A77B-469C-406C-BD6B-CE1C63BB6386}" type="pres">
      <dgm:prSet presAssocID="{25E53C11-58B2-45E3-A148-DB95364CEF57}" presName="iconRect" presStyleLbl="node1" presStyleIdx="0" presStyleCnt="4" custScaleX="179416" custScaleY="159903" custLinFactX="100000" custLinFactNeighborX="173197" custLinFactNeighborY="-476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7A5FA83-3993-4FAD-A4AE-E73350020FD7}" type="pres">
      <dgm:prSet presAssocID="{25E53C11-58B2-45E3-A148-DB95364CEF57}" presName="spaceRect" presStyleCnt="0"/>
      <dgm:spPr/>
    </dgm:pt>
    <dgm:pt modelId="{60357AD6-E5C6-40C7-84E0-5C41E1F6AB42}" type="pres">
      <dgm:prSet presAssocID="{25E53C11-58B2-45E3-A148-DB95364CEF57}" presName="textRect" presStyleLbl="revTx" presStyleIdx="0" presStyleCnt="4" custLinFactX="20510" custLinFactNeighborX="100000" custLinFactNeighborY="-2527">
        <dgm:presLayoutVars>
          <dgm:chMax val="1"/>
          <dgm:chPref val="1"/>
        </dgm:presLayoutVars>
      </dgm:prSet>
      <dgm:spPr/>
    </dgm:pt>
    <dgm:pt modelId="{85777CF1-628D-4109-9EE0-8D6058639E8F}" type="pres">
      <dgm:prSet presAssocID="{6C35866C-1289-4935-BFE9-A8B7C68A6C80}" presName="sibTrans" presStyleCnt="0"/>
      <dgm:spPr/>
    </dgm:pt>
    <dgm:pt modelId="{95670A46-FE70-4C52-AFCA-459409CE325D}" type="pres">
      <dgm:prSet presAssocID="{044BC079-6E95-4BEE-AB30-697DF0042C84}" presName="compNode" presStyleCnt="0"/>
      <dgm:spPr/>
    </dgm:pt>
    <dgm:pt modelId="{13D1200D-F009-49C7-8760-525E073B32BC}" type="pres">
      <dgm:prSet presAssocID="{044BC079-6E95-4BEE-AB30-697DF0042C84}" presName="iconRect" presStyleLbl="node1" presStyleIdx="1" presStyleCnt="4" custScaleX="167177" custScaleY="157829" custLinFactX="-100000" custLinFactNeighborX="-149880" custLinFactNeighborY="-1117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ámek"/>
        </a:ext>
      </dgm:extLst>
    </dgm:pt>
    <dgm:pt modelId="{7C332BD9-3497-49E7-9B6A-0A3FBE844878}" type="pres">
      <dgm:prSet presAssocID="{044BC079-6E95-4BEE-AB30-697DF0042C84}" presName="spaceRect" presStyleCnt="0"/>
      <dgm:spPr/>
    </dgm:pt>
    <dgm:pt modelId="{F128D85F-B66F-4CCD-B4BF-D3A05762C068}" type="pres">
      <dgm:prSet presAssocID="{044BC079-6E95-4BEE-AB30-697DF0042C84}" presName="textRect" presStyleLbl="revTx" presStyleIdx="1" presStyleCnt="4" custLinFactX="-13790" custLinFactNeighborX="-100000" custLinFactNeighborY="-1962">
        <dgm:presLayoutVars>
          <dgm:chMax val="1"/>
          <dgm:chPref val="1"/>
        </dgm:presLayoutVars>
      </dgm:prSet>
      <dgm:spPr/>
    </dgm:pt>
    <dgm:pt modelId="{33A67FFC-479D-47C0-AE51-3D8B00EA1EB0}" type="pres">
      <dgm:prSet presAssocID="{8935D43C-B300-4792-9992-A3196DF43A4B}" presName="sibTrans" presStyleCnt="0"/>
      <dgm:spPr/>
    </dgm:pt>
    <dgm:pt modelId="{422A5F69-CDA2-45C4-BE31-B1293B08B7E6}" type="pres">
      <dgm:prSet presAssocID="{B55B7EE7-540C-4F18-80BE-FA0C179C3086}" presName="compNode" presStyleCnt="0"/>
      <dgm:spPr/>
    </dgm:pt>
    <dgm:pt modelId="{39748B90-9205-4AD2-A3E4-F4274EFE0F70}" type="pres">
      <dgm:prSet presAssocID="{B55B7EE7-540C-4F18-80BE-FA0C179C3086}" presName="iconRect" presStyleLbl="node1" presStyleIdx="2" presStyleCnt="4" custScaleX="180286" custScaleY="174421" custLinFactNeighborX="20906" custLinFactNeighborY="-99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ting se souvislou výplní"/>
        </a:ext>
      </dgm:extLst>
    </dgm:pt>
    <dgm:pt modelId="{2FFD1CC7-F9D4-4BEC-BCFE-9E65FCA23D13}" type="pres">
      <dgm:prSet presAssocID="{B55B7EE7-540C-4F18-80BE-FA0C179C3086}" presName="spaceRect" presStyleCnt="0"/>
      <dgm:spPr/>
    </dgm:pt>
    <dgm:pt modelId="{D10E1177-78DC-47E8-BF59-EE8F38EE1C22}" type="pres">
      <dgm:prSet presAssocID="{B55B7EE7-540C-4F18-80BE-FA0C179C3086}" presName="textRect" presStyleLbl="revTx" presStyleIdx="2" presStyleCnt="4" custLinFactNeighborX="4480" custLinFactNeighborY="-2942">
        <dgm:presLayoutVars>
          <dgm:chMax val="1"/>
          <dgm:chPref val="1"/>
        </dgm:presLayoutVars>
      </dgm:prSet>
      <dgm:spPr/>
    </dgm:pt>
    <dgm:pt modelId="{6D06CB85-4009-44A6-BB29-56DCF18E71E3}" type="pres">
      <dgm:prSet presAssocID="{2445FCE8-F7AF-4DF2-BBC2-64B34369CBF6}" presName="sibTrans" presStyleCnt="0"/>
      <dgm:spPr/>
    </dgm:pt>
    <dgm:pt modelId="{97923125-DE78-4220-B4B2-31627A4590D8}" type="pres">
      <dgm:prSet presAssocID="{B1790727-148B-4CFC-BF9F-B9FA9CE8C71D}" presName="compNode" presStyleCnt="0"/>
      <dgm:spPr/>
    </dgm:pt>
    <dgm:pt modelId="{EEEE21E3-F495-4854-86A3-6BCFB8ED70DA}" type="pres">
      <dgm:prSet presAssocID="{B1790727-148B-4CFC-BF9F-B9FA9CE8C71D}" presName="iconRect" presStyleLbl="node1" presStyleIdx="3" presStyleCnt="4" custScaleX="185471" custScaleY="159903" custLinFactNeighborX="1773" custLinFactNeighborY="3111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asátko – kasička se souvislou výplní"/>
        </a:ext>
      </dgm:extLst>
    </dgm:pt>
    <dgm:pt modelId="{333BFAD7-31FA-47C1-BE23-D41568FF6AB7}" type="pres">
      <dgm:prSet presAssocID="{B1790727-148B-4CFC-BF9F-B9FA9CE8C71D}" presName="spaceRect" presStyleCnt="0"/>
      <dgm:spPr/>
    </dgm:pt>
    <dgm:pt modelId="{EAEA03AE-7D76-40A9-8C20-7345049106CB}" type="pres">
      <dgm:prSet presAssocID="{B1790727-148B-4CFC-BF9F-B9FA9CE8C71D}" presName="textRect" presStyleLbl="revTx" presStyleIdx="3" presStyleCnt="4" custLinFactNeighborY="-2942">
        <dgm:presLayoutVars>
          <dgm:chMax val="1"/>
          <dgm:chPref val="1"/>
        </dgm:presLayoutVars>
      </dgm:prSet>
      <dgm:spPr/>
    </dgm:pt>
  </dgm:ptLst>
  <dgm:cxnLst>
    <dgm:cxn modelId="{D31E6F2D-82AD-434A-AD23-5AF016D42756}" srcId="{1AF88922-280B-4C27-9733-94F225B5641C}" destId="{B55B7EE7-540C-4F18-80BE-FA0C179C3086}" srcOrd="2" destOrd="0" parTransId="{76F7FBB0-C710-4D62-80CC-C2E098A36E4D}" sibTransId="{2445FCE8-F7AF-4DF2-BBC2-64B34369CBF6}"/>
    <dgm:cxn modelId="{726EE964-E16A-4643-89C8-82ACF2E26425}" type="presOf" srcId="{B55B7EE7-540C-4F18-80BE-FA0C179C3086}" destId="{D10E1177-78DC-47E8-BF59-EE8F38EE1C22}" srcOrd="0" destOrd="0" presId="urn:microsoft.com/office/officeart/2018/2/layout/IconLabelList"/>
    <dgm:cxn modelId="{24FDBC46-36C4-4DA2-94FF-BB4FEF1235A7}" srcId="{1AF88922-280B-4C27-9733-94F225B5641C}" destId="{B1790727-148B-4CFC-BF9F-B9FA9CE8C71D}" srcOrd="3" destOrd="0" parTransId="{DEFB4402-5375-4F67-8CCF-4FBEB51ECE87}" sibTransId="{F8CB4259-4D17-4F34-83C9-ED053E393DFA}"/>
    <dgm:cxn modelId="{4B814368-D784-4520-BB58-2F202EF07941}" type="presOf" srcId="{25E53C11-58B2-45E3-A148-DB95364CEF57}" destId="{60357AD6-E5C6-40C7-84E0-5C41E1F6AB42}" srcOrd="0" destOrd="0" presId="urn:microsoft.com/office/officeart/2018/2/layout/IconLabelList"/>
    <dgm:cxn modelId="{8D6F6C7A-AD71-4E38-A6FE-61E5EE1E37E7}" type="presOf" srcId="{044BC079-6E95-4BEE-AB30-697DF0042C84}" destId="{F128D85F-B66F-4CCD-B4BF-D3A05762C068}" srcOrd="0" destOrd="0" presId="urn:microsoft.com/office/officeart/2018/2/layout/IconLabelList"/>
    <dgm:cxn modelId="{1CF38B7D-1BB8-44AB-B27B-5E16CF2AE7AE}" type="presOf" srcId="{B1790727-148B-4CFC-BF9F-B9FA9CE8C71D}" destId="{EAEA03AE-7D76-40A9-8C20-7345049106CB}" srcOrd="0" destOrd="0" presId="urn:microsoft.com/office/officeart/2018/2/layout/IconLabelList"/>
    <dgm:cxn modelId="{B710427F-B783-4656-B767-543B8FBE23A6}" type="presOf" srcId="{1AF88922-280B-4C27-9733-94F225B5641C}" destId="{2FE1C69B-C2C0-40E3-83EC-31E302FDF58F}" srcOrd="0" destOrd="0" presId="urn:microsoft.com/office/officeart/2018/2/layout/IconLabelList"/>
    <dgm:cxn modelId="{6F6A6DAF-206D-48F2-B068-378C3A053664}" srcId="{1AF88922-280B-4C27-9733-94F225B5641C}" destId="{044BC079-6E95-4BEE-AB30-697DF0042C84}" srcOrd="1" destOrd="0" parTransId="{3A3664C9-73DE-4B43-9ADE-32A13139B93D}" sibTransId="{8935D43C-B300-4792-9992-A3196DF43A4B}"/>
    <dgm:cxn modelId="{16E79BDB-3AC8-4E67-A032-EB3353BAA5C6}" srcId="{1AF88922-280B-4C27-9733-94F225B5641C}" destId="{25E53C11-58B2-45E3-A148-DB95364CEF57}" srcOrd="0" destOrd="0" parTransId="{9F7D3216-F222-4119-88B5-B117FFAEABD9}" sibTransId="{6C35866C-1289-4935-BFE9-A8B7C68A6C80}"/>
    <dgm:cxn modelId="{5FB40B44-854E-42E8-A96C-91EB9109D5C6}" type="presParOf" srcId="{2FE1C69B-C2C0-40E3-83EC-31E302FDF58F}" destId="{05740A2B-5DFC-4AD4-B537-C220C35D12C3}" srcOrd="0" destOrd="0" presId="urn:microsoft.com/office/officeart/2018/2/layout/IconLabelList"/>
    <dgm:cxn modelId="{621FBF9C-0889-41F0-B2EA-B0E9FFF412EF}" type="presParOf" srcId="{05740A2B-5DFC-4AD4-B537-C220C35D12C3}" destId="{5F46A77B-469C-406C-BD6B-CE1C63BB6386}" srcOrd="0" destOrd="0" presId="urn:microsoft.com/office/officeart/2018/2/layout/IconLabelList"/>
    <dgm:cxn modelId="{5184E43F-D5D7-4D3D-AC06-00D8BFBE49EB}" type="presParOf" srcId="{05740A2B-5DFC-4AD4-B537-C220C35D12C3}" destId="{47A5FA83-3993-4FAD-A4AE-E73350020FD7}" srcOrd="1" destOrd="0" presId="urn:microsoft.com/office/officeart/2018/2/layout/IconLabelList"/>
    <dgm:cxn modelId="{C60B7000-4338-4E5A-9355-6EC10FBFA7B5}" type="presParOf" srcId="{05740A2B-5DFC-4AD4-B537-C220C35D12C3}" destId="{60357AD6-E5C6-40C7-84E0-5C41E1F6AB42}" srcOrd="2" destOrd="0" presId="urn:microsoft.com/office/officeart/2018/2/layout/IconLabelList"/>
    <dgm:cxn modelId="{A23189C8-89CD-4BD8-8D7F-4AD88619D291}" type="presParOf" srcId="{2FE1C69B-C2C0-40E3-83EC-31E302FDF58F}" destId="{85777CF1-628D-4109-9EE0-8D6058639E8F}" srcOrd="1" destOrd="0" presId="urn:microsoft.com/office/officeart/2018/2/layout/IconLabelList"/>
    <dgm:cxn modelId="{BDEBD2F5-BA5E-43DE-93CC-70EE4774E167}" type="presParOf" srcId="{2FE1C69B-C2C0-40E3-83EC-31E302FDF58F}" destId="{95670A46-FE70-4C52-AFCA-459409CE325D}" srcOrd="2" destOrd="0" presId="urn:microsoft.com/office/officeart/2018/2/layout/IconLabelList"/>
    <dgm:cxn modelId="{976E3F2A-EF2C-4E70-A089-996FCDC3A5B9}" type="presParOf" srcId="{95670A46-FE70-4C52-AFCA-459409CE325D}" destId="{13D1200D-F009-49C7-8760-525E073B32BC}" srcOrd="0" destOrd="0" presId="urn:microsoft.com/office/officeart/2018/2/layout/IconLabelList"/>
    <dgm:cxn modelId="{A22D9720-3DE5-4A08-BFFA-448DF91DB52A}" type="presParOf" srcId="{95670A46-FE70-4C52-AFCA-459409CE325D}" destId="{7C332BD9-3497-49E7-9B6A-0A3FBE844878}" srcOrd="1" destOrd="0" presId="urn:microsoft.com/office/officeart/2018/2/layout/IconLabelList"/>
    <dgm:cxn modelId="{E43A375D-4DFA-4D4A-A885-B14DA105E69C}" type="presParOf" srcId="{95670A46-FE70-4C52-AFCA-459409CE325D}" destId="{F128D85F-B66F-4CCD-B4BF-D3A05762C068}" srcOrd="2" destOrd="0" presId="urn:microsoft.com/office/officeart/2018/2/layout/IconLabelList"/>
    <dgm:cxn modelId="{176854DD-00B7-4515-8726-A28F12DD5E02}" type="presParOf" srcId="{2FE1C69B-C2C0-40E3-83EC-31E302FDF58F}" destId="{33A67FFC-479D-47C0-AE51-3D8B00EA1EB0}" srcOrd="3" destOrd="0" presId="urn:microsoft.com/office/officeart/2018/2/layout/IconLabelList"/>
    <dgm:cxn modelId="{8E3B3DCB-B032-4E8A-818C-D7E65670ECBE}" type="presParOf" srcId="{2FE1C69B-C2C0-40E3-83EC-31E302FDF58F}" destId="{422A5F69-CDA2-45C4-BE31-B1293B08B7E6}" srcOrd="4" destOrd="0" presId="urn:microsoft.com/office/officeart/2018/2/layout/IconLabelList"/>
    <dgm:cxn modelId="{A381450F-33C6-4D30-B104-CF965082F07A}" type="presParOf" srcId="{422A5F69-CDA2-45C4-BE31-B1293B08B7E6}" destId="{39748B90-9205-4AD2-A3E4-F4274EFE0F70}" srcOrd="0" destOrd="0" presId="urn:microsoft.com/office/officeart/2018/2/layout/IconLabelList"/>
    <dgm:cxn modelId="{9016382C-FE1F-445E-92B1-B10BB066D995}" type="presParOf" srcId="{422A5F69-CDA2-45C4-BE31-B1293B08B7E6}" destId="{2FFD1CC7-F9D4-4BEC-BCFE-9E65FCA23D13}" srcOrd="1" destOrd="0" presId="urn:microsoft.com/office/officeart/2018/2/layout/IconLabelList"/>
    <dgm:cxn modelId="{FE8EBF6D-809A-4991-8F3E-ECA3FD87015A}" type="presParOf" srcId="{422A5F69-CDA2-45C4-BE31-B1293B08B7E6}" destId="{D10E1177-78DC-47E8-BF59-EE8F38EE1C22}" srcOrd="2" destOrd="0" presId="urn:microsoft.com/office/officeart/2018/2/layout/IconLabelList"/>
    <dgm:cxn modelId="{F1A43F9B-E16A-4F63-942D-B68EEBCD5F12}" type="presParOf" srcId="{2FE1C69B-C2C0-40E3-83EC-31E302FDF58F}" destId="{6D06CB85-4009-44A6-BB29-56DCF18E71E3}" srcOrd="5" destOrd="0" presId="urn:microsoft.com/office/officeart/2018/2/layout/IconLabelList"/>
    <dgm:cxn modelId="{F0D41AB1-D335-4756-B80B-8A7AA8C7F229}" type="presParOf" srcId="{2FE1C69B-C2C0-40E3-83EC-31E302FDF58F}" destId="{97923125-DE78-4220-B4B2-31627A4590D8}" srcOrd="6" destOrd="0" presId="urn:microsoft.com/office/officeart/2018/2/layout/IconLabelList"/>
    <dgm:cxn modelId="{AF4C267C-87B3-4ED7-90F2-2F93A040CE73}" type="presParOf" srcId="{97923125-DE78-4220-B4B2-31627A4590D8}" destId="{EEEE21E3-F495-4854-86A3-6BCFB8ED70DA}" srcOrd="0" destOrd="0" presId="urn:microsoft.com/office/officeart/2018/2/layout/IconLabelList"/>
    <dgm:cxn modelId="{A3550BD4-44BB-452C-A10E-9B45AAAAF527}" type="presParOf" srcId="{97923125-DE78-4220-B4B2-31627A4590D8}" destId="{333BFAD7-31FA-47C1-BE23-D41568FF6AB7}" srcOrd="1" destOrd="0" presId="urn:microsoft.com/office/officeart/2018/2/layout/IconLabelList"/>
    <dgm:cxn modelId="{9ED1A7B7-3FBF-464C-BDF9-80FA0EFDD6FC}" type="presParOf" srcId="{97923125-DE78-4220-B4B2-31627A4590D8}" destId="{EAEA03AE-7D76-40A9-8C20-7345049106C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46A77B-469C-406C-BD6B-CE1C63BB6386}">
      <dsp:nvSpPr>
        <dsp:cNvPr id="0" name=""/>
        <dsp:cNvSpPr/>
      </dsp:nvSpPr>
      <dsp:spPr>
        <a:xfrm>
          <a:off x="2845627" y="357203"/>
          <a:ext cx="1647933" cy="14687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357AD6-E5C6-40C7-84E0-5C41E1F6AB42}">
      <dsp:nvSpPr>
        <dsp:cNvPr id="0" name=""/>
        <dsp:cNvSpPr/>
      </dsp:nvSpPr>
      <dsp:spPr>
        <a:xfrm>
          <a:off x="2599469" y="2038596"/>
          <a:ext cx="2041108" cy="186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i="1" kern="1200"/>
            <a:t>Podpora rozhodování založeného na datech</a:t>
          </a:r>
          <a:endParaRPr lang="en-US" sz="2400" kern="1200"/>
        </a:p>
      </dsp:txBody>
      <dsp:txXfrm>
        <a:off x="2599469" y="2038596"/>
        <a:ext cx="2041108" cy="1864687"/>
      </dsp:txXfrm>
    </dsp:sp>
    <dsp:sp modelId="{13D1200D-F009-49C7-8760-525E073B32BC}">
      <dsp:nvSpPr>
        <dsp:cNvPr id="0" name=""/>
        <dsp:cNvSpPr/>
      </dsp:nvSpPr>
      <dsp:spPr>
        <a:xfrm>
          <a:off x="495681" y="303099"/>
          <a:ext cx="1535518" cy="14496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8D85F-B66F-4CCD-B4BF-D3A05762C068}">
      <dsp:nvSpPr>
        <dsp:cNvPr id="0" name=""/>
        <dsp:cNvSpPr/>
      </dsp:nvSpPr>
      <dsp:spPr>
        <a:xfrm>
          <a:off x="215454" y="2044369"/>
          <a:ext cx="2041108" cy="186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i="1" kern="1200"/>
            <a:t>Bezpečné a důvěryhodné prostředí </a:t>
          </a:r>
          <a:endParaRPr lang="en-US" sz="2400" b="1" kern="1200"/>
        </a:p>
      </dsp:txBody>
      <dsp:txXfrm>
        <a:off x="215454" y="2044369"/>
        <a:ext cx="2041108" cy="1864687"/>
      </dsp:txXfrm>
    </dsp:sp>
    <dsp:sp modelId="{39748B90-9205-4AD2-A3E4-F4274EFE0F70}">
      <dsp:nvSpPr>
        <dsp:cNvPr id="0" name=""/>
        <dsp:cNvSpPr/>
      </dsp:nvSpPr>
      <dsp:spPr>
        <a:xfrm>
          <a:off x="5320947" y="358448"/>
          <a:ext cx="1655924" cy="16020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0E1177-78DC-47E8-BF59-EE8F38EE1C22}">
      <dsp:nvSpPr>
        <dsp:cNvPr id="0" name=""/>
        <dsp:cNvSpPr/>
      </dsp:nvSpPr>
      <dsp:spPr>
        <a:xfrm>
          <a:off x="5027776" y="2064194"/>
          <a:ext cx="2041108" cy="186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i="1" kern="1200"/>
            <a:t>Eliminace duplicit sběrů díky sdílení dotazníků i výstupů</a:t>
          </a:r>
          <a:endParaRPr lang="en-US" sz="2400" kern="1200"/>
        </a:p>
      </dsp:txBody>
      <dsp:txXfrm>
        <a:off x="5027776" y="2064194"/>
        <a:ext cx="2041108" cy="1864687"/>
      </dsp:txXfrm>
    </dsp:sp>
    <dsp:sp modelId="{EEEE21E3-F495-4854-86A3-6BCFB8ED70DA}">
      <dsp:nvSpPr>
        <dsp:cNvPr id="0" name=""/>
        <dsp:cNvSpPr/>
      </dsp:nvSpPr>
      <dsp:spPr>
        <a:xfrm>
          <a:off x="7519701" y="429508"/>
          <a:ext cx="1703549" cy="14687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EA03AE-7D76-40A9-8C20-7345049106CB}">
      <dsp:nvSpPr>
        <dsp:cNvPr id="0" name=""/>
        <dsp:cNvSpPr/>
      </dsp:nvSpPr>
      <dsp:spPr>
        <a:xfrm>
          <a:off x="7334637" y="2030857"/>
          <a:ext cx="2041108" cy="186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i="1" kern="1200"/>
            <a:t>Úspora za komerční nástroje</a:t>
          </a:r>
          <a:endParaRPr lang="en-US" sz="2400" kern="1200"/>
        </a:p>
      </dsp:txBody>
      <dsp:txXfrm>
        <a:off x="7334637" y="2030857"/>
        <a:ext cx="2041108" cy="1864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5F1DA-480D-4567-A8F5-96F198C8449B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C3BBB-E135-43A6-906D-5BB38BFED4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895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116F8-1CE5-63C2-DB72-498CA19A9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11923D3-20C7-5FCA-C9EE-80328FBEE2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2804A34-4ED8-0600-EA5F-A2016E8207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7E08AF5-FDE2-0D3E-FD70-7DAAA23B4A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3BBB-E135-43A6-906D-5BB38BFED43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7560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Pokud pracuji například s veřejným datovým zdrojem, dokážu se na něj odvolat v tiskové zprávě nebo při prezentování výsledků pro veřejnost.</a:t>
            </a:r>
          </a:p>
          <a:p>
            <a:r>
              <a:rPr lang="en-US">
                <a:latin typeface="Calibri"/>
                <a:ea typeface="Calibri"/>
                <a:cs typeface="Calibri"/>
              </a:rPr>
              <a:t>K tomu slouží právě tato Knihovna Zdrojů.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3BBB-E135-43A6-906D-5BB38BFED43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0919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JISSD </a:t>
            </a:r>
            <a:r>
              <a:rPr lang="en-US" err="1"/>
              <a:t>má</a:t>
            </a:r>
            <a:r>
              <a:rPr lang="en-US"/>
              <a:t> vnořený </a:t>
            </a:r>
            <a:r>
              <a:rPr lang="en-US" err="1"/>
              <a:t>statistický</a:t>
            </a:r>
            <a:r>
              <a:rPr lang="en-US"/>
              <a:t> </a:t>
            </a:r>
            <a:r>
              <a:rPr lang="en-US" err="1"/>
              <a:t>modul</a:t>
            </a:r>
            <a:r>
              <a:rPr lang="en-US"/>
              <a:t>. </a:t>
            </a:r>
            <a:br>
              <a:rPr lang="en-US"/>
            </a:br>
            <a:r>
              <a:rPr lang="en-US"/>
              <a:t>Pro </a:t>
            </a:r>
            <a:r>
              <a:rPr lang="en-US" err="1"/>
              <a:t>běžného</a:t>
            </a:r>
            <a:r>
              <a:rPr lang="en-US"/>
              <a:t> </a:t>
            </a:r>
            <a:r>
              <a:rPr lang="en-US" err="1"/>
              <a:t>uživatele</a:t>
            </a:r>
            <a:r>
              <a:rPr lang="en-US"/>
              <a:t> </a:t>
            </a:r>
            <a:r>
              <a:rPr lang="en-US" err="1"/>
              <a:t>jsou</a:t>
            </a:r>
            <a:r>
              <a:rPr lang="en-US"/>
              <a:t> tam </a:t>
            </a:r>
            <a:r>
              <a:rPr lang="en-US" err="1"/>
              <a:t>rychlé</a:t>
            </a:r>
            <a:r>
              <a:rPr lang="en-US"/>
              <a:t> </a:t>
            </a:r>
            <a:r>
              <a:rPr lang="en-US" err="1"/>
              <a:t>grafy</a:t>
            </a:r>
            <a:r>
              <a:rPr lang="en-US"/>
              <a:t> – </a:t>
            </a:r>
            <a:r>
              <a:rPr lang="en-US" err="1"/>
              <a:t>podobně</a:t>
            </a:r>
            <a:r>
              <a:rPr lang="en-US"/>
              <a:t> </a:t>
            </a:r>
            <a:r>
              <a:rPr lang="en-US" err="1"/>
              <a:t>jako</a:t>
            </a:r>
            <a:r>
              <a:rPr lang="en-US"/>
              <a:t> v Google Forms, </a:t>
            </a:r>
            <a:r>
              <a:rPr lang="en-US" err="1"/>
              <a:t>takže</a:t>
            </a:r>
            <a:r>
              <a:rPr lang="en-US"/>
              <a:t> </a:t>
            </a:r>
            <a:r>
              <a:rPr lang="en-US" err="1"/>
              <a:t>hned</a:t>
            </a:r>
            <a:r>
              <a:rPr lang="en-US"/>
              <a:t> </a:t>
            </a:r>
            <a:r>
              <a:rPr lang="en-US" err="1"/>
              <a:t>vidíte</a:t>
            </a:r>
            <a:r>
              <a:rPr lang="en-US"/>
              <a:t> </a:t>
            </a:r>
            <a:r>
              <a:rPr lang="en-US" err="1"/>
              <a:t>základní</a:t>
            </a:r>
            <a:r>
              <a:rPr lang="en-US"/>
              <a:t> </a:t>
            </a:r>
            <a:r>
              <a:rPr lang="en-US" err="1"/>
              <a:t>přehled</a:t>
            </a:r>
            <a:r>
              <a:rPr lang="en-US"/>
              <a:t>. </a:t>
            </a:r>
            <a:br>
              <a:rPr lang="en-US"/>
            </a:br>
            <a:r>
              <a:rPr lang="en-US"/>
              <a:t>Pokud ale </a:t>
            </a:r>
            <a:r>
              <a:rPr lang="en-US" err="1"/>
              <a:t>potřebujete</a:t>
            </a:r>
            <a:r>
              <a:rPr lang="en-US"/>
              <a:t> </a:t>
            </a:r>
            <a:r>
              <a:rPr lang="en-US" err="1"/>
              <a:t>jít</a:t>
            </a:r>
            <a:r>
              <a:rPr lang="en-US"/>
              <a:t> </a:t>
            </a:r>
            <a:r>
              <a:rPr lang="en-US" err="1"/>
              <a:t>hlouběji</a:t>
            </a:r>
            <a:r>
              <a:rPr lang="en-US"/>
              <a:t>, </a:t>
            </a:r>
            <a:r>
              <a:rPr lang="en-US" err="1"/>
              <a:t>dá</a:t>
            </a:r>
            <a:r>
              <a:rPr lang="en-US"/>
              <a:t> se </a:t>
            </a:r>
            <a:r>
              <a:rPr lang="en-US" err="1"/>
              <a:t>prokliknout</a:t>
            </a:r>
            <a:r>
              <a:rPr lang="en-US"/>
              <a:t> do </a:t>
            </a:r>
            <a:r>
              <a:rPr lang="en-US" err="1"/>
              <a:t>analytického</a:t>
            </a:r>
            <a:r>
              <a:rPr lang="en-US"/>
              <a:t> </a:t>
            </a:r>
            <a:r>
              <a:rPr lang="en-US" err="1"/>
              <a:t>nástroje</a:t>
            </a:r>
            <a:r>
              <a:rPr lang="en-US"/>
              <a:t> a data </a:t>
            </a:r>
            <a:r>
              <a:rPr lang="en-US" err="1"/>
              <a:t>podrobně</a:t>
            </a:r>
            <a:r>
              <a:rPr lang="en-US"/>
              <a:t> </a:t>
            </a:r>
            <a:r>
              <a:rPr lang="en-US" err="1"/>
              <a:t>zpracovat</a:t>
            </a:r>
            <a:r>
              <a:rPr lang="en-US"/>
              <a:t>. Nebo </a:t>
            </a:r>
            <a:r>
              <a:rPr lang="en-US" err="1"/>
              <a:t>si</a:t>
            </a:r>
            <a:r>
              <a:rPr lang="en-US"/>
              <a:t> je </a:t>
            </a:r>
            <a:r>
              <a:rPr lang="en-US" err="1"/>
              <a:t>vyexportovat</a:t>
            </a:r>
            <a:r>
              <a:rPr lang="en-US"/>
              <a:t> a </a:t>
            </a:r>
            <a:r>
              <a:rPr lang="en-US" err="1"/>
              <a:t>nahrát</a:t>
            </a:r>
            <a:r>
              <a:rPr lang="en-US"/>
              <a:t> do </a:t>
            </a:r>
            <a:r>
              <a:rPr lang="en-US" err="1"/>
              <a:t>vlastního</a:t>
            </a:r>
            <a:r>
              <a:rPr lang="en-US"/>
              <a:t> </a:t>
            </a:r>
            <a:r>
              <a:rPr lang="en-US" err="1"/>
              <a:t>statistického</a:t>
            </a:r>
            <a:r>
              <a:rPr lang="en-US"/>
              <a:t> </a:t>
            </a:r>
            <a:r>
              <a:rPr lang="en-US" err="1"/>
              <a:t>softwaru</a:t>
            </a:r>
            <a:r>
              <a:rPr lang="en-US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3BBB-E135-43A6-906D-5BB38BFED43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296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latin typeface="Calibri"/>
                <a:ea typeface="Calibri"/>
                <a:cs typeface="Calibri"/>
              </a:rPr>
              <a:t>Pokročilejší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nástroje</a:t>
            </a:r>
            <a:r>
              <a:rPr lang="en-US">
                <a:latin typeface="Calibri"/>
                <a:ea typeface="Calibri"/>
                <a:cs typeface="Calibri"/>
              </a:rPr>
              <a:t> pro </a:t>
            </a:r>
            <a:r>
              <a:rPr lang="en-US" err="1">
                <a:latin typeface="Calibri"/>
                <a:ea typeface="Calibri"/>
                <a:cs typeface="Calibri"/>
              </a:rPr>
              <a:t>datové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analytiky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3BBB-E135-43A6-906D-5BB38BFED431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290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3BBB-E135-43A6-906D-5BB38BFED431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082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Velká</a:t>
            </a:r>
            <a:r>
              <a:rPr lang="en-US"/>
              <a:t> </a:t>
            </a:r>
            <a:r>
              <a:rPr lang="en-US" err="1"/>
              <a:t>výhoda</a:t>
            </a:r>
            <a:r>
              <a:rPr lang="en-US"/>
              <a:t> je, </a:t>
            </a:r>
            <a:r>
              <a:rPr lang="en-US" err="1"/>
              <a:t>že</a:t>
            </a:r>
            <a:r>
              <a:rPr lang="en-US"/>
              <a:t> </a:t>
            </a:r>
            <a:r>
              <a:rPr lang="en-US" err="1"/>
              <a:t>používáme</a:t>
            </a:r>
            <a:r>
              <a:rPr lang="en-US"/>
              <a:t> </a:t>
            </a:r>
            <a:r>
              <a:rPr lang="en-US" err="1"/>
              <a:t>standardizované</a:t>
            </a:r>
            <a:r>
              <a:rPr lang="en-US"/>
              <a:t> </a:t>
            </a:r>
            <a:r>
              <a:rPr lang="en-US" err="1"/>
              <a:t>státní</a:t>
            </a:r>
            <a:r>
              <a:rPr lang="en-US"/>
              <a:t> </a:t>
            </a:r>
            <a:r>
              <a:rPr lang="en-US" err="1"/>
              <a:t>číselníky</a:t>
            </a:r>
            <a:r>
              <a:rPr lang="en-US"/>
              <a:t>, </a:t>
            </a:r>
            <a:r>
              <a:rPr lang="en-US" err="1"/>
              <a:t>například</a:t>
            </a:r>
            <a:r>
              <a:rPr lang="en-US"/>
              <a:t> pro </a:t>
            </a:r>
            <a:r>
              <a:rPr lang="en-US" err="1"/>
              <a:t>členění</a:t>
            </a:r>
            <a:r>
              <a:rPr lang="en-US"/>
              <a:t> </a:t>
            </a:r>
            <a:r>
              <a:rPr lang="en-US" err="1"/>
              <a:t>příjemců</a:t>
            </a:r>
            <a:r>
              <a:rPr lang="en-US"/>
              <a:t> </a:t>
            </a:r>
            <a:r>
              <a:rPr lang="en-US" err="1"/>
              <a:t>nebo</a:t>
            </a:r>
            <a:r>
              <a:rPr lang="en-US"/>
              <a:t> </a:t>
            </a:r>
            <a:r>
              <a:rPr lang="en-US" err="1"/>
              <a:t>evropské</a:t>
            </a:r>
            <a:r>
              <a:rPr lang="en-US"/>
              <a:t> </a:t>
            </a:r>
            <a:r>
              <a:rPr lang="en-US" err="1"/>
              <a:t>struktury</a:t>
            </a:r>
            <a:r>
              <a:rPr lang="en-US"/>
              <a:t>. </a:t>
            </a:r>
            <a:br>
              <a:rPr lang="en-US">
                <a:cs typeface="+mn-lt"/>
              </a:rPr>
            </a:br>
            <a:r>
              <a:rPr lang="en-US"/>
              <a:t>To v </a:t>
            </a:r>
            <a:r>
              <a:rPr lang="en-US" err="1"/>
              <a:t>komerčních</a:t>
            </a:r>
            <a:r>
              <a:rPr lang="en-US"/>
              <a:t> </a:t>
            </a:r>
            <a:r>
              <a:rPr lang="en-US" err="1"/>
              <a:t>platformách</a:t>
            </a:r>
            <a:r>
              <a:rPr lang="en-US"/>
              <a:t>, </a:t>
            </a:r>
            <a:r>
              <a:rPr lang="en-US" err="1"/>
              <a:t>jako</a:t>
            </a:r>
            <a:r>
              <a:rPr lang="en-US"/>
              <a:t> je Google Forms, </a:t>
            </a:r>
            <a:r>
              <a:rPr lang="en-US" err="1"/>
              <a:t>prostě</a:t>
            </a:r>
            <a:r>
              <a:rPr lang="en-US"/>
              <a:t> </a:t>
            </a:r>
            <a:r>
              <a:rPr lang="en-US" err="1"/>
              <a:t>nejde</a:t>
            </a:r>
            <a:r>
              <a:rPr lang="en-US"/>
              <a:t> – </a:t>
            </a:r>
            <a:r>
              <a:rPr lang="en-US" err="1"/>
              <a:t>jejich</a:t>
            </a:r>
            <a:r>
              <a:rPr lang="en-US"/>
              <a:t> </a:t>
            </a:r>
            <a:r>
              <a:rPr lang="en-US" err="1"/>
              <a:t>výsledky</a:t>
            </a:r>
            <a:r>
              <a:rPr lang="en-US"/>
              <a:t> </a:t>
            </a:r>
            <a:r>
              <a:rPr lang="en-US" err="1"/>
              <a:t>mají</a:t>
            </a:r>
            <a:r>
              <a:rPr lang="en-US"/>
              <a:t> </a:t>
            </a:r>
            <a:r>
              <a:rPr lang="en-US" err="1"/>
              <a:t>smysl</a:t>
            </a:r>
            <a:r>
              <a:rPr lang="en-US"/>
              <a:t> </a:t>
            </a:r>
            <a:r>
              <a:rPr lang="en-US" err="1"/>
              <a:t>jen</a:t>
            </a:r>
            <a:r>
              <a:rPr lang="en-US"/>
              <a:t> pro toho, </a:t>
            </a:r>
            <a:r>
              <a:rPr lang="en-US" err="1"/>
              <a:t>kdo</a:t>
            </a:r>
            <a:r>
              <a:rPr lang="en-US"/>
              <a:t> ten </a:t>
            </a:r>
            <a:r>
              <a:rPr lang="en-US" err="1"/>
              <a:t>dotazník</a:t>
            </a:r>
            <a:r>
              <a:rPr lang="en-US"/>
              <a:t> </a:t>
            </a:r>
            <a:r>
              <a:rPr lang="en-US" err="1"/>
              <a:t>vytvořil</a:t>
            </a:r>
            <a:r>
              <a:rPr lang="en-US"/>
              <a:t>. Tady </a:t>
            </a:r>
            <a:r>
              <a:rPr lang="en-US" err="1"/>
              <a:t>jsou</a:t>
            </a:r>
            <a:r>
              <a:rPr lang="en-US"/>
              <a:t> data </a:t>
            </a:r>
            <a:r>
              <a:rPr lang="en-US" err="1"/>
              <a:t>univerzální</a:t>
            </a:r>
            <a:r>
              <a:rPr lang="en-US"/>
              <a:t>. </a:t>
            </a:r>
            <a:r>
              <a:rPr lang="en-US" err="1"/>
              <a:t>Navíc</a:t>
            </a:r>
            <a:r>
              <a:rPr lang="en-US"/>
              <a:t> </a:t>
            </a:r>
            <a:r>
              <a:rPr lang="en-US" err="1"/>
              <a:t>všechna</a:t>
            </a:r>
            <a:r>
              <a:rPr lang="en-US"/>
              <a:t> data </a:t>
            </a:r>
            <a:r>
              <a:rPr lang="en-US" err="1"/>
              <a:t>zůstávají</a:t>
            </a:r>
            <a:r>
              <a:rPr lang="en-US"/>
              <a:t> </a:t>
            </a:r>
            <a:r>
              <a:rPr lang="en-US" err="1"/>
              <a:t>ve</a:t>
            </a:r>
            <a:r>
              <a:rPr lang="en-US"/>
              <a:t> </a:t>
            </a:r>
            <a:r>
              <a:rPr lang="en-US" err="1"/>
              <a:t>vlastnictví</a:t>
            </a:r>
            <a:r>
              <a:rPr lang="en-US"/>
              <a:t> </a:t>
            </a:r>
            <a:r>
              <a:rPr lang="en-US" err="1"/>
              <a:t>státu</a:t>
            </a:r>
            <a:r>
              <a:rPr lang="en-US"/>
              <a:t>. </a:t>
            </a:r>
            <a:r>
              <a:rPr lang="en-US" err="1"/>
              <a:t>Takže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když</a:t>
            </a:r>
            <a:r>
              <a:rPr lang="en-US"/>
              <a:t> </a:t>
            </a:r>
            <a:r>
              <a:rPr lang="en-US" err="1"/>
              <a:t>pracujeme</a:t>
            </a:r>
            <a:r>
              <a:rPr lang="en-US"/>
              <a:t> s </a:t>
            </a:r>
            <a:r>
              <a:rPr lang="en-US" err="1"/>
              <a:t>citlivými</a:t>
            </a:r>
            <a:r>
              <a:rPr lang="en-US"/>
              <a:t> </a:t>
            </a:r>
            <a:r>
              <a:rPr lang="en-US" err="1"/>
              <a:t>dotazníky</a:t>
            </a:r>
            <a:r>
              <a:rPr lang="en-US"/>
              <a:t> a </a:t>
            </a:r>
            <a:r>
              <a:rPr lang="en-US" err="1"/>
              <a:t>odpověďmi</a:t>
            </a:r>
            <a:r>
              <a:rPr lang="en-US"/>
              <a:t>, </a:t>
            </a:r>
            <a:r>
              <a:rPr lang="en-US" err="1"/>
              <a:t>nehrozí</a:t>
            </a:r>
            <a:r>
              <a:rPr lang="en-US"/>
              <a:t>, </a:t>
            </a:r>
            <a:r>
              <a:rPr lang="en-US" err="1"/>
              <a:t>že</a:t>
            </a:r>
            <a:r>
              <a:rPr lang="en-US"/>
              <a:t> by se </a:t>
            </a:r>
            <a:r>
              <a:rPr lang="en-US" err="1"/>
              <a:t>někde</a:t>
            </a:r>
            <a:r>
              <a:rPr lang="en-US"/>
              <a:t> </a:t>
            </a:r>
            <a:r>
              <a:rPr lang="en-US" err="1"/>
              <a:t>ztratily</a:t>
            </a:r>
            <a:r>
              <a:rPr lang="en-US"/>
              <a:t> v </a:t>
            </a:r>
            <a:r>
              <a:rPr lang="en-US" err="1"/>
              <a:t>cizím</a:t>
            </a:r>
            <a:r>
              <a:rPr lang="en-US"/>
              <a:t> cloudu.</a:t>
            </a:r>
            <a:br>
              <a:rPr lang="en-US">
                <a:cs typeface="+mn-lt"/>
              </a:rPr>
            </a:br>
            <a:br>
              <a:rPr lang="en-US">
                <a:cs typeface="+mn-lt"/>
              </a:rPr>
            </a:br>
            <a:r>
              <a:rPr lang="en-US"/>
              <a:t>obrázek: Standardizovaný číselník klíčových slov.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3BBB-E135-43A6-906D-5BB38BFED431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031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Standardizovaný čísleník datových schránek.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3BBB-E135-43A6-906D-5BB38BFED431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790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</a:t>
            </a:r>
            <a:r>
              <a:rPr lang="en-US" err="1"/>
              <a:t>nástroje</a:t>
            </a:r>
            <a:r>
              <a:rPr lang="en-US"/>
              <a:t> </a:t>
            </a:r>
            <a:r>
              <a:rPr lang="en-US" err="1"/>
              <a:t>jsme</a:t>
            </a:r>
            <a:r>
              <a:rPr lang="en-US"/>
              <a:t> </a:t>
            </a:r>
            <a:r>
              <a:rPr lang="en-US" err="1"/>
              <a:t>zapojili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prvky</a:t>
            </a:r>
            <a:r>
              <a:rPr lang="en-US"/>
              <a:t> </a:t>
            </a:r>
            <a:r>
              <a:rPr lang="en-US" err="1"/>
              <a:t>umělé</a:t>
            </a:r>
            <a:r>
              <a:rPr lang="en-US"/>
              <a:t> </a:t>
            </a:r>
            <a:r>
              <a:rPr lang="en-US" err="1"/>
              <a:t>inteligence</a:t>
            </a:r>
            <a:r>
              <a:rPr lang="en-US"/>
              <a:t>. AI </a:t>
            </a:r>
            <a:r>
              <a:rPr lang="en-US" err="1"/>
              <a:t>dokáže</a:t>
            </a:r>
            <a:r>
              <a:rPr lang="en-US"/>
              <a:t> </a:t>
            </a:r>
            <a:r>
              <a:rPr lang="en-US" err="1"/>
              <a:t>automaticky</a:t>
            </a:r>
            <a:r>
              <a:rPr lang="en-US"/>
              <a:t> </a:t>
            </a:r>
            <a:r>
              <a:rPr lang="en-US" err="1"/>
              <a:t>kategorizovat</a:t>
            </a:r>
            <a:r>
              <a:rPr lang="en-US"/>
              <a:t> </a:t>
            </a:r>
            <a:r>
              <a:rPr lang="en-US" err="1"/>
              <a:t>odpovědi</a:t>
            </a:r>
            <a:r>
              <a:rPr lang="en-US"/>
              <a:t>, </a:t>
            </a:r>
            <a:r>
              <a:rPr lang="en-US" err="1"/>
              <a:t>hledat</a:t>
            </a:r>
            <a:r>
              <a:rPr lang="en-US"/>
              <a:t> </a:t>
            </a:r>
            <a:r>
              <a:rPr lang="en-US" err="1"/>
              <a:t>klíčová</a:t>
            </a:r>
            <a:r>
              <a:rPr lang="en-US"/>
              <a:t> </a:t>
            </a:r>
            <a:r>
              <a:rPr lang="en-US" err="1"/>
              <a:t>slova</a:t>
            </a:r>
            <a:r>
              <a:rPr lang="en-US"/>
              <a:t> a </a:t>
            </a:r>
            <a:r>
              <a:rPr lang="en-US" err="1"/>
              <a:t>dělat</a:t>
            </a:r>
            <a:r>
              <a:rPr lang="en-US"/>
              <a:t> </a:t>
            </a:r>
            <a:r>
              <a:rPr lang="en-US" err="1"/>
              <a:t>shrnutí</a:t>
            </a:r>
            <a:r>
              <a:rPr lang="en-US"/>
              <a:t> do </a:t>
            </a:r>
            <a:r>
              <a:rPr lang="en-US" err="1"/>
              <a:t>jednotlivých</a:t>
            </a:r>
            <a:r>
              <a:rPr lang="en-US"/>
              <a:t> </a:t>
            </a:r>
            <a:r>
              <a:rPr lang="en-US" err="1"/>
              <a:t>kategorií</a:t>
            </a:r>
            <a:r>
              <a:rPr lang="en-US"/>
              <a:t>. To </a:t>
            </a:r>
            <a:r>
              <a:rPr lang="en-US" err="1"/>
              <a:t>znamená</a:t>
            </a:r>
            <a:r>
              <a:rPr lang="en-US"/>
              <a:t>, </a:t>
            </a:r>
            <a:r>
              <a:rPr lang="en-US" err="1"/>
              <a:t>že</a:t>
            </a:r>
            <a:r>
              <a:rPr lang="en-US"/>
              <a:t> </a:t>
            </a:r>
            <a:r>
              <a:rPr lang="en-US" err="1"/>
              <a:t>výsledky</a:t>
            </a:r>
            <a:r>
              <a:rPr lang="en-US"/>
              <a:t> </a:t>
            </a:r>
            <a:r>
              <a:rPr lang="en-US" err="1"/>
              <a:t>máme</a:t>
            </a:r>
            <a:r>
              <a:rPr lang="en-US"/>
              <a:t> </a:t>
            </a:r>
            <a:r>
              <a:rPr lang="en-US" err="1"/>
              <a:t>rychleji</a:t>
            </a:r>
            <a:r>
              <a:rPr lang="en-US"/>
              <a:t>, </a:t>
            </a:r>
            <a:r>
              <a:rPr lang="en-US" err="1"/>
              <a:t>přehledněji</a:t>
            </a:r>
            <a:r>
              <a:rPr lang="en-US"/>
              <a:t> a </a:t>
            </a:r>
            <a:r>
              <a:rPr lang="en-US" err="1"/>
              <a:t>nemusíme</a:t>
            </a:r>
            <a:r>
              <a:rPr lang="en-US"/>
              <a:t> </a:t>
            </a:r>
            <a:r>
              <a:rPr lang="en-US" err="1"/>
              <a:t>všechno</a:t>
            </a:r>
            <a:r>
              <a:rPr lang="en-US"/>
              <a:t> </a:t>
            </a:r>
            <a:r>
              <a:rPr lang="en-US" err="1"/>
              <a:t>ručně</a:t>
            </a:r>
            <a:r>
              <a:rPr lang="en-US"/>
              <a:t> </a:t>
            </a:r>
            <a:r>
              <a:rPr lang="en-US" err="1"/>
              <a:t>pročítat</a:t>
            </a:r>
            <a:r>
              <a:rPr lang="en-US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3BBB-E135-43A6-906D-5BB38BFED431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6324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</a:t>
            </a:r>
            <a:r>
              <a:rPr lang="en-US" err="1"/>
              <a:t>teď</a:t>
            </a:r>
            <a:r>
              <a:rPr lang="en-US"/>
              <a:t> sentiment – to je </a:t>
            </a:r>
            <a:r>
              <a:rPr lang="en-US" err="1"/>
              <a:t>trochu</a:t>
            </a:r>
            <a:r>
              <a:rPr lang="en-US"/>
              <a:t> </a:t>
            </a:r>
            <a:r>
              <a:rPr lang="en-US" err="1"/>
              <a:t>jiný</a:t>
            </a:r>
            <a:r>
              <a:rPr lang="en-US"/>
              <a:t> </a:t>
            </a:r>
            <a:r>
              <a:rPr lang="en-US" err="1"/>
              <a:t>způsob</a:t>
            </a:r>
            <a:r>
              <a:rPr lang="en-US"/>
              <a:t>, jak data </a:t>
            </a:r>
            <a:r>
              <a:rPr lang="en-US" err="1"/>
              <a:t>vyhodnocovat</a:t>
            </a:r>
            <a:r>
              <a:rPr lang="en-US"/>
              <a:t>. Sentiment </a:t>
            </a:r>
            <a:r>
              <a:rPr lang="en-US" err="1"/>
              <a:t>znamená</a:t>
            </a:r>
            <a:r>
              <a:rPr lang="en-US"/>
              <a:t> </a:t>
            </a:r>
            <a:r>
              <a:rPr lang="en-US" err="1"/>
              <a:t>zkoumání</a:t>
            </a:r>
            <a:r>
              <a:rPr lang="en-US"/>
              <a:t> </a:t>
            </a:r>
            <a:r>
              <a:rPr lang="en-US" err="1"/>
              <a:t>nálady</a:t>
            </a:r>
            <a:r>
              <a:rPr lang="en-US"/>
              <a:t> </a:t>
            </a:r>
            <a:r>
              <a:rPr lang="en-US" err="1"/>
              <a:t>nebo</a:t>
            </a:r>
            <a:r>
              <a:rPr lang="en-US"/>
              <a:t> </a:t>
            </a:r>
            <a:r>
              <a:rPr lang="en-US" err="1"/>
              <a:t>pocitu</a:t>
            </a:r>
            <a:r>
              <a:rPr lang="en-US"/>
              <a:t> v </a:t>
            </a:r>
            <a:r>
              <a:rPr lang="en-US" err="1"/>
              <a:t>textech</a:t>
            </a:r>
            <a:r>
              <a:rPr lang="en-US"/>
              <a:t>. </a:t>
            </a:r>
            <a:r>
              <a:rPr lang="en-US" err="1"/>
              <a:t>Příklad</a:t>
            </a:r>
            <a:r>
              <a:rPr lang="en-US"/>
              <a:t>: </a:t>
            </a:r>
            <a:r>
              <a:rPr lang="en-US" err="1"/>
              <a:t>když</a:t>
            </a:r>
            <a:r>
              <a:rPr lang="en-US"/>
              <a:t> </a:t>
            </a:r>
            <a:r>
              <a:rPr lang="en-US" err="1"/>
              <a:t>někdo</a:t>
            </a:r>
            <a:r>
              <a:rPr lang="en-US"/>
              <a:t> </a:t>
            </a:r>
            <a:r>
              <a:rPr lang="en-US" err="1"/>
              <a:t>napíše</a:t>
            </a:r>
            <a:r>
              <a:rPr lang="en-US"/>
              <a:t> ‚</a:t>
            </a:r>
            <a:r>
              <a:rPr lang="en-US" err="1"/>
              <a:t>bylo</a:t>
            </a:r>
            <a:r>
              <a:rPr lang="en-US"/>
              <a:t> to super‘, </a:t>
            </a:r>
            <a:r>
              <a:rPr lang="en-US" err="1"/>
              <a:t>systém</a:t>
            </a:r>
            <a:r>
              <a:rPr lang="en-US"/>
              <a:t> to </a:t>
            </a:r>
            <a:r>
              <a:rPr lang="en-US" err="1"/>
              <a:t>pozná</a:t>
            </a:r>
            <a:r>
              <a:rPr lang="en-US"/>
              <a:t> </a:t>
            </a:r>
            <a:r>
              <a:rPr lang="en-US" err="1"/>
              <a:t>jako</a:t>
            </a:r>
            <a:r>
              <a:rPr lang="en-US"/>
              <a:t> </a:t>
            </a:r>
            <a:r>
              <a:rPr lang="en-US" err="1"/>
              <a:t>pozitivní</a:t>
            </a:r>
            <a:r>
              <a:rPr lang="en-US"/>
              <a:t> sentiment. </a:t>
            </a:r>
            <a:r>
              <a:rPr lang="en-US" err="1"/>
              <a:t>Naopak</a:t>
            </a:r>
            <a:r>
              <a:rPr lang="en-US"/>
              <a:t> ‚</a:t>
            </a:r>
            <a:r>
              <a:rPr lang="en-US" err="1"/>
              <a:t>bylo</a:t>
            </a:r>
            <a:r>
              <a:rPr lang="en-US"/>
              <a:t> to </a:t>
            </a:r>
            <a:r>
              <a:rPr lang="en-US" err="1"/>
              <a:t>hrozné</a:t>
            </a:r>
            <a:r>
              <a:rPr lang="en-US"/>
              <a:t>‘ je </a:t>
            </a:r>
            <a:r>
              <a:rPr lang="en-US" err="1"/>
              <a:t>negativní</a:t>
            </a:r>
            <a:r>
              <a:rPr lang="en-US"/>
              <a:t>. A </a:t>
            </a:r>
            <a:r>
              <a:rPr lang="en-US" err="1"/>
              <a:t>pokud</a:t>
            </a:r>
            <a:r>
              <a:rPr lang="en-US"/>
              <a:t> je to </a:t>
            </a:r>
            <a:r>
              <a:rPr lang="en-US" err="1"/>
              <a:t>spíš</a:t>
            </a:r>
            <a:r>
              <a:rPr lang="en-US"/>
              <a:t> </a:t>
            </a:r>
            <a:r>
              <a:rPr lang="en-US" err="1"/>
              <a:t>neutrální</a:t>
            </a:r>
            <a:r>
              <a:rPr lang="en-US"/>
              <a:t>, </a:t>
            </a:r>
            <a:r>
              <a:rPr lang="en-US" err="1"/>
              <a:t>spadne</a:t>
            </a:r>
            <a:r>
              <a:rPr lang="en-US"/>
              <a:t> to </a:t>
            </a:r>
            <a:r>
              <a:rPr lang="en-US" err="1"/>
              <a:t>doprostřed</a:t>
            </a:r>
            <a:r>
              <a:rPr lang="en-US"/>
              <a:t>.</a:t>
            </a:r>
            <a:br>
              <a:rPr lang="en-US">
                <a:cs typeface="+mn-lt"/>
              </a:rPr>
            </a:br>
            <a:endParaRPr lang="en-US"/>
          </a:p>
          <a:p>
            <a:r>
              <a:rPr lang="en-US" err="1"/>
              <a:t>Umělá</a:t>
            </a:r>
            <a:r>
              <a:rPr lang="en-US"/>
              <a:t> </a:t>
            </a:r>
            <a:r>
              <a:rPr lang="en-US" err="1"/>
              <a:t>inteligence</a:t>
            </a:r>
            <a:r>
              <a:rPr lang="en-US"/>
              <a:t> se </a:t>
            </a:r>
            <a:r>
              <a:rPr lang="en-US" err="1"/>
              <a:t>tohle</a:t>
            </a:r>
            <a:r>
              <a:rPr lang="en-US"/>
              <a:t> </a:t>
            </a:r>
            <a:r>
              <a:rPr lang="en-US" err="1"/>
              <a:t>učí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obrovských</a:t>
            </a:r>
            <a:r>
              <a:rPr lang="en-US"/>
              <a:t> </a:t>
            </a:r>
            <a:r>
              <a:rPr lang="en-US" err="1"/>
              <a:t>množstvích</a:t>
            </a:r>
            <a:r>
              <a:rPr lang="en-US"/>
              <a:t> </a:t>
            </a:r>
            <a:r>
              <a:rPr lang="en-US" err="1"/>
              <a:t>dat</a:t>
            </a:r>
            <a:r>
              <a:rPr lang="en-US"/>
              <a:t> – v </a:t>
            </a:r>
            <a:r>
              <a:rPr lang="en-US" err="1"/>
              <a:t>našem</a:t>
            </a:r>
            <a:r>
              <a:rPr lang="en-US"/>
              <a:t> </a:t>
            </a:r>
            <a:r>
              <a:rPr lang="en-US" err="1"/>
              <a:t>případě</a:t>
            </a:r>
            <a:r>
              <a:rPr lang="en-US"/>
              <a:t> </a:t>
            </a:r>
            <a:r>
              <a:rPr lang="en-US" err="1"/>
              <a:t>bylo</a:t>
            </a:r>
            <a:r>
              <a:rPr lang="en-US"/>
              <a:t> </a:t>
            </a:r>
            <a:r>
              <a:rPr lang="en-US" err="1"/>
              <a:t>použito</a:t>
            </a:r>
            <a:r>
              <a:rPr lang="en-US"/>
              <a:t> 70 </a:t>
            </a:r>
            <a:r>
              <a:rPr lang="en-US" err="1"/>
              <a:t>milionů</a:t>
            </a:r>
            <a:r>
              <a:rPr lang="en-US"/>
              <a:t> </a:t>
            </a:r>
            <a:r>
              <a:rPr lang="en-US" err="1"/>
              <a:t>tweetů</a:t>
            </a:r>
            <a:r>
              <a:rPr lang="en-US"/>
              <a:t>. </a:t>
            </a:r>
            <a:r>
              <a:rPr lang="en-US" err="1"/>
              <a:t>Díky</a:t>
            </a:r>
            <a:r>
              <a:rPr lang="en-US"/>
              <a:t> </a:t>
            </a:r>
            <a:r>
              <a:rPr lang="en-US" err="1"/>
              <a:t>tomu</a:t>
            </a:r>
            <a:r>
              <a:rPr lang="en-US"/>
              <a:t> </a:t>
            </a:r>
            <a:r>
              <a:rPr lang="en-US" err="1"/>
              <a:t>dokáže</a:t>
            </a:r>
            <a:r>
              <a:rPr lang="en-US"/>
              <a:t> sentiment </a:t>
            </a:r>
            <a:r>
              <a:rPr lang="en-US" err="1"/>
              <a:t>vyhodnotit</a:t>
            </a:r>
            <a:r>
              <a:rPr lang="en-US"/>
              <a:t> </a:t>
            </a:r>
            <a:r>
              <a:rPr lang="en-US" err="1"/>
              <a:t>nezávisle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jazyku</a:t>
            </a:r>
            <a:r>
              <a:rPr lang="en-US"/>
              <a:t>, je to </a:t>
            </a:r>
            <a:r>
              <a:rPr lang="en-US" err="1"/>
              <a:t>multijazyčné</a:t>
            </a:r>
            <a:r>
              <a:rPr lang="en-US"/>
              <a:t>. Na </a:t>
            </a:r>
            <a:r>
              <a:rPr lang="en-US" err="1"/>
              <a:t>tomto</a:t>
            </a:r>
            <a:r>
              <a:rPr lang="en-US"/>
              <a:t> </a:t>
            </a:r>
            <a:r>
              <a:rPr lang="en-US" err="1"/>
              <a:t>slidu</a:t>
            </a:r>
            <a:r>
              <a:rPr lang="en-US"/>
              <a:t> </a:t>
            </a:r>
            <a:r>
              <a:rPr lang="en-US" err="1"/>
              <a:t>vidíte</a:t>
            </a:r>
            <a:r>
              <a:rPr lang="en-US"/>
              <a:t> </a:t>
            </a:r>
            <a:r>
              <a:rPr lang="en-US" err="1"/>
              <a:t>tři</a:t>
            </a:r>
            <a:r>
              <a:rPr lang="en-US"/>
              <a:t> </a:t>
            </a:r>
            <a:r>
              <a:rPr lang="en-US" err="1"/>
              <a:t>příklady</a:t>
            </a:r>
            <a:r>
              <a:rPr lang="en-US"/>
              <a:t>: </a:t>
            </a:r>
            <a:r>
              <a:rPr lang="en-US" err="1"/>
              <a:t>pozitivní</a:t>
            </a:r>
            <a:r>
              <a:rPr lang="en-US"/>
              <a:t>, </a:t>
            </a:r>
            <a:r>
              <a:rPr lang="en-US" err="1"/>
              <a:t>negativní</a:t>
            </a:r>
            <a:r>
              <a:rPr lang="en-US"/>
              <a:t> a </a:t>
            </a:r>
            <a:r>
              <a:rPr lang="en-US" err="1"/>
              <a:t>neutrální</a:t>
            </a:r>
            <a:r>
              <a:rPr lang="en-US"/>
              <a:t> </a:t>
            </a:r>
            <a:r>
              <a:rPr lang="en-US" err="1"/>
              <a:t>zprávu</a:t>
            </a:r>
            <a:r>
              <a:rPr lang="en-US"/>
              <a:t>.</a:t>
            </a:r>
          </a:p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3BBB-E135-43A6-906D-5BB38BFED431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932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E7CD0-87D2-4DDB-CE11-467037AF9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A268459-4398-80AD-0B4D-4285E17516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44E238F-5B77-7E16-4F1C-9965CE19D4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951B8AA-3E37-C799-9C91-76D5B9269A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3BBB-E135-43A6-906D-5BB38BFED431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806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C8E7E-97F7-FEF9-8AF7-0C44E415B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CF6E5F7-F703-3E8B-3F63-B77D8C13F7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F3859A3-5BB5-23D0-61BC-602340FBFB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3F21B7-B8AF-1B25-96A3-D3EDABF749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3BBB-E135-43A6-906D-5BB38BFED43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973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56BFD-008B-D91B-CE15-869ED8E41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51C2BAB-24FD-F117-7E16-187155BC09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D4EC03E-A550-426A-C2E5-78CBFC2CA8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C39DC8-FEAB-376B-EDD4-788F32AD15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3BBB-E135-43A6-906D-5BB38BFED43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9835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A9C29-BE40-28FF-4DFA-785600E8F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3FAA5F8-3F54-790D-BDA4-A1FB23756D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AE62E80-9C8D-C5FE-4C68-E37488568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DB92356-23BB-DFE6-BB1D-D6B181066F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3BBB-E135-43A6-906D-5BB38BFED43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256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Aby </a:t>
            </a:r>
            <a:r>
              <a:rPr lang="en-US" err="1"/>
              <a:t>byl</a:t>
            </a:r>
            <a:r>
              <a:rPr lang="en-US"/>
              <a:t> </a:t>
            </a:r>
            <a:r>
              <a:rPr lang="en-US" err="1"/>
              <a:t>systém</a:t>
            </a:r>
            <a:r>
              <a:rPr lang="en-US"/>
              <a:t> co </a:t>
            </a:r>
            <a:r>
              <a:rPr lang="en-US" err="1"/>
              <a:t>nejpřívětivější</a:t>
            </a:r>
            <a:r>
              <a:rPr lang="en-US"/>
              <a:t>, </a:t>
            </a:r>
            <a:r>
              <a:rPr lang="en-US" err="1"/>
              <a:t>grafický</a:t>
            </a:r>
            <a:r>
              <a:rPr lang="en-US"/>
              <a:t> design a </a:t>
            </a:r>
            <a:r>
              <a:rPr lang="en-US" err="1"/>
              <a:t>členění</a:t>
            </a:r>
            <a:r>
              <a:rPr lang="en-US"/>
              <a:t> </a:t>
            </a:r>
            <a:r>
              <a:rPr lang="en-US" err="1"/>
              <a:t>jsme</a:t>
            </a:r>
            <a:r>
              <a:rPr lang="en-US"/>
              <a:t> </a:t>
            </a:r>
            <a:r>
              <a:rPr lang="en-US" err="1"/>
              <a:t>schválně</a:t>
            </a:r>
            <a:r>
              <a:rPr lang="en-US"/>
              <a:t> </a:t>
            </a:r>
            <a:r>
              <a:rPr lang="en-US" err="1"/>
              <a:t>udělali</a:t>
            </a:r>
            <a:r>
              <a:rPr lang="en-US"/>
              <a:t> </a:t>
            </a:r>
            <a:r>
              <a:rPr lang="en-US" err="1"/>
              <a:t>podobně</a:t>
            </a:r>
            <a:r>
              <a:rPr lang="en-US"/>
              <a:t> </a:t>
            </a:r>
            <a:r>
              <a:rPr lang="en-US" err="1"/>
              <a:t>jako</a:t>
            </a:r>
            <a:r>
              <a:rPr lang="en-US"/>
              <a:t> u </a:t>
            </a:r>
            <a:r>
              <a:rPr lang="en-US" err="1"/>
              <a:t>nejběžněji</a:t>
            </a:r>
            <a:r>
              <a:rPr lang="en-US"/>
              <a:t> </a:t>
            </a:r>
            <a:r>
              <a:rPr lang="en-US" err="1"/>
              <a:t>používaných</a:t>
            </a:r>
            <a:r>
              <a:rPr lang="en-US"/>
              <a:t> </a:t>
            </a:r>
            <a:r>
              <a:rPr lang="en-US" err="1"/>
              <a:t>platforem</a:t>
            </a:r>
            <a:r>
              <a:rPr lang="en-US"/>
              <a:t>, </a:t>
            </a:r>
            <a:r>
              <a:rPr lang="en-US" err="1"/>
              <a:t>třeba</a:t>
            </a:r>
            <a:r>
              <a:rPr lang="en-US"/>
              <a:t> Google Forms </a:t>
            </a:r>
            <a:r>
              <a:rPr lang="en-US" err="1"/>
              <a:t>nebo</a:t>
            </a:r>
            <a:r>
              <a:rPr lang="en-US"/>
              <a:t> </a:t>
            </a:r>
            <a:r>
              <a:rPr lang="en-US" err="1"/>
              <a:t>Survio</a:t>
            </a:r>
            <a:r>
              <a:rPr lang="en-US"/>
              <a:t>. </a:t>
            </a:r>
          </a:p>
          <a:p>
            <a:r>
              <a:rPr lang="en-US" err="1"/>
              <a:t>Takže</a:t>
            </a:r>
            <a:r>
              <a:rPr lang="en-US"/>
              <a:t> </a:t>
            </a:r>
            <a:r>
              <a:rPr lang="en-US" err="1"/>
              <a:t>prostředí</a:t>
            </a:r>
            <a:r>
              <a:rPr lang="en-US"/>
              <a:t> </a:t>
            </a:r>
            <a:r>
              <a:rPr lang="en-US" err="1"/>
              <a:t>působí</a:t>
            </a:r>
            <a:r>
              <a:rPr lang="en-US"/>
              <a:t> </a:t>
            </a:r>
            <a:r>
              <a:rPr lang="en-US" err="1"/>
              <a:t>známě</a:t>
            </a:r>
            <a:r>
              <a:rPr lang="en-US"/>
              <a:t> a </a:t>
            </a:r>
            <a:r>
              <a:rPr lang="en-US" err="1"/>
              <a:t>intuitivně</a:t>
            </a:r>
            <a:r>
              <a:rPr lang="en-US"/>
              <a:t>.</a:t>
            </a:r>
            <a:br>
              <a:rPr lang="en-US">
                <a:cs typeface="+mn-lt"/>
              </a:rPr>
            </a:br>
            <a:br>
              <a:rPr lang="en-US">
                <a:cs typeface="+mn-lt"/>
              </a:rPr>
            </a:br>
            <a:r>
              <a:rPr lang="en-US"/>
              <a:t>Má ale </a:t>
            </a:r>
            <a:r>
              <a:rPr lang="en-US" err="1"/>
              <a:t>navíc</a:t>
            </a:r>
            <a:r>
              <a:rPr lang="en-US"/>
              <a:t> </a:t>
            </a:r>
            <a:r>
              <a:rPr lang="en-US" err="1"/>
              <a:t>širší</a:t>
            </a:r>
            <a:r>
              <a:rPr lang="en-US"/>
              <a:t> </a:t>
            </a:r>
            <a:r>
              <a:rPr lang="en-US" err="1"/>
              <a:t>možnosti</a:t>
            </a:r>
            <a:r>
              <a:rPr lang="en-US"/>
              <a:t> – </a:t>
            </a:r>
            <a:r>
              <a:rPr lang="en-US" err="1"/>
              <a:t>dokáže</a:t>
            </a:r>
            <a:r>
              <a:rPr lang="en-US"/>
              <a:t> </a:t>
            </a:r>
            <a:r>
              <a:rPr lang="en-US" err="1"/>
              <a:t>nastavit</a:t>
            </a:r>
            <a:r>
              <a:rPr lang="en-US"/>
              <a:t> </a:t>
            </a:r>
            <a:r>
              <a:rPr lang="en-US" err="1"/>
              <a:t>jednoduché</a:t>
            </a:r>
            <a:r>
              <a:rPr lang="en-US"/>
              <a:t> </a:t>
            </a:r>
            <a:r>
              <a:rPr lang="en-US" err="1"/>
              <a:t>otázky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složité</a:t>
            </a:r>
            <a:r>
              <a:rPr lang="en-US"/>
              <a:t> </a:t>
            </a:r>
            <a:r>
              <a:rPr lang="en-US" err="1"/>
              <a:t>podmínky</a:t>
            </a:r>
            <a:r>
              <a:rPr lang="en-US"/>
              <a:t>, </a:t>
            </a:r>
            <a:r>
              <a:rPr lang="en-US" err="1"/>
              <a:t>vnořené</a:t>
            </a:r>
            <a:r>
              <a:rPr lang="en-US"/>
              <a:t> </a:t>
            </a:r>
            <a:r>
              <a:rPr lang="en-US" err="1"/>
              <a:t>otázky</a:t>
            </a:r>
            <a:r>
              <a:rPr lang="en-US"/>
              <a:t> </a:t>
            </a:r>
            <a:r>
              <a:rPr lang="en-US" err="1"/>
              <a:t>nebo</a:t>
            </a:r>
            <a:r>
              <a:rPr lang="en-US"/>
              <a:t> </a:t>
            </a:r>
            <a:r>
              <a:rPr lang="en-US" err="1"/>
              <a:t>celé</a:t>
            </a:r>
            <a:r>
              <a:rPr lang="en-US"/>
              <a:t> </a:t>
            </a:r>
            <a:r>
              <a:rPr lang="en-US" err="1"/>
              <a:t>větvení</a:t>
            </a:r>
            <a:r>
              <a:rPr lang="en-US"/>
              <a:t>. </a:t>
            </a:r>
          </a:p>
          <a:p>
            <a:r>
              <a:rPr lang="en-US"/>
              <a:t>To </a:t>
            </a:r>
            <a:r>
              <a:rPr lang="en-US" err="1"/>
              <a:t>znamená</a:t>
            </a:r>
            <a:r>
              <a:rPr lang="en-US"/>
              <a:t>, </a:t>
            </a:r>
            <a:r>
              <a:rPr lang="en-US" err="1"/>
              <a:t>že</a:t>
            </a:r>
            <a:r>
              <a:rPr lang="en-US"/>
              <a:t> </a:t>
            </a:r>
            <a:r>
              <a:rPr lang="en-US" err="1"/>
              <a:t>každý</a:t>
            </a:r>
            <a:r>
              <a:rPr lang="en-US"/>
              <a:t> </a:t>
            </a:r>
            <a:r>
              <a:rPr lang="en-US" err="1"/>
              <a:t>dotazník</a:t>
            </a:r>
            <a:r>
              <a:rPr lang="en-US"/>
              <a:t> se </a:t>
            </a:r>
            <a:r>
              <a:rPr lang="en-US" err="1"/>
              <a:t>dá</a:t>
            </a:r>
            <a:r>
              <a:rPr lang="en-US"/>
              <a:t> </a:t>
            </a:r>
            <a:r>
              <a:rPr lang="en-US" err="1"/>
              <a:t>přesně</a:t>
            </a:r>
            <a:r>
              <a:rPr lang="en-US"/>
              <a:t> </a:t>
            </a:r>
            <a:r>
              <a:rPr lang="en-US" err="1"/>
              <a:t>přizpůsobit</a:t>
            </a:r>
            <a:r>
              <a:rPr lang="en-US"/>
              <a:t> </a:t>
            </a:r>
            <a:r>
              <a:rPr lang="en-US" err="1"/>
              <a:t>vašim</a:t>
            </a:r>
            <a:r>
              <a:rPr lang="en-US"/>
              <a:t> </a:t>
            </a:r>
            <a:r>
              <a:rPr lang="en-US" err="1"/>
              <a:t>potřebám</a:t>
            </a:r>
            <a:r>
              <a:rPr lang="en-US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3BBB-E135-43A6-906D-5BB38BFED43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6664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Calibri"/>
                <a:ea typeface="Calibri"/>
                <a:cs typeface="Calibri"/>
              </a:rPr>
              <a:t>Pomocí</a:t>
            </a:r>
            <a:r>
              <a:rPr lang="en-US" dirty="0">
                <a:latin typeface="Calibri"/>
                <a:ea typeface="Calibri"/>
                <a:cs typeface="Calibri"/>
              </a:rPr>
              <a:t> t</a:t>
            </a:r>
            <a:r>
              <a:rPr lang="cs-CZ" dirty="0">
                <a:latin typeface="Calibri"/>
                <a:ea typeface="Calibri"/>
                <a:cs typeface="Calibri"/>
              </a:rPr>
              <a:t>ě</a:t>
            </a:r>
            <a:r>
              <a:rPr lang="en-US" dirty="0" err="1">
                <a:latin typeface="Calibri"/>
                <a:ea typeface="Calibri"/>
                <a:cs typeface="Calibri"/>
              </a:rPr>
              <a:t>chto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otázek</a:t>
            </a:r>
            <a:r>
              <a:rPr lang="en-US" dirty="0">
                <a:latin typeface="Calibri"/>
                <a:ea typeface="Calibri"/>
                <a:cs typeface="Calibri"/>
              </a:rPr>
              <a:t>, se </a:t>
            </a:r>
            <a:r>
              <a:rPr lang="en-US" dirty="0" err="1">
                <a:latin typeface="Calibri"/>
                <a:ea typeface="Calibri"/>
                <a:cs typeface="Calibri"/>
              </a:rPr>
              <a:t>dají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zjistit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informace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různého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typu</a:t>
            </a:r>
            <a:r>
              <a:rPr lang="en-US" dirty="0">
                <a:latin typeface="Calibri"/>
                <a:ea typeface="Calibri"/>
                <a:cs typeface="Calibri"/>
              </a:rPr>
              <a:t> (datum, </a:t>
            </a:r>
            <a:r>
              <a:rPr lang="en-US" dirty="0" err="1">
                <a:latin typeface="Calibri"/>
                <a:ea typeface="Calibri"/>
                <a:cs typeface="Calibri"/>
              </a:rPr>
              <a:t>odhad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škod</a:t>
            </a:r>
            <a:r>
              <a:rPr lang="en-US" dirty="0">
                <a:latin typeface="Calibri"/>
                <a:ea typeface="Calibri"/>
                <a:cs typeface="Calibri"/>
              </a:rPr>
              <a:t>, </a:t>
            </a:r>
            <a:r>
              <a:rPr lang="en-US" dirty="0" err="1">
                <a:latin typeface="Calibri"/>
                <a:ea typeface="Calibri"/>
                <a:cs typeface="Calibri"/>
              </a:rPr>
              <a:t>rozsah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škod</a:t>
            </a:r>
            <a:r>
              <a:rPr lang="en-US" dirty="0">
                <a:latin typeface="Calibri"/>
                <a:ea typeface="Calibri"/>
                <a:cs typeface="Calibri"/>
              </a:rPr>
              <a:t>, ..). </a:t>
            </a:r>
            <a:br>
              <a:rPr lang="en-US" dirty="0">
                <a:latin typeface="Calibri"/>
                <a:ea typeface="Calibri"/>
                <a:cs typeface="Calibri"/>
              </a:rPr>
            </a:br>
            <a:r>
              <a:rPr lang="en-US" dirty="0">
                <a:latin typeface="Calibri"/>
                <a:ea typeface="Calibri"/>
                <a:cs typeface="Calibri"/>
              </a:rPr>
              <a:t>Bylo </a:t>
            </a:r>
            <a:r>
              <a:rPr lang="en-US" dirty="0" err="1">
                <a:latin typeface="Calibri"/>
                <a:ea typeface="Calibri"/>
                <a:cs typeface="Calibri"/>
              </a:rPr>
              <a:t>ve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vaší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obci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krupobití</a:t>
            </a:r>
            <a:r>
              <a:rPr lang="en-US" dirty="0">
                <a:latin typeface="Calibri"/>
                <a:ea typeface="Calibri"/>
                <a:cs typeface="Calibri"/>
              </a:rPr>
              <a:t>?</a:t>
            </a:r>
          </a:p>
          <a:p>
            <a:r>
              <a:rPr lang="en-US" dirty="0" err="1">
                <a:latin typeface="Calibri"/>
                <a:ea typeface="Calibri"/>
                <a:cs typeface="Calibri"/>
              </a:rPr>
              <a:t>Kolik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krupobití</a:t>
            </a:r>
            <a:r>
              <a:rPr lang="en-US" dirty="0">
                <a:latin typeface="Calibri"/>
                <a:ea typeface="Calibri"/>
                <a:cs typeface="Calibri"/>
              </a:rPr>
              <a:t> za </a:t>
            </a:r>
            <a:r>
              <a:rPr lang="en-US" dirty="0" err="1">
                <a:latin typeface="Calibri"/>
                <a:ea typeface="Calibri"/>
                <a:cs typeface="Calibri"/>
              </a:rPr>
              <a:t>poslední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rok</a:t>
            </a:r>
            <a:r>
              <a:rPr lang="en-US" dirty="0">
                <a:latin typeface="Calibri"/>
                <a:ea typeface="Calibri"/>
                <a:cs typeface="Calibri"/>
              </a:rPr>
              <a:t>?</a:t>
            </a:r>
            <a:br>
              <a:rPr lang="en-US" dirty="0">
                <a:latin typeface="Calibri"/>
                <a:ea typeface="Calibri"/>
                <a:cs typeface="Calibri"/>
              </a:rPr>
            </a:br>
            <a:r>
              <a:rPr lang="en-US" dirty="0">
                <a:latin typeface="Calibri"/>
                <a:ea typeface="Calibri"/>
                <a:cs typeface="Calibri"/>
              </a:rPr>
              <a:t>V </a:t>
            </a:r>
            <a:r>
              <a:rPr lang="en-US" dirty="0" err="1">
                <a:latin typeface="Calibri"/>
                <a:ea typeface="Calibri"/>
                <a:cs typeface="Calibri"/>
              </a:rPr>
              <a:t>jakém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období</a:t>
            </a:r>
            <a:r>
              <a:rPr lang="en-US" dirty="0">
                <a:latin typeface="Calibri"/>
                <a:ea typeface="Calibri"/>
                <a:cs typeface="Calibri"/>
              </a:rPr>
              <a:t> (datum)..?</a:t>
            </a:r>
            <a:br>
              <a:rPr lang="en-US" dirty="0">
                <a:latin typeface="Calibri"/>
                <a:ea typeface="Calibri"/>
                <a:cs typeface="Calibri"/>
              </a:rPr>
            </a:br>
            <a:br>
              <a:rPr lang="en-US" dirty="0">
                <a:latin typeface="Calibri"/>
                <a:ea typeface="Calibri"/>
                <a:cs typeface="Calibri"/>
              </a:rPr>
            </a:b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3BBB-E135-43A6-906D-5BB38BFED43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7285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Pro získání informací na základě předchozích odpovědí mohu využít tvorbu podmínky/ podmínek, jako např.:</a:t>
            </a:r>
            <a:br>
              <a:rPr lang="en-US">
                <a:latin typeface="Calibri"/>
                <a:ea typeface="Calibri"/>
                <a:cs typeface="Calibri"/>
              </a:rPr>
            </a:br>
            <a:r>
              <a:rPr lang="en-US">
                <a:latin typeface="Calibri"/>
                <a:ea typeface="Calibri"/>
                <a:cs typeface="Calibri"/>
              </a:rPr>
              <a:t>V předchozí otázce jsme se ptali, zda došlo ke škodě na majetku v důsledku krupobití. </a:t>
            </a:r>
            <a:br>
              <a:rPr lang="en-US">
                <a:latin typeface="Calibri"/>
                <a:ea typeface="Calibri"/>
                <a:cs typeface="Calibri"/>
              </a:rPr>
            </a:br>
            <a:r>
              <a:rPr lang="en-US">
                <a:latin typeface="Calibri"/>
                <a:ea typeface="Calibri"/>
                <a:cs typeface="Calibri"/>
              </a:rPr>
              <a:t>Odpověď ANO na sebe naváže další detailnější podotázky.</a:t>
            </a:r>
            <a:br>
              <a:rPr lang="en-US">
                <a:latin typeface="Calibri"/>
                <a:ea typeface="Calibri"/>
                <a:cs typeface="Calibri"/>
              </a:rPr>
            </a:br>
            <a:r>
              <a:rPr lang="en-US">
                <a:latin typeface="Calibri"/>
                <a:ea typeface="Calibri"/>
                <a:cs typeface="Calibri"/>
              </a:rPr>
              <a:t>Odpověď NE nerozbalí nic.</a:t>
            </a:r>
            <a:br>
              <a:rPr lang="en-US">
                <a:latin typeface="Calibri"/>
                <a:ea typeface="Calibri"/>
                <a:cs typeface="Calibri"/>
              </a:rPr>
            </a:br>
            <a:br>
              <a:rPr lang="en-US">
                <a:latin typeface="Calibri"/>
                <a:ea typeface="Calibri"/>
                <a:cs typeface="Calibri"/>
              </a:rPr>
            </a:br>
            <a:r>
              <a:rPr lang="en-US">
                <a:latin typeface="Calibri"/>
                <a:ea typeface="Calibri"/>
                <a:cs typeface="Calibri"/>
              </a:rPr>
              <a:t>Mimo tvorbu podmínek mohu nastavit zda je to povinná otázka. Neveřejná otázka - lidi na ni odpoví, ale přístup k odpovědím se dostane do rukou jen určtým oprávněným osobám.</a:t>
            </a:r>
            <a:br>
              <a:rPr lang="en-US">
                <a:latin typeface="Calibri"/>
                <a:ea typeface="Calibri"/>
                <a:cs typeface="Calibri"/>
              </a:rPr>
            </a:br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3BBB-E135-43A6-906D-5BB38BFED43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6930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 zjištění věštího detailu u jedné specifiké otázky použiju větvení.</a:t>
            </a:r>
          </a:p>
          <a:p>
            <a:r>
              <a:rPr lang="en-US"/>
              <a:t>Zde se ptám zda došlo k újmě na zdraví či na životě zvířat.</a:t>
            </a:r>
            <a:br>
              <a:rPr lang="en-US">
                <a:cs typeface="+mn-lt"/>
              </a:rPr>
            </a:br>
            <a:r>
              <a:rPr lang="en-US"/>
              <a:t>Když odpoví respondent ANO, tak se rozbalí podotázka o tom, zda šlo o domácí nebo hospodářská zvířata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3BBB-E135-43A6-906D-5BB38BFED43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6696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Všechna</a:t>
            </a:r>
            <a:r>
              <a:rPr lang="en-US"/>
              <a:t> </a:t>
            </a:r>
            <a:r>
              <a:rPr lang="en-US" err="1"/>
              <a:t>vysbíraná</a:t>
            </a:r>
            <a:r>
              <a:rPr lang="en-US"/>
              <a:t> data </a:t>
            </a:r>
            <a:r>
              <a:rPr lang="en-US" err="1"/>
              <a:t>jsou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jednom</a:t>
            </a:r>
            <a:r>
              <a:rPr lang="en-US"/>
              <a:t> </a:t>
            </a:r>
            <a:r>
              <a:rPr lang="en-US" err="1"/>
              <a:t>místě</a:t>
            </a:r>
            <a:r>
              <a:rPr lang="en-US"/>
              <a:t>. </a:t>
            </a:r>
            <a:br>
              <a:rPr lang="en-US">
                <a:cs typeface="+mn-lt"/>
              </a:rPr>
            </a:br>
            <a:r>
              <a:rPr lang="en-US"/>
              <a:t>To je </a:t>
            </a:r>
            <a:r>
              <a:rPr lang="en-US" err="1"/>
              <a:t>obrovská</a:t>
            </a:r>
            <a:r>
              <a:rPr lang="en-US"/>
              <a:t> </a:t>
            </a:r>
            <a:r>
              <a:rPr lang="en-US" err="1"/>
              <a:t>výhoda</a:t>
            </a:r>
            <a:r>
              <a:rPr lang="en-US"/>
              <a:t> – můžete s </a:t>
            </a:r>
            <a:r>
              <a:rPr lang="en-US" err="1"/>
              <a:t>nimi</a:t>
            </a:r>
            <a:r>
              <a:rPr lang="en-US"/>
              <a:t> </a:t>
            </a:r>
            <a:r>
              <a:rPr lang="en-US" err="1"/>
              <a:t>dál</a:t>
            </a:r>
            <a:r>
              <a:rPr lang="en-US"/>
              <a:t> </a:t>
            </a:r>
            <a:r>
              <a:rPr lang="en-US" err="1"/>
              <a:t>pracovat</a:t>
            </a:r>
            <a:r>
              <a:rPr lang="en-US"/>
              <a:t>, </a:t>
            </a:r>
            <a:r>
              <a:rPr lang="en-US" err="1"/>
              <a:t>sdílet</a:t>
            </a:r>
            <a:r>
              <a:rPr lang="en-US"/>
              <a:t> je a </a:t>
            </a:r>
            <a:r>
              <a:rPr lang="en-US" err="1"/>
              <a:t>hlavně</a:t>
            </a:r>
            <a:r>
              <a:rPr lang="en-US"/>
              <a:t> </a:t>
            </a:r>
            <a:r>
              <a:rPr lang="en-US" err="1"/>
              <a:t>recyklovat</a:t>
            </a:r>
            <a:r>
              <a:rPr lang="en-US"/>
              <a:t>. </a:t>
            </a:r>
            <a:br>
              <a:rPr lang="en-US"/>
            </a:br>
            <a:r>
              <a:rPr lang="en-US"/>
              <a:t>Když </a:t>
            </a:r>
            <a:r>
              <a:rPr lang="en-US" err="1"/>
              <a:t>už</a:t>
            </a:r>
            <a:r>
              <a:rPr lang="en-US"/>
              <a:t> </a:t>
            </a:r>
            <a:r>
              <a:rPr lang="en-US" err="1"/>
              <a:t>jednou</a:t>
            </a:r>
            <a:r>
              <a:rPr lang="en-US"/>
              <a:t> data </a:t>
            </a:r>
            <a:r>
              <a:rPr lang="en-US" err="1"/>
              <a:t>máme</a:t>
            </a:r>
            <a:r>
              <a:rPr lang="en-US"/>
              <a:t>, </a:t>
            </a:r>
            <a:r>
              <a:rPr lang="en-US" err="1"/>
              <a:t>není</a:t>
            </a:r>
            <a:r>
              <a:rPr lang="en-US"/>
              <a:t> </a:t>
            </a:r>
            <a:r>
              <a:rPr lang="en-US" err="1"/>
              <a:t>potřeba</a:t>
            </a:r>
            <a:r>
              <a:rPr lang="en-US"/>
              <a:t> se </a:t>
            </a:r>
            <a:r>
              <a:rPr lang="en-US" err="1"/>
              <a:t>znovu</a:t>
            </a:r>
            <a:r>
              <a:rPr lang="en-US"/>
              <a:t> </a:t>
            </a:r>
            <a:r>
              <a:rPr lang="en-US" err="1"/>
              <a:t>dotazovat</a:t>
            </a:r>
            <a:r>
              <a:rPr lang="en-US"/>
              <a:t> </a:t>
            </a:r>
            <a:r>
              <a:rPr lang="en-US" err="1"/>
              <a:t>dalších</a:t>
            </a:r>
            <a:r>
              <a:rPr lang="en-US"/>
              <a:t> </a:t>
            </a:r>
            <a:r>
              <a:rPr lang="en-US" err="1"/>
              <a:t>institucí</a:t>
            </a:r>
            <a:r>
              <a:rPr lang="en-US"/>
              <a:t>. </a:t>
            </a:r>
            <a:r>
              <a:rPr lang="en-US" err="1"/>
              <a:t>Historická</a:t>
            </a:r>
            <a:r>
              <a:rPr lang="en-US"/>
              <a:t> data se </a:t>
            </a:r>
            <a:r>
              <a:rPr lang="en-US" err="1"/>
              <a:t>dají</a:t>
            </a:r>
            <a:r>
              <a:rPr lang="en-US"/>
              <a:t> </a:t>
            </a:r>
            <a:r>
              <a:rPr lang="en-US" err="1"/>
              <a:t>použít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později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nový</a:t>
            </a:r>
            <a:r>
              <a:rPr lang="en-US"/>
              <a:t> use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3BBB-E135-43A6-906D-5BB38BFED43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615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D7E9D5-E011-41A3-87F6-177AA1E19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D2F93CB-7EFD-4A5A-85CF-3F87CCF7B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868DBD-8ECE-4CF4-BFB6-D7B9D9D1F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13B2-E10C-4552-A8B1-4F9A415E183C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5B5F72-C41A-423B-92B0-A823CDF40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1BC4F2-6742-4737-A79C-08F3DD64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2BB99-B2EC-4C57-B4C2-1CEB71DD71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77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0EAFB-AB2D-4301-9BAB-4E0FC45AA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2E6C60E-C005-44C4-A1E8-1F73A7D8BA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2FF78A-0753-4A61-B6B8-747E7FA7D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13B2-E10C-4552-A8B1-4F9A415E183C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11AFA4-2BAC-42D3-8452-90CEF85A2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15DDE4-758A-48E8-A7D7-B2248E54B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2BB99-B2EC-4C57-B4C2-1CEB71DD71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62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76FB636-2035-4DA1-9D5D-A947951958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F096CF8-54D1-4AE5-A932-284BE43E5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150F05-A625-4AA0-B816-DBC8EB07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13B2-E10C-4552-A8B1-4F9A415E183C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0FEFC1-A255-4EFA-830F-3B5477B1D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F0041E-4B0A-4EC7-BC9F-81883F1ED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2BB99-B2EC-4C57-B4C2-1CEB71DD71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264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53CE86-A109-4D05-BEEB-F16015D4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87F44E-53D2-46DF-A1A7-20C026780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455A44-BF5D-4066-A175-07A2DE4A0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13B2-E10C-4552-A8B1-4F9A415E183C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04CAE0-BABC-417B-ADEA-62F1A03AE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A5ACE3-AA56-444A-A071-62D5775A7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2BB99-B2EC-4C57-B4C2-1CEB71DD71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008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C94A6C-0A28-4B08-B0CD-997ACF7E2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4EEE41-A3D7-405D-8D9D-A49634CAF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3898A6-0F96-445C-9824-B616D41B8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13B2-E10C-4552-A8B1-4F9A415E183C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A2F7C2-CCC7-4AFD-A2A3-5D5AA69BA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290BB81-9185-49A1-9E45-E7279F18C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2BB99-B2EC-4C57-B4C2-1CEB71DD71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878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BAC097-DE21-4EE4-8874-CD1F7CE73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D7A5BF-8FA5-46A9-A6E6-6EDC0BFBE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A5C5E5D-DA12-4C40-9F39-917111BBF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7C0169-2D7B-4174-9E62-9C245A7A5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13B2-E10C-4552-A8B1-4F9A415E183C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80BD5AA-67CA-49CF-8316-9B4F4169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6C2C73F-9FD3-4F34-A64D-C6EEA0DA9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2BB99-B2EC-4C57-B4C2-1CEB71DD71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679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51D648-B853-459B-9BC0-9826B370C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FEBC51F-63DE-4330-9A18-29ECBD896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63F7456-2C42-48DC-9C47-92D4184E7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5EDEEAF-9FAF-4DC6-B7A4-93CED48A8F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001BD73-E659-4EBD-B391-43576306B3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75ECB9F-6327-4C72-8525-6FFBA2E1F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13B2-E10C-4552-A8B1-4F9A415E183C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71B31E3-472F-41A5-814A-63CAE067C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568642D-EB19-4C2F-B987-C8E6D6F0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2BB99-B2EC-4C57-B4C2-1CEB71DD71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62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842C07-B497-4271-9416-B69E744A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310F420-D56E-4421-B213-B6800252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13B2-E10C-4552-A8B1-4F9A415E183C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D71E312-BD22-41F4-A74A-F7020ADEC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50EB945-AA1A-4B77-AE86-B0D23090D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2BB99-B2EC-4C57-B4C2-1CEB71DD71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0484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29DB884-66CC-49F5-95A3-9F1981B4E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13B2-E10C-4552-A8B1-4F9A415E183C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D4711D6-E46B-495F-A313-731737176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FD5A56E-5384-4EEF-A690-4E553EAE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2BB99-B2EC-4C57-B4C2-1CEB71DD71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005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E7E71B-1780-47EF-A52F-CE086A89A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3355ED-236D-4B67-80A1-8F48D405C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54F4456-8CAC-4004-99C1-A11E2AEC4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FD9A087-7419-484E-9B26-445D246DC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13B2-E10C-4552-A8B1-4F9A415E183C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6D63604-BD7E-43A4-A9A3-ED2EB2B92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814AC27-5860-44FC-BCB0-5387EA81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2BB99-B2EC-4C57-B4C2-1CEB71DD71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4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7EA7DC-8F67-44CD-A457-C469288A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27D2B5F-6AE1-4CE1-ADAB-B8777E82E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94A2AE9-32BF-464C-95D5-46B26946B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67FAD52-A900-4DDB-9D43-0489D330D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13B2-E10C-4552-A8B1-4F9A415E183C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0FC6345-3976-4667-B672-BC51FE084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1AA0FDD-A621-488B-BBBC-83B302603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2BB99-B2EC-4C57-B4C2-1CEB71DD71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75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4685F96-B66A-48BD-83D3-B77DD12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80CB1DD-16B7-4447-AC91-BAD719425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3ACB3E-9506-4843-AB29-10A1BC4250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013B2-E10C-4552-A8B1-4F9A415E183C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BC36F6-DD3A-4E5C-A233-A0CC87CDC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BB99B3-131F-40E4-9F61-A87D7E32D9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2BB99-B2EC-4C57-B4C2-1CEB71DD71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06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sberdat.gov.cz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berdat.gov.cz/surveys/75/result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sberdat@mv.gov.cz" TargetMode="External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221E1-F92F-016C-4E4D-F999622CE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16">
            <a:extLst>
              <a:ext uri="{FF2B5EF4-FFF2-40B4-BE49-F238E27FC236}">
                <a16:creationId xmlns:a16="http://schemas.microsoft.com/office/drawing/2014/main" id="{A00F3012-A583-B466-DC05-C87A401154AD}"/>
              </a:ext>
            </a:extLst>
          </p:cNvPr>
          <p:cNvSpPr/>
          <p:nvPr/>
        </p:nvSpPr>
        <p:spPr>
          <a:xfrm>
            <a:off x="3228327" y="2432744"/>
            <a:ext cx="5735346" cy="1277603"/>
          </a:xfrm>
          <a:prstGeom prst="flowChartTerminator">
            <a:avLst/>
          </a:prstGeom>
          <a:solidFill>
            <a:srgbClr val="00B0F0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540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cs-CZ" sz="6600" u="sng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sberdat.gov.cz</a:t>
            </a:r>
            <a:endParaRPr lang="cs-CZ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A112D2A-D0B3-2F96-5C60-D42A6444BA57}"/>
              </a:ext>
            </a:extLst>
          </p:cNvPr>
          <p:cNvSpPr txBox="1"/>
          <p:nvPr/>
        </p:nvSpPr>
        <p:spPr>
          <a:xfrm>
            <a:off x="1151755" y="709195"/>
            <a:ext cx="988849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/>
              <a:t>Nový (nejen) dotazníkový nástroj ve veřejné správě</a:t>
            </a:r>
            <a:endParaRPr lang="cs-CZ" sz="4400" b="1" dirty="0">
              <a:solidFill>
                <a:srgbClr val="00B0F0"/>
              </a:solidFill>
            </a:endParaRPr>
          </a:p>
          <a:p>
            <a:endParaRPr lang="cs-CZ" dirty="0"/>
          </a:p>
        </p:txBody>
      </p:sp>
      <p:pic>
        <p:nvPicPr>
          <p:cNvPr id="5" name="Grafický objekt 2" descr="Kurzor se souvislou výplní">
            <a:extLst>
              <a:ext uri="{FF2B5EF4-FFF2-40B4-BE49-F238E27FC236}">
                <a16:creationId xmlns:a16="http://schemas.microsoft.com/office/drawing/2014/main" id="{3075F60B-E9D4-506E-95DA-3087C8710C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848432">
            <a:off x="3135948" y="3904957"/>
            <a:ext cx="548005" cy="548005"/>
          </a:xfrm>
          <a:prstGeom prst="rect">
            <a:avLst/>
          </a:prstGeom>
        </p:spPr>
      </p:pic>
      <p:pic>
        <p:nvPicPr>
          <p:cNvPr id="10" name="Obrázek 9" descr="logo_cmyk">
            <a:extLst>
              <a:ext uri="{FF2B5EF4-FFF2-40B4-BE49-F238E27FC236}">
                <a16:creationId xmlns:a16="http://schemas.microsoft.com/office/drawing/2014/main" id="{ED0ACA2A-7040-D9A8-EDB9-539399B99A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31" y="5635305"/>
            <a:ext cx="2120008" cy="579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 descr="Obsah obrázku Písmo, Grafika, logo, symbol&#10;&#10;Obsah generovaný pomocí AI může být nesprávný.">
            <a:extLst>
              <a:ext uri="{FF2B5EF4-FFF2-40B4-BE49-F238E27FC236}">
                <a16:creationId xmlns:a16="http://schemas.microsoft.com/office/drawing/2014/main" id="{562E4A42-0CF7-FE85-4333-4D7E7B34F5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220" y="5607087"/>
            <a:ext cx="1575561" cy="708557"/>
          </a:xfrm>
          <a:prstGeom prst="rect">
            <a:avLst/>
          </a:prstGeom>
        </p:spPr>
      </p:pic>
      <p:pic>
        <p:nvPicPr>
          <p:cNvPr id="12" name="Obrázek 11" descr="Obsah obrázku text, Písmo, Elektricky modrá, modrá&#10;&#10;Obsah generovaný pomocí AI může být nesprávný.">
            <a:extLst>
              <a:ext uri="{FF2B5EF4-FFF2-40B4-BE49-F238E27FC236}">
                <a16:creationId xmlns:a16="http://schemas.microsoft.com/office/drawing/2014/main" id="{A2499F8A-19CF-376F-403A-DA5386AD0E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941" y="5635305"/>
            <a:ext cx="2303843" cy="616406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85DA480-25FC-BBA8-5F6A-29E3516DF611}"/>
              </a:ext>
            </a:extLst>
          </p:cNvPr>
          <p:cNvSpPr txBox="1"/>
          <p:nvPr/>
        </p:nvSpPr>
        <p:spPr>
          <a:xfrm>
            <a:off x="2533045" y="4053805"/>
            <a:ext cx="71259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/>
              <a:t>Jakub Jaňura, Romana Volšická, Petr Moldan - Ministerstvo vnitra</a:t>
            </a:r>
          </a:p>
          <a:p>
            <a:pPr algn="ctr"/>
            <a:r>
              <a:rPr lang="cs-CZ" sz="2000" b="1" dirty="0"/>
              <a:t>Kristýna Bártová - </a:t>
            </a:r>
            <a:r>
              <a:rPr lang="cs-CZ" sz="2000" b="1" dirty="0" err="1"/>
              <a:t>Orgis</a:t>
            </a:r>
            <a:r>
              <a:rPr lang="cs-CZ" sz="2000" b="1" dirty="0"/>
              <a:t> IT</a:t>
            </a:r>
          </a:p>
          <a:p>
            <a:pPr algn="ctr"/>
            <a:r>
              <a:rPr lang="cs-CZ" sz="2000" b="1" dirty="0"/>
              <a:t>Olomouc, 8.10.2025</a:t>
            </a:r>
          </a:p>
        </p:txBody>
      </p:sp>
    </p:spTree>
    <p:extLst>
      <p:ext uri="{BB962C8B-B14F-4D97-AF65-F5344CB8AC3E}">
        <p14:creationId xmlns:p14="http://schemas.microsoft.com/office/powerpoint/2010/main" val="3324700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Kosoúhelník 36">
            <a:extLst>
              <a:ext uri="{FF2B5EF4-FFF2-40B4-BE49-F238E27FC236}">
                <a16:creationId xmlns:a16="http://schemas.microsoft.com/office/drawing/2014/main" id="{1F2962A9-A8A4-0B6A-6EF8-2D14AE327043}"/>
              </a:ext>
            </a:extLst>
          </p:cNvPr>
          <p:cNvSpPr/>
          <p:nvPr/>
        </p:nvSpPr>
        <p:spPr>
          <a:xfrm>
            <a:off x="706154" y="-293631"/>
            <a:ext cx="2386376" cy="499650"/>
          </a:xfrm>
          <a:prstGeom prst="parallelogram">
            <a:avLst>
              <a:gd name="adj" fmla="val 50000"/>
            </a:avLst>
          </a:prstGeom>
          <a:solidFill>
            <a:srgbClr val="00A9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7301EA5F-4C2D-E1E5-24C1-EB1CB81891D6}"/>
              </a:ext>
            </a:extLst>
          </p:cNvPr>
          <p:cNvGrpSpPr/>
          <p:nvPr/>
        </p:nvGrpSpPr>
        <p:grpSpPr>
          <a:xfrm>
            <a:off x="1082896" y="2071057"/>
            <a:ext cx="1874957" cy="522562"/>
            <a:chOff x="1082896" y="2071057"/>
            <a:chExt cx="1874957" cy="522562"/>
          </a:xfrm>
        </p:grpSpPr>
        <p:sp>
          <p:nvSpPr>
            <p:cNvPr id="40" name="Obdélník: se zakulacenými rohy 39">
              <a:extLst>
                <a:ext uri="{FF2B5EF4-FFF2-40B4-BE49-F238E27FC236}">
                  <a16:creationId xmlns:a16="http://schemas.microsoft.com/office/drawing/2014/main" id="{3176A780-3056-AD41-0FE2-846066DC535B}"/>
                </a:ext>
              </a:extLst>
            </p:cNvPr>
            <p:cNvSpPr/>
            <p:nvPr/>
          </p:nvSpPr>
          <p:spPr>
            <a:xfrm>
              <a:off x="1082896" y="2071057"/>
              <a:ext cx="1741500" cy="52256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" name="TextovéPole 40">
              <a:extLst>
                <a:ext uri="{FF2B5EF4-FFF2-40B4-BE49-F238E27FC236}">
                  <a16:creationId xmlns:a16="http://schemas.microsoft.com/office/drawing/2014/main" id="{347308FF-34AE-7F4F-2908-751A8B5FE245}"/>
                </a:ext>
              </a:extLst>
            </p:cNvPr>
            <p:cNvSpPr txBox="1"/>
            <p:nvPr/>
          </p:nvSpPr>
          <p:spPr>
            <a:xfrm>
              <a:off x="1265180" y="2150078"/>
              <a:ext cx="16926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>
                  <a:latin typeface="Aptos SemiBold" panose="020F0502020204030204" pitchFamily="34" charset="0"/>
                  <a:cs typeface="72 Condensed" panose="020B0506030000000003" pitchFamily="34" charset="0"/>
                </a:rPr>
                <a:t>Úředník ORP</a:t>
              </a:r>
            </a:p>
          </p:txBody>
        </p:sp>
      </p:grpSp>
      <p:sp>
        <p:nvSpPr>
          <p:cNvPr id="50" name="Šipka: doprava 49">
            <a:extLst>
              <a:ext uri="{FF2B5EF4-FFF2-40B4-BE49-F238E27FC236}">
                <a16:creationId xmlns:a16="http://schemas.microsoft.com/office/drawing/2014/main" id="{F7AD58C0-FC9D-5AA7-A48F-3A21858ACA88}"/>
              </a:ext>
            </a:extLst>
          </p:cNvPr>
          <p:cNvSpPr/>
          <p:nvPr/>
        </p:nvSpPr>
        <p:spPr>
          <a:xfrm>
            <a:off x="8918744" y="1491560"/>
            <a:ext cx="933720" cy="287794"/>
          </a:xfrm>
          <a:prstGeom prst="rightArrow">
            <a:avLst/>
          </a:prstGeom>
          <a:solidFill>
            <a:srgbClr val="C5C6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9D2222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6B8E80-EF08-7ED3-9F4B-97D6A28636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/>
            </a:br>
            <a:endParaRPr lang="cs-CZ"/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91CCF529-5BC7-4E97-4136-FEE030C11A3E}"/>
              </a:ext>
            </a:extLst>
          </p:cNvPr>
          <p:cNvSpPr/>
          <p:nvPr/>
        </p:nvSpPr>
        <p:spPr>
          <a:xfrm rot="5400000">
            <a:off x="2067279" y="3774228"/>
            <a:ext cx="933720" cy="287794"/>
          </a:xfrm>
          <a:prstGeom prst="rightArrow">
            <a:avLst/>
          </a:prstGeom>
          <a:solidFill>
            <a:srgbClr val="003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: doprava 13">
            <a:extLst>
              <a:ext uri="{FF2B5EF4-FFF2-40B4-BE49-F238E27FC236}">
                <a16:creationId xmlns:a16="http://schemas.microsoft.com/office/drawing/2014/main" id="{0CB89102-27AC-1F5D-9C5C-64891E549AF4}"/>
              </a:ext>
            </a:extLst>
          </p:cNvPr>
          <p:cNvSpPr/>
          <p:nvPr/>
        </p:nvSpPr>
        <p:spPr>
          <a:xfrm rot="5400000">
            <a:off x="3129601" y="3768576"/>
            <a:ext cx="933720" cy="287794"/>
          </a:xfrm>
          <a:prstGeom prst="rightArrow">
            <a:avLst/>
          </a:prstGeom>
          <a:solidFill>
            <a:srgbClr val="003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F5153CDD-49DE-0FA0-4091-53C18BCD56BB}"/>
              </a:ext>
            </a:extLst>
          </p:cNvPr>
          <p:cNvSpPr/>
          <p:nvPr/>
        </p:nvSpPr>
        <p:spPr>
          <a:xfrm rot="5400000">
            <a:off x="4183324" y="3765540"/>
            <a:ext cx="933720" cy="287794"/>
          </a:xfrm>
          <a:prstGeom prst="rightArrow">
            <a:avLst/>
          </a:prstGeom>
          <a:solidFill>
            <a:srgbClr val="003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: doprava 17">
            <a:extLst>
              <a:ext uri="{FF2B5EF4-FFF2-40B4-BE49-F238E27FC236}">
                <a16:creationId xmlns:a16="http://schemas.microsoft.com/office/drawing/2014/main" id="{F5667070-C7A5-AE44-C02B-C7E67C8FDE0F}"/>
              </a:ext>
            </a:extLst>
          </p:cNvPr>
          <p:cNvSpPr/>
          <p:nvPr/>
        </p:nvSpPr>
        <p:spPr>
          <a:xfrm rot="5400000">
            <a:off x="5287809" y="3774228"/>
            <a:ext cx="933720" cy="287794"/>
          </a:xfrm>
          <a:prstGeom prst="rightArrow">
            <a:avLst/>
          </a:prstGeom>
          <a:solidFill>
            <a:srgbClr val="003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: doprava 18">
            <a:extLst>
              <a:ext uri="{FF2B5EF4-FFF2-40B4-BE49-F238E27FC236}">
                <a16:creationId xmlns:a16="http://schemas.microsoft.com/office/drawing/2014/main" id="{442D6D35-F43B-F1D0-2E33-B8948D724DD1}"/>
              </a:ext>
            </a:extLst>
          </p:cNvPr>
          <p:cNvSpPr/>
          <p:nvPr/>
        </p:nvSpPr>
        <p:spPr>
          <a:xfrm rot="5400000">
            <a:off x="6310832" y="3774228"/>
            <a:ext cx="933720" cy="287794"/>
          </a:xfrm>
          <a:prstGeom prst="rightArrow">
            <a:avLst/>
          </a:prstGeom>
          <a:solidFill>
            <a:srgbClr val="003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3C7B9F5E-3713-2C4B-53DA-401FBFAEA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061" y="4890171"/>
            <a:ext cx="944432" cy="691662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9A8693CF-9A97-3471-DA53-9DA6667C4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090" y="4890171"/>
            <a:ext cx="944432" cy="691662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39D850CF-56BB-ECE5-4ED0-CAA38BEE2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508" y="4886353"/>
            <a:ext cx="944432" cy="691662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4AB6987B-6196-C1FF-F978-FDDF4932D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560" y="4890171"/>
            <a:ext cx="944432" cy="691662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81C6C661-366C-0D6C-6E9D-D34855AC6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539" y="4890171"/>
            <a:ext cx="944432" cy="691662"/>
          </a:xfrm>
          <a:prstGeom prst="rect">
            <a:avLst/>
          </a:prstGeom>
        </p:spPr>
      </p:pic>
      <p:sp>
        <p:nvSpPr>
          <p:cNvPr id="31" name="Šipka: doprava 30">
            <a:extLst>
              <a:ext uri="{FF2B5EF4-FFF2-40B4-BE49-F238E27FC236}">
                <a16:creationId xmlns:a16="http://schemas.microsoft.com/office/drawing/2014/main" id="{C9BE1CA5-843F-BDC3-C240-F970B3AD5358}"/>
              </a:ext>
            </a:extLst>
          </p:cNvPr>
          <p:cNvSpPr/>
          <p:nvPr/>
        </p:nvSpPr>
        <p:spPr>
          <a:xfrm rot="16200000">
            <a:off x="2410183" y="3765540"/>
            <a:ext cx="933720" cy="287794"/>
          </a:xfrm>
          <a:prstGeom prst="rightArrow">
            <a:avLst/>
          </a:prstGeom>
          <a:solidFill>
            <a:srgbClr val="9D22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9D2222"/>
              </a:solidFill>
            </a:endParaRPr>
          </a:p>
        </p:txBody>
      </p:sp>
      <p:sp>
        <p:nvSpPr>
          <p:cNvPr id="32" name="Šipka: doprava 31">
            <a:extLst>
              <a:ext uri="{FF2B5EF4-FFF2-40B4-BE49-F238E27FC236}">
                <a16:creationId xmlns:a16="http://schemas.microsoft.com/office/drawing/2014/main" id="{6147BDDF-DE68-1BC8-5CA4-7DA0D1BAC11E}"/>
              </a:ext>
            </a:extLst>
          </p:cNvPr>
          <p:cNvSpPr/>
          <p:nvPr/>
        </p:nvSpPr>
        <p:spPr>
          <a:xfrm rot="16200000">
            <a:off x="3472505" y="3759888"/>
            <a:ext cx="933720" cy="287794"/>
          </a:xfrm>
          <a:prstGeom prst="rightArrow">
            <a:avLst/>
          </a:prstGeom>
          <a:solidFill>
            <a:srgbClr val="9D22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9D2222"/>
              </a:solidFill>
            </a:endParaRPr>
          </a:p>
        </p:txBody>
      </p:sp>
      <p:sp>
        <p:nvSpPr>
          <p:cNvPr id="33" name="Šipka: doprava 32">
            <a:extLst>
              <a:ext uri="{FF2B5EF4-FFF2-40B4-BE49-F238E27FC236}">
                <a16:creationId xmlns:a16="http://schemas.microsoft.com/office/drawing/2014/main" id="{3A03DE8F-869B-EF93-985A-8EC77F69453D}"/>
              </a:ext>
            </a:extLst>
          </p:cNvPr>
          <p:cNvSpPr/>
          <p:nvPr/>
        </p:nvSpPr>
        <p:spPr>
          <a:xfrm rot="16200000">
            <a:off x="4526228" y="3756852"/>
            <a:ext cx="933720" cy="287794"/>
          </a:xfrm>
          <a:prstGeom prst="rightArrow">
            <a:avLst/>
          </a:prstGeom>
          <a:solidFill>
            <a:srgbClr val="9D22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9D2222"/>
              </a:solidFill>
            </a:endParaRPr>
          </a:p>
        </p:txBody>
      </p:sp>
      <p:sp>
        <p:nvSpPr>
          <p:cNvPr id="34" name="Šipka: doprava 33">
            <a:extLst>
              <a:ext uri="{FF2B5EF4-FFF2-40B4-BE49-F238E27FC236}">
                <a16:creationId xmlns:a16="http://schemas.microsoft.com/office/drawing/2014/main" id="{6146A803-8C8B-118D-2754-A9F34569B9AA}"/>
              </a:ext>
            </a:extLst>
          </p:cNvPr>
          <p:cNvSpPr/>
          <p:nvPr/>
        </p:nvSpPr>
        <p:spPr>
          <a:xfrm rot="16200000">
            <a:off x="5630713" y="3765540"/>
            <a:ext cx="933720" cy="287794"/>
          </a:xfrm>
          <a:prstGeom prst="rightArrow">
            <a:avLst/>
          </a:prstGeom>
          <a:solidFill>
            <a:srgbClr val="9D22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9D2222"/>
              </a:solidFill>
            </a:endParaRPr>
          </a:p>
        </p:txBody>
      </p:sp>
      <p:sp>
        <p:nvSpPr>
          <p:cNvPr id="35" name="Šipka: doprava 34">
            <a:extLst>
              <a:ext uri="{FF2B5EF4-FFF2-40B4-BE49-F238E27FC236}">
                <a16:creationId xmlns:a16="http://schemas.microsoft.com/office/drawing/2014/main" id="{3B11AF3A-1EEB-AC0F-F58D-D43B364FCD24}"/>
              </a:ext>
            </a:extLst>
          </p:cNvPr>
          <p:cNvSpPr/>
          <p:nvPr/>
        </p:nvSpPr>
        <p:spPr>
          <a:xfrm rot="16200000">
            <a:off x="6653736" y="3765540"/>
            <a:ext cx="933720" cy="287794"/>
          </a:xfrm>
          <a:prstGeom prst="rightArrow">
            <a:avLst/>
          </a:prstGeom>
          <a:solidFill>
            <a:srgbClr val="9D22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9D2222"/>
              </a:solidFill>
            </a:endParaRPr>
          </a:p>
        </p:txBody>
      </p:sp>
      <p:pic>
        <p:nvPicPr>
          <p:cNvPr id="39" name="Obrázek 38">
            <a:extLst>
              <a:ext uri="{FF2B5EF4-FFF2-40B4-BE49-F238E27FC236}">
                <a16:creationId xmlns:a16="http://schemas.microsoft.com/office/drawing/2014/main" id="{F2353AEE-EF12-6FCD-04CC-83C9D7202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950" y="976403"/>
            <a:ext cx="1143137" cy="1047132"/>
          </a:xfrm>
          <a:prstGeom prst="rect">
            <a:avLst/>
          </a:prstGeom>
        </p:spPr>
      </p:pic>
      <p:grpSp>
        <p:nvGrpSpPr>
          <p:cNvPr id="6" name="Skupina 5">
            <a:extLst>
              <a:ext uri="{FF2B5EF4-FFF2-40B4-BE49-F238E27FC236}">
                <a16:creationId xmlns:a16="http://schemas.microsoft.com/office/drawing/2014/main" id="{154E6159-F904-30A5-B77B-5B1CD094EE7E}"/>
              </a:ext>
            </a:extLst>
          </p:cNvPr>
          <p:cNvGrpSpPr/>
          <p:nvPr/>
        </p:nvGrpSpPr>
        <p:grpSpPr>
          <a:xfrm>
            <a:off x="585002" y="3403743"/>
            <a:ext cx="1692673" cy="1042045"/>
            <a:chOff x="127802" y="3403743"/>
            <a:chExt cx="1692673" cy="1042045"/>
          </a:xfrm>
        </p:grpSpPr>
        <p:sp>
          <p:nvSpPr>
            <p:cNvPr id="42" name="Obdélník: se zakulacenými rohy 41">
              <a:extLst>
                <a:ext uri="{FF2B5EF4-FFF2-40B4-BE49-F238E27FC236}">
                  <a16:creationId xmlns:a16="http://schemas.microsoft.com/office/drawing/2014/main" id="{96D3FAA6-CAC1-C837-512D-0D2A96EEA411}"/>
                </a:ext>
              </a:extLst>
            </p:cNvPr>
            <p:cNvSpPr/>
            <p:nvPr/>
          </p:nvSpPr>
          <p:spPr>
            <a:xfrm>
              <a:off x="293874" y="3403743"/>
              <a:ext cx="1375708" cy="1042045"/>
            </a:xfrm>
            <a:prstGeom prst="roundRect">
              <a:avLst/>
            </a:prstGeom>
            <a:solidFill>
              <a:srgbClr val="003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003060"/>
                </a:solidFill>
              </a:endParaRPr>
            </a:p>
          </p:txBody>
        </p:sp>
        <p:sp>
          <p:nvSpPr>
            <p:cNvPr id="43" name="TextovéPole 42">
              <a:extLst>
                <a:ext uri="{FF2B5EF4-FFF2-40B4-BE49-F238E27FC236}">
                  <a16:creationId xmlns:a16="http://schemas.microsoft.com/office/drawing/2014/main" id="{85B0787C-A924-00B8-EE59-290C38E57F16}"/>
                </a:ext>
              </a:extLst>
            </p:cNvPr>
            <p:cNvSpPr txBox="1"/>
            <p:nvPr/>
          </p:nvSpPr>
          <p:spPr>
            <a:xfrm>
              <a:off x="127802" y="3586026"/>
              <a:ext cx="16926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>
                  <a:solidFill>
                    <a:schemeClr val="bg1"/>
                  </a:solidFill>
                  <a:latin typeface="Aptos SemiBold" panose="020F0502020204030204" pitchFamily="34" charset="0"/>
                  <a:cs typeface="72 Condensed" panose="020B0506030000000003" pitchFamily="34" charset="0"/>
                </a:rPr>
                <a:t>Rozeslání dotazníků</a:t>
              </a:r>
            </a:p>
          </p:txBody>
        </p:sp>
      </p:grpSp>
      <p:grpSp>
        <p:nvGrpSpPr>
          <p:cNvPr id="5" name="Skupina 4">
            <a:extLst>
              <a:ext uri="{FF2B5EF4-FFF2-40B4-BE49-F238E27FC236}">
                <a16:creationId xmlns:a16="http://schemas.microsoft.com/office/drawing/2014/main" id="{90040B21-2D21-8A35-2F31-E1542B497658}"/>
              </a:ext>
            </a:extLst>
          </p:cNvPr>
          <p:cNvGrpSpPr/>
          <p:nvPr/>
        </p:nvGrpSpPr>
        <p:grpSpPr>
          <a:xfrm>
            <a:off x="3351259" y="5850439"/>
            <a:ext cx="2949162" cy="507911"/>
            <a:chOff x="2979784" y="5850439"/>
            <a:chExt cx="2949162" cy="507911"/>
          </a:xfrm>
        </p:grpSpPr>
        <p:sp>
          <p:nvSpPr>
            <p:cNvPr id="44" name="Obdélník: se zakulacenými rohy 43">
              <a:extLst>
                <a:ext uri="{FF2B5EF4-FFF2-40B4-BE49-F238E27FC236}">
                  <a16:creationId xmlns:a16="http://schemas.microsoft.com/office/drawing/2014/main" id="{84473E59-8F96-1ABB-DA23-7E1A51A34DA4}"/>
                </a:ext>
              </a:extLst>
            </p:cNvPr>
            <p:cNvSpPr/>
            <p:nvPr/>
          </p:nvSpPr>
          <p:spPr>
            <a:xfrm>
              <a:off x="2979784" y="5850439"/>
              <a:ext cx="2949162" cy="507911"/>
            </a:xfrm>
            <a:prstGeom prst="roundRect">
              <a:avLst/>
            </a:prstGeom>
            <a:solidFill>
              <a:srgbClr val="9D222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" name="TextovéPole 44">
              <a:extLst>
                <a:ext uri="{FF2B5EF4-FFF2-40B4-BE49-F238E27FC236}">
                  <a16:creationId xmlns:a16="http://schemas.microsoft.com/office/drawing/2014/main" id="{C46A65F3-47A9-EB56-EBF9-43AD2F3EDBC3}"/>
                </a:ext>
              </a:extLst>
            </p:cNvPr>
            <p:cNvSpPr txBox="1"/>
            <p:nvPr/>
          </p:nvSpPr>
          <p:spPr>
            <a:xfrm>
              <a:off x="3088181" y="5925164"/>
              <a:ext cx="2715842" cy="369332"/>
            </a:xfrm>
            <a:prstGeom prst="rect">
              <a:avLst/>
            </a:prstGeom>
            <a:solidFill>
              <a:srgbClr val="9D222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>
                  <a:solidFill>
                    <a:schemeClr val="bg1"/>
                  </a:solidFill>
                  <a:latin typeface="Aptos SemiBold" panose="020F0502020204030204" pitchFamily="34" charset="0"/>
                  <a:cs typeface="72 Condensed" panose="020B0506030000000003" pitchFamily="34" charset="0"/>
                </a:rPr>
                <a:t>Vyplnění dotazníků</a:t>
              </a:r>
            </a:p>
          </p:txBody>
        </p:sp>
      </p:grpSp>
      <p:grpSp>
        <p:nvGrpSpPr>
          <p:cNvPr id="7" name="Skupina 6">
            <a:extLst>
              <a:ext uri="{FF2B5EF4-FFF2-40B4-BE49-F238E27FC236}">
                <a16:creationId xmlns:a16="http://schemas.microsoft.com/office/drawing/2014/main" id="{632E24E3-8940-22C5-5F15-61E416F241C4}"/>
              </a:ext>
            </a:extLst>
          </p:cNvPr>
          <p:cNvGrpSpPr/>
          <p:nvPr/>
        </p:nvGrpSpPr>
        <p:grpSpPr>
          <a:xfrm>
            <a:off x="7445453" y="3338692"/>
            <a:ext cx="1692673" cy="1205658"/>
            <a:chOff x="7073978" y="3394108"/>
            <a:chExt cx="1692673" cy="1205658"/>
          </a:xfrm>
        </p:grpSpPr>
        <p:sp>
          <p:nvSpPr>
            <p:cNvPr id="46" name="Obdélník: se zakulacenými rohy 45">
              <a:extLst>
                <a:ext uri="{FF2B5EF4-FFF2-40B4-BE49-F238E27FC236}">
                  <a16:creationId xmlns:a16="http://schemas.microsoft.com/office/drawing/2014/main" id="{A6F0AC89-8B22-FE91-B0E1-1D1340DC78DB}"/>
                </a:ext>
              </a:extLst>
            </p:cNvPr>
            <p:cNvSpPr/>
            <p:nvPr/>
          </p:nvSpPr>
          <p:spPr>
            <a:xfrm>
              <a:off x="7146365" y="3394108"/>
              <a:ext cx="1501910" cy="1205658"/>
            </a:xfrm>
            <a:prstGeom prst="roundRect">
              <a:avLst/>
            </a:prstGeom>
            <a:solidFill>
              <a:srgbClr val="9D222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003060"/>
                </a:solidFill>
              </a:endParaRPr>
            </a:p>
          </p:txBody>
        </p:sp>
        <p:sp>
          <p:nvSpPr>
            <p:cNvPr id="47" name="TextovéPole 46">
              <a:extLst>
                <a:ext uri="{FF2B5EF4-FFF2-40B4-BE49-F238E27FC236}">
                  <a16:creationId xmlns:a16="http://schemas.microsoft.com/office/drawing/2014/main" id="{BAA1C1DF-78DA-E143-E45D-061A43C1F42B}"/>
                </a:ext>
              </a:extLst>
            </p:cNvPr>
            <p:cNvSpPr txBox="1"/>
            <p:nvPr/>
          </p:nvSpPr>
          <p:spPr>
            <a:xfrm>
              <a:off x="7073978" y="3537300"/>
              <a:ext cx="16926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>
                  <a:solidFill>
                    <a:schemeClr val="bg1"/>
                  </a:solidFill>
                  <a:latin typeface="Aptos SemiBold" panose="020F0502020204030204" pitchFamily="34" charset="0"/>
                  <a:cs typeface="72 Condensed" panose="020B0506030000000003" pitchFamily="34" charset="0"/>
                </a:rPr>
                <a:t>Odeslání</a:t>
              </a:r>
            </a:p>
            <a:p>
              <a:pPr algn="ctr"/>
              <a:r>
                <a:rPr lang="cs-CZ">
                  <a:solidFill>
                    <a:schemeClr val="bg1"/>
                  </a:solidFill>
                  <a:latin typeface="Aptos SemiBold" panose="020F0502020204030204" pitchFamily="34" charset="0"/>
                  <a:cs typeface="72 Condensed" panose="020B0506030000000003" pitchFamily="34" charset="0"/>
                </a:rPr>
                <a:t>vyplněných dotazníků</a:t>
              </a:r>
            </a:p>
          </p:txBody>
        </p:sp>
      </p:grp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5FA0C314-8171-C54C-3C4C-3572E68EF6AE}"/>
              </a:ext>
            </a:extLst>
          </p:cNvPr>
          <p:cNvGrpSpPr/>
          <p:nvPr/>
        </p:nvGrpSpPr>
        <p:grpSpPr>
          <a:xfrm>
            <a:off x="6836098" y="1067478"/>
            <a:ext cx="1834909" cy="1190757"/>
            <a:chOff x="6464623" y="1067478"/>
            <a:chExt cx="1834909" cy="1190757"/>
          </a:xfrm>
        </p:grpSpPr>
        <p:sp>
          <p:nvSpPr>
            <p:cNvPr id="48" name="Obdélník: se zakulacenými rohy 47">
              <a:extLst>
                <a:ext uri="{FF2B5EF4-FFF2-40B4-BE49-F238E27FC236}">
                  <a16:creationId xmlns:a16="http://schemas.microsoft.com/office/drawing/2014/main" id="{E99A402B-5792-E908-1D2A-0116B981712F}"/>
                </a:ext>
              </a:extLst>
            </p:cNvPr>
            <p:cNvSpPr/>
            <p:nvPr/>
          </p:nvSpPr>
          <p:spPr>
            <a:xfrm>
              <a:off x="6464623" y="1067478"/>
              <a:ext cx="1834909" cy="1190757"/>
            </a:xfrm>
            <a:prstGeom prst="roundRect">
              <a:avLst/>
            </a:prstGeom>
            <a:solidFill>
              <a:srgbClr val="00A9E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2A947DC8-EF7B-7845-BA6D-971E9C9CB10D}"/>
                </a:ext>
              </a:extLst>
            </p:cNvPr>
            <p:cNvSpPr txBox="1"/>
            <p:nvPr/>
          </p:nvSpPr>
          <p:spPr>
            <a:xfrm>
              <a:off x="6535740" y="1192842"/>
              <a:ext cx="16926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>
                  <a:latin typeface="Aptos SemiBold" panose="020F0502020204030204" pitchFamily="34" charset="0"/>
                  <a:cs typeface="72 Condensed" panose="020B0506030000000003" pitchFamily="34" charset="0"/>
                </a:rPr>
                <a:t>Zpracování </a:t>
              </a:r>
            </a:p>
            <a:p>
              <a:pPr algn="ctr"/>
              <a:r>
                <a:rPr lang="cs-CZ">
                  <a:latin typeface="Aptos SemiBold" panose="020F0502020204030204" pitchFamily="34" charset="0"/>
                  <a:cs typeface="72 Condensed" panose="020B0506030000000003" pitchFamily="34" charset="0"/>
                </a:rPr>
                <a:t>a analýza dotazníků</a:t>
              </a:r>
            </a:p>
          </p:txBody>
        </p:sp>
      </p:grpSp>
      <p:pic>
        <p:nvPicPr>
          <p:cNvPr id="53" name="Obrázek 52">
            <a:extLst>
              <a:ext uri="{FF2B5EF4-FFF2-40B4-BE49-F238E27FC236}">
                <a16:creationId xmlns:a16="http://schemas.microsoft.com/office/drawing/2014/main" id="{0CA67991-0DF6-867E-8BC5-382CD50A7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8608" y="1122363"/>
            <a:ext cx="1840276" cy="1344098"/>
          </a:xfrm>
          <a:prstGeom prst="rect">
            <a:avLst/>
          </a:prstGeom>
        </p:spPr>
      </p:pic>
      <p:pic>
        <p:nvPicPr>
          <p:cNvPr id="54" name="Obrázek 53">
            <a:extLst>
              <a:ext uri="{FF2B5EF4-FFF2-40B4-BE49-F238E27FC236}">
                <a16:creationId xmlns:a16="http://schemas.microsoft.com/office/drawing/2014/main" id="{E4CCD931-62C1-94A7-4FB6-7B4C2D192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5316" y="2466461"/>
            <a:ext cx="1840276" cy="1344098"/>
          </a:xfrm>
          <a:prstGeom prst="rect">
            <a:avLst/>
          </a:prstGeom>
        </p:spPr>
      </p:pic>
      <p:grpSp>
        <p:nvGrpSpPr>
          <p:cNvPr id="13" name="Skupina 12">
            <a:extLst>
              <a:ext uri="{FF2B5EF4-FFF2-40B4-BE49-F238E27FC236}">
                <a16:creationId xmlns:a16="http://schemas.microsoft.com/office/drawing/2014/main" id="{EC764FF3-1E0C-8595-4A63-DE309419F221}"/>
              </a:ext>
            </a:extLst>
          </p:cNvPr>
          <p:cNvGrpSpPr/>
          <p:nvPr/>
        </p:nvGrpSpPr>
        <p:grpSpPr>
          <a:xfrm>
            <a:off x="9883975" y="3892200"/>
            <a:ext cx="1834909" cy="1190757"/>
            <a:chOff x="10017325" y="3892200"/>
            <a:chExt cx="1834909" cy="1190757"/>
          </a:xfrm>
        </p:grpSpPr>
        <p:sp>
          <p:nvSpPr>
            <p:cNvPr id="55" name="Obdélník: se zakulacenými rohy 54">
              <a:extLst>
                <a:ext uri="{FF2B5EF4-FFF2-40B4-BE49-F238E27FC236}">
                  <a16:creationId xmlns:a16="http://schemas.microsoft.com/office/drawing/2014/main" id="{C58C8B53-0D1A-BB5C-716C-BBCD3E2061FB}"/>
                </a:ext>
              </a:extLst>
            </p:cNvPr>
            <p:cNvSpPr/>
            <p:nvPr/>
          </p:nvSpPr>
          <p:spPr>
            <a:xfrm>
              <a:off x="10017325" y="3892200"/>
              <a:ext cx="1834909" cy="1190757"/>
            </a:xfrm>
            <a:prstGeom prst="roundRect">
              <a:avLst/>
            </a:prstGeom>
            <a:solidFill>
              <a:srgbClr val="C5C6C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" name="TextovéPole 55">
              <a:extLst>
                <a:ext uri="{FF2B5EF4-FFF2-40B4-BE49-F238E27FC236}">
                  <a16:creationId xmlns:a16="http://schemas.microsoft.com/office/drawing/2014/main" id="{42025C4C-2D55-8751-DA15-BDBEDB8FD4A7}"/>
                </a:ext>
              </a:extLst>
            </p:cNvPr>
            <p:cNvSpPr txBox="1"/>
            <p:nvPr/>
          </p:nvSpPr>
          <p:spPr>
            <a:xfrm>
              <a:off x="10070926" y="4035932"/>
              <a:ext cx="17294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>
                  <a:solidFill>
                    <a:schemeClr val="bg2">
                      <a:lumMod val="25000"/>
                    </a:schemeClr>
                  </a:solidFill>
                  <a:latin typeface="Aptos SemiBold" panose="020F0502020204030204" pitchFamily="34" charset="0"/>
                  <a:cs typeface="72 Condensed" panose="020B0506030000000003" pitchFamily="34" charset="0"/>
                </a:rPr>
                <a:t>Sdílení výstupů s různými resorty</a:t>
              </a:r>
            </a:p>
          </p:txBody>
        </p:sp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FF6E5573-D772-D7DF-3723-374E8DA7BE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4771" y="699555"/>
            <a:ext cx="3347863" cy="261954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CC1BE45-5634-7B8E-4362-E5A9E994090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9401" t="12542" r="3577" b="2306"/>
          <a:stretch/>
        </p:blipFill>
        <p:spPr>
          <a:xfrm>
            <a:off x="3092530" y="660060"/>
            <a:ext cx="3433193" cy="2639525"/>
          </a:xfrm>
          <a:prstGeom prst="rect">
            <a:avLst/>
          </a:prstGeom>
        </p:spPr>
      </p:pic>
      <p:sp>
        <p:nvSpPr>
          <p:cNvPr id="22" name="Kosoúhelník 21">
            <a:extLst>
              <a:ext uri="{FF2B5EF4-FFF2-40B4-BE49-F238E27FC236}">
                <a16:creationId xmlns:a16="http://schemas.microsoft.com/office/drawing/2014/main" id="{5EE1A24D-2B75-1F0B-288F-AA1E0FDD5349}"/>
              </a:ext>
            </a:extLst>
          </p:cNvPr>
          <p:cNvSpPr/>
          <p:nvPr/>
        </p:nvSpPr>
        <p:spPr>
          <a:xfrm>
            <a:off x="7498940" y="6508771"/>
            <a:ext cx="2386376" cy="499650"/>
          </a:xfrm>
          <a:prstGeom prst="parallelogram">
            <a:avLst>
              <a:gd name="adj" fmla="val 50000"/>
            </a:avLst>
          </a:prstGeom>
          <a:solidFill>
            <a:srgbClr val="00A9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Kosoúhelník 20">
            <a:extLst>
              <a:ext uri="{FF2B5EF4-FFF2-40B4-BE49-F238E27FC236}">
                <a16:creationId xmlns:a16="http://schemas.microsoft.com/office/drawing/2014/main" id="{8B103E56-0CE5-4930-EA84-1EB04461CD08}"/>
              </a:ext>
            </a:extLst>
          </p:cNvPr>
          <p:cNvSpPr/>
          <p:nvPr/>
        </p:nvSpPr>
        <p:spPr>
          <a:xfrm>
            <a:off x="9168826" y="6358350"/>
            <a:ext cx="3273256" cy="499650"/>
          </a:xfrm>
          <a:prstGeom prst="parallelogram">
            <a:avLst>
              <a:gd name="adj" fmla="val 50000"/>
            </a:avLst>
          </a:prstGeom>
          <a:solidFill>
            <a:srgbClr val="003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Kosoúhelník 35">
            <a:extLst>
              <a:ext uri="{FF2B5EF4-FFF2-40B4-BE49-F238E27FC236}">
                <a16:creationId xmlns:a16="http://schemas.microsoft.com/office/drawing/2014/main" id="{4B68520B-C6B6-4D84-46EE-D281E78FCA08}"/>
              </a:ext>
            </a:extLst>
          </p:cNvPr>
          <p:cNvSpPr/>
          <p:nvPr/>
        </p:nvSpPr>
        <p:spPr>
          <a:xfrm>
            <a:off x="-1161740" y="-181061"/>
            <a:ext cx="3273256" cy="499650"/>
          </a:xfrm>
          <a:prstGeom prst="parallelogram">
            <a:avLst>
              <a:gd name="adj" fmla="val 50000"/>
            </a:avLst>
          </a:prstGeom>
          <a:solidFill>
            <a:srgbClr val="003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695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9" grpId="0" animBg="1"/>
      <p:bldP spid="14" grpId="0" animBg="1"/>
      <p:bldP spid="15" grpId="0" animBg="1"/>
      <p:bldP spid="18" grpId="0" animBg="1"/>
      <p:bldP spid="19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1111774-A38F-310B-0CFA-7B4353D63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8"/>
            <a:ext cx="5754896" cy="1667569"/>
          </a:xfrm>
        </p:spPr>
        <p:txBody>
          <a:bodyPr anchor="b">
            <a:normAutofit/>
          </a:bodyPr>
          <a:lstStyle/>
          <a:p>
            <a:r>
              <a:rPr lang="cs-CZ" sz="4000" dirty="0">
                <a:latin typeface="+mn-lt"/>
              </a:rPr>
              <a:t>Výsledky ankety </a:t>
            </a:r>
          </a:p>
        </p:txBody>
      </p:sp>
      <p:pic>
        <p:nvPicPr>
          <p:cNvPr id="5" name="Grafický objekt 4" descr="Cílová skupina se souvislou výplní">
            <a:extLst>
              <a:ext uri="{FF2B5EF4-FFF2-40B4-BE49-F238E27FC236}">
                <a16:creationId xmlns:a16="http://schemas.microsoft.com/office/drawing/2014/main" id="{FD434E72-DC70-E068-4FB5-7724BD243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130" y="1275070"/>
            <a:ext cx="3876165" cy="3876165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620BD8-7C43-22A1-A6A0-B7EE13FEF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502" y="2405894"/>
            <a:ext cx="5754896" cy="319746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2000" dirty="0">
                <a:hlinkClick r:id="rId4"/>
              </a:rPr>
              <a:t>JISSD - Dotazníky</a:t>
            </a:r>
            <a:endParaRPr lang="cs-CZ" sz="2000" i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5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83C9A-8321-5B1A-8B39-9C5041C45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23BBEB-1538-AA91-8D77-0E556687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Spolupráce </a:t>
            </a:r>
            <a:r>
              <a:rPr lang="cs-CZ" b="1" dirty="0">
                <a:solidFill>
                  <a:srgbClr val="00B0F0"/>
                </a:solidFill>
              </a:rPr>
              <a:t>MVČR </a:t>
            </a:r>
            <a:r>
              <a:rPr lang="cs-CZ" b="1" dirty="0"/>
              <a:t>&amp; </a:t>
            </a:r>
            <a:r>
              <a:rPr lang="cs-CZ" b="1" dirty="0" err="1"/>
              <a:t>Orgis</a:t>
            </a:r>
            <a:r>
              <a:rPr lang="cs-CZ" b="1" dirty="0"/>
              <a:t> IT</a:t>
            </a:r>
          </a:p>
        </p:txBody>
      </p:sp>
      <p:pic>
        <p:nvPicPr>
          <p:cNvPr id="6" name="Content Placeholder 5" descr="Logo image">
            <a:extLst>
              <a:ext uri="{FF2B5EF4-FFF2-40B4-BE49-F238E27FC236}">
                <a16:creationId xmlns:a16="http://schemas.microsoft.com/office/drawing/2014/main" id="{179E01B7-D3B8-5F31-CF9B-9C1859AB1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075" y="4582319"/>
            <a:ext cx="4762500" cy="923925"/>
          </a:xfrm>
          <a:prstGeom prst="rect">
            <a:avLst/>
          </a:prstGeom>
        </p:spPr>
      </p:pic>
      <p:pic>
        <p:nvPicPr>
          <p:cNvPr id="5" name="Obrázek 9" descr="logo_cmyk">
            <a:extLst>
              <a:ext uri="{FF2B5EF4-FFF2-40B4-BE49-F238E27FC236}">
                <a16:creationId xmlns:a16="http://schemas.microsoft.com/office/drawing/2014/main" id="{E387566A-2AE5-83DC-8F92-29B731A580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755" y="4484411"/>
            <a:ext cx="4215508" cy="112266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D905C1-E0AC-F2C4-D0F2-46718EBFACF2}"/>
              </a:ext>
            </a:extLst>
          </p:cNvPr>
          <p:cNvSpPr txBox="1"/>
          <p:nvPr/>
        </p:nvSpPr>
        <p:spPr>
          <a:xfrm>
            <a:off x="973018" y="1953453"/>
            <a:ext cx="10242802" cy="38164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>
                <a:ea typeface="+mn-lt"/>
                <a:cs typeface="+mn-lt"/>
              </a:rPr>
              <a:t>kvalitní zadání projektu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n-US" sz="2800">
                <a:ea typeface="Calibri"/>
                <a:cs typeface="Calibri"/>
              </a:rPr>
              <a:t>projektové milníky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ea typeface="Calibri"/>
                <a:cs typeface="Calibri"/>
              </a:rPr>
              <a:t>efektivní komunikace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ea typeface="Calibri"/>
                <a:cs typeface="Calibri"/>
              </a:rPr>
              <a:t>zkušenosti z komerčních projektů</a:t>
            </a:r>
          </a:p>
          <a:p>
            <a:endParaRPr lang="en-US" sz="2800">
              <a:ea typeface="Calibri"/>
              <a:cs typeface="Calibri"/>
            </a:endParaRPr>
          </a:p>
          <a:p>
            <a:endParaRPr lang="en-US" sz="2800">
              <a:ea typeface="Calibri"/>
              <a:cs typeface="Calibri"/>
            </a:endParaRPr>
          </a:p>
          <a:p>
            <a:endParaRPr lang="en-US" sz="2800">
              <a:ea typeface="Calibri"/>
              <a:cs typeface="Calibri"/>
            </a:endParaRPr>
          </a:p>
          <a:p>
            <a:endParaRPr lang="en-US" sz="2800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718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696F0-ED0D-923C-A4D0-1F1D60A5D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Calibri Light"/>
                <a:ea typeface="+mj-lt"/>
                <a:cs typeface="+mj-lt"/>
              </a:rPr>
              <a:t>Sběr</a:t>
            </a:r>
            <a:r>
              <a:rPr lang="en-US" b="1" dirty="0">
                <a:latin typeface="Calibri Light"/>
                <a:ea typeface="+mj-lt"/>
                <a:cs typeface="+mj-lt"/>
              </a:rPr>
              <a:t> </a:t>
            </a:r>
            <a:r>
              <a:rPr lang="en-US" b="1" dirty="0" err="1">
                <a:latin typeface="Calibri Light"/>
                <a:ea typeface="+mj-lt"/>
                <a:cs typeface="+mj-lt"/>
              </a:rPr>
              <a:t>dat</a:t>
            </a:r>
            <a:r>
              <a:rPr lang="en-US" b="1" dirty="0">
                <a:latin typeface="Calibri Light"/>
                <a:ea typeface="+mj-lt"/>
                <a:cs typeface="+mj-lt"/>
              </a:rPr>
              <a:t>  - </a:t>
            </a:r>
            <a:r>
              <a:rPr lang="en-US" b="1" dirty="0">
                <a:solidFill>
                  <a:srgbClr val="00B0F0"/>
                </a:solidFill>
                <a:latin typeface="Calibri Light"/>
                <a:ea typeface="+mj-lt"/>
                <a:cs typeface="+mj-lt"/>
              </a:rPr>
              <a:t>Data, </a:t>
            </a:r>
            <a:r>
              <a:rPr lang="en-US" b="1" dirty="0" err="1">
                <a:solidFill>
                  <a:srgbClr val="00B0F0"/>
                </a:solidFill>
                <a:latin typeface="Calibri Light"/>
                <a:ea typeface="+mj-lt"/>
                <a:cs typeface="+mj-lt"/>
              </a:rPr>
              <a:t>která</a:t>
            </a:r>
            <a:r>
              <a:rPr lang="en-US" b="1" dirty="0">
                <a:solidFill>
                  <a:srgbClr val="00B0F0"/>
                </a:solidFill>
                <a:latin typeface="Calibri Light"/>
                <a:ea typeface="+mj-lt"/>
                <a:cs typeface="+mj-lt"/>
              </a:rPr>
              <a:t> </a:t>
            </a:r>
            <a:r>
              <a:rPr lang="en-US" b="1" dirty="0" err="1">
                <a:solidFill>
                  <a:srgbClr val="00B0F0"/>
                </a:solidFill>
                <a:latin typeface="Calibri Light"/>
                <a:ea typeface="+mj-lt"/>
                <a:cs typeface="+mj-lt"/>
              </a:rPr>
              <a:t>tvoří</a:t>
            </a:r>
            <a:r>
              <a:rPr lang="en-US" b="1" dirty="0">
                <a:solidFill>
                  <a:srgbClr val="00B0F0"/>
                </a:solidFill>
                <a:latin typeface="Calibri Light"/>
                <a:ea typeface="+mj-lt"/>
                <a:cs typeface="+mj-lt"/>
              </a:rPr>
              <a:t> </a:t>
            </a:r>
            <a:r>
              <a:rPr lang="en-US" b="1" dirty="0" err="1">
                <a:solidFill>
                  <a:srgbClr val="00B0F0"/>
                </a:solidFill>
                <a:latin typeface="Calibri Light"/>
                <a:ea typeface="+mj-lt"/>
                <a:cs typeface="+mj-lt"/>
              </a:rPr>
              <a:t>budoucnost</a:t>
            </a:r>
            <a:endParaRPr lang="en-US" b="1" dirty="0">
              <a:solidFill>
                <a:srgbClr val="00B0F0"/>
              </a:solidFill>
              <a:latin typeface="Calibri Light"/>
              <a:ea typeface="Calibri"/>
              <a:cs typeface="Calibri"/>
            </a:endParaRPr>
          </a:p>
        </p:txBody>
      </p:sp>
      <p:pic>
        <p:nvPicPr>
          <p:cNvPr id="6" name="Content Placeholder 5" descr="A person in a suit and tie&#10;&#10;AI-generated content may be incorrect.">
            <a:extLst>
              <a:ext uri="{FF2B5EF4-FFF2-40B4-BE49-F238E27FC236}">
                <a16:creationId xmlns:a16="http://schemas.microsoft.com/office/drawing/2014/main" id="{4DE57881-66BF-3A3F-AEE7-FE514DA63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87149" y="1443056"/>
            <a:ext cx="8010510" cy="502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3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C0576-9C62-9BBD-D828-BA23B23F7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Calibri Light"/>
                <a:ea typeface="Calibri Light"/>
                <a:cs typeface="Calibri Light"/>
              </a:rPr>
              <a:t>Sběr</a:t>
            </a:r>
            <a:r>
              <a:rPr lang="en-US" b="1" dirty="0">
                <a:latin typeface="Calibri Light"/>
                <a:ea typeface="Calibri Light"/>
                <a:cs typeface="Calibri Light"/>
              </a:rPr>
              <a:t> </a:t>
            </a:r>
            <a:r>
              <a:rPr lang="en-US" b="1" dirty="0" err="1">
                <a:latin typeface="Calibri Light"/>
                <a:ea typeface="Calibri Light"/>
                <a:cs typeface="Calibri Light"/>
              </a:rPr>
              <a:t>dat</a:t>
            </a:r>
            <a:r>
              <a:rPr lang="en-US" b="1" dirty="0">
                <a:latin typeface="Calibri Light"/>
                <a:ea typeface="Calibri Light"/>
                <a:cs typeface="Calibri Light"/>
              </a:rPr>
              <a:t> - </a:t>
            </a:r>
            <a:r>
              <a:rPr lang="en-US" b="1" dirty="0" err="1">
                <a:solidFill>
                  <a:srgbClr val="00B0F0"/>
                </a:solidFill>
                <a:latin typeface="Calibri Light"/>
                <a:ea typeface="Calibri Light"/>
                <a:cs typeface="Calibri Light"/>
              </a:rPr>
              <a:t>Jednoduchá</a:t>
            </a:r>
            <a:r>
              <a:rPr lang="en-US" b="1" dirty="0">
                <a:solidFill>
                  <a:srgbClr val="00B0F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libri Light"/>
                <a:ea typeface="Calibri Light"/>
                <a:cs typeface="Calibri Light"/>
              </a:rPr>
              <a:t>otázka</a:t>
            </a:r>
            <a:endParaRPr lang="en-US" b="1" dirty="0">
              <a:solidFill>
                <a:srgbClr val="00B0F0"/>
              </a:solidFill>
              <a:latin typeface="Calibri Light"/>
              <a:ea typeface="Calibri"/>
              <a:cs typeface="Calibri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723352-C881-DF18-CCED-A8A05F4711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63201" y="1684412"/>
            <a:ext cx="619313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4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179CB-F298-8EAF-25DB-CEE1C8888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3BF18-9F94-C55E-FABC-E7E7FDA9F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Calibri Light"/>
                <a:ea typeface="Calibri Light"/>
                <a:cs typeface="Calibri Light"/>
              </a:rPr>
              <a:t>Sběr</a:t>
            </a:r>
            <a:r>
              <a:rPr lang="en-US" b="1" dirty="0">
                <a:latin typeface="Calibri Light"/>
                <a:ea typeface="Calibri Light"/>
                <a:cs typeface="Calibri Light"/>
              </a:rPr>
              <a:t> </a:t>
            </a:r>
            <a:r>
              <a:rPr lang="en-US" b="1" dirty="0" err="1">
                <a:latin typeface="Calibri Light"/>
                <a:ea typeface="Calibri Light"/>
                <a:cs typeface="Calibri Light"/>
              </a:rPr>
              <a:t>dat</a:t>
            </a:r>
            <a:r>
              <a:rPr lang="en-US" b="1" dirty="0">
                <a:latin typeface="Calibri Light"/>
                <a:ea typeface="Calibri Light"/>
                <a:cs typeface="Calibri Light"/>
              </a:rPr>
              <a:t> - </a:t>
            </a:r>
            <a:r>
              <a:rPr lang="en-US" b="1" dirty="0" err="1">
                <a:solidFill>
                  <a:srgbClr val="00B0F0"/>
                </a:solidFill>
                <a:latin typeface="Calibri Light"/>
                <a:ea typeface="Calibri Light"/>
                <a:cs typeface="Calibri Light"/>
              </a:rPr>
              <a:t>Podmínky</a:t>
            </a:r>
            <a:endParaRPr lang="en-US" b="1" dirty="0">
              <a:solidFill>
                <a:srgbClr val="00B0F0"/>
              </a:solidFill>
              <a:latin typeface="Calibri Light"/>
              <a:ea typeface="Calibri Light"/>
              <a:cs typeface="Calibri Light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A950A24-12ED-5261-57CD-E7A054F3C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42926" r="39511"/>
          <a:stretch>
            <a:fillRect/>
          </a:stretch>
        </p:blipFill>
        <p:spPr>
          <a:xfrm>
            <a:off x="1145811" y="1757943"/>
            <a:ext cx="9054059" cy="45768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5291BC-1B3A-5E58-7629-5540BE640CC1}"/>
              </a:ext>
            </a:extLst>
          </p:cNvPr>
          <p:cNvSpPr/>
          <p:nvPr/>
        </p:nvSpPr>
        <p:spPr>
          <a:xfrm>
            <a:off x="1657350" y="3981450"/>
            <a:ext cx="8324850" cy="24003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96B65-B611-92FF-3F04-F1FF3D835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28740-B184-D844-0D07-EDD4B3BD3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011" y="206974"/>
            <a:ext cx="10515600" cy="1325563"/>
          </a:xfrm>
        </p:spPr>
        <p:txBody>
          <a:bodyPr/>
          <a:lstStyle/>
          <a:p>
            <a:r>
              <a:rPr lang="en-US" b="1" dirty="0" err="1">
                <a:ea typeface="Calibri Light"/>
                <a:cs typeface="Calibri Light"/>
              </a:rPr>
              <a:t>Sběr</a:t>
            </a:r>
            <a:r>
              <a:rPr lang="en-US" b="1" dirty="0">
                <a:ea typeface="Calibri Light"/>
                <a:cs typeface="Calibri Light"/>
              </a:rPr>
              <a:t> </a:t>
            </a:r>
            <a:r>
              <a:rPr lang="en-US" b="1" dirty="0" err="1">
                <a:ea typeface="Calibri Light"/>
                <a:cs typeface="Calibri Light"/>
              </a:rPr>
              <a:t>dat</a:t>
            </a:r>
            <a:r>
              <a:rPr lang="en-US" b="1" dirty="0">
                <a:ea typeface="Calibri Light"/>
                <a:cs typeface="Calibri Light"/>
              </a:rPr>
              <a:t> - </a:t>
            </a:r>
            <a:r>
              <a:rPr lang="en-US" b="1" dirty="0" err="1">
                <a:solidFill>
                  <a:srgbClr val="00B0F0"/>
                </a:solidFill>
                <a:ea typeface="Calibri Light"/>
                <a:cs typeface="Calibri Light"/>
              </a:rPr>
              <a:t>Větvení</a:t>
            </a:r>
            <a:endParaRPr lang="en-US" b="1" dirty="0">
              <a:solidFill>
                <a:srgbClr val="00B0F0"/>
              </a:solidFill>
              <a:ea typeface="Calibri Light"/>
              <a:cs typeface="Calibri Light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6556DB-FEB2-08E6-1EC7-69B852B13C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18829" y="1345461"/>
            <a:ext cx="6602779" cy="51864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3F4D5C6-0884-AE16-3B54-3E87B847C9D1}"/>
              </a:ext>
            </a:extLst>
          </p:cNvPr>
          <p:cNvSpPr/>
          <p:nvPr/>
        </p:nvSpPr>
        <p:spPr>
          <a:xfrm>
            <a:off x="2659432" y="5171422"/>
            <a:ext cx="6226741" cy="13564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B125ED-6F7E-BDE9-4E8B-1188D7B64618}"/>
              </a:ext>
            </a:extLst>
          </p:cNvPr>
          <p:cNvSpPr/>
          <p:nvPr/>
        </p:nvSpPr>
        <p:spPr>
          <a:xfrm>
            <a:off x="2419349" y="1340544"/>
            <a:ext cx="6602521" cy="9180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7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8B559-FB3C-7488-8018-15A8874EB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B0F0"/>
                </a:solidFill>
                <a:ea typeface="+mj-lt"/>
                <a:cs typeface="+mj-lt"/>
              </a:rPr>
              <a:t>Efektivní</a:t>
            </a:r>
            <a:r>
              <a:rPr lang="en-US" b="1" dirty="0">
                <a:solidFill>
                  <a:srgbClr val="00B0F0"/>
                </a:solidFill>
                <a:ea typeface="+mj-lt"/>
                <a:cs typeface="+mj-lt"/>
              </a:rPr>
              <a:t> </a:t>
            </a:r>
            <a:r>
              <a:rPr lang="en-US" b="1" dirty="0" err="1">
                <a:solidFill>
                  <a:srgbClr val="00B0F0"/>
                </a:solidFill>
                <a:ea typeface="+mj-lt"/>
                <a:cs typeface="+mj-lt"/>
              </a:rPr>
              <a:t>práce</a:t>
            </a:r>
            <a:r>
              <a:rPr lang="en-US" b="1" dirty="0">
                <a:solidFill>
                  <a:srgbClr val="00B0F0"/>
                </a:solidFill>
                <a:ea typeface="+mj-lt"/>
                <a:cs typeface="+mj-lt"/>
              </a:rPr>
              <a:t> s </a:t>
            </a:r>
            <a:r>
              <a:rPr lang="en-US" b="1" dirty="0" err="1">
                <a:solidFill>
                  <a:srgbClr val="00B0F0"/>
                </a:solidFill>
                <a:ea typeface="+mj-lt"/>
                <a:cs typeface="+mj-lt"/>
              </a:rPr>
              <a:t>daty</a:t>
            </a:r>
            <a:endParaRPr lang="en-US" b="1" dirty="0">
              <a:solidFill>
                <a:srgbClr val="00B0F0"/>
              </a:solidFill>
              <a:ea typeface="+mj-lt"/>
              <a:cs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E72C06-A539-B1A2-E136-E9B29BBE8F55}"/>
              </a:ext>
            </a:extLst>
          </p:cNvPr>
          <p:cNvSpPr txBox="1"/>
          <p:nvPr/>
        </p:nvSpPr>
        <p:spPr>
          <a:xfrm>
            <a:off x="973018" y="1953453"/>
            <a:ext cx="10242802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err="1">
                <a:ea typeface="+mn-lt"/>
                <a:cs typeface="+mn-lt"/>
              </a:rPr>
              <a:t>Všechna</a:t>
            </a:r>
            <a:r>
              <a:rPr lang="en-US" sz="2800">
                <a:ea typeface="+mn-lt"/>
                <a:cs typeface="+mn-lt"/>
              </a:rPr>
              <a:t> data </a:t>
            </a:r>
            <a:r>
              <a:rPr lang="en-US" sz="2800" err="1">
                <a:ea typeface="+mn-lt"/>
                <a:cs typeface="+mn-lt"/>
              </a:rPr>
              <a:t>jsou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pohromadě</a:t>
            </a:r>
            <a:r>
              <a:rPr lang="en-US" sz="2800">
                <a:ea typeface="+mn-lt"/>
                <a:cs typeface="+mn-lt"/>
              </a:rPr>
              <a:t> a </a:t>
            </a:r>
            <a:r>
              <a:rPr lang="en-US" sz="2800" err="1">
                <a:ea typeface="+mn-lt"/>
                <a:cs typeface="+mn-lt"/>
              </a:rPr>
              <a:t>dostupná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i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historicky</a:t>
            </a:r>
            <a:r>
              <a:rPr lang="en-US" sz="2800">
                <a:ea typeface="+mn-lt"/>
                <a:cs typeface="+mn-lt"/>
              </a:rPr>
              <a:t>.</a:t>
            </a:r>
            <a:endParaRPr lang="en-US" sz="2800">
              <a:ea typeface="Calibri"/>
              <a:cs typeface="Calibri"/>
            </a:endParaRPr>
          </a:p>
          <a:p>
            <a:endParaRPr lang="en-US" sz="2800">
              <a:ea typeface="+mn-lt"/>
              <a:cs typeface="+mn-lt"/>
            </a:endParaRPr>
          </a:p>
          <a:p>
            <a:r>
              <a:rPr lang="en-US" sz="2800" err="1">
                <a:ea typeface="+mn-lt"/>
                <a:cs typeface="+mn-lt"/>
              </a:rPr>
              <a:t>Sdílení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probíhá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přes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katalog</a:t>
            </a:r>
            <a:r>
              <a:rPr lang="en-US" sz="2800">
                <a:ea typeface="+mn-lt"/>
                <a:cs typeface="+mn-lt"/>
              </a:rPr>
              <a:t> a </a:t>
            </a:r>
            <a:r>
              <a:rPr lang="en-US" sz="2800" err="1">
                <a:ea typeface="+mn-lt"/>
                <a:cs typeface="+mn-lt"/>
              </a:rPr>
              <a:t>knihovnu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zdrojů</a:t>
            </a:r>
            <a:r>
              <a:rPr lang="en-US" sz="2800">
                <a:ea typeface="+mn-lt"/>
                <a:cs typeface="+mn-lt"/>
              </a:rPr>
              <a:t> → </a:t>
            </a:r>
            <a:r>
              <a:rPr lang="en-US" sz="2800" err="1">
                <a:ea typeface="+mn-lt"/>
                <a:cs typeface="+mn-lt"/>
              </a:rPr>
              <a:t>kdokoliv</a:t>
            </a:r>
            <a:r>
              <a:rPr lang="en-US" sz="2800">
                <a:ea typeface="+mn-lt"/>
                <a:cs typeface="+mn-lt"/>
              </a:rPr>
              <a:t> z </a:t>
            </a:r>
            <a:r>
              <a:rPr lang="en-US" sz="2800" err="1">
                <a:ea typeface="+mn-lt"/>
                <a:cs typeface="+mn-lt"/>
              </a:rPr>
              <a:t>resortu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může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navázat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na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práci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ostatních</a:t>
            </a:r>
            <a:r>
              <a:rPr lang="en-US" sz="2800">
                <a:ea typeface="+mn-lt"/>
                <a:cs typeface="+mn-lt"/>
              </a:rPr>
              <a:t>.</a:t>
            </a:r>
            <a:endParaRPr lang="en-US" sz="2800">
              <a:ea typeface="Calibri" panose="020F0502020204030204"/>
              <a:cs typeface="Calibri" panose="020F0502020204030204"/>
            </a:endParaRPr>
          </a:p>
          <a:p>
            <a:pPr algn="l"/>
            <a:endParaRPr lang="en-US" sz="2800">
              <a:ea typeface="Calibri" panose="020F0502020204030204"/>
              <a:cs typeface="Calibri" panose="020F0502020204030204"/>
            </a:endParaRPr>
          </a:p>
          <a:p>
            <a:r>
              <a:rPr lang="cs-CZ" sz="2800">
                <a:ea typeface="Calibri" panose="020F0502020204030204"/>
                <a:cs typeface="Calibri" panose="020F0502020204030204"/>
              </a:rPr>
              <a:t>Publikace vysbíraných dat.</a:t>
            </a:r>
            <a:endParaRPr lang="en-US" sz="2800"/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077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A71405F-3C77-4325-9F5E-29037EFA90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0896" y="1287151"/>
            <a:ext cx="9984685" cy="50141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52FAE6-0692-E95F-F9F5-CCCFAB70CE92}"/>
              </a:ext>
            </a:extLst>
          </p:cNvPr>
          <p:cNvSpPr txBox="1"/>
          <p:nvPr/>
        </p:nvSpPr>
        <p:spPr>
          <a:xfrm>
            <a:off x="958574" y="268357"/>
            <a:ext cx="10711068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 err="1">
                <a:latin typeface="Calibri Light"/>
              </a:rPr>
              <a:t>Efektivní</a:t>
            </a:r>
            <a:r>
              <a:rPr lang="en-US" sz="4400" b="1" dirty="0">
                <a:latin typeface="Calibri Light"/>
              </a:rPr>
              <a:t> </a:t>
            </a:r>
            <a:r>
              <a:rPr lang="en-US" sz="4400" b="1" dirty="0" err="1">
                <a:latin typeface="Calibri Light"/>
              </a:rPr>
              <a:t>práce</a:t>
            </a:r>
            <a:r>
              <a:rPr lang="en-US" sz="4400" b="1" dirty="0">
                <a:latin typeface="Calibri Light"/>
              </a:rPr>
              <a:t> s </a:t>
            </a:r>
            <a:r>
              <a:rPr lang="en-US" sz="4400" b="1" dirty="0" err="1">
                <a:latin typeface="Calibri Light"/>
              </a:rPr>
              <a:t>daty</a:t>
            </a:r>
            <a:r>
              <a:rPr lang="en-US" sz="4400" b="1" dirty="0">
                <a:latin typeface="Calibri Light"/>
              </a:rPr>
              <a:t>  - </a:t>
            </a:r>
            <a:r>
              <a:rPr lang="en-US" sz="4400" b="1" dirty="0" err="1">
                <a:solidFill>
                  <a:srgbClr val="00B0F0"/>
                </a:solidFill>
                <a:latin typeface="Calibri Light"/>
              </a:rPr>
              <a:t>Seznam</a:t>
            </a:r>
            <a:r>
              <a:rPr lang="en-US" sz="4400" b="1" dirty="0">
                <a:solidFill>
                  <a:srgbClr val="00B0F0"/>
                </a:solidFill>
                <a:latin typeface="Calibri Ligh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Calibri Light"/>
              </a:rPr>
              <a:t>datových</a:t>
            </a:r>
            <a:r>
              <a:rPr lang="en-US" sz="4400" b="1" dirty="0">
                <a:solidFill>
                  <a:srgbClr val="00B0F0"/>
                </a:solidFill>
                <a:latin typeface="Calibri Light"/>
              </a:rPr>
              <a:t> </a:t>
            </a:r>
            <a:r>
              <a:rPr lang="en-US" sz="4400" b="1" dirty="0" err="1">
                <a:solidFill>
                  <a:srgbClr val="00B0F0"/>
                </a:solidFill>
                <a:latin typeface="Calibri Light"/>
              </a:rPr>
              <a:t>zdrojů</a:t>
            </a:r>
            <a:endParaRPr lang="en-US" sz="4400" b="1" dirty="0">
              <a:solidFill>
                <a:srgbClr val="00B0F0"/>
              </a:solidFill>
              <a:latin typeface="Calibri Light"/>
              <a:ea typeface="Calibri Light"/>
              <a:cs typeface="Calibri Light"/>
            </a:endParaRPr>
          </a:p>
          <a:p>
            <a:endParaRPr lang="en-US" sz="4400" b="1" dirty="0"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43456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34519-3109-1126-10F8-CAB8E8FC1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B0F0"/>
                </a:solidFill>
                <a:ea typeface="+mj-lt"/>
                <a:cs typeface="+mj-lt"/>
              </a:rPr>
              <a:t>Statistiky</a:t>
            </a:r>
            <a:r>
              <a:rPr lang="en-US" b="1" dirty="0">
                <a:solidFill>
                  <a:srgbClr val="00B0F0"/>
                </a:solidFill>
                <a:ea typeface="+mj-lt"/>
                <a:cs typeface="+mj-lt"/>
              </a:rPr>
              <a:t> a </a:t>
            </a:r>
            <a:r>
              <a:rPr lang="en-US" b="1" dirty="0" err="1">
                <a:solidFill>
                  <a:srgbClr val="00B0F0"/>
                </a:solidFill>
                <a:ea typeface="+mj-lt"/>
                <a:cs typeface="+mj-lt"/>
              </a:rPr>
              <a:t>analýzy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5D4E7-5480-D814-9307-15385BDEC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954" y="1554661"/>
            <a:ext cx="5262999" cy="48114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Pro </a:t>
            </a:r>
            <a:r>
              <a:rPr lang="en-US" err="1">
                <a:ea typeface="+mn-lt"/>
                <a:cs typeface="+mn-lt"/>
              </a:rPr>
              <a:t>běžné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použití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jsou</a:t>
            </a:r>
            <a:r>
              <a:rPr lang="en-US">
                <a:ea typeface="+mn-lt"/>
                <a:cs typeface="+mn-lt"/>
              </a:rPr>
              <a:t> k dispozici automaticky vytvářené 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jednoduché </a:t>
            </a:r>
            <a:r>
              <a:rPr lang="en-US" err="1">
                <a:ea typeface="+mn-lt"/>
                <a:cs typeface="+mn-lt"/>
              </a:rPr>
              <a:t>grafy</a:t>
            </a:r>
            <a:r>
              <a:rPr lang="en-US">
                <a:ea typeface="+mn-lt"/>
                <a:cs typeface="+mn-lt"/>
              </a:rPr>
              <a:t>.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sz="11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Pro </a:t>
            </a:r>
            <a:r>
              <a:rPr lang="en-US" err="1">
                <a:ea typeface="+mn-lt"/>
                <a:cs typeface="+mn-lt"/>
              </a:rPr>
              <a:t>detailnějších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analýzy</a:t>
            </a:r>
            <a:r>
              <a:rPr lang="en-US">
                <a:ea typeface="+mn-lt"/>
                <a:cs typeface="+mn-lt"/>
              </a:rPr>
              <a:t> je </a:t>
            </a:r>
            <a:r>
              <a:rPr lang="en-US" err="1">
                <a:ea typeface="+mn-lt"/>
                <a:cs typeface="+mn-lt"/>
              </a:rPr>
              <a:t>možné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využít</a:t>
            </a:r>
            <a:r>
              <a:rPr lang="en-US">
                <a:ea typeface="+mn-lt"/>
                <a:cs typeface="+mn-lt"/>
              </a:rPr>
              <a:t>:</a:t>
            </a:r>
          </a:p>
          <a:p>
            <a:r>
              <a:rPr lang="en-US" err="1">
                <a:ea typeface="+mn-lt"/>
                <a:cs typeface="+mn-lt"/>
              </a:rPr>
              <a:t>exportů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surových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dat</a:t>
            </a:r>
            <a:r>
              <a:rPr lang="en-US">
                <a:ea typeface="+mn-lt"/>
                <a:cs typeface="+mn-lt"/>
              </a:rPr>
              <a:t> (</a:t>
            </a:r>
            <a:r>
              <a:rPr lang="en-US" err="1">
                <a:ea typeface="+mn-lt"/>
                <a:cs typeface="+mn-lt"/>
              </a:rPr>
              <a:t>externí</a:t>
            </a:r>
            <a:r>
              <a:rPr lang="en-US">
                <a:ea typeface="+mn-lt"/>
                <a:cs typeface="+mn-lt"/>
              </a:rPr>
              <a:t> analýzy)</a:t>
            </a:r>
          </a:p>
          <a:p>
            <a:r>
              <a:rPr lang="en-US" err="1">
                <a:ea typeface="Calibri" panose="020F0502020204030204"/>
                <a:cs typeface="Calibri" panose="020F0502020204030204"/>
              </a:rPr>
              <a:t>integrovaného</a:t>
            </a:r>
            <a:r>
              <a:rPr lang="en-US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statistického</a:t>
            </a:r>
            <a:r>
              <a:rPr lang="en-US">
                <a:ea typeface="Calibri" panose="020F0502020204030204"/>
                <a:cs typeface="Calibri" panose="020F0502020204030204"/>
              </a:rPr>
              <a:t> nástroje</a:t>
            </a:r>
          </a:p>
          <a:p>
            <a:pPr marL="0" indent="0"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C16CA8-06B0-A8BB-4A3A-C93531924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779" y="809642"/>
            <a:ext cx="5051126" cy="524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4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94371-D617-2BFF-AAC7-0B1762C99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cký objekt 11" descr="Server obrys">
            <a:extLst>
              <a:ext uri="{FF2B5EF4-FFF2-40B4-BE49-F238E27FC236}">
                <a16:creationId xmlns:a16="http://schemas.microsoft.com/office/drawing/2014/main" id="{ECB00C87-A640-ACAE-18D6-4F2BE831D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6327" y="747029"/>
            <a:ext cx="1853513" cy="1853513"/>
          </a:xfrm>
          <a:prstGeom prst="rect">
            <a:avLst/>
          </a:prstGeom>
        </p:spPr>
      </p:pic>
      <p:pic>
        <p:nvPicPr>
          <p:cNvPr id="28" name="Grafický objekt 27" descr="Sdílet se souvislou výplní">
            <a:extLst>
              <a:ext uri="{FF2B5EF4-FFF2-40B4-BE49-F238E27FC236}">
                <a16:creationId xmlns:a16="http://schemas.microsoft.com/office/drawing/2014/main" id="{3D308777-B5A7-A46D-3F5A-409B083478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9143" y="3419157"/>
            <a:ext cx="1587883" cy="1587883"/>
          </a:xfrm>
          <a:prstGeom prst="rect">
            <a:avLst/>
          </a:prstGeom>
        </p:spPr>
      </p:pic>
      <p:sp>
        <p:nvSpPr>
          <p:cNvPr id="4" name="TextovéPole 7">
            <a:extLst>
              <a:ext uri="{FF2B5EF4-FFF2-40B4-BE49-F238E27FC236}">
                <a16:creationId xmlns:a16="http://schemas.microsoft.com/office/drawing/2014/main" id="{E4D2BD17-5FB3-465F-0288-4D1512BBD496}"/>
              </a:ext>
            </a:extLst>
          </p:cNvPr>
          <p:cNvSpPr txBox="1"/>
          <p:nvPr/>
        </p:nvSpPr>
        <p:spPr>
          <a:xfrm>
            <a:off x="2327026" y="747029"/>
            <a:ext cx="9125831" cy="50786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800" kern="12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Představujeme Jednotný informační systém sběru dat (JISSD), elektronický nástroj k </a:t>
            </a:r>
            <a:r>
              <a:rPr lang="cs-CZ" sz="2800" b="1" kern="12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dotazníkovému sběru dat ve veřejné správě, jejich analýze a sdílení </a:t>
            </a:r>
            <a:r>
              <a:rPr lang="cs-CZ" sz="2800" kern="12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napříč veřejnou správou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cs-CZ" sz="3200" kern="1200" dirty="0">
              <a:solidFill>
                <a:srgbClr val="00000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800" dirty="0">
                <a:solidFill>
                  <a:srgbClr val="00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Jeho vznik byl veden snahou o: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sz="2800" dirty="0"/>
              <a:t>Odstranění duplicitních sběrů dat v územní veřejné správě</a:t>
            </a:r>
            <a:r>
              <a:rPr lang="en-US" sz="2800" dirty="0"/>
              <a:t>​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sz="2800" dirty="0"/>
              <a:t>Evidenci ad hoc sběrů dat</a:t>
            </a:r>
            <a:r>
              <a:rPr lang="en-US" sz="2800" dirty="0"/>
              <a:t>​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sz="2800" dirty="0"/>
              <a:t>Úsporu financí vynaložených na využívání komerčních nástrojů</a:t>
            </a:r>
            <a:r>
              <a:rPr lang="en-US" sz="2800" dirty="0"/>
              <a:t>​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sz="2800" dirty="0"/>
              <a:t>Podporu sdílení výstupů</a:t>
            </a:r>
            <a:r>
              <a:rPr lang="en-US" sz="2800" dirty="0"/>
              <a:t>​</a:t>
            </a:r>
            <a:r>
              <a:rPr lang="cs-CZ" sz="2800" dirty="0"/>
              <a:t> získaných sběrem dat</a:t>
            </a:r>
            <a:endParaRPr lang="cs-CZ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041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1CB7B3-D618-A2F5-17A4-A84C6B9A431C}"/>
              </a:ext>
            </a:extLst>
          </p:cNvPr>
          <p:cNvSpPr txBox="1"/>
          <p:nvPr/>
        </p:nvSpPr>
        <p:spPr>
          <a:xfrm>
            <a:off x="901262" y="388883"/>
            <a:ext cx="10731061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 err="1">
                <a:latin typeface="Calibri Light"/>
              </a:rPr>
              <a:t>Statistiky</a:t>
            </a:r>
            <a:r>
              <a:rPr lang="en-US" sz="4400" b="1" dirty="0">
                <a:latin typeface="Calibri Light"/>
              </a:rPr>
              <a:t> a </a:t>
            </a:r>
            <a:r>
              <a:rPr lang="en-US" sz="4400" b="1" dirty="0" err="1">
                <a:latin typeface="Calibri Light"/>
              </a:rPr>
              <a:t>analýzy</a:t>
            </a:r>
            <a:r>
              <a:rPr lang="en-US" sz="4400" b="1" dirty="0">
                <a:latin typeface="Calibri Light"/>
              </a:rPr>
              <a:t> - </a:t>
            </a:r>
            <a:r>
              <a:rPr lang="en-US" sz="4400" b="1" dirty="0" err="1">
                <a:solidFill>
                  <a:srgbClr val="00B0F0"/>
                </a:solidFill>
                <a:latin typeface="Calibri Light"/>
              </a:rPr>
              <a:t>integrovaný</a:t>
            </a:r>
            <a:r>
              <a:rPr lang="en-US" sz="4400" b="1" dirty="0">
                <a:solidFill>
                  <a:srgbClr val="00B0F0"/>
                </a:solidFill>
                <a:latin typeface="Calibri Ligh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Calibri Light"/>
              </a:rPr>
              <a:t>nástroj</a:t>
            </a:r>
            <a:endParaRPr lang="en-US" sz="4400" b="1" dirty="0">
              <a:solidFill>
                <a:srgbClr val="00B0F0"/>
              </a:solidFill>
              <a:latin typeface="Calibri Light"/>
              <a:ea typeface="Calibri Light"/>
              <a:cs typeface="Calibri Light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9FCD663-C088-AD94-C254-3A940B344F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0989" y="1343902"/>
            <a:ext cx="9258781" cy="533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64132-5D12-858E-B612-9AB9AF868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B0F0"/>
                </a:solidFill>
                <a:ea typeface="Calibri Light"/>
                <a:cs typeface="Calibri Light"/>
              </a:rPr>
              <a:t>Výhody</a:t>
            </a:r>
            <a:r>
              <a:rPr lang="en-US" b="1" dirty="0">
                <a:solidFill>
                  <a:srgbClr val="00B0F0"/>
                </a:solidFill>
                <a:ea typeface="Calibri Light"/>
                <a:cs typeface="Calibri Light"/>
              </a:rPr>
              <a:t> JISSD </a:t>
            </a:r>
            <a:r>
              <a:rPr lang="en-US" b="1" dirty="0" err="1">
                <a:solidFill>
                  <a:srgbClr val="00B0F0"/>
                </a:solidFill>
                <a:ea typeface="Calibri Light"/>
                <a:cs typeface="Calibri Light"/>
              </a:rPr>
              <a:t>oproti</a:t>
            </a:r>
            <a:r>
              <a:rPr lang="en-US" b="1" dirty="0">
                <a:solidFill>
                  <a:srgbClr val="00B0F0"/>
                </a:solidFill>
                <a:ea typeface="Calibri Light"/>
                <a:cs typeface="Calibri Light"/>
              </a:rPr>
              <a:t> </a:t>
            </a:r>
            <a:r>
              <a:rPr lang="en-US" b="1" dirty="0" err="1">
                <a:solidFill>
                  <a:srgbClr val="00B0F0"/>
                </a:solidFill>
                <a:ea typeface="Calibri Light"/>
                <a:cs typeface="Calibri Light"/>
              </a:rPr>
              <a:t>komerčním</a:t>
            </a:r>
            <a:r>
              <a:rPr lang="en-US" b="1" dirty="0">
                <a:solidFill>
                  <a:srgbClr val="00B0F0"/>
                </a:solidFill>
                <a:ea typeface="Calibri Light"/>
                <a:cs typeface="Calibri Light"/>
              </a:rPr>
              <a:t> </a:t>
            </a:r>
            <a:r>
              <a:rPr lang="en-US" b="1" dirty="0" err="1">
                <a:solidFill>
                  <a:srgbClr val="00B0F0"/>
                </a:solidFill>
                <a:ea typeface="Calibri Light"/>
                <a:cs typeface="Calibri Light"/>
              </a:rPr>
              <a:t>platformám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289D6-EA51-C266-BD31-CB6CD158E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939" y="2184538"/>
            <a:ext cx="8217649" cy="24849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přístupnost dat</a:t>
            </a:r>
          </a:p>
          <a:p>
            <a:r>
              <a:rPr lang="en-US" err="1">
                <a:ea typeface="Calibri"/>
                <a:cs typeface="Calibri"/>
              </a:rPr>
              <a:t>bezpečnost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dat</a:t>
            </a:r>
            <a:r>
              <a:rPr lang="en-US">
                <a:ea typeface="Calibri"/>
                <a:cs typeface="Calibri"/>
              </a:rPr>
              <a:t> (</a:t>
            </a:r>
            <a:r>
              <a:rPr lang="en-US">
                <a:ea typeface="+mn-lt"/>
                <a:cs typeface="+mn-lt"/>
              </a:rPr>
              <a:t>data </a:t>
            </a:r>
            <a:r>
              <a:rPr lang="en-US" err="1">
                <a:ea typeface="+mn-lt"/>
                <a:cs typeface="+mn-lt"/>
              </a:rPr>
              <a:t>jsou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na</a:t>
            </a:r>
            <a:r>
              <a:rPr lang="en-US">
                <a:ea typeface="+mn-lt"/>
                <a:cs typeface="+mn-lt"/>
              </a:rPr>
              <a:t> infrastruktuře státu</a:t>
            </a:r>
            <a:r>
              <a:rPr lang="en-US">
                <a:ea typeface="Calibri"/>
                <a:cs typeface="Calibri"/>
              </a:rPr>
              <a:t>)</a:t>
            </a:r>
          </a:p>
          <a:p>
            <a:r>
              <a:rPr lang="en-US" err="1">
                <a:ea typeface="Calibri"/>
                <a:cs typeface="Calibri"/>
              </a:rPr>
              <a:t>využití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standardizovaných</a:t>
            </a:r>
            <a:r>
              <a:rPr lang="en-US">
                <a:ea typeface="Calibri"/>
                <a:cs typeface="Calibri"/>
              </a:rPr>
              <a:t> číselníků</a:t>
            </a:r>
          </a:p>
          <a:p>
            <a:r>
              <a:rPr lang="en-US" err="1">
                <a:ea typeface="Calibri"/>
                <a:cs typeface="Calibri"/>
              </a:rPr>
              <a:t>využití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umělé</a:t>
            </a:r>
            <a:r>
              <a:rPr lang="en-US">
                <a:ea typeface="Calibri"/>
                <a:cs typeface="Calibri"/>
              </a:rPr>
              <a:t> inteligence</a:t>
            </a:r>
          </a:p>
        </p:txBody>
      </p:sp>
    </p:spTree>
    <p:extLst>
      <p:ext uri="{BB962C8B-B14F-4D97-AF65-F5344CB8AC3E}">
        <p14:creationId xmlns:p14="http://schemas.microsoft.com/office/powerpoint/2010/main" val="193918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0D884-2D1C-717A-33BD-910A17367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B0F0"/>
                </a:solidFill>
                <a:ea typeface="+mj-lt"/>
                <a:cs typeface="+mj-lt"/>
              </a:rPr>
              <a:t>Přístupnost</a:t>
            </a:r>
            <a:r>
              <a:rPr lang="en-US" b="1" dirty="0">
                <a:solidFill>
                  <a:srgbClr val="00B0F0"/>
                </a:solidFill>
                <a:ea typeface="+mj-lt"/>
                <a:cs typeface="+mj-lt"/>
              </a:rPr>
              <a:t> </a:t>
            </a:r>
            <a:r>
              <a:rPr lang="en-US" b="1" dirty="0" err="1">
                <a:solidFill>
                  <a:srgbClr val="00B0F0"/>
                </a:solidFill>
                <a:ea typeface="+mj-lt"/>
                <a:cs typeface="+mj-lt"/>
              </a:rPr>
              <a:t>dat</a:t>
            </a:r>
            <a:endParaRPr lang="en-US" b="1" dirty="0">
              <a:solidFill>
                <a:srgbClr val="00B0F0"/>
              </a:solidFill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66908-0073-7DED-04AC-27856F718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700" y="2088010"/>
            <a:ext cx="5368639" cy="19879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ibri"/>
                <a:ea typeface="+mn-lt"/>
                <a:cs typeface="+mn-lt"/>
              </a:rPr>
              <a:t>Systém </a:t>
            </a:r>
            <a:r>
              <a:rPr lang="en-US" dirty="0" err="1">
                <a:latin typeface="Calibri"/>
                <a:ea typeface="+mn-lt"/>
                <a:cs typeface="+mn-lt"/>
              </a:rPr>
              <a:t>má</a:t>
            </a:r>
            <a:r>
              <a:rPr lang="en-US" dirty="0"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latin typeface="Calibri"/>
                <a:ea typeface="+mn-lt"/>
                <a:cs typeface="+mn-lt"/>
              </a:rPr>
              <a:t>dva</a:t>
            </a:r>
            <a:r>
              <a:rPr lang="en-US" dirty="0"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latin typeface="Calibri"/>
                <a:ea typeface="+mn-lt"/>
                <a:cs typeface="+mn-lt"/>
              </a:rPr>
              <a:t>režimy</a:t>
            </a:r>
            <a:r>
              <a:rPr lang="en-US" dirty="0">
                <a:latin typeface="Calibri"/>
                <a:ea typeface="+mn-lt"/>
                <a:cs typeface="+mn-lt"/>
              </a:rPr>
              <a:t> – </a:t>
            </a:r>
            <a:r>
              <a:rPr lang="en-US" dirty="0" err="1">
                <a:latin typeface="Calibri"/>
                <a:ea typeface="+mn-lt"/>
                <a:cs typeface="+mn-lt"/>
              </a:rPr>
              <a:t>můžete</a:t>
            </a:r>
            <a:r>
              <a:rPr lang="en-US" dirty="0"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latin typeface="Calibri"/>
                <a:ea typeface="+mn-lt"/>
                <a:cs typeface="+mn-lt"/>
              </a:rPr>
              <a:t>vytvářet</a:t>
            </a:r>
            <a:r>
              <a:rPr lang="en-US" dirty="0">
                <a:latin typeface="Calibri"/>
                <a:ea typeface="+mn-lt"/>
                <a:cs typeface="+mn-lt"/>
              </a:rPr>
              <a:t> </a:t>
            </a:r>
            <a:r>
              <a:rPr lang="en-US" b="1" dirty="0" err="1">
                <a:latin typeface="Calibri"/>
                <a:ea typeface="+mn-lt"/>
                <a:cs typeface="+mn-lt"/>
              </a:rPr>
              <a:t>veřejné</a:t>
            </a:r>
            <a:r>
              <a:rPr lang="en-US" b="1" dirty="0">
                <a:latin typeface="Calibri"/>
                <a:ea typeface="+mn-lt"/>
                <a:cs typeface="+mn-lt"/>
              </a:rPr>
              <a:t> </a:t>
            </a:r>
            <a:r>
              <a:rPr lang="en-US" b="1" dirty="0" err="1">
                <a:latin typeface="Calibri"/>
                <a:ea typeface="+mn-lt"/>
                <a:cs typeface="+mn-lt"/>
              </a:rPr>
              <a:t>dotazníky</a:t>
            </a:r>
            <a:r>
              <a:rPr lang="en-US" dirty="0">
                <a:latin typeface="Calibri"/>
                <a:ea typeface="+mn-lt"/>
                <a:cs typeface="+mn-lt"/>
              </a:rPr>
              <a:t>, </a:t>
            </a:r>
            <a:r>
              <a:rPr lang="en-US" dirty="0" err="1">
                <a:latin typeface="Calibri"/>
                <a:ea typeface="+mn-lt"/>
                <a:cs typeface="+mn-lt"/>
              </a:rPr>
              <a:t>nebo</a:t>
            </a:r>
            <a:r>
              <a:rPr lang="en-US" dirty="0">
                <a:latin typeface="Calibri"/>
                <a:ea typeface="+mn-lt"/>
                <a:cs typeface="+mn-lt"/>
              </a:rPr>
              <a:t> </a:t>
            </a:r>
            <a:r>
              <a:rPr lang="en-US" b="1" dirty="0" err="1">
                <a:latin typeface="Calibri"/>
                <a:ea typeface="+mn-lt"/>
                <a:cs typeface="+mn-lt"/>
              </a:rPr>
              <a:t>interní</a:t>
            </a:r>
            <a:r>
              <a:rPr lang="en-US" b="1" dirty="0">
                <a:latin typeface="Calibri"/>
                <a:ea typeface="+mn-lt"/>
                <a:cs typeface="+mn-lt"/>
              </a:rPr>
              <a:t> </a:t>
            </a:r>
            <a:r>
              <a:rPr lang="en-US" b="1" dirty="0" err="1">
                <a:latin typeface="Calibri"/>
                <a:ea typeface="+mn-lt"/>
                <a:cs typeface="+mn-lt"/>
              </a:rPr>
              <a:t>sběry</a:t>
            </a:r>
            <a:r>
              <a:rPr lang="en-US" dirty="0"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latin typeface="Calibri"/>
                <a:ea typeface="+mn-lt"/>
                <a:cs typeface="+mn-lt"/>
              </a:rPr>
              <a:t>dat</a:t>
            </a:r>
            <a:r>
              <a:rPr lang="en-US" dirty="0"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latin typeface="Calibri"/>
                <a:ea typeface="+mn-lt"/>
                <a:cs typeface="+mn-lt"/>
              </a:rPr>
              <a:t>přes</a:t>
            </a:r>
            <a:r>
              <a:rPr lang="en-US" dirty="0"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latin typeface="Calibri"/>
                <a:ea typeface="+mn-lt"/>
                <a:cs typeface="+mn-lt"/>
              </a:rPr>
              <a:t>přihlášení</a:t>
            </a:r>
            <a:r>
              <a:rPr lang="en-US" dirty="0">
                <a:latin typeface="Calibri"/>
                <a:ea typeface="+mn-lt"/>
                <a:cs typeface="+mn-lt"/>
              </a:rPr>
              <a:t> </a:t>
            </a:r>
            <a:br>
              <a:rPr lang="en-US" dirty="0">
                <a:latin typeface="Calibri"/>
                <a:ea typeface="+mn-lt"/>
                <a:cs typeface="+mn-lt"/>
              </a:rPr>
            </a:br>
            <a:r>
              <a:rPr lang="en-US" dirty="0">
                <a:latin typeface="Calibri"/>
                <a:ea typeface="+mn-lt"/>
                <a:cs typeface="+mn-lt"/>
              </a:rPr>
              <a:t>a </a:t>
            </a:r>
            <a:r>
              <a:rPr lang="en-US" dirty="0" err="1">
                <a:latin typeface="Calibri"/>
                <a:ea typeface="+mn-lt"/>
                <a:cs typeface="+mn-lt"/>
              </a:rPr>
              <a:t>autentizaci</a:t>
            </a:r>
            <a:r>
              <a:rPr lang="en-US" dirty="0">
                <a:latin typeface="Calibri"/>
                <a:ea typeface="+mn-lt"/>
                <a:cs typeface="+mn-lt"/>
              </a:rPr>
              <a:t>.</a:t>
            </a:r>
            <a:endParaRPr lang="en-US" dirty="0">
              <a:latin typeface="Calibri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9E3438-A448-C890-1210-2A861D8B6D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1251" t="22689" r="2751" b="-147"/>
          <a:stretch>
            <a:fillRect/>
          </a:stretch>
        </p:blipFill>
        <p:spPr>
          <a:xfrm>
            <a:off x="7725294" y="604123"/>
            <a:ext cx="3264493" cy="588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0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28192-AC85-192E-E57A-B81031444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B0F0"/>
                </a:solidFill>
                <a:ea typeface="Calibri Light"/>
                <a:cs typeface="Calibri Light"/>
              </a:rPr>
              <a:t>Bezpečnost</a:t>
            </a:r>
            <a:r>
              <a:rPr lang="en-US" b="1" dirty="0">
                <a:solidFill>
                  <a:srgbClr val="00B0F0"/>
                </a:solidFill>
                <a:ea typeface="Calibri Light"/>
                <a:cs typeface="Calibri Light"/>
              </a:rPr>
              <a:t> </a:t>
            </a:r>
            <a:r>
              <a:rPr lang="en-US" b="1" dirty="0" err="1">
                <a:solidFill>
                  <a:srgbClr val="00B0F0"/>
                </a:solidFill>
                <a:ea typeface="Calibri Light"/>
                <a:cs typeface="Calibri Light"/>
              </a:rPr>
              <a:t>dat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39B61-F2DE-EDF4-EAF7-779A1B045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>
                <a:ea typeface="Calibri" panose="020F0502020204030204"/>
                <a:cs typeface="Calibri" panose="020F0502020204030204"/>
              </a:rPr>
              <a:t>Všechna data jsou na jednom místě.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ea typeface="Calibri" panose="020F0502020204030204"/>
                <a:cs typeface="Calibri" panose="020F0502020204030204"/>
              </a:rPr>
              <a:t>Data </a:t>
            </a:r>
            <a:r>
              <a:rPr lang="en-US" err="1">
                <a:ea typeface="Calibri" panose="020F0502020204030204"/>
                <a:cs typeface="Calibri" panose="020F0502020204030204"/>
              </a:rPr>
              <a:t>jsou</a:t>
            </a:r>
            <a:r>
              <a:rPr lang="en-US">
                <a:ea typeface="Calibri" panose="020F0502020204030204"/>
                <a:cs typeface="Calibri" panose="020F0502020204030204"/>
              </a:rPr>
              <a:t> </a:t>
            </a:r>
            <a:r>
              <a:rPr lang="en-US" b="1">
                <a:ea typeface="Calibri" panose="020F0502020204030204"/>
                <a:cs typeface="Calibri" panose="020F0502020204030204"/>
              </a:rPr>
              <a:t>v </a:t>
            </a:r>
            <a:r>
              <a:rPr lang="en-US" b="1" err="1">
                <a:ea typeface="Calibri" panose="020F0502020204030204"/>
                <a:cs typeface="Calibri" panose="020F0502020204030204"/>
              </a:rPr>
              <a:t>infrastruktuře</a:t>
            </a:r>
            <a:r>
              <a:rPr lang="en-US" b="1">
                <a:ea typeface="Calibri" panose="020F0502020204030204"/>
                <a:cs typeface="Calibri" panose="020F0502020204030204"/>
              </a:rPr>
              <a:t> </a:t>
            </a:r>
            <a:r>
              <a:rPr lang="en-US" b="1" err="1">
                <a:ea typeface="Calibri" panose="020F0502020204030204"/>
                <a:cs typeface="Calibri" panose="020F0502020204030204"/>
              </a:rPr>
              <a:t>státu</a:t>
            </a:r>
            <a:r>
              <a:rPr lang="en-US">
                <a:ea typeface="Calibri" panose="020F0502020204030204"/>
                <a:cs typeface="Calibri" panose="020F0502020204030204"/>
              </a:rPr>
              <a:t> a </a:t>
            </a:r>
            <a:r>
              <a:rPr lang="en-US" err="1">
                <a:ea typeface="Calibri" panose="020F0502020204030204"/>
                <a:cs typeface="Calibri" panose="020F0502020204030204"/>
              </a:rPr>
              <a:t>neputují</a:t>
            </a:r>
            <a:r>
              <a:rPr lang="en-US">
                <a:ea typeface="Calibri" panose="020F0502020204030204"/>
                <a:cs typeface="Calibri" panose="020F0502020204030204"/>
              </a:rPr>
              <a:t> </a:t>
            </a:r>
            <a:r>
              <a:rPr lang="en-US" err="1">
                <a:ea typeface="Calibri" panose="020F0502020204030204"/>
                <a:cs typeface="Calibri" panose="020F0502020204030204"/>
              </a:rPr>
              <a:t>na</a:t>
            </a:r>
            <a:r>
              <a:rPr lang="en-US">
                <a:ea typeface="Calibri" panose="020F0502020204030204"/>
                <a:cs typeface="Calibri" panose="020F0502020204030204"/>
              </a:rPr>
              <a:t> </a:t>
            </a:r>
            <a:r>
              <a:rPr lang="en-US" err="1">
                <a:ea typeface="Calibri" panose="020F0502020204030204"/>
                <a:cs typeface="Calibri" panose="020F0502020204030204"/>
              </a:rPr>
              <a:t>cizí</a:t>
            </a:r>
            <a:r>
              <a:rPr lang="en-US">
                <a:ea typeface="Calibri" panose="020F0502020204030204"/>
                <a:cs typeface="Calibri" panose="020F0502020204030204"/>
              </a:rPr>
              <a:t> </a:t>
            </a:r>
            <a:r>
              <a:rPr lang="en-US" err="1">
                <a:ea typeface="Calibri" panose="020F0502020204030204"/>
                <a:cs typeface="Calibri" panose="020F0502020204030204"/>
              </a:rPr>
              <a:t>cloudová</a:t>
            </a:r>
            <a:r>
              <a:rPr lang="en-US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řešení</a:t>
            </a:r>
            <a:r>
              <a:rPr lang="en-US">
                <a:ea typeface="Calibri" panose="020F0502020204030204"/>
                <a:cs typeface="Calibri" panose="020F0502020204030204"/>
              </a:rPr>
              <a:t> → </a:t>
            </a:r>
            <a:r>
              <a:rPr lang="en-US" err="1">
                <a:ea typeface="Calibri" panose="020F0502020204030204"/>
                <a:cs typeface="Calibri" panose="020F0502020204030204"/>
              </a:rPr>
              <a:t>bezpečnost</a:t>
            </a:r>
            <a:r>
              <a:rPr lang="en-US">
                <a:ea typeface="Calibri" panose="020F0502020204030204"/>
                <a:cs typeface="Calibri" panose="020F0502020204030204"/>
              </a:rPr>
              <a:t> a </a:t>
            </a:r>
            <a:r>
              <a:rPr lang="en-US" err="1">
                <a:ea typeface="Calibri" panose="020F0502020204030204"/>
                <a:cs typeface="Calibri" panose="020F0502020204030204"/>
              </a:rPr>
              <a:t>důvěryhodnost</a:t>
            </a:r>
            <a:r>
              <a:rPr lang="en-US">
                <a:ea typeface="Calibri" panose="020F0502020204030204"/>
                <a:cs typeface="Calibri" panose="020F050202020403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843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8FD5-71F7-A93A-B4E1-6EA3DA2C0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B0F0"/>
                </a:solidFill>
                <a:latin typeface="Calibri Light"/>
                <a:ea typeface="Calibri"/>
                <a:cs typeface="Calibri"/>
              </a:rPr>
              <a:t>Využití</a:t>
            </a:r>
            <a:r>
              <a:rPr lang="en-US" b="1" dirty="0">
                <a:solidFill>
                  <a:srgbClr val="00B0F0"/>
                </a:solidFill>
                <a:latin typeface="Calibri Light"/>
                <a:ea typeface="Calibri"/>
                <a:cs typeface="Calibri"/>
              </a:rPr>
              <a:t> </a:t>
            </a:r>
            <a:r>
              <a:rPr lang="en-US" b="1" dirty="0" err="1">
                <a:solidFill>
                  <a:srgbClr val="00B0F0"/>
                </a:solidFill>
                <a:latin typeface="Calibri Light"/>
                <a:ea typeface="Calibri"/>
                <a:cs typeface="Calibri"/>
              </a:rPr>
              <a:t>standardizovaných</a:t>
            </a:r>
            <a:r>
              <a:rPr lang="en-US" b="1" dirty="0">
                <a:solidFill>
                  <a:srgbClr val="00B0F0"/>
                </a:solidFill>
                <a:latin typeface="Calibri Light"/>
                <a:ea typeface="Calibri"/>
                <a:cs typeface="Calibri"/>
              </a:rPr>
              <a:t> </a:t>
            </a:r>
            <a:r>
              <a:rPr lang="en-US" b="1" dirty="0" err="1">
                <a:solidFill>
                  <a:srgbClr val="00B0F0"/>
                </a:solidFill>
                <a:latin typeface="Calibri Light"/>
                <a:ea typeface="Calibri"/>
                <a:cs typeface="Calibri"/>
              </a:rPr>
              <a:t>číselníků</a:t>
            </a:r>
            <a:endParaRPr lang="en-US" b="1" dirty="0">
              <a:solidFill>
                <a:srgbClr val="00B0F0"/>
              </a:solidFill>
              <a:latin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453F6-0244-DB92-0EE0-1C4DCD534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4351" y="2098455"/>
            <a:ext cx="5725336" cy="23880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err="1">
                <a:ea typeface="+mn-lt"/>
                <a:cs typeface="+mn-lt"/>
              </a:rPr>
              <a:t>Používá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standardizované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číselníky</a:t>
            </a:r>
            <a:r>
              <a:rPr lang="en-US">
                <a:ea typeface="+mn-lt"/>
                <a:cs typeface="+mn-lt"/>
              </a:rPr>
              <a:t> (</a:t>
            </a:r>
            <a:r>
              <a:rPr lang="en-US" err="1">
                <a:ea typeface="+mn-lt"/>
                <a:cs typeface="+mn-lt"/>
              </a:rPr>
              <a:t>např</a:t>
            </a:r>
            <a:r>
              <a:rPr lang="en-US">
                <a:ea typeface="+mn-lt"/>
                <a:cs typeface="+mn-lt"/>
              </a:rPr>
              <a:t>. </a:t>
            </a:r>
            <a:r>
              <a:rPr lang="en-US" err="1">
                <a:ea typeface="+mn-lt"/>
                <a:cs typeface="+mn-lt"/>
              </a:rPr>
              <a:t>státní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evropské</a:t>
            </a:r>
            <a:r>
              <a:rPr lang="en-US">
                <a:ea typeface="+mn-lt"/>
                <a:cs typeface="+mn-lt"/>
              </a:rPr>
              <a:t>), </a:t>
            </a:r>
            <a:r>
              <a:rPr lang="en-US" err="1">
                <a:ea typeface="+mn-lt"/>
                <a:cs typeface="+mn-lt"/>
              </a:rPr>
              <a:t>takže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výsledky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mají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smysl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>
                <a:ea typeface="+mn-lt"/>
                <a:cs typeface="+mn-lt"/>
              </a:rPr>
              <a:t> v </a:t>
            </a:r>
            <a:r>
              <a:rPr lang="en-US" err="1">
                <a:ea typeface="+mn-lt"/>
                <a:cs typeface="+mn-lt"/>
              </a:rPr>
              <a:t>širším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kontextu</a:t>
            </a:r>
            <a:r>
              <a:rPr lang="en-US">
                <a:ea typeface="+mn-lt"/>
                <a:cs typeface="+mn-lt"/>
              </a:rPr>
              <a:t> – ne </a:t>
            </a:r>
            <a:r>
              <a:rPr lang="en-US" err="1">
                <a:ea typeface="+mn-lt"/>
                <a:cs typeface="+mn-lt"/>
              </a:rPr>
              <a:t>jen</a:t>
            </a:r>
            <a:r>
              <a:rPr lang="en-US">
                <a:ea typeface="+mn-lt"/>
                <a:cs typeface="+mn-lt"/>
              </a:rPr>
              <a:t> pro </a:t>
            </a:r>
            <a:r>
              <a:rPr lang="en-US" err="1">
                <a:ea typeface="+mn-lt"/>
                <a:cs typeface="+mn-lt"/>
              </a:rPr>
              <a:t>autora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dotazníku</a:t>
            </a:r>
            <a:r>
              <a:rPr lang="en-US">
                <a:ea typeface="+mn-lt"/>
                <a:cs typeface="+mn-lt"/>
              </a:rPr>
              <a:t>.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5A989C-8406-455D-45F8-5C3AFF8E8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391" y="1856027"/>
            <a:ext cx="3291518" cy="415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4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7FF0979-08EB-EC92-2E97-5B3C6225D4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4601" y="1420985"/>
            <a:ext cx="9624667" cy="46802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C4F87B-C360-71A9-E2BD-F1E6C77589B4}"/>
              </a:ext>
            </a:extLst>
          </p:cNvPr>
          <p:cNvSpPr txBox="1"/>
          <p:nvPr/>
        </p:nvSpPr>
        <p:spPr>
          <a:xfrm>
            <a:off x="975139" y="445052"/>
            <a:ext cx="894411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 err="1">
                <a:solidFill>
                  <a:srgbClr val="00B0F0"/>
                </a:solidFill>
                <a:latin typeface="Calibri Light"/>
              </a:rPr>
              <a:t>Využití</a:t>
            </a:r>
            <a:r>
              <a:rPr lang="en-US" sz="4400" b="1" dirty="0">
                <a:solidFill>
                  <a:srgbClr val="00B0F0"/>
                </a:solidFill>
                <a:latin typeface="Calibri Light"/>
              </a:rPr>
              <a:t> </a:t>
            </a:r>
            <a:r>
              <a:rPr lang="en-US" sz="4400" b="1" dirty="0" err="1">
                <a:solidFill>
                  <a:srgbClr val="00B0F0"/>
                </a:solidFill>
                <a:latin typeface="Calibri Light"/>
              </a:rPr>
              <a:t>standardizovaných</a:t>
            </a:r>
            <a:r>
              <a:rPr lang="en-US" sz="4400" b="1" dirty="0">
                <a:solidFill>
                  <a:srgbClr val="00B0F0"/>
                </a:solidFill>
                <a:latin typeface="Calibri Light"/>
              </a:rPr>
              <a:t> </a:t>
            </a:r>
            <a:r>
              <a:rPr lang="en-US" sz="4400" b="1" dirty="0" err="1">
                <a:solidFill>
                  <a:srgbClr val="00B0F0"/>
                </a:solidFill>
                <a:latin typeface="Calibri Light"/>
              </a:rPr>
              <a:t>číselníků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913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57579-ADF4-B604-699E-24B08D49A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B0F0"/>
                </a:solidFill>
                <a:ea typeface="+mj-lt"/>
                <a:cs typeface="+mj-lt"/>
              </a:rPr>
              <a:t>Využití</a:t>
            </a:r>
            <a:r>
              <a:rPr lang="en-US" b="1" dirty="0">
                <a:solidFill>
                  <a:srgbClr val="00B0F0"/>
                </a:solidFill>
                <a:ea typeface="+mj-lt"/>
                <a:cs typeface="+mj-lt"/>
              </a:rPr>
              <a:t> </a:t>
            </a:r>
            <a:r>
              <a:rPr lang="en-US" b="1" dirty="0" err="1">
                <a:solidFill>
                  <a:srgbClr val="00B0F0"/>
                </a:solidFill>
                <a:ea typeface="+mj-lt"/>
                <a:cs typeface="+mj-lt"/>
              </a:rPr>
              <a:t>umělé</a:t>
            </a:r>
            <a:r>
              <a:rPr lang="en-US" b="1" dirty="0">
                <a:solidFill>
                  <a:srgbClr val="00B0F0"/>
                </a:solidFill>
                <a:ea typeface="+mj-lt"/>
                <a:cs typeface="+mj-lt"/>
              </a:rPr>
              <a:t> </a:t>
            </a:r>
            <a:r>
              <a:rPr lang="en-US" b="1" dirty="0" err="1">
                <a:solidFill>
                  <a:srgbClr val="00B0F0"/>
                </a:solidFill>
                <a:ea typeface="+mj-lt"/>
                <a:cs typeface="+mj-lt"/>
              </a:rPr>
              <a:t>inteligence</a:t>
            </a:r>
            <a:endParaRPr lang="en-US" b="1" dirty="0">
              <a:solidFill>
                <a:srgbClr val="00B0F0"/>
              </a:solidFill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ACDFC-5A23-1FA7-23E9-A3E0E5251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861" y="1971720"/>
            <a:ext cx="9596467" cy="26614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AI </a:t>
            </a:r>
            <a:r>
              <a:rPr lang="en-US" err="1">
                <a:ea typeface="+mn-lt"/>
                <a:cs typeface="+mn-lt"/>
              </a:rPr>
              <a:t>pomáhá</a:t>
            </a:r>
            <a:r>
              <a:rPr lang="en-US">
                <a:ea typeface="+mn-lt"/>
                <a:cs typeface="+mn-lt"/>
              </a:rPr>
              <a:t> při: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en-US">
                <a:ea typeface="+mn-lt"/>
                <a:cs typeface="+mn-lt"/>
              </a:rPr>
              <a:t>rozpoznávání klíčových slov z otevřených (volných) otázek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automatickém třízení odpovědí do kategorií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vytváření souhrnů, </a:t>
            </a:r>
            <a:r>
              <a:rPr lang="en-US" err="1">
                <a:ea typeface="+mn-lt"/>
                <a:cs typeface="+mn-lt"/>
              </a:rPr>
              <a:t>které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šetří</a:t>
            </a:r>
            <a:r>
              <a:rPr lang="en-US">
                <a:ea typeface="+mn-lt"/>
                <a:cs typeface="+mn-lt"/>
              </a:rPr>
              <a:t> čas</a:t>
            </a:r>
            <a:endParaRPr lang="en-US">
              <a:ea typeface="Calibri"/>
              <a:cs typeface="Calibri"/>
            </a:endParaRPr>
          </a:p>
          <a:p>
            <a:r>
              <a:rPr lang="en-US" err="1">
                <a:ea typeface="Calibri"/>
                <a:cs typeface="Calibri"/>
              </a:rPr>
              <a:t>rozpoznávání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sentimentu</a:t>
            </a:r>
            <a:r>
              <a:rPr lang="en-US">
                <a:ea typeface="Calibri"/>
                <a:cs typeface="Calibri"/>
              </a:rPr>
              <a:t> v </a:t>
            </a:r>
            <a:r>
              <a:rPr lang="en-US" err="1">
                <a:ea typeface="Calibri"/>
                <a:cs typeface="Calibri"/>
              </a:rPr>
              <a:t>otevřených</a:t>
            </a:r>
            <a:r>
              <a:rPr lang="en-US">
                <a:ea typeface="Calibri"/>
                <a:cs typeface="Calibri"/>
              </a:rPr>
              <a:t> (</a:t>
            </a:r>
            <a:r>
              <a:rPr lang="en-US" err="1">
                <a:ea typeface="Calibri"/>
                <a:cs typeface="Calibri"/>
              </a:rPr>
              <a:t>volných</a:t>
            </a:r>
            <a:r>
              <a:rPr lang="en-US">
                <a:ea typeface="Calibri"/>
                <a:cs typeface="Calibri"/>
              </a:rPr>
              <a:t>) odpovědích</a:t>
            </a: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540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7E189-514D-CC46-1174-4A50460F4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B0F0"/>
                </a:solidFill>
                <a:ea typeface="+mj-lt"/>
                <a:cs typeface="+mj-lt"/>
              </a:rPr>
              <a:t>Využití</a:t>
            </a:r>
            <a:r>
              <a:rPr lang="en-US" b="1" dirty="0">
                <a:solidFill>
                  <a:srgbClr val="00B0F0"/>
                </a:solidFill>
                <a:ea typeface="+mj-lt"/>
                <a:cs typeface="+mj-lt"/>
              </a:rPr>
              <a:t> </a:t>
            </a:r>
            <a:r>
              <a:rPr lang="en-US" b="1" dirty="0" err="1">
                <a:solidFill>
                  <a:srgbClr val="00B0F0"/>
                </a:solidFill>
                <a:ea typeface="+mj-lt"/>
                <a:cs typeface="+mj-lt"/>
              </a:rPr>
              <a:t>umělé</a:t>
            </a:r>
            <a:r>
              <a:rPr lang="en-US" b="1" dirty="0">
                <a:solidFill>
                  <a:srgbClr val="00B0F0"/>
                </a:solidFill>
                <a:ea typeface="+mj-lt"/>
                <a:cs typeface="+mj-lt"/>
              </a:rPr>
              <a:t> </a:t>
            </a:r>
            <a:r>
              <a:rPr lang="en-US" b="1" dirty="0" err="1">
                <a:solidFill>
                  <a:srgbClr val="00B0F0"/>
                </a:solidFill>
                <a:ea typeface="+mj-lt"/>
                <a:cs typeface="+mj-lt"/>
              </a:rPr>
              <a:t>inteligence</a:t>
            </a:r>
            <a:r>
              <a:rPr lang="en-US" b="1" dirty="0">
                <a:solidFill>
                  <a:srgbClr val="00B0F0"/>
                </a:solidFill>
                <a:ea typeface="+mj-lt"/>
                <a:cs typeface="+mj-lt"/>
              </a:rPr>
              <a:t> - Sentiment</a:t>
            </a:r>
            <a:endParaRPr lang="en-US" b="1" dirty="0"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87319-7743-8253-E864-7A800E0D7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Sentiment je </a:t>
            </a:r>
            <a:r>
              <a:rPr lang="en-US" err="1">
                <a:ea typeface="+mn-lt"/>
                <a:cs typeface="+mn-lt"/>
              </a:rPr>
              <a:t>analýza</a:t>
            </a:r>
            <a:r>
              <a:rPr lang="en-US">
                <a:ea typeface="+mn-lt"/>
                <a:cs typeface="+mn-lt"/>
              </a:rPr>
              <a:t> toho, </a:t>
            </a:r>
            <a:r>
              <a:rPr lang="en-US" err="1">
                <a:ea typeface="+mn-lt"/>
                <a:cs typeface="+mn-lt"/>
              </a:rPr>
              <a:t>jaký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pocit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nebo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nálada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převládá</a:t>
            </a:r>
            <a:r>
              <a:rPr lang="en-US">
                <a:ea typeface="+mn-lt"/>
                <a:cs typeface="+mn-lt"/>
              </a:rPr>
              <a:t> v </a:t>
            </a:r>
            <a:r>
              <a:rPr lang="en-US" err="1">
                <a:ea typeface="+mn-lt"/>
                <a:cs typeface="+mn-lt"/>
              </a:rPr>
              <a:t>textech</a:t>
            </a:r>
            <a:r>
              <a:rPr lang="en-US">
                <a:ea typeface="+mn-lt"/>
                <a:cs typeface="+mn-lt"/>
              </a:rPr>
              <a:t>: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„Bylo to super“</a:t>
            </a:r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„Bylo to </a:t>
            </a:r>
            <a:r>
              <a:rPr lang="en-US" err="1">
                <a:ea typeface="+mn-lt"/>
                <a:cs typeface="+mn-lt"/>
              </a:rPr>
              <a:t>hrozné</a:t>
            </a:r>
            <a:r>
              <a:rPr lang="en-US">
                <a:ea typeface="+mn-lt"/>
                <a:cs typeface="+mn-lt"/>
              </a:rPr>
              <a:t>“ 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„Nemám </a:t>
            </a:r>
            <a:r>
              <a:rPr lang="en-US" err="1">
                <a:ea typeface="+mn-lt"/>
                <a:cs typeface="+mn-lt"/>
              </a:rPr>
              <a:t>názor</a:t>
            </a:r>
            <a:r>
              <a:rPr lang="en-US">
                <a:ea typeface="+mn-lt"/>
                <a:cs typeface="+mn-lt"/>
              </a:rPr>
              <a:t>“ </a:t>
            </a:r>
            <a:endParaRPr lang="en-US"/>
          </a:p>
          <a:p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br>
              <a:rPr lang="en-US">
                <a:ea typeface="+mn-lt"/>
                <a:cs typeface="+mn-lt"/>
              </a:rPr>
            </a:b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274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346F0-33CA-6122-AF44-284E5FCB6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CDF0CF3C-4E78-44BC-6044-F71701F5E372}"/>
              </a:ext>
            </a:extLst>
          </p:cNvPr>
          <p:cNvSpPr/>
          <p:nvPr/>
        </p:nvSpPr>
        <p:spPr>
          <a:xfrm>
            <a:off x="457200" y="5903200"/>
            <a:ext cx="10904220" cy="954799"/>
          </a:xfrm>
          <a:prstGeom prst="rect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noProof="0">
                <a:solidFill>
                  <a:schemeClr val="tx1"/>
                </a:solidFill>
              </a:rPr>
              <a:t>Financováno z projektu Zvýšení efektivity, pro-klientské orientace a využití principů „evidence-</a:t>
            </a:r>
            <a:r>
              <a:rPr lang="cs-CZ" sz="1400" noProof="0" err="1">
                <a:solidFill>
                  <a:schemeClr val="tx1"/>
                </a:solidFill>
              </a:rPr>
              <a:t>informed</a:t>
            </a:r>
            <a:r>
              <a:rPr lang="cs-CZ" sz="1400" noProof="0">
                <a:solidFill>
                  <a:schemeClr val="tx1"/>
                </a:solidFill>
              </a:rPr>
              <a:t>“ při rozhodování ve veřejné správě, </a:t>
            </a:r>
            <a:r>
              <a:rPr lang="cs-CZ" sz="1400" noProof="0" err="1">
                <a:solidFill>
                  <a:schemeClr val="tx1"/>
                </a:solidFill>
              </a:rPr>
              <a:t>reg</a:t>
            </a:r>
            <a:r>
              <a:rPr lang="cs-CZ" sz="1400" noProof="0">
                <a:solidFill>
                  <a:schemeClr val="tx1"/>
                </a:solidFill>
              </a:rPr>
              <a:t>. č. CZ.31.3.0/0.0/0.0/22_040/0007962.</a:t>
            </a:r>
          </a:p>
          <a:p>
            <a:pPr algn="ctr"/>
            <a:r>
              <a:rPr lang="cs-CZ" sz="1400" noProof="0">
                <a:solidFill>
                  <a:schemeClr val="tx1"/>
                </a:solidFill>
              </a:rPr>
              <a:t>Projekt je financován z prostředků Evropské unie – </a:t>
            </a:r>
            <a:r>
              <a:rPr lang="cs-CZ" sz="1400" noProof="0" err="1">
                <a:solidFill>
                  <a:schemeClr val="tx1"/>
                </a:solidFill>
              </a:rPr>
              <a:t>NextGenerationEU</a:t>
            </a:r>
            <a:r>
              <a:rPr lang="cs-CZ" sz="1400" noProof="0">
                <a:solidFill>
                  <a:schemeClr val="tx1"/>
                </a:solidFill>
              </a:rPr>
              <a:t>.</a:t>
            </a:r>
          </a:p>
          <a:p>
            <a:pPr algn="ctr"/>
            <a:endParaRPr lang="cs-CZ" noProof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49E5428B-6929-FFCD-75CB-4BBFEA13C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7090" y="2351827"/>
            <a:ext cx="3783995" cy="971551"/>
          </a:xfrm>
        </p:spPr>
        <p:txBody>
          <a:bodyPr>
            <a:noAutofit/>
          </a:bodyPr>
          <a:lstStyle/>
          <a:p>
            <a:pPr algn="ctr"/>
            <a:r>
              <a:rPr lang="cs-CZ" sz="3600" noProof="0" dirty="0">
                <a:latin typeface="+mn-lt"/>
                <a:cs typeface="Arial" panose="020B0604020202020204" pitchFamily="34" charset="0"/>
              </a:rPr>
              <a:t>A napište nám</a:t>
            </a:r>
            <a:r>
              <a:rPr lang="cs-CZ" sz="3600" dirty="0">
                <a:latin typeface="+mn-lt"/>
                <a:cs typeface="Arial" panose="020B0604020202020204" pitchFamily="34" charset="0"/>
              </a:rPr>
              <a:t>:</a:t>
            </a:r>
            <a:endParaRPr lang="cs-CZ" sz="3600" noProof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Flowchart: Terminator 16">
            <a:extLst>
              <a:ext uri="{FF2B5EF4-FFF2-40B4-BE49-F238E27FC236}">
                <a16:creationId xmlns:a16="http://schemas.microsoft.com/office/drawing/2014/main" id="{472F4D94-7E8A-B62A-58E2-8ECAE771AE52}"/>
              </a:ext>
            </a:extLst>
          </p:cNvPr>
          <p:cNvSpPr/>
          <p:nvPr/>
        </p:nvSpPr>
        <p:spPr>
          <a:xfrm>
            <a:off x="7485364" y="3422075"/>
            <a:ext cx="4295775" cy="1057275"/>
          </a:xfrm>
          <a:prstGeom prst="flowChartTerminator">
            <a:avLst/>
          </a:prstGeom>
          <a:solidFill>
            <a:srgbClr val="00B0F0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3600" kern="120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cs-CZ" sz="3600" kern="120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sberdat@mv.gov.cz</a:t>
            </a:r>
            <a:r>
              <a:rPr lang="cs-CZ" sz="3600" kern="120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lang="cs-CZ" sz="1100" kern="10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logo_cmyk">
            <a:extLst>
              <a:ext uri="{FF2B5EF4-FFF2-40B4-BE49-F238E27FC236}">
                <a16:creationId xmlns:a16="http://schemas.microsoft.com/office/drawing/2014/main" id="{1C59C17C-E345-5D90-3753-13FC9D196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320" y="5126067"/>
            <a:ext cx="2120008" cy="579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Obsah obrázku Písmo, Grafika, logo, symbol&#10;&#10;Obsah generovaný pomocí AI může být nesprávný.">
            <a:extLst>
              <a:ext uri="{FF2B5EF4-FFF2-40B4-BE49-F238E27FC236}">
                <a16:creationId xmlns:a16="http://schemas.microsoft.com/office/drawing/2014/main" id="{53F8A159-9EBC-C2EE-5682-A8E4B53187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529" y="5126067"/>
            <a:ext cx="1575561" cy="708557"/>
          </a:xfrm>
          <a:prstGeom prst="rect">
            <a:avLst/>
          </a:prstGeom>
        </p:spPr>
      </p:pic>
      <p:pic>
        <p:nvPicPr>
          <p:cNvPr id="8" name="Obrázek 7" descr="Obsah obrázku text, Písmo, Elektricky modrá, modrá&#10;&#10;Obsah generovaný pomocí AI může být nesprávný.">
            <a:extLst>
              <a:ext uri="{FF2B5EF4-FFF2-40B4-BE49-F238E27FC236}">
                <a16:creationId xmlns:a16="http://schemas.microsoft.com/office/drawing/2014/main" id="{735FC2F0-898E-FBDC-97B4-39789D7B77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456" y="5126067"/>
            <a:ext cx="2303843" cy="616406"/>
          </a:xfrm>
          <a:prstGeom prst="rect">
            <a:avLst/>
          </a:prstGeom>
        </p:spPr>
      </p:pic>
      <p:pic>
        <p:nvPicPr>
          <p:cNvPr id="2" name="Obrázek 1" descr="Obsah obrázku vzor, čtverec, Symetrie, pixel">
            <a:extLst>
              <a:ext uri="{FF2B5EF4-FFF2-40B4-BE49-F238E27FC236}">
                <a16:creationId xmlns:a16="http://schemas.microsoft.com/office/drawing/2014/main" id="{B8DA1BE4-65BC-60AB-2949-B3DA003EB0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38" y="1423998"/>
            <a:ext cx="3331181" cy="333118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C8B05818-5F6C-BB36-5241-B57A0CF1DB4E}"/>
              </a:ext>
            </a:extLst>
          </p:cNvPr>
          <p:cNvSpPr txBox="1">
            <a:spLocks/>
          </p:cNvSpPr>
          <p:nvPr/>
        </p:nvSpPr>
        <p:spPr>
          <a:xfrm>
            <a:off x="361914" y="290499"/>
            <a:ext cx="4759615" cy="1133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Vyzkoušejte sami!</a:t>
            </a:r>
          </a:p>
        </p:txBody>
      </p:sp>
    </p:spTree>
    <p:extLst>
      <p:ext uri="{BB962C8B-B14F-4D97-AF65-F5344CB8AC3E}">
        <p14:creationId xmlns:p14="http://schemas.microsoft.com/office/powerpoint/2010/main" val="425685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C7984-5628-D4F9-2218-F5631C1E5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cký objekt 65" descr="Flowchart">
            <a:extLst>
              <a:ext uri="{FF2B5EF4-FFF2-40B4-BE49-F238E27FC236}">
                <a16:creationId xmlns:a16="http://schemas.microsoft.com/office/drawing/2014/main" id="{FAC45F32-4712-D7B8-C152-D4BE04078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537210" y="1360169"/>
            <a:ext cx="1657350" cy="1657350"/>
          </a:xfrm>
          <a:prstGeom prst="rect">
            <a:avLst/>
          </a:prstGeom>
        </p:spPr>
      </p:pic>
      <p:pic>
        <p:nvPicPr>
          <p:cNvPr id="3" name="Grafický objekt 10" descr="Visačka se souvislou výplní">
            <a:extLst>
              <a:ext uri="{FF2B5EF4-FFF2-40B4-BE49-F238E27FC236}">
                <a16:creationId xmlns:a16="http://schemas.microsoft.com/office/drawing/2014/main" id="{7C5909A1-17BE-6896-6095-149C743E88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210" y="3727465"/>
            <a:ext cx="1657350" cy="1657350"/>
          </a:xfrm>
          <a:prstGeom prst="rect">
            <a:avLst/>
          </a:prstGeom>
        </p:spPr>
      </p:pic>
      <p:sp>
        <p:nvSpPr>
          <p:cNvPr id="4" name="TextovéPole 7">
            <a:extLst>
              <a:ext uri="{FF2B5EF4-FFF2-40B4-BE49-F238E27FC236}">
                <a16:creationId xmlns:a16="http://schemas.microsoft.com/office/drawing/2014/main" id="{8041A095-4D0B-153C-5E9E-3BA6679B5468}"/>
              </a:ext>
            </a:extLst>
          </p:cNvPr>
          <p:cNvSpPr txBox="1"/>
          <p:nvPr/>
        </p:nvSpPr>
        <p:spPr>
          <a:xfrm>
            <a:off x="2103120" y="591222"/>
            <a:ext cx="9341380" cy="58827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182563" indent="-182563">
              <a:lnSpc>
                <a:spcPct val="107000"/>
              </a:lnSpc>
              <a:spcAft>
                <a:spcPts val="800"/>
              </a:spcAft>
            </a:pPr>
            <a:r>
              <a:rPr lang="cs-CZ" sz="3200" dirty="0"/>
              <a:t>Systém je určen zejména pro: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3200" b="1" dirty="0"/>
              <a:t>Ad hoc dotazníková šetření </a:t>
            </a:r>
            <a:r>
              <a:rPr lang="cs-CZ" sz="3200" dirty="0"/>
              <a:t>ve veřejné správě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3200" dirty="0"/>
              <a:t>Analýzu získaných dat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3200" dirty="0"/>
              <a:t>Sdílení získaných dat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3200" dirty="0"/>
          </a:p>
          <a:p>
            <a:pPr marL="182563">
              <a:lnSpc>
                <a:spcPct val="107000"/>
              </a:lnSpc>
              <a:spcAft>
                <a:spcPts val="800"/>
              </a:spcAft>
            </a:pPr>
            <a:r>
              <a:rPr lang="cs-CZ" sz="3200" dirty="0"/>
              <a:t>Plná funkcionalita  je k dispozici pro </a:t>
            </a:r>
            <a:r>
              <a:rPr lang="cs-CZ" sz="3200" b="1" dirty="0"/>
              <a:t>všechny pracovníky státu i samospráv</a:t>
            </a:r>
            <a:r>
              <a:rPr lang="cs-CZ" sz="3200" dirty="0"/>
              <a:t>, kteří mají uživatelský účet v JIP</a:t>
            </a:r>
            <a:r>
              <a:rPr lang="cs-CZ" sz="3200"/>
              <a:t>/KAAS</a:t>
            </a:r>
            <a:endParaRPr lang="cs-CZ" sz="3200" dirty="0"/>
          </a:p>
          <a:p>
            <a:pPr marL="182563">
              <a:lnSpc>
                <a:spcPct val="107000"/>
              </a:lnSpc>
              <a:spcAft>
                <a:spcPts val="800"/>
              </a:spcAft>
            </a:pPr>
            <a:r>
              <a:rPr lang="cs-CZ" sz="3200" kern="12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Respondenti dotazníkových šetření</a:t>
            </a:r>
            <a:r>
              <a:rPr lang="cs-CZ" sz="3200" dirty="0">
                <a:solidFill>
                  <a:srgbClr val="00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 mohou odpovídat i bez účtu v JIP/KAAS</a:t>
            </a:r>
            <a:endParaRPr lang="cs-CZ" sz="3200" kern="1200" dirty="0">
              <a:solidFill>
                <a:srgbClr val="00000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cs-CZ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1165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A34E9F69-02A8-BA23-52D7-38ED262512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3014035"/>
              </p:ext>
            </p:extLst>
          </p:nvPr>
        </p:nvGraphicFramePr>
        <p:xfrm>
          <a:off x="1338262" y="1676241"/>
          <a:ext cx="951547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Nadpis 1">
            <a:extLst>
              <a:ext uri="{FF2B5EF4-FFF2-40B4-BE49-F238E27FC236}">
                <a16:creationId xmlns:a16="http://schemas.microsoft.com/office/drawing/2014/main" id="{9184152E-6D72-C6DB-605E-B177496D6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cs-CZ" dirty="0">
                <a:latin typeface="+mn-lt"/>
              </a:rPr>
              <a:t>Výhody systému</a:t>
            </a:r>
          </a:p>
        </p:txBody>
      </p:sp>
    </p:spTree>
    <p:extLst>
      <p:ext uri="{BB962C8B-B14F-4D97-AF65-F5344CB8AC3E}">
        <p14:creationId xmlns:p14="http://schemas.microsoft.com/office/powerpoint/2010/main" val="3975555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A4BED4-143B-B7E5-047B-D613F6DC4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n-lt"/>
              </a:rPr>
              <a:t>Anketa: Jaké komerční dotazníkové nástroje využíváte?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D353C45-6CD3-39AF-4B82-12691D8E6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639" y="1825625"/>
            <a:ext cx="466725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157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E14619-D91A-2667-5F75-EB7CC39B0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>
                <a:latin typeface="+mn-lt"/>
              </a:rPr>
              <a:t>Systém nabízí</a:t>
            </a:r>
          </a:p>
        </p:txBody>
      </p:sp>
      <p:sp>
        <p:nvSpPr>
          <p:cNvPr id="4" name="TextovéPole 7">
            <a:extLst>
              <a:ext uri="{FF2B5EF4-FFF2-40B4-BE49-F238E27FC236}">
                <a16:creationId xmlns:a16="http://schemas.microsoft.com/office/drawing/2014/main" id="{596343C7-EDE6-5829-1FF8-D6AB1EA6A85B}"/>
              </a:ext>
            </a:extLst>
          </p:cNvPr>
          <p:cNvSpPr txBox="1"/>
          <p:nvPr/>
        </p:nvSpPr>
        <p:spPr>
          <a:xfrm>
            <a:off x="1897381" y="4228782"/>
            <a:ext cx="2555875" cy="15494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3200" b="1" kern="1200">
                <a:solidFill>
                  <a:srgbClr val="00B0F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Dotazníkový nástroj</a:t>
            </a:r>
            <a:endParaRPr lang="cs-CZ" sz="3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fický objekt 10" descr="Výzkum se souvislou výplní">
            <a:extLst>
              <a:ext uri="{FF2B5EF4-FFF2-40B4-BE49-F238E27FC236}">
                <a16:creationId xmlns:a16="http://schemas.microsoft.com/office/drawing/2014/main" id="{23D3A96B-677A-4E66-AF70-7BE6BDC0B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5899" y="2274888"/>
            <a:ext cx="1697354" cy="1697354"/>
          </a:xfrm>
          <a:prstGeom prst="rect">
            <a:avLst/>
          </a:prstGeom>
        </p:spPr>
      </p:pic>
      <p:sp>
        <p:nvSpPr>
          <p:cNvPr id="6" name="TextovéPole 7">
            <a:extLst>
              <a:ext uri="{FF2B5EF4-FFF2-40B4-BE49-F238E27FC236}">
                <a16:creationId xmlns:a16="http://schemas.microsoft.com/office/drawing/2014/main" id="{2E5C6AB8-21AA-305A-A685-22D75E494235}"/>
              </a:ext>
            </a:extLst>
          </p:cNvPr>
          <p:cNvSpPr txBox="1"/>
          <p:nvPr/>
        </p:nvSpPr>
        <p:spPr>
          <a:xfrm>
            <a:off x="4936489" y="4230368"/>
            <a:ext cx="2416175" cy="11537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3200" b="1" kern="1200">
                <a:solidFill>
                  <a:srgbClr val="00B0F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Analytický nástroj</a:t>
            </a:r>
            <a:endParaRPr lang="cs-CZ" sz="3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rafický objekt 12" descr="Knihy na polici se souvislou výplní">
            <a:extLst>
              <a:ext uri="{FF2B5EF4-FFF2-40B4-BE49-F238E27FC236}">
                <a16:creationId xmlns:a16="http://schemas.microsoft.com/office/drawing/2014/main" id="{3DB9ED9C-57E3-04CC-A47E-4A757360F9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09255" y="2094230"/>
            <a:ext cx="1875155" cy="187515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99ABDAD-09F5-0674-F22E-553DDE4AB338}"/>
              </a:ext>
            </a:extLst>
          </p:cNvPr>
          <p:cNvSpPr txBox="1"/>
          <p:nvPr/>
        </p:nvSpPr>
        <p:spPr>
          <a:xfrm>
            <a:off x="7738746" y="4228782"/>
            <a:ext cx="2416175" cy="1549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3200" b="1" kern="1200">
                <a:solidFill>
                  <a:srgbClr val="00B0F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Knihovnu zdrojů</a:t>
            </a:r>
            <a:endParaRPr lang="cs-CZ" sz="3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Grafický objekt 13" descr="Kontrolní seznam se souvislou výplní">
            <a:extLst>
              <a:ext uri="{FF2B5EF4-FFF2-40B4-BE49-F238E27FC236}">
                <a16:creationId xmlns:a16="http://schemas.microsoft.com/office/drawing/2014/main" id="{2DA47125-2DAF-3A2E-15ED-A5A5712C0A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60597" y="2022157"/>
            <a:ext cx="20193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95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A1E47-ECEC-2770-C410-7EC83486B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2B151AED-80A0-9296-FE6F-073D011F6668}"/>
              </a:ext>
            </a:extLst>
          </p:cNvPr>
          <p:cNvSpPr txBox="1">
            <a:spLocks/>
          </p:cNvSpPr>
          <p:nvPr/>
        </p:nvSpPr>
        <p:spPr>
          <a:xfrm>
            <a:off x="1121386" y="2227594"/>
            <a:ext cx="10864273" cy="685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noProof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noProof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noProof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8FEF49-5BC1-BC6D-D3A8-5D0385BB0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>
                <a:latin typeface="+mn-lt"/>
              </a:rPr>
              <a:t>Příklady využití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79FB53AE-6C5A-C07D-450B-90A2351EC1D0}"/>
              </a:ext>
            </a:extLst>
          </p:cNvPr>
          <p:cNvGrpSpPr/>
          <p:nvPr/>
        </p:nvGrpSpPr>
        <p:grpSpPr>
          <a:xfrm>
            <a:off x="6274455" y="4288539"/>
            <a:ext cx="5186014" cy="1907849"/>
            <a:chOff x="6274455" y="4288539"/>
            <a:chExt cx="5186014" cy="1907849"/>
          </a:xfrm>
        </p:grpSpPr>
        <p:pic>
          <p:nvPicPr>
            <p:cNvPr id="34" name="Grafický objekt 33" descr="Banka se souvislou výplní">
              <a:extLst>
                <a:ext uri="{FF2B5EF4-FFF2-40B4-BE49-F238E27FC236}">
                  <a16:creationId xmlns:a16="http://schemas.microsoft.com/office/drawing/2014/main" id="{EF1ADB8C-55E7-8748-CD70-02A02CB86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74455" y="4288539"/>
              <a:ext cx="1472537" cy="1472537"/>
            </a:xfrm>
            <a:prstGeom prst="rect">
              <a:avLst/>
            </a:prstGeom>
          </p:spPr>
        </p:pic>
        <p:grpSp>
          <p:nvGrpSpPr>
            <p:cNvPr id="7" name="Skupina 6">
              <a:extLst>
                <a:ext uri="{FF2B5EF4-FFF2-40B4-BE49-F238E27FC236}">
                  <a16:creationId xmlns:a16="http://schemas.microsoft.com/office/drawing/2014/main" id="{2E4B864C-BA77-5F8A-009E-EFC86233823E}"/>
                </a:ext>
              </a:extLst>
            </p:cNvPr>
            <p:cNvGrpSpPr/>
            <p:nvPr/>
          </p:nvGrpSpPr>
          <p:grpSpPr>
            <a:xfrm>
              <a:off x="6553523" y="4489952"/>
              <a:ext cx="4906946" cy="1706436"/>
              <a:chOff x="6553523" y="4489952"/>
              <a:chExt cx="4906946" cy="1706436"/>
            </a:xfrm>
          </p:grpSpPr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75E7C401-1A64-2D73-CA6C-1592DEF5A10B}"/>
                  </a:ext>
                </a:extLst>
              </p:cNvPr>
              <p:cNvSpPr txBox="1"/>
              <p:nvPr/>
            </p:nvSpPr>
            <p:spPr>
              <a:xfrm>
                <a:off x="6553523" y="5772778"/>
                <a:ext cx="914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noProof="0"/>
                  <a:t>resort</a:t>
                </a:r>
              </a:p>
            </p:txBody>
          </p:sp>
          <p:sp>
            <p:nvSpPr>
              <p:cNvPr id="37" name="TextovéPole 36">
                <a:extLst>
                  <a:ext uri="{FF2B5EF4-FFF2-40B4-BE49-F238E27FC236}">
                    <a16:creationId xmlns:a16="http://schemas.microsoft.com/office/drawing/2014/main" id="{85F45AAF-CEBD-9BC6-142B-F1F4D9467910}"/>
                  </a:ext>
                </a:extLst>
              </p:cNvPr>
              <p:cNvSpPr txBox="1"/>
              <p:nvPr/>
            </p:nvSpPr>
            <p:spPr>
              <a:xfrm>
                <a:off x="9322788" y="5796278"/>
                <a:ext cx="21376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noProof="0"/>
                  <a:t>ostatní resorty</a:t>
                </a:r>
              </a:p>
            </p:txBody>
          </p:sp>
          <p:sp>
            <p:nvSpPr>
              <p:cNvPr id="52" name="Šipka: doprava 51">
                <a:extLst>
                  <a:ext uri="{FF2B5EF4-FFF2-40B4-BE49-F238E27FC236}">
                    <a16:creationId xmlns:a16="http://schemas.microsoft.com/office/drawing/2014/main" id="{496F3749-A868-34E6-B90D-D77D24B2A231}"/>
                  </a:ext>
                </a:extLst>
              </p:cNvPr>
              <p:cNvSpPr/>
              <p:nvPr/>
            </p:nvSpPr>
            <p:spPr>
              <a:xfrm>
                <a:off x="8119159" y="4920678"/>
                <a:ext cx="950293" cy="532584"/>
              </a:xfrm>
              <a:prstGeom prst="rightArrow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54" name="Grafický objekt 53" descr="Banka se souvislou výplní">
                <a:extLst>
                  <a:ext uri="{FF2B5EF4-FFF2-40B4-BE49-F238E27FC236}">
                    <a16:creationId xmlns:a16="http://schemas.microsoft.com/office/drawing/2014/main" id="{E9E43A49-C9D7-0C1E-0F1E-F670DABF64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448903" y="4489952"/>
                <a:ext cx="1011566" cy="1011566"/>
              </a:xfrm>
              <a:prstGeom prst="rect">
                <a:avLst/>
              </a:prstGeom>
            </p:spPr>
          </p:pic>
          <p:pic>
            <p:nvPicPr>
              <p:cNvPr id="6" name="Grafický objekt 5" descr="Banka se souvislou výplní">
                <a:extLst>
                  <a:ext uri="{FF2B5EF4-FFF2-40B4-BE49-F238E27FC236}">
                    <a16:creationId xmlns:a16="http://schemas.microsoft.com/office/drawing/2014/main" id="{ABBAE043-AE93-4EB1-5CF9-CAC917F80C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617635" y="4738542"/>
                <a:ext cx="1011566" cy="1011566"/>
              </a:xfrm>
              <a:prstGeom prst="rect">
                <a:avLst/>
              </a:prstGeom>
            </p:spPr>
          </p:pic>
        </p:grpSp>
      </p:grpSp>
      <p:grpSp>
        <p:nvGrpSpPr>
          <p:cNvPr id="2" name="Skupina 1">
            <a:extLst>
              <a:ext uri="{FF2B5EF4-FFF2-40B4-BE49-F238E27FC236}">
                <a16:creationId xmlns:a16="http://schemas.microsoft.com/office/drawing/2014/main" id="{A154FBC8-47CB-0BAE-8C01-8B0E6C1CD578}"/>
              </a:ext>
            </a:extLst>
          </p:cNvPr>
          <p:cNvGrpSpPr/>
          <p:nvPr/>
        </p:nvGrpSpPr>
        <p:grpSpPr>
          <a:xfrm>
            <a:off x="861886" y="2290624"/>
            <a:ext cx="4325170" cy="1840349"/>
            <a:chOff x="861886" y="2290624"/>
            <a:chExt cx="4325170" cy="1840349"/>
          </a:xfrm>
        </p:grpSpPr>
        <p:pic>
          <p:nvPicPr>
            <p:cNvPr id="12" name="Grafický objekt 11" descr="Banka se souvislou výplní">
              <a:extLst>
                <a:ext uri="{FF2B5EF4-FFF2-40B4-BE49-F238E27FC236}">
                  <a16:creationId xmlns:a16="http://schemas.microsoft.com/office/drawing/2014/main" id="{EA12FC37-286D-9032-689E-C8068339B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1886" y="2290624"/>
              <a:ext cx="1509092" cy="1485427"/>
            </a:xfrm>
            <a:prstGeom prst="rect">
              <a:avLst/>
            </a:prstGeom>
          </p:spPr>
        </p:pic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96C2800E-E3D4-75BC-281B-E1A70E25AFEB}"/>
                </a:ext>
              </a:extLst>
            </p:cNvPr>
            <p:cNvSpPr txBox="1"/>
            <p:nvPr/>
          </p:nvSpPr>
          <p:spPr>
            <a:xfrm>
              <a:off x="1128601" y="3728075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noProof="0"/>
                <a:t>resort</a:t>
              </a:r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224389D9-1A5A-E654-74D2-AFBDC80BB41C}"/>
                </a:ext>
              </a:extLst>
            </p:cNvPr>
            <p:cNvSpPr txBox="1"/>
            <p:nvPr/>
          </p:nvSpPr>
          <p:spPr>
            <a:xfrm>
              <a:off x="3728049" y="3730863"/>
              <a:ext cx="13389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noProof="0"/>
                <a:t>obce/kraje</a:t>
              </a:r>
            </a:p>
          </p:txBody>
        </p:sp>
        <p:pic>
          <p:nvPicPr>
            <p:cNvPr id="58" name="Grafický objekt 57" descr="Město se souvislou výplní">
              <a:extLst>
                <a:ext uri="{FF2B5EF4-FFF2-40B4-BE49-F238E27FC236}">
                  <a16:creationId xmlns:a16="http://schemas.microsoft.com/office/drawing/2014/main" id="{A195FE75-962F-6A5E-FC0F-E7D2630B7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77964" y="2323250"/>
              <a:ext cx="1509092" cy="1509092"/>
            </a:xfrm>
            <a:prstGeom prst="rect">
              <a:avLst/>
            </a:prstGeom>
          </p:spPr>
        </p:pic>
        <p:sp>
          <p:nvSpPr>
            <p:cNvPr id="9" name="Šipka: doprava 8">
              <a:extLst>
                <a:ext uri="{FF2B5EF4-FFF2-40B4-BE49-F238E27FC236}">
                  <a16:creationId xmlns:a16="http://schemas.microsoft.com/office/drawing/2014/main" id="{54E1198D-0E0C-E13E-67EA-204BF6258021}"/>
                </a:ext>
              </a:extLst>
            </p:cNvPr>
            <p:cNvSpPr/>
            <p:nvPr/>
          </p:nvSpPr>
          <p:spPr>
            <a:xfrm>
              <a:off x="2504212" y="3126017"/>
              <a:ext cx="950293" cy="532584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" name="Skupina 4">
            <a:extLst>
              <a:ext uri="{FF2B5EF4-FFF2-40B4-BE49-F238E27FC236}">
                <a16:creationId xmlns:a16="http://schemas.microsoft.com/office/drawing/2014/main" id="{68C56A74-8970-E931-5191-4B7A6CB5B3C6}"/>
              </a:ext>
            </a:extLst>
          </p:cNvPr>
          <p:cNvGrpSpPr/>
          <p:nvPr/>
        </p:nvGrpSpPr>
        <p:grpSpPr>
          <a:xfrm>
            <a:off x="861886" y="4326579"/>
            <a:ext cx="4289692" cy="1874484"/>
            <a:chOff x="861886" y="4326579"/>
            <a:chExt cx="4289692" cy="1874484"/>
          </a:xfrm>
        </p:grpSpPr>
        <p:pic>
          <p:nvPicPr>
            <p:cNvPr id="16" name="Grafický objekt 15" descr="Budova se souvislou výplní">
              <a:extLst>
                <a:ext uri="{FF2B5EF4-FFF2-40B4-BE49-F238E27FC236}">
                  <a16:creationId xmlns:a16="http://schemas.microsoft.com/office/drawing/2014/main" id="{44950228-F2BD-D251-5CD8-282B1A765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66484" y="4391956"/>
              <a:ext cx="1265704" cy="1265704"/>
            </a:xfrm>
            <a:prstGeom prst="rect">
              <a:avLst/>
            </a:prstGeom>
          </p:spPr>
        </p:pic>
        <p:pic>
          <p:nvPicPr>
            <p:cNvPr id="26" name="Grafický objekt 25" descr="Město se souvislou výplní">
              <a:extLst>
                <a:ext uri="{FF2B5EF4-FFF2-40B4-BE49-F238E27FC236}">
                  <a16:creationId xmlns:a16="http://schemas.microsoft.com/office/drawing/2014/main" id="{B520A0ED-ECDE-4662-1A33-7A49014F8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728049" y="4326579"/>
              <a:ext cx="1423529" cy="1423529"/>
            </a:xfrm>
            <a:prstGeom prst="rect">
              <a:avLst/>
            </a:prstGeom>
          </p:spPr>
        </p:pic>
        <p:sp>
          <p:nvSpPr>
            <p:cNvPr id="27" name="TextovéPole 26">
              <a:extLst>
                <a:ext uri="{FF2B5EF4-FFF2-40B4-BE49-F238E27FC236}">
                  <a16:creationId xmlns:a16="http://schemas.microsoft.com/office/drawing/2014/main" id="{CC25969E-7D7C-A36D-BB13-D8C38DC31A96}"/>
                </a:ext>
              </a:extLst>
            </p:cNvPr>
            <p:cNvSpPr txBox="1"/>
            <p:nvPr/>
          </p:nvSpPr>
          <p:spPr>
            <a:xfrm>
              <a:off x="861886" y="5800953"/>
              <a:ext cx="12657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noProof="0"/>
                <a:t>kraj/ORP</a:t>
              </a:r>
            </a:p>
          </p:txBody>
        </p:sp>
        <p:sp>
          <p:nvSpPr>
            <p:cNvPr id="28" name="TextovéPole 27">
              <a:extLst>
                <a:ext uri="{FF2B5EF4-FFF2-40B4-BE49-F238E27FC236}">
                  <a16:creationId xmlns:a16="http://schemas.microsoft.com/office/drawing/2014/main" id="{4EB0469B-6ED6-1E92-5846-13AF236880F3}"/>
                </a:ext>
              </a:extLst>
            </p:cNvPr>
            <p:cNvSpPr txBox="1"/>
            <p:nvPr/>
          </p:nvSpPr>
          <p:spPr>
            <a:xfrm>
              <a:off x="3799657" y="5778895"/>
              <a:ext cx="12657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noProof="0"/>
                <a:t>obce v SO</a:t>
              </a:r>
            </a:p>
          </p:txBody>
        </p:sp>
        <p:sp>
          <p:nvSpPr>
            <p:cNvPr id="11" name="Šipka: doprava 10">
              <a:extLst>
                <a:ext uri="{FF2B5EF4-FFF2-40B4-BE49-F238E27FC236}">
                  <a16:creationId xmlns:a16="http://schemas.microsoft.com/office/drawing/2014/main" id="{00DC9492-1667-FF66-1712-FB235E623C50}"/>
                </a:ext>
              </a:extLst>
            </p:cNvPr>
            <p:cNvSpPr/>
            <p:nvPr/>
          </p:nvSpPr>
          <p:spPr>
            <a:xfrm>
              <a:off x="2454713" y="4921391"/>
              <a:ext cx="950293" cy="532584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" name="Skupina 2">
            <a:extLst>
              <a:ext uri="{FF2B5EF4-FFF2-40B4-BE49-F238E27FC236}">
                <a16:creationId xmlns:a16="http://schemas.microsoft.com/office/drawing/2014/main" id="{B7D2A3FB-D5BA-6548-9C99-E53BFA2F470F}"/>
              </a:ext>
            </a:extLst>
          </p:cNvPr>
          <p:cNvGrpSpPr/>
          <p:nvPr/>
        </p:nvGrpSpPr>
        <p:grpSpPr>
          <a:xfrm>
            <a:off x="6367412" y="2130437"/>
            <a:ext cx="4740711" cy="2149973"/>
            <a:chOff x="6367412" y="2130437"/>
            <a:chExt cx="4740711" cy="2149973"/>
          </a:xfrm>
        </p:grpSpPr>
        <p:pic>
          <p:nvPicPr>
            <p:cNvPr id="17" name="Grafický objekt 16" descr="Školní budova se souvislou výplní">
              <a:extLst>
                <a:ext uri="{FF2B5EF4-FFF2-40B4-BE49-F238E27FC236}">
                  <a16:creationId xmlns:a16="http://schemas.microsoft.com/office/drawing/2014/main" id="{52D90A15-D0C8-9057-3002-62EDD60DE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472432" y="2130437"/>
              <a:ext cx="1509092" cy="1509092"/>
            </a:xfrm>
            <a:prstGeom prst="rect">
              <a:avLst/>
            </a:prstGeom>
          </p:spPr>
        </p:pic>
        <p:sp>
          <p:nvSpPr>
            <p:cNvPr id="30" name="TextovéPole 29">
              <a:extLst>
                <a:ext uri="{FF2B5EF4-FFF2-40B4-BE49-F238E27FC236}">
                  <a16:creationId xmlns:a16="http://schemas.microsoft.com/office/drawing/2014/main" id="{964B2932-1B7B-F556-05C5-C992BC731AB9}"/>
                </a:ext>
              </a:extLst>
            </p:cNvPr>
            <p:cNvSpPr txBox="1"/>
            <p:nvPr/>
          </p:nvSpPr>
          <p:spPr>
            <a:xfrm>
              <a:off x="6367412" y="3728075"/>
              <a:ext cx="12657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noProof="0"/>
                <a:t>kraj/obec</a:t>
              </a:r>
            </a:p>
          </p:txBody>
        </p:sp>
        <p:sp>
          <p:nvSpPr>
            <p:cNvPr id="33" name="TextovéPole 32">
              <a:extLst>
                <a:ext uri="{FF2B5EF4-FFF2-40B4-BE49-F238E27FC236}">
                  <a16:creationId xmlns:a16="http://schemas.microsoft.com/office/drawing/2014/main" id="{31456ED4-F1F2-5672-5E26-146E6617BD20}"/>
                </a:ext>
              </a:extLst>
            </p:cNvPr>
            <p:cNvSpPr txBox="1"/>
            <p:nvPr/>
          </p:nvSpPr>
          <p:spPr>
            <a:xfrm>
              <a:off x="9352396" y="3572524"/>
              <a:ext cx="17557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noProof="0"/>
                <a:t>příspěvková organizace</a:t>
              </a:r>
            </a:p>
          </p:txBody>
        </p:sp>
        <p:pic>
          <p:nvPicPr>
            <p:cNvPr id="60" name="Grafický objekt 59" descr="Budova se souvislou výplní">
              <a:extLst>
                <a:ext uri="{FF2B5EF4-FFF2-40B4-BE49-F238E27FC236}">
                  <a16:creationId xmlns:a16="http://schemas.microsoft.com/office/drawing/2014/main" id="{857C9C10-C5F1-B9BC-1E92-F836701BF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415882" y="2445944"/>
              <a:ext cx="1168763" cy="1168763"/>
            </a:xfrm>
            <a:prstGeom prst="rect">
              <a:avLst/>
            </a:prstGeom>
          </p:spPr>
        </p:pic>
        <p:sp>
          <p:nvSpPr>
            <p:cNvPr id="13" name="Šipka: doprava 12">
              <a:extLst>
                <a:ext uri="{FF2B5EF4-FFF2-40B4-BE49-F238E27FC236}">
                  <a16:creationId xmlns:a16="http://schemas.microsoft.com/office/drawing/2014/main" id="{D468A970-834D-63C3-D1A7-75D4BB03DD49}"/>
                </a:ext>
              </a:extLst>
            </p:cNvPr>
            <p:cNvSpPr/>
            <p:nvPr/>
          </p:nvSpPr>
          <p:spPr>
            <a:xfrm>
              <a:off x="8017625" y="3122546"/>
              <a:ext cx="950293" cy="532584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565943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5D1851-BCA7-B2BC-A8E1-4BD34F4FF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2" y="1252330"/>
            <a:ext cx="5845777" cy="13255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00B0F0"/>
                </a:solidFill>
                <a:latin typeface="+mn-lt"/>
              </a:rPr>
              <a:t>Situace: Vaším regionem se prohnalo krupobití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11558A0-6ABD-9508-A6E1-32CD1A5A88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261" r="27073" b="7537"/>
          <a:stretch>
            <a:fillRect/>
          </a:stretch>
        </p:blipFill>
        <p:spPr>
          <a:xfrm>
            <a:off x="7263555" y="1252330"/>
            <a:ext cx="3530341" cy="5088835"/>
          </a:xfrm>
          <a:prstGeom prst="rect">
            <a:avLst/>
          </a:prstGeom>
        </p:spPr>
      </p:pic>
      <p:pic>
        <p:nvPicPr>
          <p:cNvPr id="6" name="Picture 6" descr="Bouřky ve čtvrtek přinesou přívalový déšť a krupobití - iDNES.cz">
            <a:extLst>
              <a:ext uri="{FF2B5EF4-FFF2-40B4-BE49-F238E27FC236}">
                <a16:creationId xmlns:a16="http://schemas.microsoft.com/office/drawing/2014/main" id="{A8B608F1-8C6B-24F6-4700-E3AACEBEA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550" y="3491152"/>
            <a:ext cx="4810427" cy="285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1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8AD0E-9F7C-98FF-B4F4-EB7913642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1BD21E-8EC0-5EBC-4098-06D506764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rgbClr val="00B0F0"/>
                </a:solidFill>
                <a:latin typeface="+mn-lt"/>
              </a:rPr>
              <a:t>Představte si, že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DAE3A8-22FD-6D88-78E0-4CA361DBE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8130309" cy="48021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  <a:buSzPct val="68000"/>
            </a:pPr>
            <a:r>
              <a:rPr lang="cs-CZ" sz="4000"/>
              <a:t>Pracujete v obci s rozšířenou působností, od jednotlivých obcí potřebujete rychle zjistit rozsah škod</a:t>
            </a:r>
          </a:p>
          <a:p>
            <a:pPr>
              <a:lnSpc>
                <a:spcPct val="100000"/>
              </a:lnSpc>
              <a:spcBef>
                <a:spcPts val="2400"/>
              </a:spcBef>
              <a:buSzPct val="68000"/>
            </a:pPr>
            <a:r>
              <a:rPr lang="cs-CZ" sz="4000"/>
              <a:t>Informace potřebujete pro komunikaci s krajem a resorty, abyste mohli co nejrychleji zajistit potřebnou pomoc</a:t>
            </a:r>
          </a:p>
          <a:p>
            <a:pPr marL="0" indent="0">
              <a:buNone/>
            </a:pPr>
            <a:endParaRPr lang="cs-CZ"/>
          </a:p>
        </p:txBody>
      </p:sp>
      <p:pic>
        <p:nvPicPr>
          <p:cNvPr id="1034" name="Picture 10" descr="Finanční podpora - bazar - Hyperinzerce.cz">
            <a:extLst>
              <a:ext uri="{FF2B5EF4-FFF2-40B4-BE49-F238E27FC236}">
                <a16:creationId xmlns:a16="http://schemas.microsoft.com/office/drawing/2014/main" id="{1D933661-C9DF-9E64-7C3D-5FA2A445E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509" y="4091781"/>
            <a:ext cx="2983372" cy="193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Úředník">
            <a:extLst>
              <a:ext uri="{FF2B5EF4-FFF2-40B4-BE49-F238E27FC236}">
                <a16:creationId xmlns:a16="http://schemas.microsoft.com/office/drawing/2014/main" id="{9AE4873B-EB48-AB21-DC73-A9C07D3335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8"/>
          <a:stretch>
            <a:fillRect/>
          </a:stretch>
        </p:blipFill>
        <p:spPr bwMode="auto">
          <a:xfrm>
            <a:off x="8968509" y="1690688"/>
            <a:ext cx="2983372" cy="184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64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7b38c5-76c5-4b37-a158-92107661a7cc" xsi:nil="true"/>
    <lcf76f155ced4ddcb4097134ff3c332f xmlns="94fb9f5d-59e7-4302-b8c0-19b94221293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D69937F7B7CA64993775DE854DF6F9D" ma:contentTypeVersion="12" ma:contentTypeDescription="Vytvoří nový dokument" ma:contentTypeScope="" ma:versionID="8c46be6dae861a64ce0a319361eecc7d">
  <xsd:schema xmlns:xsd="http://www.w3.org/2001/XMLSchema" xmlns:xs="http://www.w3.org/2001/XMLSchema" xmlns:p="http://schemas.microsoft.com/office/2006/metadata/properties" xmlns:ns2="94fb9f5d-59e7-4302-b8c0-19b942212934" xmlns:ns3="f37b38c5-76c5-4b37-a158-92107661a7cc" targetNamespace="http://schemas.microsoft.com/office/2006/metadata/properties" ma:root="true" ma:fieldsID="234b59985ac094a596254d715b818a7d" ns2:_="" ns3:_="">
    <xsd:import namespace="94fb9f5d-59e7-4302-b8c0-19b942212934"/>
    <xsd:import namespace="f37b38c5-76c5-4b37-a158-92107661a7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fb9f5d-59e7-4302-b8c0-19b9422129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Značky obrázků" ma:readOnly="false" ma:fieldId="{5cf76f15-5ced-4ddc-b409-7134ff3c332f}" ma:taxonomyMulti="true" ma:sspId="deb18857-6e4b-4262-b569-0b1f3e5bcb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7b38c5-76c5-4b37-a158-92107661a7c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50ae2e8-92a5-4631-8e28-82ccd4b54feb}" ma:internalName="TaxCatchAll" ma:showField="CatchAllData" ma:web="f37b38c5-76c5-4b37-a158-92107661a7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9D1B6C-A379-4CBE-827F-CC1BACA9DC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67A21F-061C-4AC3-8060-C2D6D683A548}">
  <ds:schemaRefs>
    <ds:schemaRef ds:uri="50c908b1-f277-4340-90a9-4611d0b0f078"/>
    <ds:schemaRef ds:uri="94fb9f5d-59e7-4302-b8c0-19b942212934"/>
    <ds:schemaRef ds:uri="d5137236-ddd6-4288-ab28-b10aa8485fdf"/>
    <ds:schemaRef ds:uri="eaa2cee1-b70c-43a6-8ab2-d68a2a64635c"/>
    <ds:schemaRef ds:uri="f37b38c5-76c5-4b37-a158-92107661a7c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075F649-1BA2-4984-A37B-38F44BC9D1B9}">
  <ds:schemaRefs>
    <ds:schemaRef ds:uri="94fb9f5d-59e7-4302-b8c0-19b942212934"/>
    <ds:schemaRef ds:uri="f37b38c5-76c5-4b37-a158-92107661a7c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1259</Words>
  <Application>Microsoft Office PowerPoint</Application>
  <PresentationFormat>Širokoúhlá obrazovka</PresentationFormat>
  <Paragraphs>150</Paragraphs>
  <Slides>28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4" baseType="lpstr">
      <vt:lpstr>Aptos</vt:lpstr>
      <vt:lpstr>Aptos SemiBold</vt:lpstr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Výhody systému</vt:lpstr>
      <vt:lpstr>Anketa: Jaké komerční dotazníkové nástroje využíváte?</vt:lpstr>
      <vt:lpstr>Systém nabízí</vt:lpstr>
      <vt:lpstr>Příklady využití</vt:lpstr>
      <vt:lpstr>Situace: Vaším regionem se prohnalo krupobití</vt:lpstr>
      <vt:lpstr>Představte si, že</vt:lpstr>
      <vt:lpstr> </vt:lpstr>
      <vt:lpstr>Výsledky ankety </vt:lpstr>
      <vt:lpstr>Spolupráce MVČR &amp; Orgis IT</vt:lpstr>
      <vt:lpstr>Sběr dat  - Data, která tvoří budoucnost</vt:lpstr>
      <vt:lpstr>Sběr dat - Jednoduchá otázka</vt:lpstr>
      <vt:lpstr>Sběr dat - Podmínky</vt:lpstr>
      <vt:lpstr>Sběr dat - Větvení</vt:lpstr>
      <vt:lpstr>Efektivní práce s daty</vt:lpstr>
      <vt:lpstr>Prezentace aplikace PowerPoint</vt:lpstr>
      <vt:lpstr>Statistiky a analýzy</vt:lpstr>
      <vt:lpstr>Prezentace aplikace PowerPoint</vt:lpstr>
      <vt:lpstr>Výhody JISSD oproti komerčním platformám</vt:lpstr>
      <vt:lpstr>Přístupnost dat</vt:lpstr>
      <vt:lpstr>Bezpečnost dat</vt:lpstr>
      <vt:lpstr>Využití standardizovaných číselníků</vt:lpstr>
      <vt:lpstr>Prezentace aplikace PowerPoint</vt:lpstr>
      <vt:lpstr>Využití umělé inteligence</vt:lpstr>
      <vt:lpstr>Využití umělé inteligence - Sentiment</vt:lpstr>
      <vt:lpstr>A napište nám: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Jednotný informační systém sběru dat</dc:title>
  <dc:creator>Hejnová Romana, Mgr., DiS.</dc:creator>
  <cp:lastModifiedBy>Moldan Petr, PhDr.</cp:lastModifiedBy>
  <cp:revision>6</cp:revision>
  <dcterms:created xsi:type="dcterms:W3CDTF">2024-12-03T16:18:08Z</dcterms:created>
  <dcterms:modified xsi:type="dcterms:W3CDTF">2025-10-06T08:45:59Z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0x0101002D69937F7B7CA64993775DE854DF6F9D</vt:lpwstr>
  </property>
  <property fmtid="{D5CDD505-2E9C-101B-9397-08002B2CF9AE}" pid="3" name="MediaServiceImageTags">
    <vt:lpwstr/>
  </property>
</Properties>
</file>