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73" r:id="rId5"/>
    <p:sldMasterId id="2147483680" r:id="rId6"/>
  </p:sldMasterIdLst>
  <p:notesMasterIdLst>
    <p:notesMasterId r:id="rId26"/>
  </p:notesMasterIdLst>
  <p:sldIdLst>
    <p:sldId id="2145706921" r:id="rId7"/>
    <p:sldId id="2145707231" r:id="rId8"/>
    <p:sldId id="2145707326" r:id="rId9"/>
    <p:sldId id="2145707393" r:id="rId10"/>
    <p:sldId id="2145707392" r:id="rId11"/>
    <p:sldId id="2145707401" r:id="rId12"/>
    <p:sldId id="2145707407" r:id="rId13"/>
    <p:sldId id="2145707408" r:id="rId14"/>
    <p:sldId id="2145707402" r:id="rId15"/>
    <p:sldId id="2145707415" r:id="rId16"/>
    <p:sldId id="2145707460" r:id="rId17"/>
    <p:sldId id="2145707463" r:id="rId18"/>
    <p:sldId id="2145707366" r:id="rId19"/>
    <p:sldId id="2145707467" r:id="rId20"/>
    <p:sldId id="2145707456" r:id="rId21"/>
    <p:sldId id="2145707457" r:id="rId22"/>
    <p:sldId id="2145707465" r:id="rId23"/>
    <p:sldId id="2145707466" r:id="rId24"/>
    <p:sldId id="260" r:id="rId25"/>
  </p:sldIdLst>
  <p:sldSz cx="12192000" cy="6858000"/>
  <p:notesSz cx="9926638" cy="679767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719872E-9EB8-48ED-EB50-23E5B1220BEA}" name="Hromková Lucie" initials="HL" userId="S::lucie.hromkova@mmr.cz::a91e85d1-6223-48e6-8603-68b581f60584" providerId="AD"/>
  <p188:author id="{3A3E2F93-B748-5C7A-FB3E-E8B76E3C7478}" name="Krtička Václav" initials="KV" userId="S::vaclav.krticka@mmr.cz::bb03f8e8-15fb-4825-bb52-524b011ed025" providerId="AD"/>
  <p188:author id="{02A7FA9F-0A65-19A7-9F69-8BD7396BF3DE}" name="Kohoutová Jitka" initials="JK" userId="S::jitka.kohoutova@mmr.cz::b6b87721-c84b-447d-91cc-80259ed4d311" providerId="AD"/>
  <p188:author id="{82A51BAA-D489-CFC5-86EB-0A0DFE201ADF}" name="Tarabová Huyen" initials="TH" userId="S::huyen.tarabova@mmr.cz::54df49d9-1084-4a59-8105-f1ac2fb91ab7" providerId="AD"/>
  <p188:author id="{0F02B2C4-311D-26E2-87FE-1C5473744200}" name="Illínová Sandra" initials="IS" userId="S::sandra.illinova@mmr.cz::51f5f133-2e93-4a28-84d1-420e44fb4271" providerId="AD"/>
  <p188:author id="{AA3821D3-237D-7F0A-0BA7-FEB444D12915}" name="Fojtíková Šárka" initials="ŠF" userId="Fojtíková Šárka" providerId="None"/>
  <p188:author id="{FFA61FD4-77FA-B205-C92F-4E44E5726BB8}" name="Zdobinská Michaela" initials="ZM" userId="S::michaela.zdobinska@mmr.cz::08cddda9-903a-4fed-a8ba-18fee5f992ba" providerId="AD"/>
  <p188:author id="{027ADBEF-458A-C799-AB15-C9881E84BEAA}" name="Jaroš Viktor" initials="JV" userId="S::viktor.jaros@mmr.cz::7394ccca-03f2-444f-bd69-279c29ac479a" providerId="AD"/>
  <p188:author id="{155CAAF2-4831-F1F7-49BC-6F8E417670B9}" name="Neveselá Kateřina" initials="NK" userId="S::katerina.nevesela@mmr.cz::b1f323c7-0c05-4579-841f-9f26a11dcc3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eveselá Kateřina" initials="KN" lastIdx="5" clrIdx="0">
    <p:extLst>
      <p:ext uri="{19B8F6BF-5375-455C-9EA6-DF929625EA0E}">
        <p15:presenceInfo xmlns:p15="http://schemas.microsoft.com/office/powerpoint/2012/main" userId="S::katerina.nevesela@mmr.cz::b1f323c7-0c05-4579-841f-9f26a11dcc3e" providerId="AD"/>
      </p:ext>
    </p:extLst>
  </p:cmAuthor>
  <p:cmAuthor id="2" name="Zdobinská Michaela" initials="ZM" lastIdx="2" clrIdx="1">
    <p:extLst>
      <p:ext uri="{19B8F6BF-5375-455C-9EA6-DF929625EA0E}">
        <p15:presenceInfo xmlns:p15="http://schemas.microsoft.com/office/powerpoint/2012/main" userId="S::michaela.zdobinska@mmr.cz::08cddda9-903a-4fed-a8ba-18fee5f992b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9A8AB"/>
    <a:srgbClr val="06C29E"/>
    <a:srgbClr val="285EA0"/>
    <a:srgbClr val="245188"/>
    <a:srgbClr val="567290"/>
    <a:srgbClr val="FEE6E6"/>
    <a:srgbClr val="666699"/>
    <a:srgbClr val="008080"/>
    <a:srgbClr val="996633"/>
    <a:srgbClr val="FFD4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DC35CF-A93A-4264-B982-A4EB41B5CA37}" v="90" dt="2025-10-06T09:09:36.735"/>
    <p1510:client id="{764FC4FB-862D-8C8C-BB85-79CDB34A9B0C}" v="11" dt="2025-10-05T17:03:50.579"/>
    <p1510:client id="{ED85F77A-E193-482D-A557-5720451CBCD9}" v="433" dt="2025-10-06T11:15:41.21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552" y="3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Relationship Id="rId8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venir Next LT Pro" panose="020B0504020202020204" pitchFamily="34" charset="-18"/>
                <a:ea typeface="+mn-ea"/>
                <a:cs typeface="+mn-cs"/>
              </a:defRPr>
            </a:pPr>
            <a:r>
              <a:rPr lang="cs-CZ" sz="2400">
                <a:solidFill>
                  <a:schemeClr val="tx1"/>
                </a:solidFill>
                <a:latin typeface="Avenir Next LT Pro" panose="020B0504020202020204" pitchFamily="34" charset="-18"/>
              </a:rPr>
              <a:t>Rozpočet pro NRPP</a:t>
            </a:r>
          </a:p>
          <a:p>
            <a:pPr>
              <a:defRPr sz="2400">
                <a:latin typeface="Avenir Next LT Pro" panose="020B0504020202020204" pitchFamily="34" charset="-18"/>
              </a:defRPr>
            </a:pPr>
            <a:r>
              <a:rPr lang="cs-CZ" sz="2400" b="1">
                <a:solidFill>
                  <a:schemeClr val="tx1"/>
                </a:solidFill>
                <a:latin typeface="Avenir Next LT Pro" panose="020B0504020202020204" pitchFamily="34" charset="-18"/>
              </a:rPr>
              <a:t>783 mld. EUR</a:t>
            </a:r>
            <a:endParaRPr lang="en-US" sz="2400" b="1">
              <a:solidFill>
                <a:schemeClr val="tx1"/>
              </a:solidFill>
              <a:latin typeface="Avenir Next LT Pro" panose="020B0504020202020204" pitchFamily="34" charset="-18"/>
            </a:endParaRPr>
          </a:p>
        </c:rich>
      </c:tx>
      <c:layout>
        <c:manualLayout>
          <c:xMode val="edge"/>
          <c:yMode val="edge"/>
          <c:x val="9.2658324041413175E-3"/>
          <c:y val="2.238616518441746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Avenir Next LT Pro" panose="020B0504020202020204" pitchFamily="34" charset="-18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Prodej</c:v>
                </c:pt>
              </c:strCache>
            </c:strRef>
          </c:tx>
          <c:dPt>
            <c:idx val="0"/>
            <c:bubble3D val="0"/>
            <c:spPr>
              <a:solidFill>
                <a:schemeClr val="tx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2BF3-4988-83B3-4902133E0466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BF3-4988-83B3-4902133E0466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BF3-4988-83B3-4902133E0466}"/>
              </c:ext>
            </c:extLst>
          </c:dPt>
          <c:dLbls>
            <c:dLbl>
              <c:idx val="0"/>
              <c:layout>
                <c:manualLayout>
                  <c:x val="0"/>
                  <c:y val="0.1860128246973424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chemeClr val="tx2"/>
                        </a:solidFill>
                        <a:latin typeface="Avenir Next LT Pro" panose="020B0504020202020204" pitchFamily="34" charset="-18"/>
                        <a:ea typeface="+mn-ea"/>
                        <a:cs typeface="+mn-cs"/>
                      </a:defRPr>
                    </a:pPr>
                    <a:fld id="{9B3F4D41-1946-4539-9812-0BFE1AC3568A}" type="VALUE">
                      <a:rPr lang="en-US" smtClean="0">
                        <a:solidFill>
                          <a:schemeClr val="tx2"/>
                        </a:solidFill>
                      </a:rPr>
                      <a:pPr>
                        <a:defRPr sz="2000" b="1">
                          <a:solidFill>
                            <a:schemeClr val="tx2"/>
                          </a:solidFill>
                          <a:latin typeface="Avenir Next LT Pro" panose="020B0504020202020204" pitchFamily="34" charset="-18"/>
                        </a:defRPr>
                      </a:pPr>
                      <a:t>[HODNOTA]</a:t>
                    </a:fld>
                    <a:r>
                      <a:rPr lang="en-US">
                        <a:solidFill>
                          <a:schemeClr val="tx2"/>
                        </a:solidFill>
                      </a:rPr>
                      <a:t> mld.</a:t>
                    </a:r>
                    <a:r>
                      <a:rPr lang="en-US" baseline="0">
                        <a:solidFill>
                          <a:schemeClr val="tx2"/>
                        </a:solidFill>
                      </a:rPr>
                      <a:t> EUR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tx2"/>
                      </a:solidFill>
                      <a:latin typeface="Avenir Next LT Pro" panose="020B0504020202020204" pitchFamily="34" charset="-18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2BF3-4988-83B3-4902133E0466}"/>
                </c:ext>
              </c:extLst>
            </c:dLbl>
            <c:dLbl>
              <c:idx val="1"/>
              <c:layout>
                <c:manualLayout>
                  <c:x val="-1.3648392891173293E-3"/>
                  <c:y val="-0.1292376811904089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chemeClr val="accent3"/>
                        </a:solidFill>
                        <a:latin typeface="Avenir Next LT Pro" panose="020B0504020202020204" pitchFamily="34" charset="-18"/>
                        <a:ea typeface="+mn-ea"/>
                        <a:cs typeface="+mn-cs"/>
                      </a:defRPr>
                    </a:pPr>
                    <a:fld id="{642F72BE-44B2-4F2A-965D-CF945B007F16}" type="VALUE">
                      <a:rPr lang="en-US" smtClean="0">
                        <a:solidFill>
                          <a:schemeClr val="accent3"/>
                        </a:solidFill>
                      </a:rPr>
                      <a:pPr>
                        <a:defRPr sz="2000" b="1">
                          <a:solidFill>
                            <a:schemeClr val="accent3"/>
                          </a:solidFill>
                          <a:latin typeface="Avenir Next LT Pro" panose="020B0504020202020204" pitchFamily="34" charset="-18"/>
                        </a:defRPr>
                      </a:pPr>
                      <a:t>[HODNOTA]</a:t>
                    </a:fld>
                    <a:r>
                      <a:rPr lang="en-US">
                        <a:solidFill>
                          <a:schemeClr val="accent3"/>
                        </a:solidFill>
                      </a:rPr>
                      <a:t> mld. EUR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accent3"/>
                      </a:solidFill>
                      <a:latin typeface="Avenir Next LT Pro" panose="020B0504020202020204" pitchFamily="34" charset="-18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BF3-4988-83B3-4902133E0466}"/>
                </c:ext>
              </c:extLst>
            </c:dLbl>
            <c:dLbl>
              <c:idx val="2"/>
              <c:layout>
                <c:manualLayout>
                  <c:x val="8.9211262332675137E-2"/>
                  <c:y val="-8.6467866877889092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rgbClr val="92D050"/>
                        </a:solidFill>
                        <a:latin typeface="Avenir Next LT Pro" panose="020B0504020202020204" pitchFamily="34" charset="-18"/>
                        <a:ea typeface="+mn-ea"/>
                        <a:cs typeface="+mn-cs"/>
                      </a:defRPr>
                    </a:pPr>
                    <a:fld id="{942FC651-25BD-4B44-9908-C778433E4AB8}" type="VALUE">
                      <a:rPr lang="en-US" smtClean="0">
                        <a:solidFill>
                          <a:srgbClr val="92D050"/>
                        </a:solidFill>
                      </a:rPr>
                      <a:pPr>
                        <a:defRPr sz="2000" b="1">
                          <a:solidFill>
                            <a:srgbClr val="92D050"/>
                          </a:solidFill>
                          <a:latin typeface="Avenir Next LT Pro" panose="020B0504020202020204" pitchFamily="34" charset="-18"/>
                        </a:defRPr>
                      </a:pPr>
                      <a:t>[HODNOTA]</a:t>
                    </a:fld>
                    <a:r>
                      <a:rPr lang="en-US">
                        <a:solidFill>
                          <a:srgbClr val="92D050"/>
                        </a:solidFill>
                      </a:rPr>
                      <a:t> mld. EUR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rgbClr val="92D050"/>
                      </a:solidFill>
                      <a:latin typeface="Avenir Next LT Pro" panose="020B0504020202020204" pitchFamily="34" charset="-18"/>
                      <a:ea typeface="+mn-ea"/>
                      <a:cs typeface="+mn-cs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027553191064902"/>
                      <c:h val="0.1865855853344939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BF3-4988-83B3-4902133E046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Avenir Next LT Pro" panose="020B0504020202020204" pitchFamily="34" charset="-18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noFill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List1!$A$2:$A$4</c:f>
              <c:strCache>
                <c:ptCount val="3"/>
                <c:pt idx="0">
                  <c:v>Koheze</c:v>
                </c:pt>
                <c:pt idx="1">
                  <c:v>SZP a rybářství (podpora příjmů)</c:v>
                </c:pt>
                <c:pt idx="2">
                  <c:v>Migrace, řízení hranic a bezpečnost</c:v>
                </c:pt>
              </c:strCache>
            </c:strRef>
          </c:cat>
          <c:val>
            <c:numRef>
              <c:f>List1!$B$2:$B$4</c:f>
              <c:numCache>
                <c:formatCode>General</c:formatCode>
                <c:ptCount val="3"/>
                <c:pt idx="0">
                  <c:v>453</c:v>
                </c:pt>
                <c:pt idx="1">
                  <c:v>296</c:v>
                </c:pt>
                <c:pt idx="2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F3-4988-83B3-4902133E04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l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2"/>
                </a:solidFill>
                <a:latin typeface="Avenir Next LT Pro" panose="020B0504020202020204" pitchFamily="34" charset="-18"/>
                <a:ea typeface="+mn-ea"/>
                <a:cs typeface="+mn-cs"/>
              </a:defRPr>
            </a:pPr>
            <a:endParaRPr lang="cs-CZ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accent3"/>
                </a:solidFill>
                <a:latin typeface="Avenir Next LT Pro" panose="020B0504020202020204" pitchFamily="34" charset="-18"/>
                <a:ea typeface="+mn-ea"/>
                <a:cs typeface="+mn-cs"/>
              </a:defRPr>
            </a:pPr>
            <a:endParaRPr lang="cs-CZ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rgbClr val="92D050"/>
                </a:solidFill>
                <a:latin typeface="Avenir Next LT Pro" panose="020B0504020202020204" pitchFamily="34" charset="-18"/>
                <a:ea typeface="+mn-ea"/>
                <a:cs typeface="+mn-cs"/>
              </a:defRPr>
            </a:pPr>
            <a:endParaRPr lang="cs-CZ"/>
          </a:p>
        </c:txPr>
      </c:legendEntry>
      <c:layout>
        <c:manualLayout>
          <c:xMode val="edge"/>
          <c:yMode val="edge"/>
          <c:x val="1.3802623956352187E-2"/>
          <c:y val="0.48195169040793234"/>
          <c:w val="0.33869972929983183"/>
          <c:h val="0.393139086691541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venir Next LT Pro" panose="020B0504020202020204" pitchFamily="34" charset="-18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svg"/><Relationship Id="rId1" Type="http://schemas.openxmlformats.org/officeDocument/2006/relationships/image" Target="../media/image19.png"/><Relationship Id="rId6" Type="http://schemas.openxmlformats.org/officeDocument/2006/relationships/image" Target="../media/image24.svg"/><Relationship Id="rId5" Type="http://schemas.openxmlformats.org/officeDocument/2006/relationships/image" Target="../media/image23.png"/><Relationship Id="rId4" Type="http://schemas.openxmlformats.org/officeDocument/2006/relationships/image" Target="../media/image22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svg"/><Relationship Id="rId1" Type="http://schemas.openxmlformats.org/officeDocument/2006/relationships/image" Target="../media/image19.png"/><Relationship Id="rId6" Type="http://schemas.openxmlformats.org/officeDocument/2006/relationships/image" Target="../media/image24.svg"/><Relationship Id="rId5" Type="http://schemas.openxmlformats.org/officeDocument/2006/relationships/image" Target="../media/image23.png"/><Relationship Id="rId4" Type="http://schemas.openxmlformats.org/officeDocument/2006/relationships/image" Target="../media/image2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48C10C-3165-4BB2-8C43-C200AEF7CDB1}" type="doc">
      <dgm:prSet loTypeId="urn:microsoft.com/office/officeart/2005/8/layout/hierarchy1" loCatId="hierarchy" qsTypeId="urn:microsoft.com/office/officeart/2005/8/quickstyle/simple2" qsCatId="simple" csTypeId="urn:microsoft.com/office/officeart/2005/8/colors/accent3_2" csCatId="accent3"/>
      <dgm:spPr/>
      <dgm:t>
        <a:bodyPr/>
        <a:lstStyle/>
        <a:p>
          <a:endParaRPr lang="en-US"/>
        </a:p>
      </dgm:t>
    </dgm:pt>
    <dgm:pt modelId="{210B4B41-53B9-4097-81F5-48187B35BB26}">
      <dgm:prSet/>
      <dgm:spPr/>
      <dgm:t>
        <a:bodyPr/>
        <a:lstStyle/>
        <a:p>
          <a:pPr algn="ctr">
            <a:lnSpc>
              <a:spcPct val="90000"/>
            </a:lnSpc>
          </a:pPr>
          <a:r>
            <a:rPr lang="en-US" sz="3200" dirty="0" err="1">
              <a:solidFill>
                <a:srgbClr val="262626"/>
              </a:solidFill>
              <a:ea typeface="+mn-ea"/>
              <a:cs typeface="+mn-cs"/>
            </a:rPr>
            <a:t>Dle</a:t>
          </a:r>
          <a:r>
            <a:rPr lang="en-US" sz="3200" dirty="0">
              <a:solidFill>
                <a:srgbClr val="262626"/>
              </a:solidFill>
              <a:ea typeface="+mn-ea"/>
              <a:cs typeface="+mn-cs"/>
            </a:rPr>
            <a:t> </a:t>
          </a:r>
          <a:r>
            <a:rPr lang="en-US" sz="3200" dirty="0" err="1">
              <a:solidFill>
                <a:srgbClr val="262626"/>
              </a:solidFill>
              <a:ea typeface="+mn-ea"/>
              <a:cs typeface="+mn-cs"/>
            </a:rPr>
            <a:t>schváleného</a:t>
          </a:r>
          <a:r>
            <a:rPr lang="en-US" sz="3200" dirty="0">
              <a:solidFill>
                <a:srgbClr val="262626"/>
              </a:solidFill>
              <a:ea typeface="+mn-ea"/>
              <a:cs typeface="+mn-cs"/>
            </a:rPr>
            <a:t> </a:t>
          </a:r>
          <a:r>
            <a:rPr lang="en-US" sz="3200" dirty="0" err="1">
              <a:solidFill>
                <a:srgbClr val="262626"/>
              </a:solidFill>
              <a:ea typeface="+mn-ea"/>
              <a:cs typeface="+mn-cs"/>
            </a:rPr>
            <a:t>usnesení</a:t>
          </a:r>
          <a:r>
            <a:rPr lang="en-US" sz="3200" dirty="0">
              <a:solidFill>
                <a:srgbClr val="262626"/>
              </a:solidFill>
              <a:ea typeface="+mn-ea"/>
              <a:cs typeface="+mn-cs"/>
            </a:rPr>
            <a:t> </a:t>
          </a:r>
          <a:r>
            <a:rPr lang="en-US" sz="3200" dirty="0" err="1">
              <a:solidFill>
                <a:srgbClr val="262626"/>
              </a:solidFill>
              <a:latin typeface="Calibri"/>
              <a:ea typeface="+mn-ea"/>
              <a:cs typeface="+mn-cs"/>
            </a:rPr>
            <a:t>vlády</a:t>
          </a:r>
          <a:r>
            <a:rPr lang="en-US" sz="3200" dirty="0">
              <a:solidFill>
                <a:srgbClr val="262626"/>
              </a:solidFill>
              <a:ea typeface="+mn-ea"/>
              <a:cs typeface="+mn-cs"/>
            </a:rPr>
            <a:t> MMR </a:t>
          </a:r>
          <a:r>
            <a:rPr lang="en-US" sz="3200" dirty="0" err="1">
              <a:solidFill>
                <a:srgbClr val="262626"/>
              </a:solidFill>
              <a:ea typeface="+mn-ea"/>
              <a:cs typeface="+mn-cs"/>
            </a:rPr>
            <a:t>předloží</a:t>
          </a:r>
          <a:r>
            <a:rPr lang="en-US" sz="3200" dirty="0">
              <a:solidFill>
                <a:srgbClr val="262626"/>
              </a:solidFill>
              <a:ea typeface="+mn-ea"/>
              <a:cs typeface="+mn-cs"/>
            </a:rPr>
            <a:t> </a:t>
          </a:r>
          <a:r>
            <a:rPr lang="en-US" sz="3200" dirty="0" err="1">
              <a:solidFill>
                <a:srgbClr val="262626"/>
              </a:solidFill>
              <a:ea typeface="+mn-ea"/>
              <a:cs typeface="+mn-cs"/>
            </a:rPr>
            <a:t>návrh</a:t>
          </a:r>
          <a:r>
            <a:rPr lang="en-US" sz="3200" dirty="0">
              <a:solidFill>
                <a:srgbClr val="262626"/>
              </a:solidFill>
              <a:ea typeface="+mn-ea"/>
              <a:cs typeface="+mn-cs"/>
            </a:rPr>
            <a:t> </a:t>
          </a:r>
          <a:r>
            <a:rPr lang="en-US" sz="3200" dirty="0" err="1">
              <a:solidFill>
                <a:srgbClr val="262626"/>
              </a:solidFill>
              <a:ea typeface="+mn-ea"/>
              <a:cs typeface="+mn-cs"/>
            </a:rPr>
            <a:t>implementační</a:t>
          </a:r>
          <a:r>
            <a:rPr lang="en-US" sz="3200" dirty="0">
              <a:solidFill>
                <a:srgbClr val="262626"/>
              </a:solidFill>
              <a:ea typeface="+mn-ea"/>
              <a:cs typeface="+mn-cs"/>
            </a:rPr>
            <a:t> </a:t>
          </a:r>
          <a:r>
            <a:rPr lang="en-US" sz="3200" dirty="0" err="1">
              <a:solidFill>
                <a:srgbClr val="262626"/>
              </a:solidFill>
              <a:ea typeface="+mn-ea"/>
              <a:cs typeface="+mn-cs"/>
            </a:rPr>
            <a:t>struktury</a:t>
          </a:r>
          <a:r>
            <a:rPr lang="en-US" sz="3200" dirty="0">
              <a:solidFill>
                <a:srgbClr val="262626"/>
              </a:solidFill>
              <a:ea typeface="+mn-ea"/>
              <a:cs typeface="+mn-cs"/>
            </a:rPr>
            <a:t> NRPP do 30.6.2026</a:t>
          </a:r>
        </a:p>
      </dgm:t>
    </dgm:pt>
    <dgm:pt modelId="{C38B4DB6-319B-417D-B283-D6322858A2FE}" type="parTrans" cxnId="{4779E35B-8F1D-4E4D-B423-7443DDEF1E72}">
      <dgm:prSet/>
      <dgm:spPr/>
      <dgm:t>
        <a:bodyPr/>
        <a:lstStyle/>
        <a:p>
          <a:endParaRPr lang="en-US"/>
        </a:p>
      </dgm:t>
    </dgm:pt>
    <dgm:pt modelId="{634B4E0C-B9EF-4610-B5A2-8AB48B7AF69E}" type="sibTrans" cxnId="{4779E35B-8F1D-4E4D-B423-7443DDEF1E72}">
      <dgm:prSet/>
      <dgm:spPr/>
      <dgm:t>
        <a:bodyPr/>
        <a:lstStyle/>
        <a:p>
          <a:endParaRPr lang="en-US"/>
        </a:p>
      </dgm:t>
    </dgm:pt>
    <dgm:pt modelId="{D1FF381A-E27A-42FD-A3E3-1F727CB653C9}">
      <dgm:prSet/>
      <dgm:spPr/>
      <dgm:t>
        <a:bodyPr/>
        <a:lstStyle/>
        <a:p>
          <a:pPr algn="ctr">
            <a:lnSpc>
              <a:spcPct val="90000"/>
            </a:lnSpc>
          </a:pPr>
          <a:r>
            <a:rPr lang="en-US" sz="3200">
              <a:solidFill>
                <a:srgbClr val="262626"/>
              </a:solidFill>
              <a:ea typeface="+mn-ea"/>
              <a:cs typeface="+mn-cs"/>
            </a:rPr>
            <a:t>Na </a:t>
          </a:r>
          <a:r>
            <a:rPr lang="en-US" sz="3200" err="1">
              <a:solidFill>
                <a:srgbClr val="262626"/>
              </a:solidFill>
              <a:ea typeface="+mn-ea"/>
              <a:cs typeface="+mn-cs"/>
            </a:rPr>
            <a:t>jaře</a:t>
          </a:r>
          <a:r>
            <a:rPr lang="en-US" sz="3200">
              <a:solidFill>
                <a:srgbClr val="262626"/>
              </a:solidFill>
              <a:ea typeface="+mn-ea"/>
              <a:cs typeface="+mn-cs"/>
            </a:rPr>
            <a:t> 2026 </a:t>
          </a:r>
          <a:r>
            <a:rPr lang="en-US" sz="3200" err="1">
              <a:solidFill>
                <a:srgbClr val="262626"/>
              </a:solidFill>
              <a:ea typeface="+mn-ea"/>
              <a:cs typeface="+mn-cs"/>
            </a:rPr>
            <a:t>představíme</a:t>
          </a:r>
          <a:r>
            <a:rPr lang="en-US" sz="3200">
              <a:solidFill>
                <a:srgbClr val="262626"/>
              </a:solidFill>
              <a:ea typeface="+mn-ea"/>
              <a:cs typeface="+mn-cs"/>
            </a:rPr>
            <a:t> </a:t>
          </a:r>
          <a:r>
            <a:rPr lang="en-US" sz="3200" err="1">
              <a:solidFill>
                <a:srgbClr val="262626"/>
              </a:solidFill>
              <a:ea typeface="+mn-ea"/>
              <a:cs typeface="+mn-cs"/>
            </a:rPr>
            <a:t>možné</a:t>
          </a:r>
          <a:r>
            <a:rPr lang="en-US" sz="3200">
              <a:solidFill>
                <a:srgbClr val="262626"/>
              </a:solidFill>
              <a:ea typeface="+mn-ea"/>
              <a:cs typeface="+mn-cs"/>
            </a:rPr>
            <a:t> </a:t>
          </a:r>
          <a:r>
            <a:rPr lang="en-US" sz="3200" err="1">
              <a:solidFill>
                <a:srgbClr val="262626"/>
              </a:solidFill>
              <a:ea typeface="+mn-ea"/>
              <a:cs typeface="+mn-cs"/>
            </a:rPr>
            <a:t>varianty</a:t>
          </a:r>
          <a:r>
            <a:rPr lang="en-US" sz="3200">
              <a:solidFill>
                <a:srgbClr val="262626"/>
              </a:solidFill>
              <a:ea typeface="+mn-ea"/>
              <a:cs typeface="+mn-cs"/>
            </a:rPr>
            <a:t> </a:t>
          </a:r>
          <a:r>
            <a:rPr lang="en-US" sz="3200" err="1">
              <a:solidFill>
                <a:srgbClr val="262626"/>
              </a:solidFill>
              <a:ea typeface="+mn-ea"/>
              <a:cs typeface="+mn-cs"/>
            </a:rPr>
            <a:t>všem</a:t>
          </a:r>
          <a:r>
            <a:rPr lang="en-US" sz="3200">
              <a:solidFill>
                <a:srgbClr val="262626"/>
              </a:solidFill>
              <a:ea typeface="+mn-ea"/>
              <a:cs typeface="+mn-cs"/>
            </a:rPr>
            <a:t> </a:t>
          </a:r>
          <a:r>
            <a:rPr lang="en-US" sz="3200" err="1">
              <a:solidFill>
                <a:srgbClr val="262626"/>
              </a:solidFill>
              <a:ea typeface="+mn-ea"/>
              <a:cs typeface="+mn-cs"/>
            </a:rPr>
            <a:t>partnerům</a:t>
          </a:r>
          <a:endParaRPr lang="en-US" sz="3200" dirty="0" err="1">
            <a:solidFill>
              <a:srgbClr val="262626"/>
            </a:solidFill>
            <a:ea typeface="+mn-ea"/>
            <a:cs typeface="+mn-cs"/>
          </a:endParaRPr>
        </a:p>
      </dgm:t>
    </dgm:pt>
    <dgm:pt modelId="{46BF1EBA-2EAE-4610-9E43-24D92FB93949}" type="parTrans" cxnId="{5CC6540D-118E-4359-ACCC-453FA5D37924}">
      <dgm:prSet/>
      <dgm:spPr/>
      <dgm:t>
        <a:bodyPr/>
        <a:lstStyle/>
        <a:p>
          <a:endParaRPr lang="en-US"/>
        </a:p>
      </dgm:t>
    </dgm:pt>
    <dgm:pt modelId="{895BBD8E-7333-4EA9-9165-5889CD8970DD}" type="sibTrans" cxnId="{5CC6540D-118E-4359-ACCC-453FA5D37924}">
      <dgm:prSet/>
      <dgm:spPr/>
      <dgm:t>
        <a:bodyPr/>
        <a:lstStyle/>
        <a:p>
          <a:endParaRPr lang="en-US"/>
        </a:p>
      </dgm:t>
    </dgm:pt>
    <dgm:pt modelId="{3B4FF425-475B-45A8-AA6E-0B5638E0A90A}" type="pres">
      <dgm:prSet presAssocID="{7248C10C-3165-4BB2-8C43-C200AEF7CDB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E9E2A46-504A-4FFE-8372-883052C63F69}" type="pres">
      <dgm:prSet presAssocID="{210B4B41-53B9-4097-81F5-48187B35BB26}" presName="hierRoot1" presStyleCnt="0"/>
      <dgm:spPr/>
    </dgm:pt>
    <dgm:pt modelId="{FF5E45C9-3840-4204-AF1B-A55D0FF87DC2}" type="pres">
      <dgm:prSet presAssocID="{210B4B41-53B9-4097-81F5-48187B35BB26}" presName="composite" presStyleCnt="0"/>
      <dgm:spPr/>
    </dgm:pt>
    <dgm:pt modelId="{806EF975-D726-4993-B2CA-0749A761EE7A}" type="pres">
      <dgm:prSet presAssocID="{210B4B41-53B9-4097-81F5-48187B35BB26}" presName="background" presStyleLbl="node0" presStyleIdx="0" presStyleCnt="2"/>
      <dgm:spPr/>
    </dgm:pt>
    <dgm:pt modelId="{3237303F-EE09-46B6-BCBE-CB30330EECDD}" type="pres">
      <dgm:prSet presAssocID="{210B4B41-53B9-4097-81F5-48187B35BB26}" presName="text" presStyleLbl="fgAcc0" presStyleIdx="0" presStyleCnt="2">
        <dgm:presLayoutVars>
          <dgm:chPref val="3"/>
        </dgm:presLayoutVars>
      </dgm:prSet>
      <dgm:spPr/>
    </dgm:pt>
    <dgm:pt modelId="{D7D55565-D686-4A7E-8AA9-31D85D1DB8E4}" type="pres">
      <dgm:prSet presAssocID="{210B4B41-53B9-4097-81F5-48187B35BB26}" presName="hierChild2" presStyleCnt="0"/>
      <dgm:spPr/>
    </dgm:pt>
    <dgm:pt modelId="{BF9B9361-8A93-4614-B5FE-5D1B15112A05}" type="pres">
      <dgm:prSet presAssocID="{D1FF381A-E27A-42FD-A3E3-1F727CB653C9}" presName="hierRoot1" presStyleCnt="0"/>
      <dgm:spPr/>
    </dgm:pt>
    <dgm:pt modelId="{3BE49FFF-7132-4B80-8F71-8B1484E949B6}" type="pres">
      <dgm:prSet presAssocID="{D1FF381A-E27A-42FD-A3E3-1F727CB653C9}" presName="composite" presStyleCnt="0"/>
      <dgm:spPr/>
    </dgm:pt>
    <dgm:pt modelId="{B31E8700-6565-47CE-A960-275937079252}" type="pres">
      <dgm:prSet presAssocID="{D1FF381A-E27A-42FD-A3E3-1F727CB653C9}" presName="background" presStyleLbl="node0" presStyleIdx="1" presStyleCnt="2"/>
      <dgm:spPr/>
    </dgm:pt>
    <dgm:pt modelId="{AB6D37D0-21F8-449B-947F-913E4F63673F}" type="pres">
      <dgm:prSet presAssocID="{D1FF381A-E27A-42FD-A3E3-1F727CB653C9}" presName="text" presStyleLbl="fgAcc0" presStyleIdx="1" presStyleCnt="2">
        <dgm:presLayoutVars>
          <dgm:chPref val="3"/>
        </dgm:presLayoutVars>
      </dgm:prSet>
      <dgm:spPr/>
    </dgm:pt>
    <dgm:pt modelId="{6493C86D-654D-468B-8406-9716E4124A82}" type="pres">
      <dgm:prSet presAssocID="{D1FF381A-E27A-42FD-A3E3-1F727CB653C9}" presName="hierChild2" presStyleCnt="0"/>
      <dgm:spPr/>
    </dgm:pt>
  </dgm:ptLst>
  <dgm:cxnLst>
    <dgm:cxn modelId="{A3E11A01-ADFF-46AB-A436-CF1C4DB782FB}" type="presOf" srcId="{7248C10C-3165-4BB2-8C43-C200AEF7CDB1}" destId="{3B4FF425-475B-45A8-AA6E-0B5638E0A90A}" srcOrd="0" destOrd="0" presId="urn:microsoft.com/office/officeart/2005/8/layout/hierarchy1"/>
    <dgm:cxn modelId="{5CC6540D-118E-4359-ACCC-453FA5D37924}" srcId="{7248C10C-3165-4BB2-8C43-C200AEF7CDB1}" destId="{D1FF381A-E27A-42FD-A3E3-1F727CB653C9}" srcOrd="1" destOrd="0" parTransId="{46BF1EBA-2EAE-4610-9E43-24D92FB93949}" sibTransId="{895BBD8E-7333-4EA9-9165-5889CD8970DD}"/>
    <dgm:cxn modelId="{4779E35B-8F1D-4E4D-B423-7443DDEF1E72}" srcId="{7248C10C-3165-4BB2-8C43-C200AEF7CDB1}" destId="{210B4B41-53B9-4097-81F5-48187B35BB26}" srcOrd="0" destOrd="0" parTransId="{C38B4DB6-319B-417D-B283-D6322858A2FE}" sibTransId="{634B4E0C-B9EF-4610-B5A2-8AB48B7AF69E}"/>
    <dgm:cxn modelId="{6A5D335F-EEB8-479F-98B9-F2434BE481F8}" type="presOf" srcId="{D1FF381A-E27A-42FD-A3E3-1F727CB653C9}" destId="{AB6D37D0-21F8-449B-947F-913E4F63673F}" srcOrd="0" destOrd="0" presId="urn:microsoft.com/office/officeart/2005/8/layout/hierarchy1"/>
    <dgm:cxn modelId="{9C01396F-A2EE-48C4-AC4F-FD382CAF95CD}" type="presOf" srcId="{210B4B41-53B9-4097-81F5-48187B35BB26}" destId="{3237303F-EE09-46B6-BCBE-CB30330EECDD}" srcOrd="0" destOrd="0" presId="urn:microsoft.com/office/officeart/2005/8/layout/hierarchy1"/>
    <dgm:cxn modelId="{B76B04C2-C481-4389-ABA5-CE967A999377}" type="presParOf" srcId="{3B4FF425-475B-45A8-AA6E-0B5638E0A90A}" destId="{0E9E2A46-504A-4FFE-8372-883052C63F69}" srcOrd="0" destOrd="0" presId="urn:microsoft.com/office/officeart/2005/8/layout/hierarchy1"/>
    <dgm:cxn modelId="{81899AD6-59E4-46AD-AEBD-AEBC73B70C1D}" type="presParOf" srcId="{0E9E2A46-504A-4FFE-8372-883052C63F69}" destId="{FF5E45C9-3840-4204-AF1B-A55D0FF87DC2}" srcOrd="0" destOrd="0" presId="urn:microsoft.com/office/officeart/2005/8/layout/hierarchy1"/>
    <dgm:cxn modelId="{1F299E11-E38B-412D-9F7C-E27123957C2B}" type="presParOf" srcId="{FF5E45C9-3840-4204-AF1B-A55D0FF87DC2}" destId="{806EF975-D726-4993-B2CA-0749A761EE7A}" srcOrd="0" destOrd="0" presId="urn:microsoft.com/office/officeart/2005/8/layout/hierarchy1"/>
    <dgm:cxn modelId="{BAC517E9-3FBD-4671-96F2-59E6DC2A1CCB}" type="presParOf" srcId="{FF5E45C9-3840-4204-AF1B-A55D0FF87DC2}" destId="{3237303F-EE09-46B6-BCBE-CB30330EECDD}" srcOrd="1" destOrd="0" presId="urn:microsoft.com/office/officeart/2005/8/layout/hierarchy1"/>
    <dgm:cxn modelId="{4E2DDEDB-615E-43A2-B0AC-56EECEAD8183}" type="presParOf" srcId="{0E9E2A46-504A-4FFE-8372-883052C63F69}" destId="{D7D55565-D686-4A7E-8AA9-31D85D1DB8E4}" srcOrd="1" destOrd="0" presId="urn:microsoft.com/office/officeart/2005/8/layout/hierarchy1"/>
    <dgm:cxn modelId="{722B3932-D7C6-4D84-80E5-432BC2560FE7}" type="presParOf" srcId="{3B4FF425-475B-45A8-AA6E-0B5638E0A90A}" destId="{BF9B9361-8A93-4614-B5FE-5D1B15112A05}" srcOrd="1" destOrd="0" presId="urn:microsoft.com/office/officeart/2005/8/layout/hierarchy1"/>
    <dgm:cxn modelId="{BB02C9A6-7E38-4C82-A317-059445E84D20}" type="presParOf" srcId="{BF9B9361-8A93-4614-B5FE-5D1B15112A05}" destId="{3BE49FFF-7132-4B80-8F71-8B1484E949B6}" srcOrd="0" destOrd="0" presId="urn:microsoft.com/office/officeart/2005/8/layout/hierarchy1"/>
    <dgm:cxn modelId="{CCF976D4-60DB-412C-A28A-D1F348A127E8}" type="presParOf" srcId="{3BE49FFF-7132-4B80-8F71-8B1484E949B6}" destId="{B31E8700-6565-47CE-A960-275937079252}" srcOrd="0" destOrd="0" presId="urn:microsoft.com/office/officeart/2005/8/layout/hierarchy1"/>
    <dgm:cxn modelId="{C4550C33-966F-4832-865A-8F62E267D74A}" type="presParOf" srcId="{3BE49FFF-7132-4B80-8F71-8B1484E949B6}" destId="{AB6D37D0-21F8-449B-947F-913E4F63673F}" srcOrd="1" destOrd="0" presId="urn:microsoft.com/office/officeart/2005/8/layout/hierarchy1"/>
    <dgm:cxn modelId="{2BD44AE7-2D3E-4EC9-9527-88A1B4271A7A}" type="presParOf" srcId="{BF9B9361-8A93-4614-B5FE-5D1B15112A05}" destId="{6493C86D-654D-468B-8406-9716E4124A8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B589DB7-FC1E-42D9-AC2E-021F798E6B3B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83D0C567-2696-4E27-8D0D-8ED67C68345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ČR </a:t>
          </a:r>
          <a:r>
            <a:rPr lang="cs-CZ"/>
            <a:t>má nastaveno široké zapojení všech partnerů</a:t>
          </a:r>
        </a:p>
      </dgm:t>
    </dgm:pt>
    <dgm:pt modelId="{8959C720-6154-435C-BF1F-F09C8A570715}" type="parTrans" cxnId="{3D614AD3-0A39-4FF8-A43D-5E50E88407E5}">
      <dgm:prSet/>
      <dgm:spPr/>
      <dgm:t>
        <a:bodyPr/>
        <a:lstStyle/>
        <a:p>
          <a:endParaRPr lang="en-US"/>
        </a:p>
      </dgm:t>
    </dgm:pt>
    <dgm:pt modelId="{4CF35BD0-B2B5-44D1-B0B9-46AA406A0ED6}" type="sibTrans" cxnId="{3D614AD3-0A39-4FF8-A43D-5E50E88407E5}">
      <dgm:prSet/>
      <dgm:spPr/>
      <dgm:t>
        <a:bodyPr/>
        <a:lstStyle/>
        <a:p>
          <a:endParaRPr lang="en-US"/>
        </a:p>
      </dgm:t>
    </dgm:pt>
    <dgm:pt modelId="{7236F90F-B861-4377-A0D9-B944BD3D1C9A}">
      <dgm:prSet/>
      <dgm:spPr/>
      <dgm:t>
        <a:bodyPr/>
        <a:lstStyle/>
        <a:p>
          <a:pPr>
            <a:lnSpc>
              <a:spcPct val="100000"/>
            </a:lnSpc>
          </a:pPr>
          <a:r>
            <a:rPr lang="cs-CZ"/>
            <a:t>Nadále počítáme se všemi partnery, ale musíme zároveň zajistit akceschopnost při přípravě NRPP</a:t>
          </a:r>
        </a:p>
      </dgm:t>
    </dgm:pt>
    <dgm:pt modelId="{35474117-D5BF-45DF-8819-266611FAD458}" type="parTrans" cxnId="{8862EEDB-A069-4982-B5D3-33D4BD6B58EC}">
      <dgm:prSet/>
      <dgm:spPr/>
      <dgm:t>
        <a:bodyPr/>
        <a:lstStyle/>
        <a:p>
          <a:endParaRPr lang="en-US"/>
        </a:p>
      </dgm:t>
    </dgm:pt>
    <dgm:pt modelId="{A7CAF1F5-A360-479D-B71B-1B40A796C714}" type="sibTrans" cxnId="{8862EEDB-A069-4982-B5D3-33D4BD6B58EC}">
      <dgm:prSet/>
      <dgm:spPr/>
      <dgm:t>
        <a:bodyPr/>
        <a:lstStyle/>
        <a:p>
          <a:endParaRPr lang="en-US"/>
        </a:p>
      </dgm:t>
    </dgm:pt>
    <dgm:pt modelId="{E45C3EFE-3B47-4345-9AD9-FDC88AD0C2C5}">
      <dgm:prSet/>
      <dgm:spPr/>
      <dgm:t>
        <a:bodyPr/>
        <a:lstStyle/>
        <a:p>
          <a:pPr rtl="0">
            <a:lnSpc>
              <a:spcPct val="100000"/>
            </a:lnSpc>
          </a:pPr>
          <a:r>
            <a:rPr lang="cs-CZ"/>
            <a:t>Zohledníme požadavky z návrhu </a:t>
          </a:r>
          <a:r>
            <a:rPr lang="cs-CZ">
              <a:latin typeface="Calibri"/>
            </a:rPr>
            <a:t>nařízení; od října</a:t>
          </a:r>
          <a:r>
            <a:rPr lang="cs-CZ"/>
            <a:t> </a:t>
          </a:r>
          <a:r>
            <a:rPr lang="cs-CZ">
              <a:latin typeface="Calibri"/>
            </a:rPr>
            <a:t>budeme informovat</a:t>
          </a:r>
          <a:r>
            <a:rPr lang="cs-CZ"/>
            <a:t> o struktuře </a:t>
          </a:r>
          <a:r>
            <a:rPr lang="cs-CZ" sz="1800">
              <a:latin typeface="Calibri"/>
            </a:rPr>
            <a:t>platforem a </a:t>
          </a:r>
          <a:r>
            <a:rPr lang="cs-CZ" sz="2200">
              <a:latin typeface="Calibri"/>
            </a:rPr>
            <a:t>spustíme</a:t>
          </a:r>
          <a:r>
            <a:rPr lang="cs-CZ" sz="2200"/>
            <a:t> </a:t>
          </a:r>
          <a:r>
            <a:rPr lang="cs-CZ" sz="2200">
              <a:latin typeface="Calibri"/>
            </a:rPr>
            <a:t>je</a:t>
          </a:r>
          <a:endParaRPr lang="cs-CZ" sz="1800"/>
        </a:p>
      </dgm:t>
    </dgm:pt>
    <dgm:pt modelId="{3C8C60BD-5672-4FE4-96FF-019E967397AE}" type="parTrans" cxnId="{41164FC5-E209-4358-89BC-570A8E120DBE}">
      <dgm:prSet/>
      <dgm:spPr/>
      <dgm:t>
        <a:bodyPr/>
        <a:lstStyle/>
        <a:p>
          <a:endParaRPr lang="en-US"/>
        </a:p>
      </dgm:t>
    </dgm:pt>
    <dgm:pt modelId="{DF393E6E-B598-44BF-8A16-ED6CBDBD5B5B}" type="sibTrans" cxnId="{41164FC5-E209-4358-89BC-570A8E120DBE}">
      <dgm:prSet/>
      <dgm:spPr/>
      <dgm:t>
        <a:bodyPr/>
        <a:lstStyle/>
        <a:p>
          <a:endParaRPr lang="en-US"/>
        </a:p>
      </dgm:t>
    </dgm:pt>
    <dgm:pt modelId="{786E6D2B-1E56-49AD-BCC1-89E5FC4EDAD0}" type="pres">
      <dgm:prSet presAssocID="{FB589DB7-FC1E-42D9-AC2E-021F798E6B3B}" presName="root" presStyleCnt="0">
        <dgm:presLayoutVars>
          <dgm:dir/>
          <dgm:resizeHandles val="exact"/>
        </dgm:presLayoutVars>
      </dgm:prSet>
      <dgm:spPr/>
    </dgm:pt>
    <dgm:pt modelId="{CC7F1274-FFD7-4118-9178-F541B6B58CF5}" type="pres">
      <dgm:prSet presAssocID="{83D0C567-2696-4E27-8D0D-8ED67C683451}" presName="compNode" presStyleCnt="0"/>
      <dgm:spPr/>
    </dgm:pt>
    <dgm:pt modelId="{364ABD7B-589D-4C4C-A277-4EAF2F87A65C}" type="pres">
      <dgm:prSet presAssocID="{83D0C567-2696-4E27-8D0D-8ED67C683451}" presName="bgRect" presStyleLbl="bgShp" presStyleIdx="0" presStyleCnt="3"/>
      <dgm:spPr/>
    </dgm:pt>
    <dgm:pt modelId="{2C64094D-253A-47AA-A9A8-9FA7FD5D4AFF}" type="pres">
      <dgm:prSet presAssocID="{83D0C567-2696-4E27-8D0D-8ED67C683451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živatelé"/>
        </a:ext>
      </dgm:extLst>
    </dgm:pt>
    <dgm:pt modelId="{BC30C421-DD4D-4F98-B8A8-80A6D5B09047}" type="pres">
      <dgm:prSet presAssocID="{83D0C567-2696-4E27-8D0D-8ED67C683451}" presName="spaceRect" presStyleCnt="0"/>
      <dgm:spPr/>
    </dgm:pt>
    <dgm:pt modelId="{19DD2E8C-ED59-4865-ABF9-35564ADCA9B9}" type="pres">
      <dgm:prSet presAssocID="{83D0C567-2696-4E27-8D0D-8ED67C683451}" presName="parTx" presStyleLbl="revTx" presStyleIdx="0" presStyleCnt="3">
        <dgm:presLayoutVars>
          <dgm:chMax val="0"/>
          <dgm:chPref val="0"/>
        </dgm:presLayoutVars>
      </dgm:prSet>
      <dgm:spPr/>
    </dgm:pt>
    <dgm:pt modelId="{81593E90-829D-435D-A034-369149FE44A6}" type="pres">
      <dgm:prSet presAssocID="{4CF35BD0-B2B5-44D1-B0B9-46AA406A0ED6}" presName="sibTrans" presStyleCnt="0"/>
      <dgm:spPr/>
    </dgm:pt>
    <dgm:pt modelId="{5314A818-350D-4F8F-8B8B-850154ACF46C}" type="pres">
      <dgm:prSet presAssocID="{7236F90F-B861-4377-A0D9-B944BD3D1C9A}" presName="compNode" presStyleCnt="0"/>
      <dgm:spPr/>
    </dgm:pt>
    <dgm:pt modelId="{928F00BF-AA4F-4062-AA75-DADDDE4126B3}" type="pres">
      <dgm:prSet presAssocID="{7236F90F-B861-4377-A0D9-B944BD3D1C9A}" presName="bgRect" presStyleLbl="bgShp" presStyleIdx="1" presStyleCnt="3"/>
      <dgm:spPr/>
    </dgm:pt>
    <dgm:pt modelId="{A1E940AD-5BF6-4AE2-BA13-36635FB8453E}" type="pres">
      <dgm:prSet presAssocID="{7236F90F-B861-4377-A0D9-B944BD3D1C9A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Zámek"/>
        </a:ext>
      </dgm:extLst>
    </dgm:pt>
    <dgm:pt modelId="{6E43EFBA-7F5F-4337-87D5-63AFD95A6C2A}" type="pres">
      <dgm:prSet presAssocID="{7236F90F-B861-4377-A0D9-B944BD3D1C9A}" presName="spaceRect" presStyleCnt="0"/>
      <dgm:spPr/>
    </dgm:pt>
    <dgm:pt modelId="{6D59A99C-218C-473D-9D62-54A61511FAA0}" type="pres">
      <dgm:prSet presAssocID="{7236F90F-B861-4377-A0D9-B944BD3D1C9A}" presName="parTx" presStyleLbl="revTx" presStyleIdx="1" presStyleCnt="3">
        <dgm:presLayoutVars>
          <dgm:chMax val="0"/>
          <dgm:chPref val="0"/>
        </dgm:presLayoutVars>
      </dgm:prSet>
      <dgm:spPr/>
    </dgm:pt>
    <dgm:pt modelId="{9369C166-ED4D-4B94-94FA-94BBDDBFBAE2}" type="pres">
      <dgm:prSet presAssocID="{A7CAF1F5-A360-479D-B71B-1B40A796C714}" presName="sibTrans" presStyleCnt="0"/>
      <dgm:spPr/>
    </dgm:pt>
    <dgm:pt modelId="{AA658546-5D97-44A1-9098-029F13EEA985}" type="pres">
      <dgm:prSet presAssocID="{E45C3EFE-3B47-4345-9AD9-FDC88AD0C2C5}" presName="compNode" presStyleCnt="0"/>
      <dgm:spPr/>
    </dgm:pt>
    <dgm:pt modelId="{5DF321C3-8159-4656-A4C8-E21F75DBF714}" type="pres">
      <dgm:prSet presAssocID="{E45C3EFE-3B47-4345-9AD9-FDC88AD0C2C5}" presName="bgRect" presStyleLbl="bgShp" presStyleIdx="2" presStyleCnt="3"/>
      <dgm:spPr/>
    </dgm:pt>
    <dgm:pt modelId="{187F559E-5EDC-41FE-A306-7E314EFE3FE4}" type="pres">
      <dgm:prSet presAssocID="{E45C3EFE-3B47-4345-9AD9-FDC88AD0C2C5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Zaškrtnutí"/>
        </a:ext>
      </dgm:extLst>
    </dgm:pt>
    <dgm:pt modelId="{51384E84-0EA4-4468-92F1-707ABEA8A61C}" type="pres">
      <dgm:prSet presAssocID="{E45C3EFE-3B47-4345-9AD9-FDC88AD0C2C5}" presName="spaceRect" presStyleCnt="0"/>
      <dgm:spPr/>
    </dgm:pt>
    <dgm:pt modelId="{9EE9A524-9B35-433B-880A-188BE3284B9C}" type="pres">
      <dgm:prSet presAssocID="{E45C3EFE-3B47-4345-9AD9-FDC88AD0C2C5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AAAD4D37-9572-4D46-ABD1-C94906A7989F}" type="presOf" srcId="{7236F90F-B861-4377-A0D9-B944BD3D1C9A}" destId="{6D59A99C-218C-473D-9D62-54A61511FAA0}" srcOrd="0" destOrd="0" presId="urn:microsoft.com/office/officeart/2018/2/layout/IconVerticalSolidList"/>
    <dgm:cxn modelId="{F2F24DC5-FB86-444F-A0CE-0C29D205AD12}" type="presOf" srcId="{83D0C567-2696-4E27-8D0D-8ED67C683451}" destId="{19DD2E8C-ED59-4865-ABF9-35564ADCA9B9}" srcOrd="0" destOrd="0" presId="urn:microsoft.com/office/officeart/2018/2/layout/IconVerticalSolidList"/>
    <dgm:cxn modelId="{41164FC5-E209-4358-89BC-570A8E120DBE}" srcId="{FB589DB7-FC1E-42D9-AC2E-021F798E6B3B}" destId="{E45C3EFE-3B47-4345-9AD9-FDC88AD0C2C5}" srcOrd="2" destOrd="0" parTransId="{3C8C60BD-5672-4FE4-96FF-019E967397AE}" sibTransId="{DF393E6E-B598-44BF-8A16-ED6CBDBD5B5B}"/>
    <dgm:cxn modelId="{453573D2-08A9-45F7-9AD7-665BDFF025D1}" type="presOf" srcId="{E45C3EFE-3B47-4345-9AD9-FDC88AD0C2C5}" destId="{9EE9A524-9B35-433B-880A-188BE3284B9C}" srcOrd="0" destOrd="0" presId="urn:microsoft.com/office/officeart/2018/2/layout/IconVerticalSolidList"/>
    <dgm:cxn modelId="{3D614AD3-0A39-4FF8-A43D-5E50E88407E5}" srcId="{FB589DB7-FC1E-42D9-AC2E-021F798E6B3B}" destId="{83D0C567-2696-4E27-8D0D-8ED67C683451}" srcOrd="0" destOrd="0" parTransId="{8959C720-6154-435C-BF1F-F09C8A570715}" sibTransId="{4CF35BD0-B2B5-44D1-B0B9-46AA406A0ED6}"/>
    <dgm:cxn modelId="{8862EEDB-A069-4982-B5D3-33D4BD6B58EC}" srcId="{FB589DB7-FC1E-42D9-AC2E-021F798E6B3B}" destId="{7236F90F-B861-4377-A0D9-B944BD3D1C9A}" srcOrd="1" destOrd="0" parTransId="{35474117-D5BF-45DF-8819-266611FAD458}" sibTransId="{A7CAF1F5-A360-479D-B71B-1B40A796C714}"/>
    <dgm:cxn modelId="{CC026DE2-A025-454F-8D4D-93E2B2BD8085}" type="presOf" srcId="{FB589DB7-FC1E-42D9-AC2E-021F798E6B3B}" destId="{786E6D2B-1E56-49AD-BCC1-89E5FC4EDAD0}" srcOrd="0" destOrd="0" presId="urn:microsoft.com/office/officeart/2018/2/layout/IconVerticalSolidList"/>
    <dgm:cxn modelId="{ED1D8537-3C17-4387-A7BC-8F572923BB1B}" type="presParOf" srcId="{786E6D2B-1E56-49AD-BCC1-89E5FC4EDAD0}" destId="{CC7F1274-FFD7-4118-9178-F541B6B58CF5}" srcOrd="0" destOrd="0" presId="urn:microsoft.com/office/officeart/2018/2/layout/IconVerticalSolidList"/>
    <dgm:cxn modelId="{7AC1E9E0-DC11-415E-8519-1D4A14E4513F}" type="presParOf" srcId="{CC7F1274-FFD7-4118-9178-F541B6B58CF5}" destId="{364ABD7B-589D-4C4C-A277-4EAF2F87A65C}" srcOrd="0" destOrd="0" presId="urn:microsoft.com/office/officeart/2018/2/layout/IconVerticalSolidList"/>
    <dgm:cxn modelId="{79DAF324-735F-4636-A819-BD5E5E31F6C8}" type="presParOf" srcId="{CC7F1274-FFD7-4118-9178-F541B6B58CF5}" destId="{2C64094D-253A-47AA-A9A8-9FA7FD5D4AFF}" srcOrd="1" destOrd="0" presId="urn:microsoft.com/office/officeart/2018/2/layout/IconVerticalSolidList"/>
    <dgm:cxn modelId="{3C4A32D0-9035-43F3-8A9A-04ADEB9C3016}" type="presParOf" srcId="{CC7F1274-FFD7-4118-9178-F541B6B58CF5}" destId="{BC30C421-DD4D-4F98-B8A8-80A6D5B09047}" srcOrd="2" destOrd="0" presId="urn:microsoft.com/office/officeart/2018/2/layout/IconVerticalSolidList"/>
    <dgm:cxn modelId="{DEED80DB-557C-41B4-9D99-9AF329212F90}" type="presParOf" srcId="{CC7F1274-FFD7-4118-9178-F541B6B58CF5}" destId="{19DD2E8C-ED59-4865-ABF9-35564ADCA9B9}" srcOrd="3" destOrd="0" presId="urn:microsoft.com/office/officeart/2018/2/layout/IconVerticalSolidList"/>
    <dgm:cxn modelId="{9396A80B-1669-4DA0-8E86-915A442B98BE}" type="presParOf" srcId="{786E6D2B-1E56-49AD-BCC1-89E5FC4EDAD0}" destId="{81593E90-829D-435D-A034-369149FE44A6}" srcOrd="1" destOrd="0" presId="urn:microsoft.com/office/officeart/2018/2/layout/IconVerticalSolidList"/>
    <dgm:cxn modelId="{6270E6FE-51FA-4185-BEF6-57DCC4E5D7DF}" type="presParOf" srcId="{786E6D2B-1E56-49AD-BCC1-89E5FC4EDAD0}" destId="{5314A818-350D-4F8F-8B8B-850154ACF46C}" srcOrd="2" destOrd="0" presId="urn:microsoft.com/office/officeart/2018/2/layout/IconVerticalSolidList"/>
    <dgm:cxn modelId="{4659879D-978F-467D-96D4-3AA4D279AD6A}" type="presParOf" srcId="{5314A818-350D-4F8F-8B8B-850154ACF46C}" destId="{928F00BF-AA4F-4062-AA75-DADDDE4126B3}" srcOrd="0" destOrd="0" presId="urn:microsoft.com/office/officeart/2018/2/layout/IconVerticalSolidList"/>
    <dgm:cxn modelId="{75F89BB0-C757-4393-ACDD-33E92F9E7AA6}" type="presParOf" srcId="{5314A818-350D-4F8F-8B8B-850154ACF46C}" destId="{A1E940AD-5BF6-4AE2-BA13-36635FB8453E}" srcOrd="1" destOrd="0" presId="urn:microsoft.com/office/officeart/2018/2/layout/IconVerticalSolidList"/>
    <dgm:cxn modelId="{5A4EBF06-3855-4B7E-97F1-A8B767E26801}" type="presParOf" srcId="{5314A818-350D-4F8F-8B8B-850154ACF46C}" destId="{6E43EFBA-7F5F-4337-87D5-63AFD95A6C2A}" srcOrd="2" destOrd="0" presId="urn:microsoft.com/office/officeart/2018/2/layout/IconVerticalSolidList"/>
    <dgm:cxn modelId="{B5032DDD-605D-4CAE-9261-BFF1C96A5DC0}" type="presParOf" srcId="{5314A818-350D-4F8F-8B8B-850154ACF46C}" destId="{6D59A99C-218C-473D-9D62-54A61511FAA0}" srcOrd="3" destOrd="0" presId="urn:microsoft.com/office/officeart/2018/2/layout/IconVerticalSolidList"/>
    <dgm:cxn modelId="{7387774E-3AF7-464E-8942-380715AE34F6}" type="presParOf" srcId="{786E6D2B-1E56-49AD-BCC1-89E5FC4EDAD0}" destId="{9369C166-ED4D-4B94-94FA-94BBDDBFBAE2}" srcOrd="3" destOrd="0" presId="urn:microsoft.com/office/officeart/2018/2/layout/IconVerticalSolidList"/>
    <dgm:cxn modelId="{5E4029FB-1EDE-4354-A678-F318B9D7CCBB}" type="presParOf" srcId="{786E6D2B-1E56-49AD-BCC1-89E5FC4EDAD0}" destId="{AA658546-5D97-44A1-9098-029F13EEA985}" srcOrd="4" destOrd="0" presId="urn:microsoft.com/office/officeart/2018/2/layout/IconVerticalSolidList"/>
    <dgm:cxn modelId="{515DB9DF-719C-4E67-AE95-642C40558E22}" type="presParOf" srcId="{AA658546-5D97-44A1-9098-029F13EEA985}" destId="{5DF321C3-8159-4656-A4C8-E21F75DBF714}" srcOrd="0" destOrd="0" presId="urn:microsoft.com/office/officeart/2018/2/layout/IconVerticalSolidList"/>
    <dgm:cxn modelId="{EF77D9DD-A73E-48A9-BA8E-29E079DEDAB4}" type="presParOf" srcId="{AA658546-5D97-44A1-9098-029F13EEA985}" destId="{187F559E-5EDC-41FE-A306-7E314EFE3FE4}" srcOrd="1" destOrd="0" presId="urn:microsoft.com/office/officeart/2018/2/layout/IconVerticalSolidList"/>
    <dgm:cxn modelId="{2D2DCA98-18E9-4C1A-924A-66B5B0E87F45}" type="presParOf" srcId="{AA658546-5D97-44A1-9098-029F13EEA985}" destId="{51384E84-0EA4-4468-92F1-707ABEA8A61C}" srcOrd="2" destOrd="0" presId="urn:microsoft.com/office/officeart/2018/2/layout/IconVerticalSolidList"/>
    <dgm:cxn modelId="{00E3F7D7-302C-47E6-A30C-741AE512F554}" type="presParOf" srcId="{AA658546-5D97-44A1-9098-029F13EEA985}" destId="{9EE9A524-9B35-433B-880A-188BE3284B9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6EF975-D726-4993-B2CA-0749A761EE7A}">
      <dsp:nvSpPr>
        <dsp:cNvPr id="0" name=""/>
        <dsp:cNvSpPr/>
      </dsp:nvSpPr>
      <dsp:spPr>
        <a:xfrm>
          <a:off x="1305" y="449027"/>
          <a:ext cx="4580701" cy="290874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237303F-EE09-46B6-BCBE-CB30330EECDD}">
      <dsp:nvSpPr>
        <dsp:cNvPr id="0" name=""/>
        <dsp:cNvSpPr/>
      </dsp:nvSpPr>
      <dsp:spPr>
        <a:xfrm>
          <a:off x="510271" y="932546"/>
          <a:ext cx="4580701" cy="29087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 err="1">
              <a:solidFill>
                <a:srgbClr val="262626"/>
              </a:solidFill>
              <a:ea typeface="+mn-ea"/>
              <a:cs typeface="+mn-cs"/>
            </a:rPr>
            <a:t>Dle</a:t>
          </a:r>
          <a:r>
            <a:rPr lang="en-US" sz="3200" kern="1200" dirty="0">
              <a:solidFill>
                <a:srgbClr val="262626"/>
              </a:solidFill>
              <a:ea typeface="+mn-ea"/>
              <a:cs typeface="+mn-cs"/>
            </a:rPr>
            <a:t> </a:t>
          </a:r>
          <a:r>
            <a:rPr lang="en-US" sz="3200" kern="1200" dirty="0" err="1">
              <a:solidFill>
                <a:srgbClr val="262626"/>
              </a:solidFill>
              <a:ea typeface="+mn-ea"/>
              <a:cs typeface="+mn-cs"/>
            </a:rPr>
            <a:t>schváleného</a:t>
          </a:r>
          <a:r>
            <a:rPr lang="en-US" sz="3200" kern="1200" dirty="0">
              <a:solidFill>
                <a:srgbClr val="262626"/>
              </a:solidFill>
              <a:ea typeface="+mn-ea"/>
              <a:cs typeface="+mn-cs"/>
            </a:rPr>
            <a:t> </a:t>
          </a:r>
          <a:r>
            <a:rPr lang="en-US" sz="3200" kern="1200" dirty="0" err="1">
              <a:solidFill>
                <a:srgbClr val="262626"/>
              </a:solidFill>
              <a:ea typeface="+mn-ea"/>
              <a:cs typeface="+mn-cs"/>
            </a:rPr>
            <a:t>usnesení</a:t>
          </a:r>
          <a:r>
            <a:rPr lang="en-US" sz="3200" kern="1200" dirty="0">
              <a:solidFill>
                <a:srgbClr val="262626"/>
              </a:solidFill>
              <a:ea typeface="+mn-ea"/>
              <a:cs typeface="+mn-cs"/>
            </a:rPr>
            <a:t> </a:t>
          </a:r>
          <a:r>
            <a:rPr lang="en-US" sz="3200" kern="1200" dirty="0" err="1">
              <a:solidFill>
                <a:srgbClr val="262626"/>
              </a:solidFill>
              <a:latin typeface="Calibri"/>
              <a:ea typeface="+mn-ea"/>
              <a:cs typeface="+mn-cs"/>
            </a:rPr>
            <a:t>vlády</a:t>
          </a:r>
          <a:r>
            <a:rPr lang="en-US" sz="3200" kern="1200" dirty="0">
              <a:solidFill>
                <a:srgbClr val="262626"/>
              </a:solidFill>
              <a:ea typeface="+mn-ea"/>
              <a:cs typeface="+mn-cs"/>
            </a:rPr>
            <a:t> MMR </a:t>
          </a:r>
          <a:r>
            <a:rPr lang="en-US" sz="3200" kern="1200" dirty="0" err="1">
              <a:solidFill>
                <a:srgbClr val="262626"/>
              </a:solidFill>
              <a:ea typeface="+mn-ea"/>
              <a:cs typeface="+mn-cs"/>
            </a:rPr>
            <a:t>předloží</a:t>
          </a:r>
          <a:r>
            <a:rPr lang="en-US" sz="3200" kern="1200" dirty="0">
              <a:solidFill>
                <a:srgbClr val="262626"/>
              </a:solidFill>
              <a:ea typeface="+mn-ea"/>
              <a:cs typeface="+mn-cs"/>
            </a:rPr>
            <a:t> </a:t>
          </a:r>
          <a:r>
            <a:rPr lang="en-US" sz="3200" kern="1200" dirty="0" err="1">
              <a:solidFill>
                <a:srgbClr val="262626"/>
              </a:solidFill>
              <a:ea typeface="+mn-ea"/>
              <a:cs typeface="+mn-cs"/>
            </a:rPr>
            <a:t>návrh</a:t>
          </a:r>
          <a:r>
            <a:rPr lang="en-US" sz="3200" kern="1200" dirty="0">
              <a:solidFill>
                <a:srgbClr val="262626"/>
              </a:solidFill>
              <a:ea typeface="+mn-ea"/>
              <a:cs typeface="+mn-cs"/>
            </a:rPr>
            <a:t> </a:t>
          </a:r>
          <a:r>
            <a:rPr lang="en-US" sz="3200" kern="1200" dirty="0" err="1">
              <a:solidFill>
                <a:srgbClr val="262626"/>
              </a:solidFill>
              <a:ea typeface="+mn-ea"/>
              <a:cs typeface="+mn-cs"/>
            </a:rPr>
            <a:t>implementační</a:t>
          </a:r>
          <a:r>
            <a:rPr lang="en-US" sz="3200" kern="1200" dirty="0">
              <a:solidFill>
                <a:srgbClr val="262626"/>
              </a:solidFill>
              <a:ea typeface="+mn-ea"/>
              <a:cs typeface="+mn-cs"/>
            </a:rPr>
            <a:t> </a:t>
          </a:r>
          <a:r>
            <a:rPr lang="en-US" sz="3200" kern="1200" dirty="0" err="1">
              <a:solidFill>
                <a:srgbClr val="262626"/>
              </a:solidFill>
              <a:ea typeface="+mn-ea"/>
              <a:cs typeface="+mn-cs"/>
            </a:rPr>
            <a:t>struktury</a:t>
          </a:r>
          <a:r>
            <a:rPr lang="en-US" sz="3200" kern="1200" dirty="0">
              <a:solidFill>
                <a:srgbClr val="262626"/>
              </a:solidFill>
              <a:ea typeface="+mn-ea"/>
              <a:cs typeface="+mn-cs"/>
            </a:rPr>
            <a:t> NRPP do 30.6.2026</a:t>
          </a:r>
        </a:p>
      </dsp:txBody>
      <dsp:txXfrm>
        <a:off x="595465" y="1017740"/>
        <a:ext cx="4410313" cy="2738357"/>
      </dsp:txXfrm>
    </dsp:sp>
    <dsp:sp modelId="{B31E8700-6565-47CE-A960-275937079252}">
      <dsp:nvSpPr>
        <dsp:cNvPr id="0" name=""/>
        <dsp:cNvSpPr/>
      </dsp:nvSpPr>
      <dsp:spPr>
        <a:xfrm>
          <a:off x="5599940" y="449027"/>
          <a:ext cx="4580701" cy="290874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B6D37D0-21F8-449B-947F-913E4F63673F}">
      <dsp:nvSpPr>
        <dsp:cNvPr id="0" name=""/>
        <dsp:cNvSpPr/>
      </dsp:nvSpPr>
      <dsp:spPr>
        <a:xfrm>
          <a:off x="6108907" y="932546"/>
          <a:ext cx="4580701" cy="29087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>
              <a:solidFill>
                <a:srgbClr val="262626"/>
              </a:solidFill>
              <a:ea typeface="+mn-ea"/>
              <a:cs typeface="+mn-cs"/>
            </a:rPr>
            <a:t>Na </a:t>
          </a:r>
          <a:r>
            <a:rPr lang="en-US" sz="3200" kern="1200" err="1">
              <a:solidFill>
                <a:srgbClr val="262626"/>
              </a:solidFill>
              <a:ea typeface="+mn-ea"/>
              <a:cs typeface="+mn-cs"/>
            </a:rPr>
            <a:t>jaře</a:t>
          </a:r>
          <a:r>
            <a:rPr lang="en-US" sz="3200" kern="1200">
              <a:solidFill>
                <a:srgbClr val="262626"/>
              </a:solidFill>
              <a:ea typeface="+mn-ea"/>
              <a:cs typeface="+mn-cs"/>
            </a:rPr>
            <a:t> 2026 </a:t>
          </a:r>
          <a:r>
            <a:rPr lang="en-US" sz="3200" kern="1200" err="1">
              <a:solidFill>
                <a:srgbClr val="262626"/>
              </a:solidFill>
              <a:ea typeface="+mn-ea"/>
              <a:cs typeface="+mn-cs"/>
            </a:rPr>
            <a:t>představíme</a:t>
          </a:r>
          <a:r>
            <a:rPr lang="en-US" sz="3200" kern="1200">
              <a:solidFill>
                <a:srgbClr val="262626"/>
              </a:solidFill>
              <a:ea typeface="+mn-ea"/>
              <a:cs typeface="+mn-cs"/>
            </a:rPr>
            <a:t> </a:t>
          </a:r>
          <a:r>
            <a:rPr lang="en-US" sz="3200" kern="1200" err="1">
              <a:solidFill>
                <a:srgbClr val="262626"/>
              </a:solidFill>
              <a:ea typeface="+mn-ea"/>
              <a:cs typeface="+mn-cs"/>
            </a:rPr>
            <a:t>možné</a:t>
          </a:r>
          <a:r>
            <a:rPr lang="en-US" sz="3200" kern="1200">
              <a:solidFill>
                <a:srgbClr val="262626"/>
              </a:solidFill>
              <a:ea typeface="+mn-ea"/>
              <a:cs typeface="+mn-cs"/>
            </a:rPr>
            <a:t> </a:t>
          </a:r>
          <a:r>
            <a:rPr lang="en-US" sz="3200" kern="1200" err="1">
              <a:solidFill>
                <a:srgbClr val="262626"/>
              </a:solidFill>
              <a:ea typeface="+mn-ea"/>
              <a:cs typeface="+mn-cs"/>
            </a:rPr>
            <a:t>varianty</a:t>
          </a:r>
          <a:r>
            <a:rPr lang="en-US" sz="3200" kern="1200">
              <a:solidFill>
                <a:srgbClr val="262626"/>
              </a:solidFill>
              <a:ea typeface="+mn-ea"/>
              <a:cs typeface="+mn-cs"/>
            </a:rPr>
            <a:t> </a:t>
          </a:r>
          <a:r>
            <a:rPr lang="en-US" sz="3200" kern="1200" err="1">
              <a:solidFill>
                <a:srgbClr val="262626"/>
              </a:solidFill>
              <a:ea typeface="+mn-ea"/>
              <a:cs typeface="+mn-cs"/>
            </a:rPr>
            <a:t>všem</a:t>
          </a:r>
          <a:r>
            <a:rPr lang="en-US" sz="3200" kern="1200">
              <a:solidFill>
                <a:srgbClr val="262626"/>
              </a:solidFill>
              <a:ea typeface="+mn-ea"/>
              <a:cs typeface="+mn-cs"/>
            </a:rPr>
            <a:t> </a:t>
          </a:r>
          <a:r>
            <a:rPr lang="en-US" sz="3200" kern="1200" err="1">
              <a:solidFill>
                <a:srgbClr val="262626"/>
              </a:solidFill>
              <a:ea typeface="+mn-ea"/>
              <a:cs typeface="+mn-cs"/>
            </a:rPr>
            <a:t>partnerům</a:t>
          </a:r>
          <a:endParaRPr lang="en-US" sz="3200" kern="1200" dirty="0" err="1">
            <a:solidFill>
              <a:srgbClr val="262626"/>
            </a:solidFill>
            <a:ea typeface="+mn-ea"/>
            <a:cs typeface="+mn-cs"/>
          </a:endParaRPr>
        </a:p>
      </dsp:txBody>
      <dsp:txXfrm>
        <a:off x="6194101" y="1017740"/>
        <a:ext cx="4410313" cy="27383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4ABD7B-589D-4C4C-A277-4EAF2F87A65C}">
      <dsp:nvSpPr>
        <dsp:cNvPr id="0" name=""/>
        <dsp:cNvSpPr/>
      </dsp:nvSpPr>
      <dsp:spPr>
        <a:xfrm>
          <a:off x="0" y="552"/>
          <a:ext cx="10715877" cy="1292816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64094D-253A-47AA-A9A8-9FA7FD5D4AFF}">
      <dsp:nvSpPr>
        <dsp:cNvPr id="0" name=""/>
        <dsp:cNvSpPr/>
      </dsp:nvSpPr>
      <dsp:spPr>
        <a:xfrm>
          <a:off x="391077" y="291436"/>
          <a:ext cx="711049" cy="71104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DD2E8C-ED59-4865-ABF9-35564ADCA9B9}">
      <dsp:nvSpPr>
        <dsp:cNvPr id="0" name=""/>
        <dsp:cNvSpPr/>
      </dsp:nvSpPr>
      <dsp:spPr>
        <a:xfrm>
          <a:off x="1493203" y="552"/>
          <a:ext cx="9222674" cy="1292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823" tIns="136823" rIns="136823" bIns="13682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ČR </a:t>
          </a:r>
          <a:r>
            <a:rPr lang="cs-CZ" sz="2500" kern="1200"/>
            <a:t>má nastaveno široké zapojení všech partnerů</a:t>
          </a:r>
        </a:p>
      </dsp:txBody>
      <dsp:txXfrm>
        <a:off x="1493203" y="552"/>
        <a:ext cx="9222674" cy="1292816"/>
      </dsp:txXfrm>
    </dsp:sp>
    <dsp:sp modelId="{928F00BF-AA4F-4062-AA75-DADDDE4126B3}">
      <dsp:nvSpPr>
        <dsp:cNvPr id="0" name=""/>
        <dsp:cNvSpPr/>
      </dsp:nvSpPr>
      <dsp:spPr>
        <a:xfrm>
          <a:off x="0" y="1616573"/>
          <a:ext cx="10715877" cy="1292816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E940AD-5BF6-4AE2-BA13-36635FB8453E}">
      <dsp:nvSpPr>
        <dsp:cNvPr id="0" name=""/>
        <dsp:cNvSpPr/>
      </dsp:nvSpPr>
      <dsp:spPr>
        <a:xfrm>
          <a:off x="391077" y="1907456"/>
          <a:ext cx="711049" cy="71104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59A99C-218C-473D-9D62-54A61511FAA0}">
      <dsp:nvSpPr>
        <dsp:cNvPr id="0" name=""/>
        <dsp:cNvSpPr/>
      </dsp:nvSpPr>
      <dsp:spPr>
        <a:xfrm>
          <a:off x="1493203" y="1616573"/>
          <a:ext cx="9222674" cy="1292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823" tIns="136823" rIns="136823" bIns="13682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/>
            <a:t>Nadále počítáme se všemi partnery, ale musíme zároveň zajistit akceschopnost při přípravě NRPP</a:t>
          </a:r>
        </a:p>
      </dsp:txBody>
      <dsp:txXfrm>
        <a:off x="1493203" y="1616573"/>
        <a:ext cx="9222674" cy="1292816"/>
      </dsp:txXfrm>
    </dsp:sp>
    <dsp:sp modelId="{5DF321C3-8159-4656-A4C8-E21F75DBF714}">
      <dsp:nvSpPr>
        <dsp:cNvPr id="0" name=""/>
        <dsp:cNvSpPr/>
      </dsp:nvSpPr>
      <dsp:spPr>
        <a:xfrm>
          <a:off x="0" y="3232593"/>
          <a:ext cx="10715877" cy="1292816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7F559E-5EDC-41FE-A306-7E314EFE3FE4}">
      <dsp:nvSpPr>
        <dsp:cNvPr id="0" name=""/>
        <dsp:cNvSpPr/>
      </dsp:nvSpPr>
      <dsp:spPr>
        <a:xfrm>
          <a:off x="391077" y="3523477"/>
          <a:ext cx="711049" cy="71104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E9A524-9B35-433B-880A-188BE3284B9C}">
      <dsp:nvSpPr>
        <dsp:cNvPr id="0" name=""/>
        <dsp:cNvSpPr/>
      </dsp:nvSpPr>
      <dsp:spPr>
        <a:xfrm>
          <a:off x="1493203" y="3232593"/>
          <a:ext cx="9222674" cy="1292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6823" tIns="136823" rIns="136823" bIns="136823" numCol="1" spcCol="1270" anchor="ctr" anchorCtr="0">
          <a:noAutofit/>
        </a:bodyPr>
        <a:lstStyle/>
        <a:p>
          <a:pPr marL="0" lvl="0" indent="0" algn="l" defTabSz="111125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/>
            <a:t>Zohledníme požadavky z návrhu </a:t>
          </a:r>
          <a:r>
            <a:rPr lang="cs-CZ" sz="2500" kern="1200">
              <a:latin typeface="Calibri"/>
            </a:rPr>
            <a:t>nařízení; od října</a:t>
          </a:r>
          <a:r>
            <a:rPr lang="cs-CZ" sz="2500" kern="1200"/>
            <a:t> </a:t>
          </a:r>
          <a:r>
            <a:rPr lang="cs-CZ" sz="2500" kern="1200">
              <a:latin typeface="Calibri"/>
            </a:rPr>
            <a:t>budeme informovat</a:t>
          </a:r>
          <a:r>
            <a:rPr lang="cs-CZ" sz="2500" kern="1200"/>
            <a:t> o struktuře </a:t>
          </a:r>
          <a:r>
            <a:rPr lang="cs-CZ" sz="2500" kern="1200">
              <a:latin typeface="Calibri"/>
            </a:rPr>
            <a:t>platforem a spustíme</a:t>
          </a:r>
          <a:r>
            <a:rPr lang="cs-CZ" sz="2500" kern="1200"/>
            <a:t> </a:t>
          </a:r>
          <a:r>
            <a:rPr lang="cs-CZ" sz="2500" kern="1200">
              <a:latin typeface="Calibri"/>
            </a:rPr>
            <a:t>je</a:t>
          </a:r>
          <a:endParaRPr lang="cs-CZ" sz="2500" kern="1200"/>
        </a:p>
      </dsp:txBody>
      <dsp:txXfrm>
        <a:off x="1493203" y="3232593"/>
        <a:ext cx="9222674" cy="12928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800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6D1BD6-20AB-4168-9ADC-F6D4F3294CFB}" type="datetimeFigureOut">
              <a:t>06.10.2025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50900"/>
            <a:ext cx="4075112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665" y="3271381"/>
            <a:ext cx="794131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800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4D1ADD-8033-48EF-ADA3-7BDFB5868CC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949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2460625" y="554038"/>
            <a:ext cx="4918075" cy="2767012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>
          <a:xfrm>
            <a:off x="992665" y="3398838"/>
            <a:ext cx="7941310" cy="2965127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758A3C-3B05-48C5-9A81-9ECA945227A4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77809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AAAAF1-CBAC-F374-23AA-E42A114601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6A45FF1D-81FB-7BAB-9585-10C53EEAD6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72BC5E0F-5DD7-0A76-7F2D-EBFC615140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>
              <a:ea typeface="Calibri"/>
              <a:cs typeface="Calibri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9BB2F6D-4362-5C6D-DA12-BDEB080C31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22950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E418CBE-5AA9-4065-AEE8-C0A587A564A2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22950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719608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60625" y="554038"/>
            <a:ext cx="4918075" cy="27670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B7992D-CE79-334A-B262-964324B835C0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76937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4D1ADD-8033-48EF-ADA3-7BDFB5868CC3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57250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4D1ADD-8033-48EF-ADA3-7BDFB5868CC3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35949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8839D4-0ADF-2C34-F16B-720352B24B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B26465B7-B9C8-6663-5A52-F02C29F982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408623B0-4B1B-3C54-F234-29EC744386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BB57755-7436-7172-0034-1A9B8E4DBB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4D1ADD-8033-48EF-ADA3-7BDFB5868CC3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03084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4D1ADD-8033-48EF-ADA3-7BDFB5868CC3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0771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sz="180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cs-CZ" sz="180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Požadavky plánu – ES, % na klima</a:t>
            </a:r>
          </a:p>
          <a:p>
            <a:r>
              <a:rPr lang="cs-CZ" sz="180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Schválení plánu – ČR nesouhlasí s nutností předkládat NRPP ke schválení Radě. Domníváme se, že schválení plánu ze strany EK je dostačující a v předkládání Radě nevidíme přidanou hodnotu, která by ospravedlnila časovou prodlevu a další administrativní nároky při schvalování a revizi NRPP. Dle zkušenosti z RRF se neprokázala přidaná hodnota schvalování plánů Radou, tento proces je jen formalita.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4D1ADD-8033-48EF-ADA3-7BDFB5868CC3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38911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4D1ADD-8033-48EF-ADA3-7BDFB5868CC3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79254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758A3C-3B05-48C5-9A81-9ECA945227A4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29503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7B1B5B-1D8C-11E9-3B7B-0DECCCB1AA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6A3D6DD7-DE04-241A-510E-9D739D8F0B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6D207E0B-9183-A72D-175A-09591BDB8B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>
              <a:ea typeface="Calibri"/>
              <a:cs typeface="Calibri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F5B54D6-1C5B-610B-D2F9-E20F106E9C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418CBE-5AA9-4065-AEE8-C0A587A564A2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5712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8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8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8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8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8.pn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8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8.pn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8.pn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1309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7188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57874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ěrečný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ázek 8" descr="roh-0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600527" y="0"/>
            <a:ext cx="4591474" cy="4483966"/>
          </a:xfrm>
          <a:prstGeom prst="rect">
            <a:avLst/>
          </a:prstGeom>
        </p:spPr>
      </p:pic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846976" y="4694959"/>
            <a:ext cx="8498050" cy="984636"/>
          </a:xfrm>
          <a:prstGeom prst="rect">
            <a:avLst/>
          </a:prstGeom>
        </p:spPr>
        <p:txBody>
          <a:bodyPr lIns="90000">
            <a:normAutofit/>
          </a:bodyPr>
          <a:lstStyle>
            <a:lvl1pPr marL="0" indent="0" algn="ctr">
              <a:buNone/>
              <a:defRPr sz="2735" baseline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004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008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012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0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021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025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02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03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Jméno autora/autorů a kontakt</a:t>
            </a:r>
          </a:p>
        </p:txBody>
      </p:sp>
      <p:sp>
        <p:nvSpPr>
          <p:cNvPr id="19" name="Nadpis 18"/>
          <p:cNvSpPr>
            <a:spLocks noGrp="1"/>
          </p:cNvSpPr>
          <p:nvPr>
            <p:ph type="title" hasCustomPrompt="1"/>
          </p:nvPr>
        </p:nvSpPr>
        <p:spPr>
          <a:xfrm>
            <a:off x="1054237" y="2724284"/>
            <a:ext cx="10082978" cy="1197034"/>
          </a:xfrm>
          <a:prstGeom prst="rect">
            <a:avLst/>
          </a:prstGeom>
        </p:spPr>
        <p:txBody>
          <a:bodyPr lIns="90000">
            <a:normAutofit/>
          </a:bodyPr>
          <a:lstStyle>
            <a:lvl1pPr algn="ctr">
              <a:defRPr sz="5274" b="1" baseline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/>
              <a:t>Rozloučení</a:t>
            </a:r>
          </a:p>
        </p:txBody>
      </p:sp>
      <p:pic>
        <p:nvPicPr>
          <p:cNvPr id="10" name="Obrázek 9" descr="OPTP_CZ_RO_B_C-RGB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3863461" y="5820258"/>
            <a:ext cx="4465077" cy="752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31918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ový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550662" y="2152784"/>
            <a:ext cx="10972800" cy="1143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860" b="1" baseline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/>
              <a:t>Název tématu/předělu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AD5F7-9A70-43A8-B2E8-1F114AD105DD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3026" y="3499331"/>
            <a:ext cx="8093494" cy="66983"/>
          </a:xfrm>
          <a:prstGeom prst="rect">
            <a:avLst/>
          </a:prstGeom>
        </p:spPr>
      </p:pic>
      <p:pic>
        <p:nvPicPr>
          <p:cNvPr id="9" name="Obrázek 8" descr="OPTP_CZ_RO_B_C-RGB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118557" y="6166210"/>
            <a:ext cx="3986433" cy="671810"/>
          </a:xfrm>
          <a:prstGeom prst="rect">
            <a:avLst/>
          </a:prstGeom>
        </p:spPr>
      </p:pic>
      <p:pic>
        <p:nvPicPr>
          <p:cNvPr id="10" name="Zástupný symbol pro obsah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60"/>
          <a:stretch>
            <a:fillRect/>
          </a:stretch>
        </p:blipFill>
        <p:spPr>
          <a:xfrm>
            <a:off x="4151531" y="6173223"/>
            <a:ext cx="8040470" cy="684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87668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900118" y="4624630"/>
            <a:ext cx="8534400" cy="492317"/>
          </a:xfrm>
          <a:prstGeom prst="rect">
            <a:avLst/>
          </a:prstGeom>
        </p:spPr>
        <p:txBody>
          <a:bodyPr lIns="90000">
            <a:normAutofit/>
          </a:bodyPr>
          <a:lstStyle>
            <a:lvl1pPr marL="0" indent="0" algn="l">
              <a:buNone/>
              <a:defRPr sz="2735" baseline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004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008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012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0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021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025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02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03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Jméno autora/autorů</a:t>
            </a:r>
          </a:p>
        </p:txBody>
      </p:sp>
      <p:sp>
        <p:nvSpPr>
          <p:cNvPr id="8" name="TextovéPole 7"/>
          <p:cNvSpPr txBox="1"/>
          <p:nvPr userDrawn="1"/>
        </p:nvSpPr>
        <p:spPr>
          <a:xfrm>
            <a:off x="900117" y="879042"/>
            <a:ext cx="4465077" cy="601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367" b="1"/>
              <a:t>MINISTERSTVO PRO MÍSTNÍ ROZVOJ </a:t>
            </a:r>
            <a:br>
              <a:rPr lang="cs-CZ" sz="2344" b="1"/>
            </a:br>
            <a:r>
              <a:rPr lang="cs-CZ" sz="1953" b="1"/>
              <a:t>Národní orgán pro koordinaci</a:t>
            </a:r>
          </a:p>
        </p:txBody>
      </p:sp>
      <p:sp>
        <p:nvSpPr>
          <p:cNvPr id="19" name="Nadpis 18"/>
          <p:cNvSpPr>
            <a:spLocks noGrp="1"/>
          </p:cNvSpPr>
          <p:nvPr>
            <p:ph type="title" hasCustomPrompt="1"/>
          </p:nvPr>
        </p:nvSpPr>
        <p:spPr>
          <a:xfrm>
            <a:off x="900117" y="2109699"/>
            <a:ext cx="10972800" cy="1143000"/>
          </a:xfrm>
          <a:prstGeom prst="rect">
            <a:avLst/>
          </a:prstGeom>
        </p:spPr>
        <p:txBody>
          <a:bodyPr lIns="90000">
            <a:normAutofit/>
          </a:bodyPr>
          <a:lstStyle>
            <a:lvl1pPr algn="l">
              <a:defRPr sz="5274" b="1" baseline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/>
              <a:t>Název prezentace</a:t>
            </a:r>
          </a:p>
        </p:txBody>
      </p:sp>
      <p:sp>
        <p:nvSpPr>
          <p:cNvPr id="24" name="Zástupný symbol pro text 23"/>
          <p:cNvSpPr>
            <a:spLocks noGrp="1"/>
          </p:cNvSpPr>
          <p:nvPr>
            <p:ph type="body" sz="quarter" idx="17" hasCustomPrompt="1"/>
          </p:nvPr>
        </p:nvSpPr>
        <p:spPr>
          <a:xfrm>
            <a:off x="900117" y="5327626"/>
            <a:ext cx="4609112" cy="351971"/>
          </a:xfrm>
          <a:prstGeom prst="rect">
            <a:avLst/>
          </a:prstGeom>
        </p:spPr>
        <p:txBody>
          <a:bodyPr lIns="90000" rIns="144000">
            <a:noAutofit/>
          </a:bodyPr>
          <a:lstStyle>
            <a:lvl1pPr>
              <a:buNone/>
              <a:defRPr sz="1953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cs-CZ"/>
              <a:t>Datum a místo</a:t>
            </a:r>
          </a:p>
        </p:txBody>
      </p:sp>
      <p:pic>
        <p:nvPicPr>
          <p:cNvPr id="10" name="Obrázek 9" descr="roh-0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600527" y="0"/>
            <a:ext cx="4591474" cy="4483966"/>
          </a:xfrm>
          <a:prstGeom prst="rect">
            <a:avLst/>
          </a:prstGeom>
        </p:spPr>
      </p:pic>
      <p:pic>
        <p:nvPicPr>
          <p:cNvPr id="13" name="Obrázek 12" descr="OPTP_CZ_RO_B_C-RGB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3863461" y="5820258"/>
            <a:ext cx="4465077" cy="752473"/>
          </a:xfrm>
          <a:prstGeom prst="rect">
            <a:avLst/>
          </a:prstGeom>
        </p:spPr>
      </p:pic>
      <p:sp>
        <p:nvSpPr>
          <p:cNvPr id="9" name="Zástupný symbol pro datum 14"/>
          <p:cNvSpPr>
            <a:spLocks noGrp="1"/>
          </p:cNvSpPr>
          <p:nvPr>
            <p:ph type="dt" sz="half" idx="14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 sz="1563">
                <a:solidFill>
                  <a:srgbClr val="8D8D8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89937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900118" y="4624630"/>
            <a:ext cx="8534400" cy="492317"/>
          </a:xfrm>
          <a:prstGeom prst="rect">
            <a:avLst/>
          </a:prstGeom>
        </p:spPr>
        <p:txBody>
          <a:bodyPr lIns="90000">
            <a:normAutofit/>
          </a:bodyPr>
          <a:lstStyle>
            <a:lvl1pPr marL="0" indent="0" algn="l">
              <a:buNone/>
              <a:defRPr sz="2735" baseline="0">
                <a:solidFill>
                  <a:srgbClr val="034EA2"/>
                </a:solidFill>
              </a:defRPr>
            </a:lvl1pPr>
            <a:lvl2pPr marL="6004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008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012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0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021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025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02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03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Jméno autora/autorů</a:t>
            </a:r>
          </a:p>
        </p:txBody>
      </p:sp>
      <p:sp>
        <p:nvSpPr>
          <p:cNvPr id="8" name="TextovéPole 7"/>
          <p:cNvSpPr txBox="1"/>
          <p:nvPr userDrawn="1"/>
        </p:nvSpPr>
        <p:spPr>
          <a:xfrm>
            <a:off x="900117" y="879042"/>
            <a:ext cx="4465077" cy="601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367" b="1"/>
              <a:t>MINISTERSTVO PRO MÍSTNÍ ROZVOJ </a:t>
            </a:r>
            <a:br>
              <a:rPr lang="cs-CZ" sz="1758" b="1"/>
            </a:br>
            <a:r>
              <a:rPr lang="cs-CZ" sz="1953" b="1"/>
              <a:t>Národní orgán pro koordinaci</a:t>
            </a:r>
          </a:p>
        </p:txBody>
      </p:sp>
      <p:sp>
        <p:nvSpPr>
          <p:cNvPr id="19" name="Nadpis 18"/>
          <p:cNvSpPr>
            <a:spLocks noGrp="1"/>
          </p:cNvSpPr>
          <p:nvPr>
            <p:ph type="title" hasCustomPrompt="1"/>
          </p:nvPr>
        </p:nvSpPr>
        <p:spPr>
          <a:xfrm>
            <a:off x="900117" y="2109699"/>
            <a:ext cx="10972800" cy="1143000"/>
          </a:xfrm>
          <a:prstGeom prst="rect">
            <a:avLst/>
          </a:prstGeom>
        </p:spPr>
        <p:txBody>
          <a:bodyPr lIns="90000">
            <a:normAutofit/>
          </a:bodyPr>
          <a:lstStyle>
            <a:lvl1pPr algn="l">
              <a:defRPr sz="3907" b="1" baseline="0">
                <a:solidFill>
                  <a:srgbClr val="034EA2"/>
                </a:solidFill>
              </a:defRPr>
            </a:lvl1pPr>
          </a:lstStyle>
          <a:p>
            <a:r>
              <a:rPr lang="cs-CZ"/>
              <a:t>Název prezentace</a:t>
            </a:r>
          </a:p>
        </p:txBody>
      </p:sp>
      <p:sp>
        <p:nvSpPr>
          <p:cNvPr id="24" name="Zástupný symbol pro text 23"/>
          <p:cNvSpPr>
            <a:spLocks noGrp="1"/>
          </p:cNvSpPr>
          <p:nvPr>
            <p:ph type="body" sz="quarter" idx="17" hasCustomPrompt="1"/>
          </p:nvPr>
        </p:nvSpPr>
        <p:spPr>
          <a:xfrm>
            <a:off x="900117" y="5327626"/>
            <a:ext cx="4609112" cy="351971"/>
          </a:xfrm>
          <a:prstGeom prst="rect">
            <a:avLst/>
          </a:prstGeom>
        </p:spPr>
        <p:txBody>
          <a:bodyPr lIns="90000" rIns="144000">
            <a:noAutofit/>
          </a:bodyPr>
          <a:lstStyle>
            <a:lvl1pPr>
              <a:buNone/>
              <a:defRPr sz="1953">
                <a:solidFill>
                  <a:srgbClr val="034EA2"/>
                </a:solidFill>
              </a:defRPr>
            </a:lvl1pPr>
          </a:lstStyle>
          <a:p>
            <a:pPr lvl="0"/>
            <a:r>
              <a:rPr lang="cs-CZ"/>
              <a:t>Datum a místo</a:t>
            </a:r>
          </a:p>
        </p:txBody>
      </p:sp>
      <p:pic>
        <p:nvPicPr>
          <p:cNvPr id="10" name="Obrázek 9" descr="roh-0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600527" y="0"/>
            <a:ext cx="4591474" cy="4483966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8D30797C-8257-17A8-0BFC-E73F7A38EB3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7495" y="5957902"/>
            <a:ext cx="4177008" cy="495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0483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09601" y="274639"/>
            <a:ext cx="10972800" cy="90376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516" b="1" baseline="0">
                <a:solidFill>
                  <a:srgbClr val="034EA2"/>
                </a:solidFill>
              </a:defRPr>
            </a:lvl1pPr>
          </a:lstStyle>
          <a:p>
            <a:r>
              <a:rPr lang="cs-CZ"/>
              <a:t>Nadpis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601" y="1600200"/>
            <a:ext cx="10972800" cy="4525963"/>
          </a:xfrm>
          <a:prstGeom prst="rect">
            <a:avLst/>
          </a:prstGeom>
        </p:spPr>
        <p:txBody>
          <a:bodyPr/>
          <a:lstStyle>
            <a:lvl1pPr>
              <a:defRPr sz="3907"/>
            </a:lvl1pPr>
            <a:lvl2pPr>
              <a:buFont typeface="Arial" pitchFamily="34" charset="0"/>
              <a:buChar char="»"/>
              <a:defRPr sz="3516"/>
            </a:lvl2pPr>
            <a:lvl4pPr>
              <a:buFont typeface="Arial" pitchFamily="34" charset="0"/>
              <a:buChar char="»"/>
              <a:defRPr/>
            </a:lvl4pPr>
            <a:lvl5pPr>
              <a:buFont typeface="Arial" pitchFamily="34" charset="0"/>
              <a:buChar char="•"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12168"/>
            <a:ext cx="12210121" cy="100946"/>
          </a:xfrm>
          <a:prstGeom prst="rect">
            <a:avLst/>
          </a:prstGeom>
        </p:spPr>
      </p:pic>
      <p:pic>
        <p:nvPicPr>
          <p:cNvPr id="8" name="Zástupný symbol pro obsah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60"/>
          <a:stretch>
            <a:fillRect/>
          </a:stretch>
        </p:blipFill>
        <p:spPr>
          <a:xfrm>
            <a:off x="4151531" y="6173223"/>
            <a:ext cx="8040470" cy="684777"/>
          </a:xfrm>
          <a:prstGeom prst="rect">
            <a:avLst/>
          </a:prstGeom>
        </p:spPr>
      </p:pic>
      <p:sp>
        <p:nvSpPr>
          <p:cNvPr id="11" name="Zástupný symbol pro číslo snímku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7AD5F7-9A70-43A8-B2E8-1F114AD105DD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50B205D1-4DFD-9710-FA26-A012822E914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92" y="6281928"/>
            <a:ext cx="3816921" cy="452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5962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ový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550662" y="2152784"/>
            <a:ext cx="10972800" cy="1143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860" baseline="0">
                <a:solidFill>
                  <a:srgbClr val="034EA2"/>
                </a:solidFill>
              </a:defRPr>
            </a:lvl1pPr>
          </a:lstStyle>
          <a:p>
            <a:r>
              <a:rPr lang="cs-CZ"/>
              <a:t>Název tématu/předělu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AD5F7-9A70-43A8-B2E8-1F114AD105DD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3026" y="3499331"/>
            <a:ext cx="8093494" cy="66983"/>
          </a:xfrm>
          <a:prstGeom prst="rect">
            <a:avLst/>
          </a:prstGeom>
        </p:spPr>
      </p:pic>
      <p:pic>
        <p:nvPicPr>
          <p:cNvPr id="10" name="Zástupný symbol pro obsah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60"/>
          <a:stretch>
            <a:fillRect/>
          </a:stretch>
        </p:blipFill>
        <p:spPr>
          <a:xfrm>
            <a:off x="4151531" y="6173223"/>
            <a:ext cx="8040470" cy="684777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12FD1362-D13D-5273-472B-E08E8B76EF8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92" y="6281928"/>
            <a:ext cx="3816921" cy="452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25759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09601" y="274639"/>
            <a:ext cx="10972800" cy="90376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516" b="1" baseline="0">
                <a:solidFill>
                  <a:srgbClr val="034EA2"/>
                </a:solidFill>
              </a:defRPr>
            </a:lvl1pPr>
          </a:lstStyle>
          <a:p>
            <a:r>
              <a:rPr lang="cs-CZ"/>
              <a:t>Nadpis</a:t>
            </a:r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12168"/>
            <a:ext cx="12210121" cy="100946"/>
          </a:xfrm>
          <a:prstGeom prst="rect">
            <a:avLst/>
          </a:prstGeom>
        </p:spPr>
      </p:pic>
      <p:sp>
        <p:nvSpPr>
          <p:cNvPr id="10" name="Zástupný symbol pro graf 9"/>
          <p:cNvSpPr>
            <a:spLocks noGrp="1"/>
          </p:cNvSpPr>
          <p:nvPr>
            <p:ph type="chart" sz="quarter" idx="13"/>
          </p:nvPr>
        </p:nvSpPr>
        <p:spPr>
          <a:xfrm>
            <a:off x="622382" y="1530375"/>
            <a:ext cx="10947238" cy="4290319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na ikonu přidáte graf.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77AD5F7-9A70-43A8-B2E8-1F114AD105DD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12" name="Zástupný symbol pro obsah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60"/>
          <a:stretch>
            <a:fillRect/>
          </a:stretch>
        </p:blipFill>
        <p:spPr>
          <a:xfrm>
            <a:off x="4151531" y="6173223"/>
            <a:ext cx="8040470" cy="684777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3A325D44-3D7A-D327-C2D3-7A7DC0D94FC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92" y="6281928"/>
            <a:ext cx="3816921" cy="452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1690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09601" y="274639"/>
            <a:ext cx="10972800" cy="90376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516" b="1" baseline="0">
                <a:solidFill>
                  <a:srgbClr val="034EA2"/>
                </a:solidFill>
              </a:defRPr>
            </a:lvl1pPr>
          </a:lstStyle>
          <a:p>
            <a:r>
              <a:rPr lang="cs-CZ"/>
              <a:t>Nadpis</a:t>
            </a:r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12168"/>
            <a:ext cx="12210121" cy="100946"/>
          </a:xfrm>
          <a:prstGeom prst="rect">
            <a:avLst/>
          </a:prstGeom>
        </p:spPr>
      </p:pic>
      <p:sp>
        <p:nvSpPr>
          <p:cNvPr id="15" name="Zástupný symbol pro tabulku 14"/>
          <p:cNvSpPr>
            <a:spLocks noGrp="1"/>
          </p:cNvSpPr>
          <p:nvPr>
            <p:ph type="tbl" sz="quarter" idx="13"/>
          </p:nvPr>
        </p:nvSpPr>
        <p:spPr>
          <a:xfrm>
            <a:off x="622381" y="1600149"/>
            <a:ext cx="11018684" cy="4220546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na ikonu přidáte tabulku.</a:t>
            </a:r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77AD5F7-9A70-43A8-B2E8-1F114AD105DD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13" name="Zástupný symbol pro obsah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60"/>
          <a:stretch>
            <a:fillRect/>
          </a:stretch>
        </p:blipFill>
        <p:spPr>
          <a:xfrm>
            <a:off x="4151531" y="6173223"/>
            <a:ext cx="8040470" cy="684777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CB23DC84-C0E6-B2A3-F2D8-5A3A7607DA1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92" y="6281928"/>
            <a:ext cx="3816921" cy="452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08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553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ěrečný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846976" y="4694959"/>
            <a:ext cx="8498050" cy="984636"/>
          </a:xfrm>
          <a:prstGeom prst="rect">
            <a:avLst/>
          </a:prstGeom>
        </p:spPr>
        <p:txBody>
          <a:bodyPr lIns="90000">
            <a:normAutofit/>
          </a:bodyPr>
          <a:lstStyle>
            <a:lvl1pPr marL="0" indent="0" algn="ctr">
              <a:buNone/>
              <a:defRPr sz="2735" baseline="0">
                <a:solidFill>
                  <a:srgbClr val="034EA2"/>
                </a:solidFill>
              </a:defRPr>
            </a:lvl1pPr>
            <a:lvl2pPr marL="6004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008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012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0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021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025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02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03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Jméno autora/autorů a kontakt</a:t>
            </a:r>
          </a:p>
        </p:txBody>
      </p:sp>
      <p:sp>
        <p:nvSpPr>
          <p:cNvPr id="19" name="Nadpis 18"/>
          <p:cNvSpPr>
            <a:spLocks noGrp="1"/>
          </p:cNvSpPr>
          <p:nvPr>
            <p:ph type="title" hasCustomPrompt="1"/>
          </p:nvPr>
        </p:nvSpPr>
        <p:spPr>
          <a:xfrm>
            <a:off x="1054237" y="2724284"/>
            <a:ext cx="10082978" cy="1197034"/>
          </a:xfrm>
          <a:prstGeom prst="rect">
            <a:avLst/>
          </a:prstGeom>
        </p:spPr>
        <p:txBody>
          <a:bodyPr lIns="90000">
            <a:normAutofit/>
          </a:bodyPr>
          <a:lstStyle>
            <a:lvl1pPr algn="ctr">
              <a:defRPr sz="5274" b="0" baseline="0">
                <a:solidFill>
                  <a:srgbClr val="034EA2"/>
                </a:solidFill>
              </a:defRPr>
            </a:lvl1pPr>
          </a:lstStyle>
          <a:p>
            <a:r>
              <a:rPr lang="cs-CZ"/>
              <a:t>Rozloučení</a:t>
            </a:r>
          </a:p>
        </p:txBody>
      </p:sp>
      <p:pic>
        <p:nvPicPr>
          <p:cNvPr id="9" name="Obrázek 8" descr="roh-0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600527" y="0"/>
            <a:ext cx="4591474" cy="4483966"/>
          </a:xfrm>
          <a:prstGeom prst="rect">
            <a:avLst/>
          </a:prstGeom>
        </p:spPr>
      </p:pic>
      <p:pic>
        <p:nvPicPr>
          <p:cNvPr id="2" name="Obrázek 1">
            <a:extLst>
              <a:ext uri="{FF2B5EF4-FFF2-40B4-BE49-F238E27FC236}">
                <a16:creationId xmlns:a16="http://schemas.microsoft.com/office/drawing/2014/main" id="{5472BD0D-5C1B-9818-48C5-55813848DF1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7495" y="5957902"/>
            <a:ext cx="4177008" cy="495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3636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900118" y="4624630"/>
            <a:ext cx="8534400" cy="492317"/>
          </a:xfrm>
          <a:prstGeom prst="rect">
            <a:avLst/>
          </a:prstGeom>
        </p:spPr>
        <p:txBody>
          <a:bodyPr lIns="90000">
            <a:normAutofit/>
          </a:bodyPr>
          <a:lstStyle>
            <a:lvl1pPr marL="0" indent="0" algn="l">
              <a:buNone/>
              <a:defRPr sz="2735" baseline="0">
                <a:solidFill>
                  <a:srgbClr val="034EA2"/>
                </a:solidFill>
              </a:defRPr>
            </a:lvl1pPr>
            <a:lvl2pPr marL="6004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008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012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0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021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025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02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03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Jméno autora/autorů</a:t>
            </a:r>
          </a:p>
        </p:txBody>
      </p:sp>
      <p:sp>
        <p:nvSpPr>
          <p:cNvPr id="8" name="TextovéPole 7"/>
          <p:cNvSpPr txBox="1"/>
          <p:nvPr userDrawn="1"/>
        </p:nvSpPr>
        <p:spPr>
          <a:xfrm>
            <a:off x="900117" y="879042"/>
            <a:ext cx="4465077" cy="601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367" b="1"/>
              <a:t>MINISTERSTVO PRO MÍSTNÍ ROZVOJ </a:t>
            </a:r>
            <a:br>
              <a:rPr lang="cs-CZ" sz="1758" b="1"/>
            </a:br>
            <a:r>
              <a:rPr lang="cs-CZ" sz="1953" b="1"/>
              <a:t>Národní orgán pro koordinaci</a:t>
            </a:r>
          </a:p>
        </p:txBody>
      </p:sp>
      <p:sp>
        <p:nvSpPr>
          <p:cNvPr id="19" name="Nadpis 18"/>
          <p:cNvSpPr>
            <a:spLocks noGrp="1"/>
          </p:cNvSpPr>
          <p:nvPr>
            <p:ph type="title" hasCustomPrompt="1"/>
          </p:nvPr>
        </p:nvSpPr>
        <p:spPr>
          <a:xfrm>
            <a:off x="900117" y="2109699"/>
            <a:ext cx="10972800" cy="1143000"/>
          </a:xfrm>
          <a:prstGeom prst="rect">
            <a:avLst/>
          </a:prstGeom>
        </p:spPr>
        <p:txBody>
          <a:bodyPr lIns="90000">
            <a:normAutofit/>
          </a:bodyPr>
          <a:lstStyle>
            <a:lvl1pPr algn="l">
              <a:defRPr sz="3907" b="1" baseline="0">
                <a:solidFill>
                  <a:srgbClr val="034EA2"/>
                </a:solidFill>
              </a:defRPr>
            </a:lvl1pPr>
          </a:lstStyle>
          <a:p>
            <a:r>
              <a:rPr lang="cs-CZ"/>
              <a:t>Název prezentace</a:t>
            </a:r>
          </a:p>
        </p:txBody>
      </p:sp>
      <p:sp>
        <p:nvSpPr>
          <p:cNvPr id="24" name="Zástupný symbol pro text 23"/>
          <p:cNvSpPr>
            <a:spLocks noGrp="1"/>
          </p:cNvSpPr>
          <p:nvPr>
            <p:ph type="body" sz="quarter" idx="17" hasCustomPrompt="1"/>
          </p:nvPr>
        </p:nvSpPr>
        <p:spPr>
          <a:xfrm>
            <a:off x="900117" y="5327626"/>
            <a:ext cx="4609112" cy="351971"/>
          </a:xfrm>
          <a:prstGeom prst="rect">
            <a:avLst/>
          </a:prstGeom>
        </p:spPr>
        <p:txBody>
          <a:bodyPr lIns="90000" rIns="144000">
            <a:noAutofit/>
          </a:bodyPr>
          <a:lstStyle>
            <a:lvl1pPr>
              <a:buNone/>
              <a:defRPr sz="1953">
                <a:solidFill>
                  <a:srgbClr val="034EA2"/>
                </a:solidFill>
              </a:defRPr>
            </a:lvl1pPr>
          </a:lstStyle>
          <a:p>
            <a:pPr lvl="0"/>
            <a:r>
              <a:rPr lang="cs-CZ"/>
              <a:t>Datum a místo</a:t>
            </a:r>
          </a:p>
        </p:txBody>
      </p:sp>
      <p:pic>
        <p:nvPicPr>
          <p:cNvPr id="10" name="Obrázek 9" descr="roh-0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600527" y="0"/>
            <a:ext cx="4591474" cy="4483966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8D30797C-8257-17A8-0BFC-E73F7A38EB3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7495" y="5957902"/>
            <a:ext cx="4177008" cy="495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2482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09601" y="274639"/>
            <a:ext cx="10972800" cy="90376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516" b="1" baseline="0">
                <a:solidFill>
                  <a:srgbClr val="034EA2"/>
                </a:solidFill>
              </a:defRPr>
            </a:lvl1pPr>
          </a:lstStyle>
          <a:p>
            <a:r>
              <a:rPr lang="cs-CZ"/>
              <a:t>Nadpis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601" y="1600200"/>
            <a:ext cx="10972800" cy="4525963"/>
          </a:xfrm>
          <a:prstGeom prst="rect">
            <a:avLst/>
          </a:prstGeom>
        </p:spPr>
        <p:txBody>
          <a:bodyPr/>
          <a:lstStyle>
            <a:lvl1pPr>
              <a:defRPr sz="3907"/>
            </a:lvl1pPr>
            <a:lvl2pPr>
              <a:buFont typeface="Arial" pitchFamily="34" charset="0"/>
              <a:buChar char="»"/>
              <a:defRPr sz="3516"/>
            </a:lvl2pPr>
            <a:lvl4pPr>
              <a:buFont typeface="Arial" pitchFamily="34" charset="0"/>
              <a:buChar char="»"/>
              <a:defRPr/>
            </a:lvl4pPr>
            <a:lvl5pPr>
              <a:buFont typeface="Arial" pitchFamily="34" charset="0"/>
              <a:buChar char="•"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12168"/>
            <a:ext cx="12210121" cy="100946"/>
          </a:xfrm>
          <a:prstGeom prst="rect">
            <a:avLst/>
          </a:prstGeom>
        </p:spPr>
      </p:pic>
      <p:pic>
        <p:nvPicPr>
          <p:cNvPr id="8" name="Zástupný symbol pro obsah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60"/>
          <a:stretch>
            <a:fillRect/>
          </a:stretch>
        </p:blipFill>
        <p:spPr>
          <a:xfrm>
            <a:off x="4151531" y="6173223"/>
            <a:ext cx="8040470" cy="684777"/>
          </a:xfrm>
          <a:prstGeom prst="rect">
            <a:avLst/>
          </a:prstGeom>
        </p:spPr>
      </p:pic>
      <p:sp>
        <p:nvSpPr>
          <p:cNvPr id="11" name="Zástupný symbol pro číslo snímku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7AD5F7-9A70-43A8-B2E8-1F114AD105DD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50B205D1-4DFD-9710-FA26-A012822E914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92" y="6281928"/>
            <a:ext cx="3816921" cy="452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70880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ový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550662" y="2152784"/>
            <a:ext cx="10972800" cy="1143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860" baseline="0">
                <a:solidFill>
                  <a:srgbClr val="034EA2"/>
                </a:solidFill>
              </a:defRPr>
            </a:lvl1pPr>
          </a:lstStyle>
          <a:p>
            <a:r>
              <a:rPr lang="cs-CZ"/>
              <a:t>Název tématu/předělu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AD5F7-9A70-43A8-B2E8-1F114AD105DD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3026" y="3499331"/>
            <a:ext cx="8093494" cy="66983"/>
          </a:xfrm>
          <a:prstGeom prst="rect">
            <a:avLst/>
          </a:prstGeom>
        </p:spPr>
      </p:pic>
      <p:pic>
        <p:nvPicPr>
          <p:cNvPr id="10" name="Zástupný symbol pro obsah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60"/>
          <a:stretch>
            <a:fillRect/>
          </a:stretch>
        </p:blipFill>
        <p:spPr>
          <a:xfrm>
            <a:off x="4151531" y="6173223"/>
            <a:ext cx="8040470" cy="684777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12FD1362-D13D-5273-472B-E08E8B76EF8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92" y="6281928"/>
            <a:ext cx="3816921" cy="452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86378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09601" y="274639"/>
            <a:ext cx="10972800" cy="90376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516" b="1" baseline="0">
                <a:solidFill>
                  <a:srgbClr val="034EA2"/>
                </a:solidFill>
              </a:defRPr>
            </a:lvl1pPr>
          </a:lstStyle>
          <a:p>
            <a:r>
              <a:rPr lang="cs-CZ"/>
              <a:t>Nadpis</a:t>
            </a:r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12168"/>
            <a:ext cx="12210121" cy="100946"/>
          </a:xfrm>
          <a:prstGeom prst="rect">
            <a:avLst/>
          </a:prstGeom>
        </p:spPr>
      </p:pic>
      <p:sp>
        <p:nvSpPr>
          <p:cNvPr id="10" name="Zástupný symbol pro graf 9"/>
          <p:cNvSpPr>
            <a:spLocks noGrp="1"/>
          </p:cNvSpPr>
          <p:nvPr>
            <p:ph type="chart" sz="quarter" idx="13"/>
          </p:nvPr>
        </p:nvSpPr>
        <p:spPr>
          <a:xfrm>
            <a:off x="622382" y="1530375"/>
            <a:ext cx="10947238" cy="4290319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na ikonu přidáte graf.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77AD5F7-9A70-43A8-B2E8-1F114AD105DD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12" name="Zástupný symbol pro obsah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60"/>
          <a:stretch>
            <a:fillRect/>
          </a:stretch>
        </p:blipFill>
        <p:spPr>
          <a:xfrm>
            <a:off x="4151531" y="6173223"/>
            <a:ext cx="8040470" cy="684777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3A325D44-3D7A-D327-C2D3-7A7DC0D94FC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92" y="6281928"/>
            <a:ext cx="3816921" cy="452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83949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09601" y="274639"/>
            <a:ext cx="10972800" cy="90376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516" b="1" baseline="0">
                <a:solidFill>
                  <a:srgbClr val="034EA2"/>
                </a:solidFill>
              </a:defRPr>
            </a:lvl1pPr>
          </a:lstStyle>
          <a:p>
            <a:r>
              <a:rPr lang="cs-CZ"/>
              <a:t>Nadpis</a:t>
            </a:r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12168"/>
            <a:ext cx="12210121" cy="100946"/>
          </a:xfrm>
          <a:prstGeom prst="rect">
            <a:avLst/>
          </a:prstGeom>
        </p:spPr>
      </p:pic>
      <p:sp>
        <p:nvSpPr>
          <p:cNvPr id="15" name="Zástupný symbol pro tabulku 14"/>
          <p:cNvSpPr>
            <a:spLocks noGrp="1"/>
          </p:cNvSpPr>
          <p:nvPr>
            <p:ph type="tbl" sz="quarter" idx="13"/>
          </p:nvPr>
        </p:nvSpPr>
        <p:spPr>
          <a:xfrm>
            <a:off x="622381" y="1600149"/>
            <a:ext cx="11018684" cy="4220546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na ikonu přidáte tabulku.</a:t>
            </a:r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77AD5F7-9A70-43A8-B2E8-1F114AD105DD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13" name="Zástupný symbol pro obsah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60"/>
          <a:stretch>
            <a:fillRect/>
          </a:stretch>
        </p:blipFill>
        <p:spPr>
          <a:xfrm>
            <a:off x="4151531" y="6173223"/>
            <a:ext cx="8040470" cy="684777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CB23DC84-C0E6-B2A3-F2D8-5A3A7607DA1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92" y="6281928"/>
            <a:ext cx="3816921" cy="452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88467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ěrečný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846976" y="4694959"/>
            <a:ext cx="8498050" cy="984636"/>
          </a:xfrm>
          <a:prstGeom prst="rect">
            <a:avLst/>
          </a:prstGeom>
        </p:spPr>
        <p:txBody>
          <a:bodyPr lIns="90000">
            <a:normAutofit/>
          </a:bodyPr>
          <a:lstStyle>
            <a:lvl1pPr marL="0" indent="0" algn="ctr">
              <a:buNone/>
              <a:defRPr sz="2735" baseline="0">
                <a:solidFill>
                  <a:srgbClr val="034EA2"/>
                </a:solidFill>
              </a:defRPr>
            </a:lvl1pPr>
            <a:lvl2pPr marL="6004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008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012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0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021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025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02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03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Jméno autora/autorů a kontakt</a:t>
            </a:r>
          </a:p>
        </p:txBody>
      </p:sp>
      <p:sp>
        <p:nvSpPr>
          <p:cNvPr id="19" name="Nadpis 18"/>
          <p:cNvSpPr>
            <a:spLocks noGrp="1"/>
          </p:cNvSpPr>
          <p:nvPr>
            <p:ph type="title" hasCustomPrompt="1"/>
          </p:nvPr>
        </p:nvSpPr>
        <p:spPr>
          <a:xfrm>
            <a:off x="1054237" y="2724284"/>
            <a:ext cx="10082978" cy="1197034"/>
          </a:xfrm>
          <a:prstGeom prst="rect">
            <a:avLst/>
          </a:prstGeom>
        </p:spPr>
        <p:txBody>
          <a:bodyPr lIns="90000">
            <a:normAutofit/>
          </a:bodyPr>
          <a:lstStyle>
            <a:lvl1pPr algn="ctr">
              <a:defRPr sz="5274" b="0" baseline="0">
                <a:solidFill>
                  <a:srgbClr val="034EA2"/>
                </a:solidFill>
              </a:defRPr>
            </a:lvl1pPr>
          </a:lstStyle>
          <a:p>
            <a:r>
              <a:rPr lang="cs-CZ"/>
              <a:t>Rozloučení</a:t>
            </a:r>
          </a:p>
        </p:txBody>
      </p:sp>
      <p:pic>
        <p:nvPicPr>
          <p:cNvPr id="9" name="Obrázek 8" descr="roh-0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600527" y="0"/>
            <a:ext cx="4591474" cy="4483966"/>
          </a:xfrm>
          <a:prstGeom prst="rect">
            <a:avLst/>
          </a:prstGeom>
        </p:spPr>
      </p:pic>
      <p:pic>
        <p:nvPicPr>
          <p:cNvPr id="2" name="Obrázek 1">
            <a:extLst>
              <a:ext uri="{FF2B5EF4-FFF2-40B4-BE49-F238E27FC236}">
                <a16:creationId xmlns:a16="http://schemas.microsoft.com/office/drawing/2014/main" id="{5472BD0D-5C1B-9818-48C5-55813848DF1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7495" y="5957902"/>
            <a:ext cx="4177008" cy="495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383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7285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6106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7578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4983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3794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4307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8594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3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3A43DF-04A3-4662-88CA-28FDED1CFC09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4252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760642" y="5749927"/>
            <a:ext cx="2844800" cy="365125"/>
          </a:xfrm>
          <a:prstGeom prst="rect">
            <a:avLst/>
          </a:prstGeom>
        </p:spPr>
        <p:txBody>
          <a:bodyPr vert="horz" lIns="122950" tIns="61475" rIns="122950" bIns="61475" rtlCol="0" anchor="ctr"/>
          <a:lstStyle>
            <a:lvl1pPr algn="r">
              <a:defRPr sz="15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7AD5F7-9A70-43A8-B2E8-1F114AD105D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7935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</p:sldLayoutIdLst>
  <p:txStyles>
    <p:titleStyle>
      <a:lvl1pPr algn="ctr" defTabSz="1200855" rtl="0" eaLnBrk="1" latinLnBrk="0" hangingPunct="1">
        <a:spcBef>
          <a:spcPct val="0"/>
        </a:spcBef>
        <a:buNone/>
        <a:defRPr sz="57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0320" indent="-450320" algn="l" defTabSz="1200855" rtl="0" eaLnBrk="1" latinLnBrk="0" hangingPunct="1">
        <a:spcBef>
          <a:spcPct val="20000"/>
        </a:spcBef>
        <a:buFont typeface="Arial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975695" indent="-375267" algn="l" defTabSz="1200855" rtl="0" eaLnBrk="1" latinLnBrk="0" hangingPunct="1">
        <a:spcBef>
          <a:spcPct val="20000"/>
        </a:spcBef>
        <a:buFont typeface="Arial" pitchFamily="34" charset="0"/>
        <a:buChar char="–"/>
        <a:defRPr sz="3711" kern="1200">
          <a:solidFill>
            <a:schemeClr val="tx1"/>
          </a:solidFill>
          <a:latin typeface="+mn-lt"/>
          <a:ea typeface="+mn-ea"/>
          <a:cs typeface="+mn-cs"/>
        </a:defRPr>
      </a:lvl2pPr>
      <a:lvl3pPr marL="1501069" indent="-300214" algn="l" defTabSz="1200855" rtl="0" eaLnBrk="1" latinLnBrk="0" hangingPunct="1">
        <a:spcBef>
          <a:spcPct val="20000"/>
        </a:spcBef>
        <a:buFont typeface="Arial" pitchFamily="34" charset="0"/>
        <a:buChar char="•"/>
        <a:defRPr sz="3125" kern="1200">
          <a:solidFill>
            <a:schemeClr val="tx1"/>
          </a:solidFill>
          <a:latin typeface="+mn-lt"/>
          <a:ea typeface="+mn-ea"/>
          <a:cs typeface="+mn-cs"/>
        </a:defRPr>
      </a:lvl3pPr>
      <a:lvl4pPr marL="2101496" indent="-300214" algn="l" defTabSz="1200855" rtl="0" eaLnBrk="1" latinLnBrk="0" hangingPunct="1">
        <a:spcBef>
          <a:spcPct val="20000"/>
        </a:spcBef>
        <a:buFont typeface="Arial" pitchFamily="34" charset="0"/>
        <a:buChar char="–"/>
        <a:defRPr sz="2637" kern="1200">
          <a:solidFill>
            <a:schemeClr val="tx1"/>
          </a:solidFill>
          <a:latin typeface="+mn-lt"/>
          <a:ea typeface="+mn-ea"/>
          <a:cs typeface="+mn-cs"/>
        </a:defRPr>
      </a:lvl4pPr>
      <a:lvl5pPr marL="2701923" indent="-300214" algn="l" defTabSz="1200855" rtl="0" eaLnBrk="1" latinLnBrk="0" hangingPunct="1">
        <a:spcBef>
          <a:spcPct val="20000"/>
        </a:spcBef>
        <a:buFont typeface="Arial" pitchFamily="34" charset="0"/>
        <a:buChar char="»"/>
        <a:defRPr sz="2637" kern="1200">
          <a:solidFill>
            <a:schemeClr val="tx1"/>
          </a:solidFill>
          <a:latin typeface="+mn-lt"/>
          <a:ea typeface="+mn-ea"/>
          <a:cs typeface="+mn-cs"/>
        </a:defRPr>
      </a:lvl5pPr>
      <a:lvl6pPr marL="3302351" indent="-300214" algn="l" defTabSz="1200855" rtl="0" eaLnBrk="1" latinLnBrk="0" hangingPunct="1">
        <a:spcBef>
          <a:spcPct val="20000"/>
        </a:spcBef>
        <a:buFont typeface="Arial" pitchFamily="34" charset="0"/>
        <a:buChar char="•"/>
        <a:defRPr sz="2637" kern="1200">
          <a:solidFill>
            <a:schemeClr val="tx1"/>
          </a:solidFill>
          <a:latin typeface="+mn-lt"/>
          <a:ea typeface="+mn-ea"/>
          <a:cs typeface="+mn-cs"/>
        </a:defRPr>
      </a:lvl6pPr>
      <a:lvl7pPr marL="3902778" indent="-300214" algn="l" defTabSz="1200855" rtl="0" eaLnBrk="1" latinLnBrk="0" hangingPunct="1">
        <a:spcBef>
          <a:spcPct val="20000"/>
        </a:spcBef>
        <a:buFont typeface="Arial" pitchFamily="34" charset="0"/>
        <a:buChar char="•"/>
        <a:defRPr sz="2637" kern="1200">
          <a:solidFill>
            <a:schemeClr val="tx1"/>
          </a:solidFill>
          <a:latin typeface="+mn-lt"/>
          <a:ea typeface="+mn-ea"/>
          <a:cs typeface="+mn-cs"/>
        </a:defRPr>
      </a:lvl7pPr>
      <a:lvl8pPr marL="4503205" indent="-300214" algn="l" defTabSz="1200855" rtl="0" eaLnBrk="1" latinLnBrk="0" hangingPunct="1">
        <a:spcBef>
          <a:spcPct val="20000"/>
        </a:spcBef>
        <a:buFont typeface="Arial" pitchFamily="34" charset="0"/>
        <a:buChar char="•"/>
        <a:defRPr sz="2637" kern="1200">
          <a:solidFill>
            <a:schemeClr val="tx1"/>
          </a:solidFill>
          <a:latin typeface="+mn-lt"/>
          <a:ea typeface="+mn-ea"/>
          <a:cs typeface="+mn-cs"/>
        </a:defRPr>
      </a:lvl8pPr>
      <a:lvl9pPr marL="5103634" indent="-300214" algn="l" defTabSz="1200855" rtl="0" eaLnBrk="1" latinLnBrk="0" hangingPunct="1">
        <a:spcBef>
          <a:spcPct val="20000"/>
        </a:spcBef>
        <a:buFont typeface="Arial" pitchFamily="34" charset="0"/>
        <a:buChar char="•"/>
        <a:defRPr sz="263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1200855" rtl="0" eaLnBrk="1" latinLnBrk="0" hangingPunct="1">
        <a:defRPr sz="2344" kern="1200">
          <a:solidFill>
            <a:schemeClr val="tx1"/>
          </a:solidFill>
          <a:latin typeface="+mn-lt"/>
          <a:ea typeface="+mn-ea"/>
          <a:cs typeface="+mn-cs"/>
        </a:defRPr>
      </a:lvl1pPr>
      <a:lvl2pPr marL="600427" algn="l" defTabSz="1200855" rtl="0" eaLnBrk="1" latinLnBrk="0" hangingPunct="1">
        <a:defRPr sz="2344" kern="1200">
          <a:solidFill>
            <a:schemeClr val="tx1"/>
          </a:solidFill>
          <a:latin typeface="+mn-lt"/>
          <a:ea typeface="+mn-ea"/>
          <a:cs typeface="+mn-cs"/>
        </a:defRPr>
      </a:lvl2pPr>
      <a:lvl3pPr marL="1200855" algn="l" defTabSz="1200855" rtl="0" eaLnBrk="1" latinLnBrk="0" hangingPunct="1">
        <a:defRPr sz="2344" kern="1200">
          <a:solidFill>
            <a:schemeClr val="tx1"/>
          </a:solidFill>
          <a:latin typeface="+mn-lt"/>
          <a:ea typeface="+mn-ea"/>
          <a:cs typeface="+mn-cs"/>
        </a:defRPr>
      </a:lvl3pPr>
      <a:lvl4pPr marL="1801282" algn="l" defTabSz="1200855" rtl="0" eaLnBrk="1" latinLnBrk="0" hangingPunct="1">
        <a:defRPr sz="2344" kern="1200">
          <a:solidFill>
            <a:schemeClr val="tx1"/>
          </a:solidFill>
          <a:latin typeface="+mn-lt"/>
          <a:ea typeface="+mn-ea"/>
          <a:cs typeface="+mn-cs"/>
        </a:defRPr>
      </a:lvl4pPr>
      <a:lvl5pPr marL="2401709" algn="l" defTabSz="1200855" rtl="0" eaLnBrk="1" latinLnBrk="0" hangingPunct="1">
        <a:defRPr sz="2344" kern="1200">
          <a:solidFill>
            <a:schemeClr val="tx1"/>
          </a:solidFill>
          <a:latin typeface="+mn-lt"/>
          <a:ea typeface="+mn-ea"/>
          <a:cs typeface="+mn-cs"/>
        </a:defRPr>
      </a:lvl5pPr>
      <a:lvl6pPr marL="3002137" algn="l" defTabSz="1200855" rtl="0" eaLnBrk="1" latinLnBrk="0" hangingPunct="1">
        <a:defRPr sz="2344" kern="1200">
          <a:solidFill>
            <a:schemeClr val="tx1"/>
          </a:solidFill>
          <a:latin typeface="+mn-lt"/>
          <a:ea typeface="+mn-ea"/>
          <a:cs typeface="+mn-cs"/>
        </a:defRPr>
      </a:lvl6pPr>
      <a:lvl7pPr marL="3602565" algn="l" defTabSz="1200855" rtl="0" eaLnBrk="1" latinLnBrk="0" hangingPunct="1">
        <a:defRPr sz="2344" kern="1200">
          <a:solidFill>
            <a:schemeClr val="tx1"/>
          </a:solidFill>
          <a:latin typeface="+mn-lt"/>
          <a:ea typeface="+mn-ea"/>
          <a:cs typeface="+mn-cs"/>
        </a:defRPr>
      </a:lvl7pPr>
      <a:lvl8pPr marL="4202992" algn="l" defTabSz="1200855" rtl="0" eaLnBrk="1" latinLnBrk="0" hangingPunct="1">
        <a:defRPr sz="2344" kern="1200">
          <a:solidFill>
            <a:schemeClr val="tx1"/>
          </a:solidFill>
          <a:latin typeface="+mn-lt"/>
          <a:ea typeface="+mn-ea"/>
          <a:cs typeface="+mn-cs"/>
        </a:defRPr>
      </a:lvl8pPr>
      <a:lvl9pPr marL="4803419" algn="l" defTabSz="1200855" rtl="0" eaLnBrk="1" latinLnBrk="0" hangingPunct="1">
        <a:defRPr sz="234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760642" y="5749927"/>
            <a:ext cx="2844800" cy="365125"/>
          </a:xfrm>
          <a:prstGeom prst="rect">
            <a:avLst/>
          </a:prstGeom>
        </p:spPr>
        <p:txBody>
          <a:bodyPr vert="horz" lIns="122950" tIns="61475" rIns="122950" bIns="61475" rtlCol="0" anchor="ctr"/>
          <a:lstStyle>
            <a:lvl1pPr algn="r">
              <a:defRPr sz="15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7AD5F7-9A70-43A8-B2E8-1F114AD105D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7498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</p:sldLayoutIdLst>
  <p:txStyles>
    <p:titleStyle>
      <a:lvl1pPr algn="ctr" defTabSz="1200855" rtl="0" eaLnBrk="1" latinLnBrk="0" hangingPunct="1">
        <a:spcBef>
          <a:spcPct val="0"/>
        </a:spcBef>
        <a:buNone/>
        <a:defRPr sz="57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0320" indent="-450320" algn="l" defTabSz="1200855" rtl="0" eaLnBrk="1" latinLnBrk="0" hangingPunct="1">
        <a:spcBef>
          <a:spcPct val="20000"/>
        </a:spcBef>
        <a:buFont typeface="Arial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975695" indent="-375267" algn="l" defTabSz="1200855" rtl="0" eaLnBrk="1" latinLnBrk="0" hangingPunct="1">
        <a:spcBef>
          <a:spcPct val="20000"/>
        </a:spcBef>
        <a:buFont typeface="Arial" pitchFamily="34" charset="0"/>
        <a:buChar char="–"/>
        <a:defRPr sz="3711" kern="1200">
          <a:solidFill>
            <a:schemeClr val="tx1"/>
          </a:solidFill>
          <a:latin typeface="+mn-lt"/>
          <a:ea typeface="+mn-ea"/>
          <a:cs typeface="+mn-cs"/>
        </a:defRPr>
      </a:lvl2pPr>
      <a:lvl3pPr marL="1501069" indent="-300214" algn="l" defTabSz="1200855" rtl="0" eaLnBrk="1" latinLnBrk="0" hangingPunct="1">
        <a:spcBef>
          <a:spcPct val="20000"/>
        </a:spcBef>
        <a:buFont typeface="Arial" pitchFamily="34" charset="0"/>
        <a:buChar char="•"/>
        <a:defRPr sz="3125" kern="1200">
          <a:solidFill>
            <a:schemeClr val="tx1"/>
          </a:solidFill>
          <a:latin typeface="+mn-lt"/>
          <a:ea typeface="+mn-ea"/>
          <a:cs typeface="+mn-cs"/>
        </a:defRPr>
      </a:lvl3pPr>
      <a:lvl4pPr marL="2101496" indent="-300214" algn="l" defTabSz="1200855" rtl="0" eaLnBrk="1" latinLnBrk="0" hangingPunct="1">
        <a:spcBef>
          <a:spcPct val="20000"/>
        </a:spcBef>
        <a:buFont typeface="Arial" pitchFamily="34" charset="0"/>
        <a:buChar char="–"/>
        <a:defRPr sz="2637" kern="1200">
          <a:solidFill>
            <a:schemeClr val="tx1"/>
          </a:solidFill>
          <a:latin typeface="+mn-lt"/>
          <a:ea typeface="+mn-ea"/>
          <a:cs typeface="+mn-cs"/>
        </a:defRPr>
      </a:lvl4pPr>
      <a:lvl5pPr marL="2701923" indent="-300214" algn="l" defTabSz="1200855" rtl="0" eaLnBrk="1" latinLnBrk="0" hangingPunct="1">
        <a:spcBef>
          <a:spcPct val="20000"/>
        </a:spcBef>
        <a:buFont typeface="Arial" pitchFamily="34" charset="0"/>
        <a:buChar char="»"/>
        <a:defRPr sz="2637" kern="1200">
          <a:solidFill>
            <a:schemeClr val="tx1"/>
          </a:solidFill>
          <a:latin typeface="+mn-lt"/>
          <a:ea typeface="+mn-ea"/>
          <a:cs typeface="+mn-cs"/>
        </a:defRPr>
      </a:lvl5pPr>
      <a:lvl6pPr marL="3302351" indent="-300214" algn="l" defTabSz="1200855" rtl="0" eaLnBrk="1" latinLnBrk="0" hangingPunct="1">
        <a:spcBef>
          <a:spcPct val="20000"/>
        </a:spcBef>
        <a:buFont typeface="Arial" pitchFamily="34" charset="0"/>
        <a:buChar char="•"/>
        <a:defRPr sz="2637" kern="1200">
          <a:solidFill>
            <a:schemeClr val="tx1"/>
          </a:solidFill>
          <a:latin typeface="+mn-lt"/>
          <a:ea typeface="+mn-ea"/>
          <a:cs typeface="+mn-cs"/>
        </a:defRPr>
      </a:lvl6pPr>
      <a:lvl7pPr marL="3902778" indent="-300214" algn="l" defTabSz="1200855" rtl="0" eaLnBrk="1" latinLnBrk="0" hangingPunct="1">
        <a:spcBef>
          <a:spcPct val="20000"/>
        </a:spcBef>
        <a:buFont typeface="Arial" pitchFamily="34" charset="0"/>
        <a:buChar char="•"/>
        <a:defRPr sz="2637" kern="1200">
          <a:solidFill>
            <a:schemeClr val="tx1"/>
          </a:solidFill>
          <a:latin typeface="+mn-lt"/>
          <a:ea typeface="+mn-ea"/>
          <a:cs typeface="+mn-cs"/>
        </a:defRPr>
      </a:lvl7pPr>
      <a:lvl8pPr marL="4503205" indent="-300214" algn="l" defTabSz="1200855" rtl="0" eaLnBrk="1" latinLnBrk="0" hangingPunct="1">
        <a:spcBef>
          <a:spcPct val="20000"/>
        </a:spcBef>
        <a:buFont typeface="Arial" pitchFamily="34" charset="0"/>
        <a:buChar char="•"/>
        <a:defRPr sz="2637" kern="1200">
          <a:solidFill>
            <a:schemeClr val="tx1"/>
          </a:solidFill>
          <a:latin typeface="+mn-lt"/>
          <a:ea typeface="+mn-ea"/>
          <a:cs typeface="+mn-cs"/>
        </a:defRPr>
      </a:lvl8pPr>
      <a:lvl9pPr marL="5103634" indent="-300214" algn="l" defTabSz="1200855" rtl="0" eaLnBrk="1" latinLnBrk="0" hangingPunct="1">
        <a:spcBef>
          <a:spcPct val="20000"/>
        </a:spcBef>
        <a:buFont typeface="Arial" pitchFamily="34" charset="0"/>
        <a:buChar char="•"/>
        <a:defRPr sz="263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1200855" rtl="0" eaLnBrk="1" latinLnBrk="0" hangingPunct="1">
        <a:defRPr sz="2344" kern="1200">
          <a:solidFill>
            <a:schemeClr val="tx1"/>
          </a:solidFill>
          <a:latin typeface="+mn-lt"/>
          <a:ea typeface="+mn-ea"/>
          <a:cs typeface="+mn-cs"/>
        </a:defRPr>
      </a:lvl1pPr>
      <a:lvl2pPr marL="600427" algn="l" defTabSz="1200855" rtl="0" eaLnBrk="1" latinLnBrk="0" hangingPunct="1">
        <a:defRPr sz="2344" kern="1200">
          <a:solidFill>
            <a:schemeClr val="tx1"/>
          </a:solidFill>
          <a:latin typeface="+mn-lt"/>
          <a:ea typeface="+mn-ea"/>
          <a:cs typeface="+mn-cs"/>
        </a:defRPr>
      </a:lvl2pPr>
      <a:lvl3pPr marL="1200855" algn="l" defTabSz="1200855" rtl="0" eaLnBrk="1" latinLnBrk="0" hangingPunct="1">
        <a:defRPr sz="2344" kern="1200">
          <a:solidFill>
            <a:schemeClr val="tx1"/>
          </a:solidFill>
          <a:latin typeface="+mn-lt"/>
          <a:ea typeface="+mn-ea"/>
          <a:cs typeface="+mn-cs"/>
        </a:defRPr>
      </a:lvl3pPr>
      <a:lvl4pPr marL="1801282" algn="l" defTabSz="1200855" rtl="0" eaLnBrk="1" latinLnBrk="0" hangingPunct="1">
        <a:defRPr sz="2344" kern="1200">
          <a:solidFill>
            <a:schemeClr val="tx1"/>
          </a:solidFill>
          <a:latin typeface="+mn-lt"/>
          <a:ea typeface="+mn-ea"/>
          <a:cs typeface="+mn-cs"/>
        </a:defRPr>
      </a:lvl4pPr>
      <a:lvl5pPr marL="2401709" algn="l" defTabSz="1200855" rtl="0" eaLnBrk="1" latinLnBrk="0" hangingPunct="1">
        <a:defRPr sz="2344" kern="1200">
          <a:solidFill>
            <a:schemeClr val="tx1"/>
          </a:solidFill>
          <a:latin typeface="+mn-lt"/>
          <a:ea typeface="+mn-ea"/>
          <a:cs typeface="+mn-cs"/>
        </a:defRPr>
      </a:lvl5pPr>
      <a:lvl6pPr marL="3002137" algn="l" defTabSz="1200855" rtl="0" eaLnBrk="1" latinLnBrk="0" hangingPunct="1">
        <a:defRPr sz="2344" kern="1200">
          <a:solidFill>
            <a:schemeClr val="tx1"/>
          </a:solidFill>
          <a:latin typeface="+mn-lt"/>
          <a:ea typeface="+mn-ea"/>
          <a:cs typeface="+mn-cs"/>
        </a:defRPr>
      </a:lvl6pPr>
      <a:lvl7pPr marL="3602565" algn="l" defTabSz="1200855" rtl="0" eaLnBrk="1" latinLnBrk="0" hangingPunct="1">
        <a:defRPr sz="2344" kern="1200">
          <a:solidFill>
            <a:schemeClr val="tx1"/>
          </a:solidFill>
          <a:latin typeface="+mn-lt"/>
          <a:ea typeface="+mn-ea"/>
          <a:cs typeface="+mn-cs"/>
        </a:defRPr>
      </a:lvl7pPr>
      <a:lvl8pPr marL="4202992" algn="l" defTabSz="1200855" rtl="0" eaLnBrk="1" latinLnBrk="0" hangingPunct="1">
        <a:defRPr sz="2344" kern="1200">
          <a:solidFill>
            <a:schemeClr val="tx1"/>
          </a:solidFill>
          <a:latin typeface="+mn-lt"/>
          <a:ea typeface="+mn-ea"/>
          <a:cs typeface="+mn-cs"/>
        </a:defRPr>
      </a:lvl8pPr>
      <a:lvl9pPr marL="4803419" algn="l" defTabSz="1200855" rtl="0" eaLnBrk="1" latinLnBrk="0" hangingPunct="1">
        <a:defRPr sz="234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svg"/><Relationship Id="rId3" Type="http://schemas.openxmlformats.org/officeDocument/2006/relationships/hyperlink" Target="mailto:Jitka.kohoutova@mmr.gov.cz" TargetMode="External"/><Relationship Id="rId7" Type="http://schemas.openxmlformats.org/officeDocument/2006/relationships/image" Target="../media/image2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png"/><Relationship Id="rId5" Type="http://schemas.openxmlformats.org/officeDocument/2006/relationships/hyperlink" Target="mailto:.grange@mmr.gov.cz" TargetMode="External"/><Relationship Id="rId4" Type="http://schemas.openxmlformats.org/officeDocument/2006/relationships/hyperlink" Target="mailto:Pierre.grange@mmr.gov.cz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955169" y="2192085"/>
            <a:ext cx="8502654" cy="1981060"/>
          </a:xfrm>
        </p:spPr>
        <p:txBody>
          <a:bodyPr>
            <a:noAutofit/>
          </a:bodyPr>
          <a:lstStyle/>
          <a:p>
            <a:pPr algn="ctr"/>
            <a:r>
              <a:rPr lang="cs-CZ" sz="4100" spc="147" dirty="0">
                <a:solidFill>
                  <a:schemeClr val="tx1"/>
                </a:solidFill>
                <a:latin typeface="Cambria"/>
                <a:ea typeface="Cambria"/>
                <a:cs typeface="Arial"/>
              </a:rPr>
              <a:t>Příprava politiky soudržnosti po roce 2028</a:t>
            </a:r>
            <a:br>
              <a:rPr lang="cs-CZ" sz="4100" spc="147" dirty="0">
                <a:solidFill>
                  <a:schemeClr val="tx1"/>
                </a:solidFill>
                <a:latin typeface="Cambria"/>
                <a:ea typeface="Cambria"/>
                <a:cs typeface="Arial"/>
              </a:rPr>
            </a:br>
            <a:endParaRPr lang="cs-CZ" sz="4100" spc="147" dirty="0">
              <a:solidFill>
                <a:schemeClr val="tx1"/>
              </a:solidFill>
              <a:latin typeface="Cambria"/>
              <a:ea typeface="Cambria"/>
            </a:endParaRP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7"/>
          </p:nvPr>
        </p:nvSpPr>
        <p:spPr>
          <a:xfrm>
            <a:off x="955169" y="4802556"/>
            <a:ext cx="9124657" cy="580516"/>
          </a:xfrm>
        </p:spPr>
        <p:txBody>
          <a:bodyPr lIns="87904" tIns="44655" rIns="140647" bIns="44655" anchor="t">
            <a:noAutofit/>
          </a:bodyPr>
          <a:lstStyle/>
          <a:p>
            <a:pPr marL="0" indent="0"/>
            <a:r>
              <a:rPr lang="cs-CZ" sz="2700">
                <a:solidFill>
                  <a:schemeClr val="tx1"/>
                </a:solidFill>
                <a:latin typeface="Cambria"/>
                <a:ea typeface="Cambria"/>
                <a:cs typeface="Arial"/>
              </a:rPr>
              <a:t>7. 10. 2025, Olomouc</a:t>
            </a:r>
          </a:p>
          <a:p>
            <a:pPr marL="450215" indent="-450215"/>
            <a:r>
              <a:rPr lang="cs-CZ" sz="2700">
                <a:solidFill>
                  <a:schemeClr val="tx1"/>
                </a:solidFill>
                <a:latin typeface="Cambria"/>
                <a:ea typeface="Cambria"/>
                <a:cs typeface="Arial"/>
              </a:rPr>
              <a:t>Jitka Kohoutová, Pierre </a:t>
            </a:r>
            <a:r>
              <a:rPr lang="cs-CZ" sz="2700" err="1">
                <a:solidFill>
                  <a:schemeClr val="tx1"/>
                </a:solidFill>
                <a:latin typeface="Cambria"/>
                <a:ea typeface="Cambria"/>
                <a:cs typeface="Arial"/>
              </a:rPr>
              <a:t>Grangé</a:t>
            </a:r>
            <a:endParaRPr lang="en-US" sz="2700" err="1">
              <a:solidFill>
                <a:schemeClr val="tx1"/>
              </a:solidFill>
              <a:latin typeface="Cambria"/>
              <a:ea typeface="Cambria"/>
              <a:cs typeface="Arial"/>
            </a:endParaRP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E3B5C7E8-2C88-C180-450D-480237CEA29A}"/>
              </a:ext>
            </a:extLst>
          </p:cNvPr>
          <p:cNvSpPr/>
          <p:nvPr/>
        </p:nvSpPr>
        <p:spPr>
          <a:xfrm>
            <a:off x="2932988" y="5829035"/>
            <a:ext cx="6618503" cy="8931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344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B07AE147-6DA9-200E-995B-0703CBECF57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4378" y="6048737"/>
            <a:ext cx="4943244" cy="60017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521BC6-4E0F-E9C8-E06E-A5B0CDA4C0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9C3F14-5DAD-6F4D-9936-F65386A10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388939"/>
            <a:ext cx="10972800" cy="903765"/>
          </a:xfrm>
        </p:spPr>
        <p:txBody>
          <a:bodyPr/>
          <a:lstStyle/>
          <a:p>
            <a:r>
              <a:rPr lang="cs-CZ" sz="3200" b="0">
                <a:solidFill>
                  <a:schemeClr val="tx1"/>
                </a:solidFill>
                <a:latin typeface="Avenir Next LT Pro"/>
              </a:rPr>
              <a:t>Klíčové priority ČR v rámcové pozici</a:t>
            </a:r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F0EE004-089F-5552-88BC-5EE8FFD61C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400" b="1">
                <a:solidFill>
                  <a:schemeClr val="tx2"/>
                </a:solidFill>
                <a:latin typeface="Avenir Next LT Pro" panose="020B0504020202020204" pitchFamily="34" charset="-18"/>
              </a:rPr>
              <a:t>Finanční nástroje</a:t>
            </a:r>
          </a:p>
          <a:p>
            <a:pPr lvl="1" algn="just"/>
            <a:r>
              <a:rPr lang="cs-CZ" sz="2400">
                <a:latin typeface="Avenir Next LT Pro" panose="020B0504020202020204" pitchFamily="34" charset="-18"/>
              </a:rPr>
              <a:t>Podpora kontinuity pravidel pro implementaci FN. Možnost prosazení dílčích úprav, které přinesou větší flexibilitu a zjednodušení.</a:t>
            </a:r>
          </a:p>
          <a:p>
            <a:pPr marL="0" marR="0" lvl="0" indent="0" algn="l" defTabSz="1200855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400" b="1" i="0" u="none" strike="noStrike" kern="1200" cap="none" spc="0" normalizeH="0" baseline="0" noProof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venir Next LT Pro" panose="020B0504020202020204" pitchFamily="34" charset="-18"/>
                <a:ea typeface="+mn-ea"/>
                <a:cs typeface="+mn-cs"/>
              </a:rPr>
              <a:t>Územní dimenze</a:t>
            </a:r>
          </a:p>
          <a:p>
            <a:pPr marL="975695" marR="0" lvl="1" indent="-375267" algn="just" defTabSz="120085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»"/>
              <a:tabLst/>
              <a:defRPr/>
            </a:pPr>
            <a:r>
              <a:rPr kumimoji="0" lang="cs-CZ" sz="2400" b="0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venir Next LT Pro" panose="020B0504020202020204" pitchFamily="34" charset="-18"/>
                <a:ea typeface="+mn-ea"/>
                <a:cs typeface="+mn-cs"/>
              </a:rPr>
              <a:t>Územně specifický přístup jako jeden z hlavních principů fungování Fondu (zařazení mezi horizontální principy).</a:t>
            </a:r>
          </a:p>
          <a:p>
            <a:pPr marL="975695" marR="0" lvl="1" indent="-375267" algn="just" defTabSz="120085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»"/>
              <a:tabLst/>
              <a:defRPr/>
            </a:pPr>
            <a:r>
              <a:rPr kumimoji="0" lang="cs-CZ" sz="2400" b="0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venir Next LT Pro" panose="020B0504020202020204" pitchFamily="34" charset="-18"/>
                <a:ea typeface="+mn-ea"/>
                <a:cs typeface="+mn-cs"/>
              </a:rPr>
              <a:t>Požadavek na doplnění vyhodnocení aktivit z pohledu dopadů na územní dimenzi.</a:t>
            </a:r>
          </a:p>
          <a:p>
            <a:pPr marL="975695" marR="0" lvl="1" indent="-375267" algn="just" defTabSz="120085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»"/>
              <a:tabLst/>
              <a:defRPr/>
            </a:pPr>
            <a:r>
              <a:rPr kumimoji="0" lang="cs-CZ" sz="2400" b="0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venir Next LT Pro" panose="020B0504020202020204" pitchFamily="34" charset="-18"/>
                <a:ea typeface="+mn-ea"/>
                <a:cs typeface="+mn-cs"/>
              </a:rPr>
              <a:t>Územně specifické budování a posilování absorpční kapacity se zaměření na problémové regiony definované např. ve SRR.</a:t>
            </a:r>
          </a:p>
          <a:p>
            <a:pPr marL="0" indent="0">
              <a:buNone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61377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B9FD24C-2E50-4C3A-3D39-DD196276C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735" y="0"/>
            <a:ext cx="11906530" cy="1312977"/>
          </a:xfrm>
        </p:spPr>
        <p:txBody>
          <a:bodyPr lIns="0" tIns="0" rIns="0" bIns="0" anchor="ctr">
            <a:normAutofit/>
          </a:bodyPr>
          <a:lstStyle/>
          <a:p>
            <a:pPr marL="351612"/>
            <a:r>
              <a:rPr lang="cs-CZ" b="0">
                <a:solidFill>
                  <a:schemeClr val="tx1"/>
                </a:solidFill>
                <a:latin typeface="Avenir Next LT Pro" panose="020B0504020202020204" pitchFamily="34" charset="-18"/>
              </a:rPr>
              <a:t>Role Ministerstva pro místní rozvoj</a:t>
            </a:r>
          </a:p>
        </p:txBody>
      </p:sp>
      <p:pic>
        <p:nvPicPr>
          <p:cNvPr id="9" name="Zástupný obsah 8" descr="Obsah obrázku text, snímek obrazovky, Písmo, vizitka&#10;&#10;Popis byl vytvořen automaticky">
            <a:extLst>
              <a:ext uri="{FF2B5EF4-FFF2-40B4-BE49-F238E27FC236}">
                <a16:creationId xmlns:a16="http://schemas.microsoft.com/office/drawing/2014/main" id="{CB2883DB-4FEB-ED81-04B0-DED1BF5BB57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445" y="1559604"/>
            <a:ext cx="10048999" cy="4224322"/>
          </a:xfrm>
        </p:spPr>
      </p:pic>
    </p:spTree>
    <p:extLst>
      <p:ext uri="{BB962C8B-B14F-4D97-AF65-F5344CB8AC3E}">
        <p14:creationId xmlns:p14="http://schemas.microsoft.com/office/powerpoint/2010/main" val="31820261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6A1799-B7DF-9C96-7EA4-905F45362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735" y="1"/>
            <a:ext cx="11906530" cy="1219161"/>
          </a:xfrm>
        </p:spPr>
        <p:txBody>
          <a:bodyPr lIns="0" tIns="0" rIns="0" bIns="0" anchor="ctr">
            <a:normAutofit/>
          </a:bodyPr>
          <a:lstStyle/>
          <a:p>
            <a:pPr marL="351612"/>
            <a:r>
              <a:rPr lang="cs-CZ" b="0">
                <a:solidFill>
                  <a:schemeClr val="tx1"/>
                </a:solidFill>
                <a:latin typeface="Avenir Next LT Pro" panose="020B0504020202020204" pitchFamily="34" charset="-18"/>
              </a:rPr>
              <a:t>Rámcové pozice ČR k legislativě 2028+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CAD4F58C-3929-50C5-E96C-7461253BB1A1}"/>
              </a:ext>
            </a:extLst>
          </p:cNvPr>
          <p:cNvSpPr/>
          <p:nvPr/>
        </p:nvSpPr>
        <p:spPr>
          <a:xfrm>
            <a:off x="1849757" y="1454784"/>
            <a:ext cx="9895048" cy="105485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0323" tIns="0" rIns="0" bIns="0" rtlCol="0" anchor="ctr"/>
          <a:lstStyle/>
          <a:p>
            <a:pPr marL="334910" indent="-334910" defTabSz="1200855">
              <a:buClr>
                <a:srgbClr val="008080"/>
              </a:buClr>
              <a:buFont typeface="Wingdings" panose="05000000000000000000" pitchFamily="2" charset="2"/>
              <a:buChar char="ü"/>
            </a:pPr>
            <a:r>
              <a:rPr lang="cs-CZ" sz="1905">
                <a:solidFill>
                  <a:srgbClr val="262626"/>
                </a:solidFill>
                <a:latin typeface="Avenir Next LT Pro" panose="020B0504020202020204" pitchFamily="34" charset="-18"/>
              </a:rPr>
              <a:t>Rámcová pozice k Evropskému fondu a Národnímu regionálnímu partnerskému plánu</a:t>
            </a:r>
          </a:p>
          <a:p>
            <a:pPr marL="334910" indent="-334910" defTabSz="1200855">
              <a:buClr>
                <a:srgbClr val="008080"/>
              </a:buClr>
              <a:buFont typeface="Wingdings" panose="05000000000000000000" pitchFamily="2" charset="2"/>
              <a:buChar char="ü"/>
            </a:pPr>
            <a:r>
              <a:rPr lang="cs-CZ" sz="1905">
                <a:solidFill>
                  <a:srgbClr val="262626"/>
                </a:solidFill>
                <a:latin typeface="Avenir Next LT Pro" panose="020B0504020202020204" pitchFamily="34" charset="-18"/>
              </a:rPr>
              <a:t>Rámcová pozice k výkonnostnímu rámci</a:t>
            </a:r>
          </a:p>
          <a:p>
            <a:pPr marL="334910" indent="-334910" defTabSz="1200855">
              <a:buClr>
                <a:srgbClr val="008080"/>
              </a:buClr>
              <a:buFont typeface="Wingdings" panose="05000000000000000000" pitchFamily="2" charset="2"/>
              <a:buChar char="ü"/>
            </a:pPr>
            <a:r>
              <a:rPr lang="cs-CZ" sz="1905">
                <a:solidFill>
                  <a:srgbClr val="262626"/>
                </a:solidFill>
                <a:latin typeface="Avenir Next LT Pro" panose="020B0504020202020204" pitchFamily="34" charset="-18"/>
              </a:rPr>
              <a:t>Rámcová pozice k EFRR a Fondu soudržnosti, Interreg</a:t>
            </a:r>
          </a:p>
        </p:txBody>
      </p:sp>
      <p:sp>
        <p:nvSpPr>
          <p:cNvPr id="5" name="Ovál 4">
            <a:extLst>
              <a:ext uri="{FF2B5EF4-FFF2-40B4-BE49-F238E27FC236}">
                <a16:creationId xmlns:a16="http://schemas.microsoft.com/office/drawing/2014/main" id="{DDE2CFED-A1F2-099B-1B56-C76E72B4E036}"/>
              </a:ext>
            </a:extLst>
          </p:cNvPr>
          <p:cNvSpPr/>
          <p:nvPr/>
        </p:nvSpPr>
        <p:spPr>
          <a:xfrm>
            <a:off x="667974" y="1422466"/>
            <a:ext cx="1054850" cy="1054850"/>
          </a:xfrm>
          <a:prstGeom prst="ellipse">
            <a:avLst/>
          </a:prstGeom>
          <a:solidFill>
            <a:srgbClr val="00ACA8"/>
          </a:solidFill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 defTabSz="1200855"/>
            <a:r>
              <a:rPr lang="cs-CZ" sz="5860" b="1">
                <a:solidFill>
                  <a:prstClr val="white"/>
                </a:solidFill>
                <a:latin typeface="Avenir Next LT Pro" panose="020B0504020202020204" pitchFamily="34" charset="-18"/>
              </a:rPr>
              <a:t>3</a:t>
            </a:r>
          </a:p>
        </p:txBody>
      </p:sp>
      <p:sp>
        <p:nvSpPr>
          <p:cNvPr id="17" name="Obdélník 16">
            <a:extLst>
              <a:ext uri="{FF2B5EF4-FFF2-40B4-BE49-F238E27FC236}">
                <a16:creationId xmlns:a16="http://schemas.microsoft.com/office/drawing/2014/main" id="{A5C0BD35-F814-B2BC-7C34-9F7EEE90DE85}"/>
              </a:ext>
            </a:extLst>
          </p:cNvPr>
          <p:cNvSpPr/>
          <p:nvPr/>
        </p:nvSpPr>
        <p:spPr>
          <a:xfrm>
            <a:off x="836990" y="2567688"/>
            <a:ext cx="2025534" cy="1577662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1200855"/>
            <a:r>
              <a:rPr lang="cs-CZ">
                <a:solidFill>
                  <a:srgbClr val="262626"/>
                </a:solidFill>
                <a:latin typeface="Avenir Next LT Pro" panose="020B0504020202020204" pitchFamily="34" charset="-18"/>
              </a:rPr>
              <a:t>Příprava pozic ve spolupráci s partnery včetně PS KOHEZE  28+ a RKS MMR</a:t>
            </a:r>
          </a:p>
        </p:txBody>
      </p:sp>
      <p:sp>
        <p:nvSpPr>
          <p:cNvPr id="18" name="Obdélník 17">
            <a:extLst>
              <a:ext uri="{FF2B5EF4-FFF2-40B4-BE49-F238E27FC236}">
                <a16:creationId xmlns:a16="http://schemas.microsoft.com/office/drawing/2014/main" id="{E2E1DC7E-4D19-835D-6854-6AC44CC455CE}"/>
              </a:ext>
            </a:extLst>
          </p:cNvPr>
          <p:cNvSpPr/>
          <p:nvPr/>
        </p:nvSpPr>
        <p:spPr>
          <a:xfrm>
            <a:off x="674586" y="4164612"/>
            <a:ext cx="2821081" cy="1396677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00855"/>
            <a:r>
              <a:rPr lang="cs-CZ">
                <a:solidFill>
                  <a:srgbClr val="262626"/>
                </a:solidFill>
                <a:latin typeface="Avenir Next LT Pro" panose="020B0504020202020204" pitchFamily="34" charset="-18"/>
              </a:rPr>
              <a:t>Schválení rámcových pozic ČR na vládním Výboru pro EU dne </a:t>
            </a:r>
          </a:p>
          <a:p>
            <a:pPr algn="ctr" defTabSz="1200855"/>
            <a:r>
              <a:rPr lang="cs-CZ">
                <a:solidFill>
                  <a:srgbClr val="262626"/>
                </a:solidFill>
                <a:latin typeface="Avenir Next LT Pro" panose="020B0504020202020204" pitchFamily="34" charset="-18"/>
              </a:rPr>
              <a:t>10. 9. 2025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60860E86-8064-F8C7-B388-2AEFEBDA6AFC}"/>
              </a:ext>
            </a:extLst>
          </p:cNvPr>
          <p:cNvSpPr txBox="1"/>
          <p:nvPr/>
        </p:nvSpPr>
        <p:spPr>
          <a:xfrm>
            <a:off x="9004840" y="2139532"/>
            <a:ext cx="2461316" cy="813813"/>
          </a:xfrm>
          <a:prstGeom prst="rect">
            <a:avLst/>
          </a:prstGeom>
          <a:solidFill>
            <a:srgbClr val="00ACA8"/>
          </a:solidFill>
          <a:ln w="1905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pPr algn="ctr" defTabSz="1200855"/>
            <a:r>
              <a:rPr lang="cs-CZ" sz="2344">
                <a:solidFill>
                  <a:prstClr val="white"/>
                </a:solidFill>
                <a:latin typeface="Avenir Next LT Pro" panose="020B0504020202020204" pitchFamily="34" charset="-18"/>
              </a:rPr>
              <a:t>Hlavní gestor</a:t>
            </a:r>
          </a:p>
          <a:p>
            <a:pPr algn="ctr" defTabSz="1200855"/>
            <a:r>
              <a:rPr lang="cs-CZ" sz="2344" b="1">
                <a:solidFill>
                  <a:prstClr val="white"/>
                </a:solidFill>
                <a:latin typeface="Avenir Next LT Pro" panose="020B0504020202020204" pitchFamily="34" charset="-18"/>
              </a:rPr>
              <a:t>MMR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6549059F-B7E6-981C-B63E-E96BC6D5659B}"/>
              </a:ext>
            </a:extLst>
          </p:cNvPr>
          <p:cNvSpPr/>
          <p:nvPr/>
        </p:nvSpPr>
        <p:spPr>
          <a:xfrm>
            <a:off x="4264833" y="2509634"/>
            <a:ext cx="3014878" cy="31573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softEdge rad="3175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34910" indent="-334910">
              <a:buClr>
                <a:srgbClr val="376FB7"/>
              </a:buClr>
              <a:buFont typeface="Wingdings" panose="05000000000000000000" pitchFamily="2" charset="2"/>
              <a:buChar char="ü"/>
            </a:pPr>
            <a:r>
              <a:rPr lang="cs-CZ">
                <a:solidFill>
                  <a:schemeClr val="tx1"/>
                </a:solidFill>
                <a:latin typeface="Avenir Next LT Pro" panose="020B0504020202020204" pitchFamily="34" charset="-18"/>
              </a:rPr>
              <a:t>Analýza výdajů na klima a životní prostředí (MMR &amp; MŽP) do </a:t>
            </a:r>
            <a:br>
              <a:rPr lang="cs-CZ">
                <a:solidFill>
                  <a:schemeClr val="tx1"/>
                </a:solidFill>
                <a:latin typeface="Avenir Next LT Pro" panose="020B0504020202020204" pitchFamily="34" charset="-18"/>
              </a:rPr>
            </a:br>
            <a:r>
              <a:rPr lang="cs-CZ">
                <a:solidFill>
                  <a:schemeClr val="tx1"/>
                </a:solidFill>
                <a:latin typeface="Avenir Next LT Pro" panose="020B0504020202020204" pitchFamily="34" charset="-18"/>
              </a:rPr>
              <a:t>31. 10. 2025</a:t>
            </a:r>
          </a:p>
          <a:p>
            <a:pPr>
              <a:buClr>
                <a:srgbClr val="376FB7"/>
              </a:buClr>
            </a:pPr>
            <a:endParaRPr lang="cs-CZ" sz="900">
              <a:solidFill>
                <a:schemeClr val="tx1"/>
              </a:solidFill>
              <a:latin typeface="Avenir Next LT Pro" panose="020B0504020202020204" pitchFamily="34" charset="-18"/>
            </a:endParaRPr>
          </a:p>
          <a:p>
            <a:pPr marL="334910" indent="-334910">
              <a:buClr>
                <a:srgbClr val="376FB7"/>
              </a:buClr>
              <a:buFont typeface="Wingdings" panose="05000000000000000000" pitchFamily="2" charset="2"/>
              <a:buChar char="ü"/>
            </a:pPr>
            <a:r>
              <a:rPr lang="cs-CZ">
                <a:solidFill>
                  <a:schemeClr val="tx1"/>
                </a:solidFill>
                <a:latin typeface="Avenir Next LT Pro" panose="020B0504020202020204" pitchFamily="34" charset="-18"/>
              </a:rPr>
              <a:t>Usilovat o navýšení alokace na méně rozvinuté regiony v zájmu transformace uhelných regionů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857A9D3C-4FA3-2B9C-D931-C6022CA20F76}"/>
              </a:ext>
            </a:extLst>
          </p:cNvPr>
          <p:cNvSpPr/>
          <p:nvPr/>
        </p:nvSpPr>
        <p:spPr>
          <a:xfrm>
            <a:off x="8048877" y="3073691"/>
            <a:ext cx="4000388" cy="1237871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rgbClr val="376FB7"/>
                </a:solidFill>
                <a:latin typeface="Avenir Next LT Pro" panose="020B0504020202020204" pitchFamily="34" charset="-18"/>
              </a:rPr>
              <a:t>Strategický rámec 2028+</a:t>
            </a:r>
          </a:p>
          <a:p>
            <a:pPr marL="285750" indent="-285750" algn="ctr" defTabSz="595277">
              <a:buClr>
                <a:srgbClr val="376FB7"/>
              </a:buClr>
              <a:buFont typeface="Wingdings" panose="05000000000000000000" pitchFamily="2" charset="2"/>
              <a:buChar char="ü"/>
            </a:pPr>
            <a:r>
              <a:rPr lang="cs-CZ">
                <a:solidFill>
                  <a:schemeClr val="tx1"/>
                </a:solidFill>
                <a:latin typeface="Avenir Next LT Pro" panose="020B0504020202020204" pitchFamily="34" charset="-18"/>
                <a:cs typeface="Arial"/>
              </a:rPr>
              <a:t>projednáno vládou </a:t>
            </a:r>
          </a:p>
          <a:p>
            <a:pPr marL="285750" indent="-285750" algn="ctr" defTabSz="595277">
              <a:buClr>
                <a:srgbClr val="376FB7"/>
              </a:buClr>
              <a:buFont typeface="Wingdings" panose="05000000000000000000" pitchFamily="2" charset="2"/>
              <a:buChar char="ü"/>
            </a:pPr>
            <a:r>
              <a:rPr lang="cs-CZ">
                <a:solidFill>
                  <a:schemeClr val="tx1"/>
                </a:solidFill>
                <a:latin typeface="Avenir Next LT Pro" panose="020B0504020202020204" pitchFamily="34" charset="-18"/>
                <a:cs typeface="Arial"/>
              </a:rPr>
              <a:t>identifikovány prioritní oblasti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8FC2DAC9-1F3C-A2F7-F0D8-6BBE1921B8D3}"/>
              </a:ext>
            </a:extLst>
          </p:cNvPr>
          <p:cNvSpPr/>
          <p:nvPr/>
        </p:nvSpPr>
        <p:spPr>
          <a:xfrm>
            <a:off x="8048877" y="4384827"/>
            <a:ext cx="4000388" cy="1445029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95277"/>
            <a:r>
              <a:rPr lang="cs-CZ" b="1">
                <a:solidFill>
                  <a:srgbClr val="376FB7"/>
                </a:solidFill>
                <a:latin typeface="Avenir Next LT Pro" panose="020B0504020202020204" pitchFamily="34" charset="-18"/>
                <a:cs typeface="Arial"/>
              </a:rPr>
              <a:t>30. 6. 2026</a:t>
            </a:r>
          </a:p>
          <a:p>
            <a:pPr marL="285750" indent="-285750" defTabSz="595277">
              <a:buClr>
                <a:srgbClr val="376FB7"/>
              </a:buClr>
              <a:buFont typeface="Wingdings" panose="05000000000000000000" pitchFamily="2" charset="2"/>
              <a:buChar char="ü"/>
            </a:pPr>
            <a:r>
              <a:rPr lang="cs-CZ">
                <a:solidFill>
                  <a:prstClr val="black"/>
                </a:solidFill>
                <a:latin typeface="Avenir Next LT Pro" panose="020B0504020202020204" pitchFamily="34" charset="-18"/>
                <a:cs typeface="Arial" panose="020B0604020202020204" pitchFamily="34" charset="0"/>
              </a:rPr>
              <a:t>SR28+ verze 2.0 » NRPP </a:t>
            </a:r>
          </a:p>
          <a:p>
            <a:pPr marL="285750" indent="-285750" defTabSz="595277">
              <a:buClr>
                <a:srgbClr val="376FB7"/>
              </a:buClr>
              <a:buFont typeface="Wingdings" panose="05000000000000000000" pitchFamily="2" charset="2"/>
              <a:buChar char="ü"/>
            </a:pPr>
            <a:r>
              <a:rPr lang="cs-CZ">
                <a:solidFill>
                  <a:prstClr val="black"/>
                </a:solidFill>
                <a:latin typeface="Avenir Next LT Pro" panose="020B0504020202020204" pitchFamily="34" charset="-18"/>
                <a:cs typeface="Arial" panose="020B0604020202020204" pitchFamily="34" charset="0"/>
              </a:rPr>
              <a:t>připravenost prostředí pro FN</a:t>
            </a:r>
          </a:p>
          <a:p>
            <a:pPr marL="285750" indent="-285750" defTabSz="595277">
              <a:buClr>
                <a:srgbClr val="376FB7"/>
              </a:buClr>
              <a:buFont typeface="Wingdings" panose="05000000000000000000" pitchFamily="2" charset="2"/>
              <a:buChar char="ü"/>
            </a:pPr>
            <a:r>
              <a:rPr lang="cs-CZ">
                <a:solidFill>
                  <a:prstClr val="black"/>
                </a:solidFill>
                <a:latin typeface="Avenir Next LT Pro" panose="020B0504020202020204" pitchFamily="34" charset="-18"/>
                <a:cs typeface="Arial" panose="020B0604020202020204" pitchFamily="34" charset="0"/>
              </a:rPr>
              <a:t>koncepce JNR28+</a:t>
            </a: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27609274-A547-F1CC-FDB8-AD83083BE582}"/>
              </a:ext>
            </a:extLst>
          </p:cNvPr>
          <p:cNvSpPr/>
          <p:nvPr/>
        </p:nvSpPr>
        <p:spPr>
          <a:xfrm>
            <a:off x="335529" y="5592387"/>
            <a:ext cx="6608431" cy="540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>
                <a:solidFill>
                  <a:schemeClr val="tx1"/>
                </a:solidFill>
                <a:latin typeface="Avenir Next LT Pro" panose="020B0504020202020204" pitchFamily="34" charset="-18"/>
              </a:rPr>
              <a:t>Vyjednávání na skupinách v Bruselu - instrukce</a:t>
            </a:r>
          </a:p>
        </p:txBody>
      </p:sp>
    </p:spTree>
    <p:extLst>
      <p:ext uri="{BB962C8B-B14F-4D97-AF65-F5344CB8AC3E}">
        <p14:creationId xmlns:p14="http://schemas.microsoft.com/office/powerpoint/2010/main" val="39896552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D74681-E204-14C8-E56E-A21D44625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670" y="1"/>
            <a:ext cx="11884593" cy="1223688"/>
          </a:xfrm>
        </p:spPr>
        <p:txBody>
          <a:bodyPr anchor="ctr">
            <a:normAutofit/>
          </a:bodyPr>
          <a:lstStyle/>
          <a:p>
            <a:pPr marL="343385"/>
            <a:r>
              <a:rPr lang="cs-CZ" sz="3711" b="0" err="1">
                <a:solidFill>
                  <a:schemeClr val="tx1"/>
                </a:solidFill>
                <a:latin typeface="Avenir Next LT Pro Light" panose="020B0304020202020204" pitchFamily="34" charset="-18"/>
              </a:rPr>
              <a:t>Roadmap</a:t>
            </a:r>
            <a:endParaRPr lang="cs-CZ" sz="3711" b="0">
              <a:solidFill>
                <a:schemeClr val="tx1"/>
              </a:solidFill>
              <a:latin typeface="Avenir Next LT Pro Light" panose="020B0304020202020204" pitchFamily="34" charset="-18"/>
            </a:endParaRPr>
          </a:p>
        </p:txBody>
      </p:sp>
      <p:cxnSp>
        <p:nvCxnSpPr>
          <p:cNvPr id="9" name="Přímá spojnice 8">
            <a:extLst>
              <a:ext uri="{FF2B5EF4-FFF2-40B4-BE49-F238E27FC236}">
                <a16:creationId xmlns:a16="http://schemas.microsoft.com/office/drawing/2014/main" id="{48572032-D701-4ED2-1C93-749BC3310C4D}"/>
              </a:ext>
            </a:extLst>
          </p:cNvPr>
          <p:cNvCxnSpPr/>
          <p:nvPr/>
        </p:nvCxnSpPr>
        <p:spPr>
          <a:xfrm>
            <a:off x="6146214" y="1640496"/>
            <a:ext cx="0" cy="4258862"/>
          </a:xfrm>
          <a:prstGeom prst="line">
            <a:avLst/>
          </a:prstGeom>
          <a:ln w="28575"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E094BAD8-0EFA-3E8A-2674-F4B60E855BE9}"/>
              </a:ext>
            </a:extLst>
          </p:cNvPr>
          <p:cNvSpPr txBox="1"/>
          <p:nvPr/>
        </p:nvSpPr>
        <p:spPr>
          <a:xfrm>
            <a:off x="838489" y="2008049"/>
            <a:ext cx="4544033" cy="630654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defTabSz="581407"/>
            <a:r>
              <a:rPr lang="cs-CZ" sz="2049" b="1">
                <a:solidFill>
                  <a:srgbClr val="007A77"/>
                </a:solidFill>
                <a:latin typeface="Avenir Next LT Pro Light" panose="020B0304020202020204" pitchFamily="34" charset="-18"/>
                <a:cs typeface="Arial" panose="020B0604020202020204" pitchFamily="34" charset="0"/>
              </a:rPr>
              <a:t>Říjen</a:t>
            </a:r>
            <a:r>
              <a:rPr lang="en-US" sz="2049" b="1">
                <a:solidFill>
                  <a:srgbClr val="007A77"/>
                </a:solidFill>
                <a:latin typeface="Avenir Next LT Pro Light" panose="020B0304020202020204" pitchFamily="34" charset="-18"/>
                <a:cs typeface="Arial" panose="020B0604020202020204" pitchFamily="34" charset="0"/>
              </a:rPr>
              <a:t> / </a:t>
            </a:r>
            <a:r>
              <a:rPr lang="cs-CZ" sz="2049" b="1">
                <a:solidFill>
                  <a:srgbClr val="007A77"/>
                </a:solidFill>
                <a:latin typeface="Avenir Next LT Pro Light" panose="020B0304020202020204" pitchFamily="34" charset="-18"/>
                <a:cs typeface="Arial" panose="020B0604020202020204" pitchFamily="34" charset="0"/>
              </a:rPr>
              <a:t>listopad</a:t>
            </a:r>
            <a:r>
              <a:rPr lang="en-US" sz="2049" b="1">
                <a:solidFill>
                  <a:srgbClr val="007A77"/>
                </a:solidFill>
                <a:latin typeface="Avenir Next LT Pro Light" panose="020B0304020202020204" pitchFamily="34" charset="-18"/>
                <a:cs typeface="Arial" panose="020B0604020202020204" pitchFamily="34" charset="0"/>
              </a:rPr>
              <a:t> 2025</a:t>
            </a:r>
          </a:p>
          <a:p>
            <a:pPr defTabSz="581407"/>
            <a:r>
              <a:rPr lang="en-US" sz="2049">
                <a:solidFill>
                  <a:prstClr val="black"/>
                </a:solidFill>
                <a:latin typeface="Avenir Next LT Pro Light" panose="020B0304020202020204" pitchFamily="34" charset="-18"/>
                <a:cs typeface="Arial" panose="020B0604020202020204" pitchFamily="34" charset="0"/>
              </a:rPr>
              <a:t>Business &amp; Regio Breakfast </a:t>
            </a:r>
            <a:r>
              <a:rPr lang="cs-CZ" sz="2049">
                <a:solidFill>
                  <a:prstClr val="black"/>
                </a:solidFill>
                <a:latin typeface="Avenir Next LT Pro Light" panose="020B0304020202020204" pitchFamily="34" charset="-18"/>
                <a:cs typeface="Arial" panose="020B0604020202020204" pitchFamily="34" charset="0"/>
              </a:rPr>
              <a:t>s MMR</a:t>
            </a:r>
            <a:endParaRPr lang="en-US" sz="2049">
              <a:solidFill>
                <a:prstClr val="black"/>
              </a:solidFill>
              <a:latin typeface="Avenir Next LT Pro Light" panose="020B0304020202020204" pitchFamily="34" charset="-18"/>
              <a:cs typeface="Arial" panose="020B0604020202020204" pitchFamily="34" charset="0"/>
            </a:endParaRPr>
          </a:p>
        </p:txBody>
      </p:sp>
      <p:cxnSp>
        <p:nvCxnSpPr>
          <p:cNvPr id="12" name="Spojnice: pravoúhlá 11">
            <a:extLst>
              <a:ext uri="{FF2B5EF4-FFF2-40B4-BE49-F238E27FC236}">
                <a16:creationId xmlns:a16="http://schemas.microsoft.com/office/drawing/2014/main" id="{2FBEC24E-5CEC-58CA-4121-8FD6A999F4FD}"/>
              </a:ext>
            </a:extLst>
          </p:cNvPr>
          <p:cNvCxnSpPr>
            <a:cxnSpLocks/>
          </p:cNvCxnSpPr>
          <p:nvPr/>
        </p:nvCxnSpPr>
        <p:spPr>
          <a:xfrm flipV="1">
            <a:off x="864765" y="2404576"/>
            <a:ext cx="5025854" cy="355582"/>
          </a:xfrm>
          <a:prstGeom prst="bentConnector3">
            <a:avLst>
              <a:gd name="adj1" fmla="val 90881"/>
            </a:avLst>
          </a:prstGeom>
          <a:ln w="19050">
            <a:solidFill>
              <a:srgbClr val="007A7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ál 12">
            <a:extLst>
              <a:ext uri="{FF2B5EF4-FFF2-40B4-BE49-F238E27FC236}">
                <a16:creationId xmlns:a16="http://schemas.microsoft.com/office/drawing/2014/main" id="{94E5D6C0-44E6-215C-8BC4-989DC865CC1C}"/>
              </a:ext>
            </a:extLst>
          </p:cNvPr>
          <p:cNvSpPr/>
          <p:nvPr/>
        </p:nvSpPr>
        <p:spPr>
          <a:xfrm>
            <a:off x="5979325" y="2092838"/>
            <a:ext cx="335344" cy="335344"/>
          </a:xfrm>
          <a:prstGeom prst="ellipse">
            <a:avLst/>
          </a:prstGeom>
          <a:solidFill>
            <a:srgbClr val="007A7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81407"/>
            <a:endParaRPr lang="cs-CZ" sz="1677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6D4969EA-9C40-325B-6428-094742245665}"/>
              </a:ext>
            </a:extLst>
          </p:cNvPr>
          <p:cNvSpPr txBox="1"/>
          <p:nvPr/>
        </p:nvSpPr>
        <p:spPr>
          <a:xfrm>
            <a:off x="847930" y="3222201"/>
            <a:ext cx="4609008" cy="1261371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defTabSz="581407"/>
            <a:r>
              <a:rPr lang="cs-CZ" sz="2049" b="1">
                <a:solidFill>
                  <a:srgbClr val="9C3468"/>
                </a:solidFill>
                <a:latin typeface="Avenir Next LT Pro Light" panose="020B0304020202020204" pitchFamily="34" charset="-18"/>
                <a:cs typeface="Arial"/>
              </a:rPr>
              <a:t>Listopad</a:t>
            </a:r>
            <a:r>
              <a:rPr lang="en-US" sz="2049" b="1">
                <a:solidFill>
                  <a:srgbClr val="9C3468"/>
                </a:solidFill>
                <a:latin typeface="Avenir Next LT Pro Light" panose="020B0304020202020204" pitchFamily="34" charset="-18"/>
                <a:cs typeface="Arial"/>
              </a:rPr>
              <a:t> 2025</a:t>
            </a:r>
          </a:p>
          <a:p>
            <a:pPr defTabSz="581407"/>
            <a:r>
              <a:rPr lang="cs-CZ" sz="2049">
                <a:latin typeface="Avenir Next LT Pro Light" panose="020B0304020202020204" pitchFamily="34" charset="-18"/>
                <a:cs typeface="Arial"/>
              </a:rPr>
              <a:t>Pracovní skupina </a:t>
            </a:r>
            <a:r>
              <a:rPr lang="en-US" sz="2049">
                <a:latin typeface="Avenir Next LT Pro Light" panose="020B0304020202020204" pitchFamily="34" charset="-18"/>
                <a:cs typeface="Arial"/>
              </a:rPr>
              <a:t>KOHEZE 2028+ a </a:t>
            </a:r>
            <a:r>
              <a:rPr lang="cs-CZ" sz="2049">
                <a:latin typeface="Avenir Next LT Pro Light" panose="020B0304020202020204" pitchFamily="34" charset="-18"/>
                <a:cs typeface="Arial"/>
              </a:rPr>
              <a:t>Pracovní skupina Finanční nástroje</a:t>
            </a:r>
            <a:endParaRPr lang="en-US" sz="2049">
              <a:latin typeface="Avenir Next LT Pro Light" panose="020B0304020202020204" pitchFamily="34" charset="-18"/>
              <a:cs typeface="Arial"/>
            </a:endParaRPr>
          </a:p>
          <a:p>
            <a:pPr defTabSz="581407"/>
            <a:endParaRPr lang="cs-CZ" sz="2049" b="1">
              <a:solidFill>
                <a:prstClr val="white">
                  <a:lumMod val="50000"/>
                </a:prstClr>
              </a:solidFill>
              <a:latin typeface="Avenir Next LT Pro Light" panose="020B0304020202020204" pitchFamily="34" charset="-18"/>
              <a:cs typeface="Arial"/>
            </a:endParaRPr>
          </a:p>
        </p:txBody>
      </p:sp>
      <p:cxnSp>
        <p:nvCxnSpPr>
          <p:cNvPr id="15" name="Spojnice: pravoúhlá 14">
            <a:extLst>
              <a:ext uri="{FF2B5EF4-FFF2-40B4-BE49-F238E27FC236}">
                <a16:creationId xmlns:a16="http://schemas.microsoft.com/office/drawing/2014/main" id="{B2215B6D-73F9-7C31-AC8C-A5F46829B7AA}"/>
              </a:ext>
            </a:extLst>
          </p:cNvPr>
          <p:cNvCxnSpPr>
            <a:cxnSpLocks/>
          </p:cNvCxnSpPr>
          <p:nvPr/>
        </p:nvCxnSpPr>
        <p:spPr>
          <a:xfrm rot="10800000">
            <a:off x="6304147" y="3144088"/>
            <a:ext cx="5025852" cy="355582"/>
          </a:xfrm>
          <a:prstGeom prst="bentConnector3">
            <a:avLst>
              <a:gd name="adj1" fmla="val 90881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F537089A-1717-BE69-2852-0EE0D2528F1A}"/>
              </a:ext>
            </a:extLst>
          </p:cNvPr>
          <p:cNvSpPr txBox="1"/>
          <p:nvPr/>
        </p:nvSpPr>
        <p:spPr>
          <a:xfrm>
            <a:off x="6909907" y="2760158"/>
            <a:ext cx="5025852" cy="63096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defTabSz="581407"/>
            <a:r>
              <a:rPr lang="en-US" sz="2049" b="1">
                <a:latin typeface="Avenir Next LT Pro Light" panose="020B0304020202020204" pitchFamily="34" charset="-18"/>
                <a:cs typeface="Arial"/>
              </a:rPr>
              <a:t>21</a:t>
            </a:r>
            <a:r>
              <a:rPr lang="cs-CZ" sz="2049" b="1">
                <a:latin typeface="Avenir Next LT Pro Light" panose="020B0304020202020204" pitchFamily="34" charset="-18"/>
                <a:cs typeface="Arial"/>
              </a:rPr>
              <a:t> říjen</a:t>
            </a:r>
            <a:r>
              <a:rPr lang="en-US" sz="2049" b="1">
                <a:latin typeface="Avenir Next LT Pro Light" panose="020B0304020202020204" pitchFamily="34" charset="-18"/>
                <a:cs typeface="Arial"/>
              </a:rPr>
              <a:t> 2025</a:t>
            </a:r>
          </a:p>
          <a:p>
            <a:pPr defTabSz="581407"/>
            <a:r>
              <a:rPr lang="en-US" sz="2051" err="1">
                <a:solidFill>
                  <a:prstClr val="black"/>
                </a:solidFill>
                <a:latin typeface="Avenir Next LT Pro" panose="020B0504020202020204" pitchFamily="34" charset="-18"/>
                <a:cs typeface="Arial"/>
              </a:rPr>
              <a:t>Ministeri</a:t>
            </a:r>
            <a:r>
              <a:rPr lang="cs-CZ" sz="2051" err="1">
                <a:solidFill>
                  <a:prstClr val="black"/>
                </a:solidFill>
                <a:latin typeface="Avenir Next LT Pro" panose="020B0504020202020204" pitchFamily="34" charset="-18"/>
                <a:cs typeface="Arial"/>
              </a:rPr>
              <a:t>áda</a:t>
            </a:r>
            <a:r>
              <a:rPr lang="cs-CZ" sz="2051">
                <a:solidFill>
                  <a:prstClr val="black"/>
                </a:solidFill>
                <a:latin typeface="Avenir Next LT Pro" panose="020B0504020202020204" pitchFamily="34" charset="-18"/>
                <a:cs typeface="Arial"/>
              </a:rPr>
              <a:t> </a:t>
            </a:r>
            <a:r>
              <a:rPr lang="en-US" sz="2051">
                <a:solidFill>
                  <a:prstClr val="black"/>
                </a:solidFill>
                <a:latin typeface="Avenir Next LT Pro" panose="020B0504020202020204" pitchFamily="34" charset="-18"/>
                <a:cs typeface="Arial"/>
              </a:rPr>
              <a:t> V4 + 4 </a:t>
            </a:r>
            <a:r>
              <a:rPr lang="cs-CZ" sz="2051">
                <a:solidFill>
                  <a:prstClr val="black"/>
                </a:solidFill>
                <a:latin typeface="Avenir Next LT Pro" panose="020B0504020202020204" pitchFamily="34" charset="-18"/>
                <a:cs typeface="Arial"/>
              </a:rPr>
              <a:t>v Maďarsku</a:t>
            </a:r>
            <a:endParaRPr lang="en-US" sz="2051">
              <a:solidFill>
                <a:prstClr val="black"/>
              </a:solidFill>
              <a:latin typeface="Avenir Next LT Pro" panose="020B0504020202020204" pitchFamily="34" charset="-18"/>
              <a:cs typeface="Arial"/>
            </a:endParaRPr>
          </a:p>
        </p:txBody>
      </p:sp>
      <p:cxnSp>
        <p:nvCxnSpPr>
          <p:cNvPr id="17" name="Spojnice: pravoúhlá 16">
            <a:extLst>
              <a:ext uri="{FF2B5EF4-FFF2-40B4-BE49-F238E27FC236}">
                <a16:creationId xmlns:a16="http://schemas.microsoft.com/office/drawing/2014/main" id="{38992397-710F-5BB9-EF8B-A7C316693433}"/>
              </a:ext>
            </a:extLst>
          </p:cNvPr>
          <p:cNvCxnSpPr>
            <a:cxnSpLocks/>
          </p:cNvCxnSpPr>
          <p:nvPr/>
        </p:nvCxnSpPr>
        <p:spPr>
          <a:xfrm flipV="1">
            <a:off x="864765" y="3920053"/>
            <a:ext cx="5025854" cy="355582"/>
          </a:xfrm>
          <a:prstGeom prst="bentConnector3">
            <a:avLst>
              <a:gd name="adj1" fmla="val 90881"/>
            </a:avLst>
          </a:prstGeom>
          <a:ln w="19050">
            <a:solidFill>
              <a:srgbClr val="9C346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ál 17">
            <a:extLst>
              <a:ext uri="{FF2B5EF4-FFF2-40B4-BE49-F238E27FC236}">
                <a16:creationId xmlns:a16="http://schemas.microsoft.com/office/drawing/2014/main" id="{68C14A2B-ECBA-9161-F19B-D55E557312B3}"/>
              </a:ext>
            </a:extLst>
          </p:cNvPr>
          <p:cNvSpPr/>
          <p:nvPr/>
        </p:nvSpPr>
        <p:spPr>
          <a:xfrm>
            <a:off x="5978543" y="2808745"/>
            <a:ext cx="335344" cy="33534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81407"/>
            <a:endParaRPr lang="cs-CZ" sz="1677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9" name="Ovál 18">
            <a:extLst>
              <a:ext uri="{FF2B5EF4-FFF2-40B4-BE49-F238E27FC236}">
                <a16:creationId xmlns:a16="http://schemas.microsoft.com/office/drawing/2014/main" id="{F43CAAF8-3576-B215-9AB3-74FF6A2E8B9B}"/>
              </a:ext>
            </a:extLst>
          </p:cNvPr>
          <p:cNvSpPr/>
          <p:nvPr/>
        </p:nvSpPr>
        <p:spPr>
          <a:xfrm>
            <a:off x="5968802" y="3523677"/>
            <a:ext cx="335344" cy="335344"/>
          </a:xfrm>
          <a:prstGeom prst="ellipse">
            <a:avLst/>
          </a:prstGeom>
          <a:solidFill>
            <a:srgbClr val="9C34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81407"/>
            <a:endParaRPr lang="cs-CZ" sz="1677">
              <a:solidFill>
                <a:prstClr val="white"/>
              </a:solidFill>
              <a:latin typeface="Calibri"/>
            </a:endParaRPr>
          </a:p>
        </p:txBody>
      </p:sp>
      <p:cxnSp>
        <p:nvCxnSpPr>
          <p:cNvPr id="20" name="Spojnice: pravoúhlá 19">
            <a:extLst>
              <a:ext uri="{FF2B5EF4-FFF2-40B4-BE49-F238E27FC236}">
                <a16:creationId xmlns:a16="http://schemas.microsoft.com/office/drawing/2014/main" id="{87132D47-E127-33F4-6A16-82E7DAE7EF5A}"/>
              </a:ext>
            </a:extLst>
          </p:cNvPr>
          <p:cNvCxnSpPr>
            <a:cxnSpLocks/>
          </p:cNvCxnSpPr>
          <p:nvPr/>
        </p:nvCxnSpPr>
        <p:spPr>
          <a:xfrm rot="10800000">
            <a:off x="6253246" y="4592499"/>
            <a:ext cx="5025852" cy="355582"/>
          </a:xfrm>
          <a:prstGeom prst="bentConnector3">
            <a:avLst>
              <a:gd name="adj1" fmla="val 90881"/>
            </a:avLst>
          </a:prstGeom>
          <a:ln w="19050">
            <a:solidFill>
              <a:srgbClr val="CC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ovéPole 20">
            <a:extLst>
              <a:ext uri="{FF2B5EF4-FFF2-40B4-BE49-F238E27FC236}">
                <a16:creationId xmlns:a16="http://schemas.microsoft.com/office/drawing/2014/main" id="{4F63F060-3074-6766-F562-0A75BC98118D}"/>
              </a:ext>
            </a:extLst>
          </p:cNvPr>
          <p:cNvSpPr txBox="1"/>
          <p:nvPr/>
        </p:nvSpPr>
        <p:spPr>
          <a:xfrm>
            <a:off x="6909907" y="3912669"/>
            <a:ext cx="4544033" cy="946541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defTabSz="581407"/>
            <a:r>
              <a:rPr lang="cs-CZ" sz="2049" b="1">
                <a:solidFill>
                  <a:srgbClr val="CC9900"/>
                </a:solidFill>
                <a:latin typeface="Avenir Next LT Pro Light" panose="020B0304020202020204" pitchFamily="34" charset="-18"/>
                <a:cs typeface="Arial" panose="020B0604020202020204" pitchFamily="34" charset="0"/>
              </a:rPr>
              <a:t>Leden</a:t>
            </a:r>
            <a:r>
              <a:rPr lang="en-US" sz="2049" b="1">
                <a:solidFill>
                  <a:srgbClr val="CC9900"/>
                </a:solidFill>
                <a:latin typeface="Avenir Next LT Pro Light" panose="020B0304020202020204" pitchFamily="34" charset="-18"/>
                <a:cs typeface="Arial" panose="020B0604020202020204" pitchFamily="34" charset="0"/>
              </a:rPr>
              <a:t> 2026</a:t>
            </a:r>
          </a:p>
          <a:p>
            <a:pPr defTabSz="581407"/>
            <a:r>
              <a:rPr lang="cs-CZ" sz="2051">
                <a:solidFill>
                  <a:prstClr val="black"/>
                </a:solidFill>
                <a:latin typeface="Avenir Next LT Pro" panose="020B0504020202020204" pitchFamily="34" charset="-18"/>
                <a:cs typeface="Arial"/>
              </a:rPr>
              <a:t>Kulatý stůj s partnery o metodologickém rámci </a:t>
            </a:r>
            <a:r>
              <a:rPr lang="en-US" sz="2051">
                <a:latin typeface="Avenir Next LT Pro" panose="020B0504020202020204" pitchFamily="34" charset="-18"/>
              </a:rPr>
              <a:t>2028+</a:t>
            </a:r>
            <a:endParaRPr lang="en-US" sz="2051">
              <a:solidFill>
                <a:prstClr val="black"/>
              </a:solidFill>
              <a:latin typeface="Avenir Next LT Pro" panose="020B0504020202020204" pitchFamily="34" charset="-18"/>
              <a:cs typeface="Arial"/>
            </a:endParaRPr>
          </a:p>
        </p:txBody>
      </p:sp>
      <p:cxnSp>
        <p:nvCxnSpPr>
          <p:cNvPr id="22" name="Spojnice: pravoúhlá 21">
            <a:extLst>
              <a:ext uri="{FF2B5EF4-FFF2-40B4-BE49-F238E27FC236}">
                <a16:creationId xmlns:a16="http://schemas.microsoft.com/office/drawing/2014/main" id="{378AC74D-88A6-2A30-56F1-2CCADFFB0DC3}"/>
              </a:ext>
            </a:extLst>
          </p:cNvPr>
          <p:cNvCxnSpPr>
            <a:cxnSpLocks/>
          </p:cNvCxnSpPr>
          <p:nvPr/>
        </p:nvCxnSpPr>
        <p:spPr>
          <a:xfrm flipV="1">
            <a:off x="847007" y="5301974"/>
            <a:ext cx="5025854" cy="355582"/>
          </a:xfrm>
          <a:prstGeom prst="bentConnector3">
            <a:avLst>
              <a:gd name="adj1" fmla="val 90881"/>
            </a:avLst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ál 22">
            <a:extLst>
              <a:ext uri="{FF2B5EF4-FFF2-40B4-BE49-F238E27FC236}">
                <a16:creationId xmlns:a16="http://schemas.microsoft.com/office/drawing/2014/main" id="{474AB970-DAC3-6684-ECB9-C80478EE4FF4}"/>
              </a:ext>
            </a:extLst>
          </p:cNvPr>
          <p:cNvSpPr/>
          <p:nvPr/>
        </p:nvSpPr>
        <p:spPr>
          <a:xfrm>
            <a:off x="5978543" y="4238607"/>
            <a:ext cx="335344" cy="335344"/>
          </a:xfrm>
          <a:prstGeom prst="ellipse">
            <a:avLst/>
          </a:prstGeom>
          <a:solidFill>
            <a:srgbClr val="CC99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81407"/>
            <a:endParaRPr lang="cs-CZ" sz="1677">
              <a:solidFill>
                <a:srgbClr val="FF9999"/>
              </a:solidFill>
              <a:latin typeface="Calibri"/>
            </a:endParaRPr>
          </a:p>
        </p:txBody>
      </p:sp>
      <p:sp>
        <p:nvSpPr>
          <p:cNvPr id="24" name="Ovál 23">
            <a:extLst>
              <a:ext uri="{FF2B5EF4-FFF2-40B4-BE49-F238E27FC236}">
                <a16:creationId xmlns:a16="http://schemas.microsoft.com/office/drawing/2014/main" id="{C812C5D5-11F9-C71E-6E74-AD2EDD417F10}"/>
              </a:ext>
            </a:extLst>
          </p:cNvPr>
          <p:cNvSpPr/>
          <p:nvPr/>
        </p:nvSpPr>
        <p:spPr>
          <a:xfrm>
            <a:off x="5978543" y="4966630"/>
            <a:ext cx="335344" cy="335344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581407"/>
            <a:endParaRPr lang="cs-CZ" sz="1677">
              <a:solidFill>
                <a:srgbClr val="FF9999"/>
              </a:solidFill>
              <a:latin typeface="Calibri"/>
            </a:endParaRPr>
          </a:p>
        </p:txBody>
      </p:sp>
      <p:sp>
        <p:nvSpPr>
          <p:cNvPr id="25" name="TextovéPole 24">
            <a:extLst>
              <a:ext uri="{FF2B5EF4-FFF2-40B4-BE49-F238E27FC236}">
                <a16:creationId xmlns:a16="http://schemas.microsoft.com/office/drawing/2014/main" id="{CF01E952-E94C-B300-C0E9-76FF6150021F}"/>
              </a:ext>
            </a:extLst>
          </p:cNvPr>
          <p:cNvSpPr txBox="1"/>
          <p:nvPr/>
        </p:nvSpPr>
        <p:spPr>
          <a:xfrm>
            <a:off x="912905" y="4936936"/>
            <a:ext cx="4544033" cy="6306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581407"/>
            <a:r>
              <a:rPr lang="cs-CZ" sz="2049" b="1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 Light" panose="020B0304020202020204" pitchFamily="34" charset="-18"/>
                <a:cs typeface="Arial" panose="020B0604020202020204" pitchFamily="34" charset="0"/>
              </a:rPr>
              <a:t>Jaro</a:t>
            </a:r>
            <a:r>
              <a:rPr lang="en-US" sz="2049" b="1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 Light" panose="020B0304020202020204" pitchFamily="34" charset="-18"/>
                <a:cs typeface="Arial" panose="020B0604020202020204" pitchFamily="34" charset="0"/>
              </a:rPr>
              <a:t> 2026</a:t>
            </a:r>
          </a:p>
          <a:p>
            <a:pPr defTabSz="581407"/>
            <a:r>
              <a:rPr lang="cs-CZ" sz="2049">
                <a:solidFill>
                  <a:prstClr val="black"/>
                </a:solidFill>
                <a:latin typeface="Avenir Next LT Pro Light" panose="020B0304020202020204" pitchFamily="34" charset="-18"/>
                <a:cs typeface="Arial" panose="020B0604020202020204" pitchFamily="34" charset="0"/>
              </a:rPr>
              <a:t>Kulatý stůl o finančních nástrojích</a:t>
            </a:r>
            <a:endParaRPr lang="en-US" sz="2049">
              <a:solidFill>
                <a:prstClr val="black"/>
              </a:solidFill>
              <a:latin typeface="Avenir Next LT Pro Light" panose="020B0304020202020204" pitchFamily="34" charset="-18"/>
              <a:cs typeface="Arial" panose="020B0604020202020204" pitchFamily="34" charset="0"/>
            </a:endParaRPr>
          </a:p>
        </p:txBody>
      </p:sp>
      <p:sp>
        <p:nvSpPr>
          <p:cNvPr id="26" name="Obdélník 25">
            <a:extLst>
              <a:ext uri="{FF2B5EF4-FFF2-40B4-BE49-F238E27FC236}">
                <a16:creationId xmlns:a16="http://schemas.microsoft.com/office/drawing/2014/main" id="{013D97F4-61D4-AE0F-B448-96FBA5068693}"/>
              </a:ext>
            </a:extLst>
          </p:cNvPr>
          <p:cNvSpPr/>
          <p:nvPr/>
        </p:nvSpPr>
        <p:spPr>
          <a:xfrm>
            <a:off x="282129" y="6074364"/>
            <a:ext cx="3844115" cy="7033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172758">
              <a:defRPr/>
            </a:pPr>
            <a:endParaRPr lang="cs-CZ" sz="2289">
              <a:solidFill>
                <a:prstClr val="white"/>
              </a:solidFill>
              <a:latin typeface="Calibri"/>
            </a:endParaRPr>
          </a:p>
        </p:txBody>
      </p:sp>
      <p:pic>
        <p:nvPicPr>
          <p:cNvPr id="27" name="Obrázek 26">
            <a:extLst>
              <a:ext uri="{FF2B5EF4-FFF2-40B4-BE49-F238E27FC236}">
                <a16:creationId xmlns:a16="http://schemas.microsoft.com/office/drawing/2014/main" id="{50C8771B-7E87-67D2-797B-DF9B69E148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085" y="6201483"/>
            <a:ext cx="3973330" cy="482413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id="{795CEBDE-9061-FB9F-CE11-D85CB031D2D6}"/>
              </a:ext>
            </a:extLst>
          </p:cNvPr>
          <p:cNvSpPr/>
          <p:nvPr/>
        </p:nvSpPr>
        <p:spPr>
          <a:xfrm>
            <a:off x="10858613" y="1"/>
            <a:ext cx="1190654" cy="84788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758"/>
              <a:t>271</a:t>
            </a:r>
          </a:p>
        </p:txBody>
      </p:sp>
    </p:spTree>
    <p:extLst>
      <p:ext uri="{BB962C8B-B14F-4D97-AF65-F5344CB8AC3E}">
        <p14:creationId xmlns:p14="http://schemas.microsoft.com/office/powerpoint/2010/main" val="3690350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086DA9-B52D-657D-8B3E-D8FEAA385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en-US" sz="5850" err="1">
                <a:ea typeface="Calibri"/>
                <a:cs typeface="Calibri"/>
              </a:rPr>
              <a:t>Příprava</a:t>
            </a:r>
            <a:r>
              <a:rPr lang="en-US" sz="5850">
                <a:ea typeface="Calibri"/>
                <a:cs typeface="Calibri"/>
              </a:rPr>
              <a:t> NRPP 28+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2494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4AA6DA-9F19-9186-A504-ADB7F0E9BF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4D41148E-81F2-01BB-8CEA-66F5BB5329B0}"/>
              </a:ext>
            </a:extLst>
          </p:cNvPr>
          <p:cNvSpPr txBox="1"/>
          <p:nvPr/>
        </p:nvSpPr>
        <p:spPr>
          <a:xfrm>
            <a:off x="142735" y="0"/>
            <a:ext cx="11906530" cy="1190808"/>
          </a:xfrm>
          <a:prstGeom prst="rect">
            <a:avLst/>
          </a:prstGeom>
        </p:spPr>
        <p:txBody>
          <a:bodyPr lIns="0" tIns="0" rIns="0" bIns="0" rtlCol="0" anchor="ctr">
            <a:normAutofit/>
          </a:bodyPr>
          <a:lstStyle/>
          <a:p>
            <a:pPr marL="351612">
              <a:spcBef>
                <a:spcPct val="0"/>
              </a:spcBef>
              <a:spcAft>
                <a:spcPts val="586"/>
              </a:spcAft>
            </a:pPr>
            <a:r>
              <a:rPr lang="cs-CZ" sz="3516" kern="1200" baseline="0">
                <a:latin typeface="Avenir Next LT Pro" panose="020B0504020202020204" pitchFamily="34" charset="-18"/>
              </a:rPr>
              <a:t>Hlavní tematické priority ČR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2F3A890-D50E-2E8A-7426-6E2D2CDE170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4551"/>
          <a:stretch/>
        </p:blipFill>
        <p:spPr>
          <a:xfrm>
            <a:off x="482383" y="1372486"/>
            <a:ext cx="11229494" cy="4719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6527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985C2B-D70E-8022-2842-E1C6B92438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8BD26C47-3642-E260-16B7-C71D93CA3A30}"/>
              </a:ext>
            </a:extLst>
          </p:cNvPr>
          <p:cNvSpPr txBox="1">
            <a:spLocks noChangeAspect="1"/>
          </p:cNvSpPr>
          <p:nvPr/>
        </p:nvSpPr>
        <p:spPr>
          <a:xfrm>
            <a:off x="142735" y="1"/>
            <a:ext cx="11906530" cy="1206239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351612" defTabSz="1200855"/>
            <a:r>
              <a:rPr lang="cs-CZ" sz="3516">
                <a:solidFill>
                  <a:srgbClr val="262626"/>
                </a:solidFill>
                <a:latin typeface="Avenir Next LT Pro" panose="020B0504020202020204" pitchFamily="34" charset="-18"/>
              </a:rPr>
              <a:t>Průsečíkové principy Strategického rámce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AFF6507C-4C00-86B6-C17E-E29434FCD00C}"/>
              </a:ext>
            </a:extLst>
          </p:cNvPr>
          <p:cNvSpPr/>
          <p:nvPr/>
        </p:nvSpPr>
        <p:spPr>
          <a:xfrm>
            <a:off x="2334905" y="1775004"/>
            <a:ext cx="9142030" cy="11954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311" tIns="44655" rIns="89311" bIns="44655" rtlCol="0" anchor="ctr"/>
          <a:lstStyle/>
          <a:p>
            <a:pPr marL="0" lvl="1" algn="just" defTabSz="1200855" fontAlgn="base"/>
            <a:r>
              <a:rPr lang="cs-CZ" sz="2149" b="1">
                <a:solidFill>
                  <a:srgbClr val="00ACA8"/>
                </a:solidFill>
                <a:latin typeface="Avenir Next LT Pro"/>
              </a:rPr>
              <a:t>Územní dimenze a regionální vyváženost </a:t>
            </a:r>
          </a:p>
          <a:p>
            <a:pPr marL="0" lvl="1" algn="just" defTabSz="1200855" fontAlgn="base"/>
            <a:r>
              <a:rPr lang="cs-CZ" sz="2149">
                <a:solidFill>
                  <a:srgbClr val="00ACA8"/>
                </a:solidFill>
                <a:latin typeface="Avenir Next LT Pro"/>
              </a:rPr>
              <a:t>=</a:t>
            </a:r>
            <a:r>
              <a:rPr lang="cs-CZ" sz="2149">
                <a:solidFill>
                  <a:srgbClr val="262626"/>
                </a:solidFill>
                <a:latin typeface="Avenir Next LT Pro"/>
              </a:rPr>
              <a:t> vyvážená konvergence regionů</a:t>
            </a:r>
            <a:endParaRPr lang="cs-CZ" sz="2149" b="1" strike="sngStrike">
              <a:solidFill>
                <a:srgbClr val="262626"/>
              </a:solidFill>
              <a:latin typeface="Avenir Next LT Pro"/>
            </a:endParaRP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B97A3A43-8B50-F6C7-7CA4-ED78F77C040B}"/>
              </a:ext>
            </a:extLst>
          </p:cNvPr>
          <p:cNvSpPr/>
          <p:nvPr/>
        </p:nvSpPr>
        <p:spPr>
          <a:xfrm>
            <a:off x="2334905" y="2981243"/>
            <a:ext cx="9142030" cy="11954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defTabSz="1200855" fontAlgn="base"/>
            <a:r>
              <a:rPr lang="cs-CZ" sz="2149" b="1">
                <a:solidFill>
                  <a:srgbClr val="262626">
                    <a:lumMod val="75000"/>
                    <a:lumOff val="25000"/>
                  </a:srgbClr>
                </a:solidFill>
                <a:latin typeface="Avenir Next LT Pro"/>
              </a:rPr>
              <a:t>Finanční nástroje a efektivní čerpání</a:t>
            </a:r>
            <a:endParaRPr lang="cs-CZ" sz="2149">
              <a:solidFill>
                <a:srgbClr val="262626">
                  <a:lumMod val="75000"/>
                  <a:lumOff val="25000"/>
                </a:srgbClr>
              </a:solidFill>
              <a:latin typeface="Avenir Next LT Pro"/>
            </a:endParaRPr>
          </a:p>
          <a:p>
            <a:pPr marL="266688" indent="-266688" algn="just" defTabSz="1200855" fontAlgn="base"/>
            <a:r>
              <a:rPr lang="cs-CZ" sz="2149">
                <a:solidFill>
                  <a:prstClr val="white">
                    <a:lumMod val="50000"/>
                  </a:prstClr>
                </a:solidFill>
                <a:latin typeface="Avenir Next LT Pro"/>
              </a:rPr>
              <a:t>=</a:t>
            </a:r>
            <a:r>
              <a:rPr lang="cs-CZ" sz="2149">
                <a:solidFill>
                  <a:srgbClr val="262626"/>
                </a:solidFill>
                <a:latin typeface="Avenir Next LT Pro"/>
              </a:rPr>
              <a:t> širší využití finančních nástrojů, opětovné využití zdrojů a mobilizace soukromého kapitálu</a:t>
            </a:r>
            <a:endParaRPr lang="en-US" sz="2149" strike="sngStrike">
              <a:solidFill>
                <a:srgbClr val="262626"/>
              </a:solidFill>
              <a:latin typeface="Avenir Next LT Pro"/>
            </a:endParaRP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C8B8796E-BAA0-EA86-6B29-005D530A2B86}"/>
              </a:ext>
            </a:extLst>
          </p:cNvPr>
          <p:cNvSpPr/>
          <p:nvPr/>
        </p:nvSpPr>
        <p:spPr>
          <a:xfrm>
            <a:off x="2334905" y="4213573"/>
            <a:ext cx="9142030" cy="11954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defTabSz="1200855" fontAlgn="base"/>
            <a:r>
              <a:rPr lang="cs-CZ" sz="2149" b="1">
                <a:solidFill>
                  <a:srgbClr val="CC9900"/>
                </a:solidFill>
                <a:latin typeface="Avenir Next LT Pro"/>
              </a:rPr>
              <a:t>Synergie </a:t>
            </a:r>
          </a:p>
          <a:p>
            <a:pPr algn="just" defTabSz="1200855" fontAlgn="base"/>
            <a:r>
              <a:rPr lang="cs-CZ" sz="2149">
                <a:solidFill>
                  <a:srgbClr val="CC9900"/>
                </a:solidFill>
                <a:latin typeface="Avenir Next LT Pro"/>
              </a:rPr>
              <a:t>=</a:t>
            </a:r>
            <a:r>
              <a:rPr lang="cs-CZ" sz="2149">
                <a:solidFill>
                  <a:srgbClr val="262626"/>
                </a:solidFill>
                <a:latin typeface="Avenir Next LT Pro"/>
              </a:rPr>
              <a:t> nastavení synergií s ostatními nástroji EU</a:t>
            </a:r>
            <a:endParaRPr lang="en-US" sz="2149">
              <a:solidFill>
                <a:srgbClr val="262626"/>
              </a:solidFill>
              <a:latin typeface="Avenir Next LT Pro"/>
            </a:endParaRPr>
          </a:p>
        </p:txBody>
      </p:sp>
      <p:pic>
        <p:nvPicPr>
          <p:cNvPr id="11" name="Grafický objekt 10" descr="Kompas obrys">
            <a:extLst>
              <a:ext uri="{FF2B5EF4-FFF2-40B4-BE49-F238E27FC236}">
                <a16:creationId xmlns:a16="http://schemas.microsoft.com/office/drawing/2014/main" id="{F58BB7B0-05B5-4EC0-F9E9-7FDF3A608B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55482" y="4213574"/>
            <a:ext cx="949365" cy="949365"/>
          </a:xfrm>
          <a:prstGeom prst="rect">
            <a:avLst/>
          </a:prstGeom>
        </p:spPr>
      </p:pic>
      <p:pic>
        <p:nvPicPr>
          <p:cNvPr id="12" name="Graphic 11" descr="Peníze obrys">
            <a:extLst>
              <a:ext uri="{FF2B5EF4-FFF2-40B4-BE49-F238E27FC236}">
                <a16:creationId xmlns:a16="http://schemas.microsoft.com/office/drawing/2014/main" id="{669A5ADD-D38C-9302-E4C9-7CCD1206A1D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955482" y="3034850"/>
            <a:ext cx="949365" cy="949365"/>
          </a:xfrm>
          <a:prstGeom prst="rect">
            <a:avLst/>
          </a:prstGeom>
        </p:spPr>
      </p:pic>
      <p:pic>
        <p:nvPicPr>
          <p:cNvPr id="13" name="Graphic 5" descr="Houpačka obrys">
            <a:extLst>
              <a:ext uri="{FF2B5EF4-FFF2-40B4-BE49-F238E27FC236}">
                <a16:creationId xmlns:a16="http://schemas.microsoft.com/office/drawing/2014/main" id="{198EFB9D-C151-92D8-2512-78C6F6CCD56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/>
        </p:blipFill>
        <p:spPr>
          <a:xfrm>
            <a:off x="955482" y="1887501"/>
            <a:ext cx="949365" cy="949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9431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C5C59-3ED8-EB4A-1A8E-7A7724393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8062" y="274640"/>
            <a:ext cx="10715878" cy="903765"/>
          </a:xfrm>
        </p:spPr>
        <p:txBody>
          <a:bodyPr lIns="89311" tIns="44655" rIns="89311" bIns="44655" anchor="t">
            <a:normAutofit/>
          </a:bodyPr>
          <a:lstStyle/>
          <a:p>
            <a:r>
              <a:rPr lang="cs-CZ" b="0">
                <a:solidFill>
                  <a:schemeClr val="tx1"/>
                </a:solidFill>
                <a:latin typeface="Avenir Next LT Pro"/>
                <a:ea typeface="+mn-ea"/>
                <a:cs typeface="+mn-cs"/>
              </a:rPr>
              <a:t>Implementační</a:t>
            </a:r>
            <a:r>
              <a:rPr lang="en-US"/>
              <a:t> </a:t>
            </a:r>
            <a:r>
              <a:rPr lang="cs-CZ" b="0">
                <a:solidFill>
                  <a:schemeClr val="tx1"/>
                </a:solidFill>
                <a:latin typeface="Avenir Next LT Pro"/>
                <a:ea typeface="+mn-ea"/>
                <a:cs typeface="+mn-cs"/>
              </a:rPr>
              <a:t>struktura</a:t>
            </a:r>
            <a:r>
              <a:rPr lang="en-US"/>
              <a:t> 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BFA49D7-B84D-8705-93AD-C66E03ACDE18}"/>
              </a:ext>
            </a:extLst>
          </p:cNvPr>
          <p:cNvGraphicFramePr>
            <a:graphicFrameLocks noGrp="1"/>
          </p:cNvGraphicFramePr>
          <p:nvPr>
            <p:ph type="chart" sz="quarter" idx="13"/>
          </p:nvPr>
        </p:nvGraphicFramePr>
        <p:xfrm>
          <a:off x="750544" y="1530375"/>
          <a:ext cx="10690914" cy="4290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363810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D03AE-DEC0-4AE7-B4C7-474BEFFA0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8062" y="274640"/>
            <a:ext cx="10715878" cy="903765"/>
          </a:xfrm>
        </p:spPr>
        <p:txBody>
          <a:bodyPr lIns="89311" tIns="44655" rIns="89311" bIns="44655">
            <a:normAutofit/>
          </a:bodyPr>
          <a:lstStyle/>
          <a:p>
            <a:r>
              <a:rPr lang="en-US" b="0">
                <a:solidFill>
                  <a:schemeClr val="tx1"/>
                </a:solidFill>
                <a:latin typeface="Avenir Next LT Pro"/>
                <a:ea typeface="+mn-ea"/>
                <a:cs typeface="+mn-cs"/>
              </a:rPr>
              <a:t>Princip</a:t>
            </a:r>
            <a:r>
              <a:rPr lang="en-US"/>
              <a:t> </a:t>
            </a:r>
            <a:r>
              <a:rPr lang="cs-CZ" b="0">
                <a:solidFill>
                  <a:schemeClr val="tx1"/>
                </a:solidFill>
                <a:latin typeface="Avenir Next LT Pro"/>
                <a:ea typeface="+mn-ea"/>
                <a:cs typeface="+mn-cs"/>
              </a:rPr>
              <a:t>partnerství</a:t>
            </a:r>
            <a:r>
              <a:rPr lang="en-US"/>
              <a:t> 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BB99EEB-A063-6A8E-A517-1B7E7A04BA3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38062" y="1600200"/>
          <a:ext cx="10715878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002350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251D791-5DD5-8640-ABEB-CD9A5A274F1C}"/>
              </a:ext>
            </a:extLst>
          </p:cNvPr>
          <p:cNvSpPr txBox="1"/>
          <p:nvPr/>
        </p:nvSpPr>
        <p:spPr>
          <a:xfrm>
            <a:off x="142736" y="2062718"/>
            <a:ext cx="11906530" cy="3928768"/>
          </a:xfrm>
          <a:prstGeom prst="rect">
            <a:avLst/>
          </a:prstGeom>
          <a:noFill/>
        </p:spPr>
        <p:txBody>
          <a:bodyPr wrap="square" lIns="91440" tIns="45720" rIns="91440" bIns="45720" rtlCol="0" anchor="ctr">
            <a:spAutoFit/>
          </a:bodyPr>
          <a:lstStyle/>
          <a:p>
            <a:pPr algn="ctr"/>
            <a:r>
              <a:rPr lang="cs-CZ" sz="5400" b="1" spc="1172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DĚKUJEME </a:t>
            </a:r>
            <a:endParaRPr lang="cs-CZ" sz="4688" b="1" spc="1172" dirty="0"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cs-CZ" sz="3516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za pozornost</a:t>
            </a:r>
          </a:p>
          <a:p>
            <a:pPr algn="ctr"/>
            <a:endParaRPr lang="cs-CZ" sz="3907" b="1" dirty="0"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cs-CZ" sz="3500" dirty="0">
                <a:latin typeface="Cambria"/>
                <a:ea typeface="Cambria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jitka.kohoutova@mmr.gov.cz</a:t>
            </a:r>
            <a:endParaRPr lang="cs-CZ" sz="3500" dirty="0"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cs-CZ" sz="3500" dirty="0">
                <a:solidFill>
                  <a:srgbClr val="000000"/>
                </a:solidFill>
                <a:latin typeface="Cambria"/>
                <a:ea typeface="Cambria"/>
                <a:cs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pierre</a:t>
            </a:r>
            <a:r>
              <a:rPr lang="cs-CZ" sz="3500" dirty="0">
                <a:solidFill>
                  <a:srgbClr val="000000"/>
                </a:solidFill>
                <a:latin typeface="Cambria"/>
                <a:ea typeface="Cambria"/>
                <a:cs typeface="Arial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.grange@mmr.gov.cz</a:t>
            </a:r>
            <a:r>
              <a:rPr lang="cs-CZ" sz="3500" dirty="0">
                <a:solidFill>
                  <a:srgbClr val="000000"/>
                </a:solidFill>
                <a:latin typeface="Cambria"/>
                <a:ea typeface="Cambria"/>
                <a:cs typeface="Arial"/>
              </a:rPr>
              <a:t> </a:t>
            </a:r>
          </a:p>
          <a:p>
            <a:pPr algn="ctr"/>
            <a:endParaRPr lang="cs-CZ" sz="1200" dirty="0">
              <a:solidFill>
                <a:srgbClr val="001D35"/>
              </a:solidFill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endParaRPr lang="cs-CZ" sz="3907" b="1" dirty="0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32DD0650-D2F1-6D48-17C3-236E139CB917}"/>
              </a:ext>
            </a:extLst>
          </p:cNvPr>
          <p:cNvSpPr/>
          <p:nvPr/>
        </p:nvSpPr>
        <p:spPr>
          <a:xfrm>
            <a:off x="3831652" y="5785775"/>
            <a:ext cx="4484945" cy="7695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344"/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400DF595-CF6E-FEA5-7F33-034C326747E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4378" y="5916674"/>
            <a:ext cx="4943244" cy="600173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rafický objekt 2" descr="E-mail obrys">
            <a:extLst>
              <a:ext uri="{FF2B5EF4-FFF2-40B4-BE49-F238E27FC236}">
                <a16:creationId xmlns:a16="http://schemas.microsoft.com/office/drawing/2014/main" id="{900D018F-EEDF-2A0F-F2A1-8328569923B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393797" y="415382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3744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98859A-DFE2-D979-862C-5F1DD88D1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518" y="2128345"/>
            <a:ext cx="11954963" cy="1300655"/>
          </a:xfrm>
        </p:spPr>
        <p:txBody>
          <a:bodyPr anchor="ctr">
            <a:normAutofit/>
          </a:bodyPr>
          <a:lstStyle/>
          <a:p>
            <a:pPr defTabSz="1181490"/>
            <a:r>
              <a:rPr lang="cs-CZ" sz="3800" b="0" spc="250">
                <a:solidFill>
                  <a:schemeClr val="tx1"/>
                </a:solidFill>
                <a:latin typeface="Avenir Next LT Pro Light" panose="020B0304020202020204" pitchFamily="34" charset="-18"/>
                <a:ea typeface="Roboto" panose="02000000000000000000" pitchFamily="2" charset="0"/>
                <a:cs typeface="Roboto" panose="02000000000000000000" pitchFamily="2" charset="0"/>
              </a:rPr>
              <a:t>Nařízení o </a:t>
            </a:r>
            <a:r>
              <a:rPr lang="cs-CZ" sz="3800">
                <a:solidFill>
                  <a:schemeClr val="tx1"/>
                </a:solidFill>
                <a:latin typeface="Avenir Next LT Pro Light" panose="020B0304020202020204" pitchFamily="34" charset="-18"/>
                <a:ea typeface="Calibri"/>
                <a:cs typeface="Calibri"/>
              </a:rPr>
              <a:t>Evropském fondu a NRPP</a:t>
            </a:r>
            <a:endParaRPr lang="cs-CZ" sz="3800" b="0" spc="250">
              <a:solidFill>
                <a:schemeClr val="tx1"/>
              </a:solidFill>
              <a:latin typeface="Avenir Next LT Pro Light" panose="020B0304020202020204" pitchFamily="34" charset="-18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3129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BF7844-89C9-BB9B-D5C9-EF74E6CA4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1856000" cy="1188000"/>
          </a:xfrm>
        </p:spPr>
        <p:txBody>
          <a:bodyPr anchor="ctr">
            <a:normAutofit/>
          </a:bodyPr>
          <a:lstStyle/>
          <a:p>
            <a:pPr marL="360000">
              <a:lnSpc>
                <a:spcPct val="110000"/>
              </a:lnSpc>
            </a:pPr>
            <a:r>
              <a:rPr lang="cs-CZ" sz="3200" b="0">
                <a:solidFill>
                  <a:schemeClr val="tx1"/>
                </a:solidFill>
                <a:latin typeface="Avenir Next LT Pro" panose="020B0504020202020204" pitchFamily="34" charset="-18"/>
              </a:rPr>
              <a:t>Celková finanční obálka: 865 mld. EUR</a:t>
            </a:r>
            <a:endParaRPr lang="cs-CZ" sz="3100" b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graphicFrame>
        <p:nvGraphicFramePr>
          <p:cNvPr id="9" name="Zástupný obsah 8">
            <a:extLst>
              <a:ext uri="{FF2B5EF4-FFF2-40B4-BE49-F238E27FC236}">
                <a16:creationId xmlns:a16="http://schemas.microsoft.com/office/drawing/2014/main" id="{8F2D42D4-EAC9-9B79-450E-8BB70B08313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7790912"/>
              </p:ext>
            </p:extLst>
          </p:nvPr>
        </p:nvGraphicFramePr>
        <p:xfrm>
          <a:off x="424537" y="1310055"/>
          <a:ext cx="7215978" cy="4847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Obdélník 9">
            <a:extLst>
              <a:ext uri="{FF2B5EF4-FFF2-40B4-BE49-F238E27FC236}">
                <a16:creationId xmlns:a16="http://schemas.microsoft.com/office/drawing/2014/main" id="{AF508B56-3097-34BB-288E-3D6EFF9D7F7B}"/>
              </a:ext>
            </a:extLst>
          </p:cNvPr>
          <p:cNvSpPr/>
          <p:nvPr/>
        </p:nvSpPr>
        <p:spPr>
          <a:xfrm>
            <a:off x="8476594" y="1587394"/>
            <a:ext cx="3715406" cy="2185135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cs-CZ" sz="2800">
                <a:solidFill>
                  <a:srgbClr val="000000"/>
                </a:solidFill>
                <a:latin typeface="Avenir Next LT Pro" panose="020B0504020202020204" pitchFamily="34" charset="-18"/>
              </a:rPr>
              <a:t>+ </a:t>
            </a:r>
            <a:r>
              <a:rPr lang="cs-CZ" sz="2400">
                <a:solidFill>
                  <a:srgbClr val="000000"/>
                </a:solidFill>
                <a:latin typeface="Avenir Next LT Pro" panose="020B0504020202020204" pitchFamily="34" charset="-18"/>
              </a:rPr>
              <a:t>pro Nástroj EU: </a:t>
            </a:r>
          </a:p>
          <a:p>
            <a:pPr marL="0" indent="0" algn="ctr">
              <a:buNone/>
            </a:pPr>
            <a:r>
              <a:rPr lang="cs-CZ" sz="2400" b="1">
                <a:solidFill>
                  <a:srgbClr val="000000"/>
                </a:solidFill>
                <a:latin typeface="Avenir Next LT Pro" panose="020B0504020202020204" pitchFamily="34" charset="-18"/>
              </a:rPr>
              <a:t>72 mld. EUR</a:t>
            </a:r>
          </a:p>
          <a:p>
            <a:pPr marL="0" indent="0" algn="ctr">
              <a:buNone/>
            </a:pPr>
            <a:endParaRPr lang="cs-CZ" sz="2400">
              <a:solidFill>
                <a:srgbClr val="000000"/>
              </a:solidFill>
              <a:latin typeface="Avenir Next LT Pro" panose="020B0504020202020204" pitchFamily="34" charset="-18"/>
            </a:endParaRPr>
          </a:p>
          <a:p>
            <a:pPr marL="0" indent="0" algn="ctr">
              <a:buNone/>
            </a:pPr>
            <a:r>
              <a:rPr lang="cs-CZ" sz="2400" b="0" i="0">
                <a:solidFill>
                  <a:srgbClr val="000000"/>
                </a:solidFill>
                <a:effectLst/>
                <a:latin typeface="Avenir Next LT Pro" panose="020B0504020202020204" pitchFamily="34" charset="-18"/>
              </a:rPr>
              <a:t>+ pro Interreg</a:t>
            </a:r>
            <a:r>
              <a:rPr lang="cs-CZ" sz="2400">
                <a:solidFill>
                  <a:srgbClr val="000000"/>
                </a:solidFill>
                <a:latin typeface="Avenir Next LT Pro" panose="020B0504020202020204" pitchFamily="34" charset="-18"/>
              </a:rPr>
              <a:t>: </a:t>
            </a:r>
          </a:p>
          <a:p>
            <a:pPr marL="0" indent="0" algn="ctr">
              <a:buNone/>
            </a:pPr>
            <a:r>
              <a:rPr lang="cs-CZ" sz="2400" b="1">
                <a:solidFill>
                  <a:srgbClr val="000000"/>
                </a:solidFill>
                <a:latin typeface="Avenir Next LT Pro" panose="020B0504020202020204" pitchFamily="34" charset="-18"/>
              </a:rPr>
              <a:t>10 mld. EUR</a:t>
            </a:r>
            <a:endParaRPr lang="cs-CZ" sz="2000" b="1" i="0">
              <a:solidFill>
                <a:srgbClr val="000000"/>
              </a:solidFill>
              <a:effectLst/>
              <a:latin typeface="Avenir Next LT Pro" panose="020B0504020202020204" pitchFamily="34" charset="-18"/>
            </a:endParaRP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2F9FA0B1-418C-3039-0096-F693062C7F78}"/>
              </a:ext>
            </a:extLst>
          </p:cNvPr>
          <p:cNvSpPr/>
          <p:nvPr/>
        </p:nvSpPr>
        <p:spPr>
          <a:xfrm>
            <a:off x="8217595" y="4524898"/>
            <a:ext cx="3862109" cy="1529393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cs-CZ" sz="2400" i="1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-18"/>
              </a:rPr>
              <a:t>Dodatečné zdroje:</a:t>
            </a:r>
          </a:p>
          <a:p>
            <a:pPr marL="0" indent="0">
              <a:buNone/>
            </a:pPr>
            <a:r>
              <a:rPr lang="cs-CZ" sz="1050" i="1">
                <a:solidFill>
                  <a:schemeClr val="bg1"/>
                </a:solidFill>
                <a:latin typeface="Avenir Next LT Pro" panose="020B0504020202020204" pitchFamily="34" charset="-18"/>
              </a:rPr>
              <a:t>c</a:t>
            </a:r>
            <a:endParaRPr lang="cs-CZ" sz="1000" i="1">
              <a:solidFill>
                <a:schemeClr val="bg1"/>
              </a:solidFill>
              <a:latin typeface="Avenir Next LT Pro" panose="020B0504020202020204" pitchFamily="34" charset="-18"/>
            </a:endParaRPr>
          </a:p>
          <a:p>
            <a:pPr marL="0" indent="0">
              <a:buNone/>
            </a:pPr>
            <a:r>
              <a:rPr lang="cs-CZ" sz="2000" i="1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-18"/>
              </a:rPr>
              <a:t>SKF: </a:t>
            </a:r>
            <a:r>
              <a:rPr lang="cs-CZ" sz="2000" b="1" i="1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-18"/>
              </a:rPr>
              <a:t>50 mld. EUR</a:t>
            </a:r>
          </a:p>
          <a:p>
            <a:pPr marL="0" indent="0">
              <a:buNone/>
            </a:pPr>
            <a:r>
              <a:rPr lang="en-US" sz="2000" i="1" noProof="0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-18"/>
              </a:rPr>
              <a:t>Catalyst Europe: </a:t>
            </a:r>
            <a:r>
              <a:rPr lang="cs-CZ" sz="2000" b="1" i="1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-18"/>
              </a:rPr>
              <a:t>150 mld. EUR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AB5D86D2-B119-9676-9BC4-9CD0A60C33BE}"/>
              </a:ext>
            </a:extLst>
          </p:cNvPr>
          <p:cNvSpPr txBox="1"/>
          <p:nvPr/>
        </p:nvSpPr>
        <p:spPr>
          <a:xfrm>
            <a:off x="631767" y="5684959"/>
            <a:ext cx="30092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/>
              <a:t>Včetně 218 mld. EUR pro MRR</a:t>
            </a:r>
          </a:p>
        </p:txBody>
      </p:sp>
    </p:spTree>
    <p:extLst>
      <p:ext uri="{BB962C8B-B14F-4D97-AF65-F5344CB8AC3E}">
        <p14:creationId xmlns:p14="http://schemas.microsoft.com/office/powerpoint/2010/main" val="3245583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A8ECC2-E878-C30F-1366-4D9884B0B6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CF0C14-51F0-EFC5-E74F-E382DFD86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1856000" cy="1188000"/>
          </a:xfrm>
        </p:spPr>
        <p:txBody>
          <a:bodyPr anchor="ctr">
            <a:normAutofit/>
          </a:bodyPr>
          <a:lstStyle/>
          <a:p>
            <a:pPr marL="360000">
              <a:lnSpc>
                <a:spcPct val="110000"/>
              </a:lnSpc>
            </a:pPr>
            <a:r>
              <a:rPr lang="cs-CZ" sz="3200" b="0">
                <a:solidFill>
                  <a:schemeClr val="tx1"/>
                </a:solidFill>
                <a:latin typeface="Avenir Next LT Pro" panose="020B0504020202020204" pitchFamily="34" charset="-18"/>
              </a:rPr>
              <a:t>Alokace NRPP pro ČR</a:t>
            </a:r>
            <a:endParaRPr lang="cs-CZ" sz="3100" b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8" name="Vývojový diagram: spojnice 7">
            <a:extLst>
              <a:ext uri="{FF2B5EF4-FFF2-40B4-BE49-F238E27FC236}">
                <a16:creationId xmlns:a16="http://schemas.microsoft.com/office/drawing/2014/main" id="{AFAF55A2-5117-2334-D440-C12AF4572472}"/>
              </a:ext>
            </a:extLst>
          </p:cNvPr>
          <p:cNvSpPr/>
          <p:nvPr/>
        </p:nvSpPr>
        <p:spPr>
          <a:xfrm>
            <a:off x="506776" y="1689956"/>
            <a:ext cx="3880586" cy="3796444"/>
          </a:xfrm>
          <a:prstGeom prst="flowChartConnector">
            <a:avLst/>
          </a:prstGeom>
          <a:solidFill>
            <a:srgbClr val="69A8A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>
                <a:latin typeface="Avenir Next LT Pro" panose="020B0504020202020204" pitchFamily="34" charset="-18"/>
              </a:rPr>
              <a:t>CELKOVÁ ALOKACE PRO ČR</a:t>
            </a:r>
          </a:p>
          <a:p>
            <a:pPr algn="ctr"/>
            <a:r>
              <a:rPr lang="en-US" sz="2800" b="1">
                <a:latin typeface="Avenir Next LT Pro" panose="020B0504020202020204" pitchFamily="34" charset="-18"/>
              </a:rPr>
              <a:t>29,4 </a:t>
            </a:r>
            <a:r>
              <a:rPr lang="en-US" sz="2400" b="1" err="1">
                <a:latin typeface="Avenir Next LT Pro" panose="020B0504020202020204" pitchFamily="34" charset="-18"/>
              </a:rPr>
              <a:t>mld</a:t>
            </a:r>
            <a:r>
              <a:rPr lang="en-US" sz="2400" b="1">
                <a:latin typeface="Avenir Next LT Pro" panose="020B0504020202020204" pitchFamily="34" charset="-18"/>
              </a:rPr>
              <a:t>.</a:t>
            </a:r>
            <a:r>
              <a:rPr lang="cs-CZ" sz="2400" b="1">
                <a:latin typeface="Avenir Next LT Pro" panose="020B0504020202020204" pitchFamily="34" charset="-18"/>
              </a:rPr>
              <a:t> </a:t>
            </a:r>
            <a:r>
              <a:rPr lang="en-US" sz="2400" b="1">
                <a:latin typeface="Avenir Next LT Pro" panose="020B0504020202020204" pitchFamily="34" charset="-18"/>
              </a:rPr>
              <a:t>EUR</a:t>
            </a:r>
            <a:endParaRPr lang="cs-CZ" sz="2400" b="1">
              <a:latin typeface="Avenir Next LT Pro" panose="020B0504020202020204" pitchFamily="34" charset="-18"/>
            </a:endParaRPr>
          </a:p>
          <a:p>
            <a:pPr algn="ctr"/>
            <a:endParaRPr lang="en-US" b="1">
              <a:latin typeface="Avenir Next LT Pro" panose="020B0504020202020204" pitchFamily="34" charset="-18"/>
            </a:endParaRPr>
          </a:p>
        </p:txBody>
      </p:sp>
      <p:sp>
        <p:nvSpPr>
          <p:cNvPr id="9" name="Obdélník: se zakulacenými rohy 8">
            <a:extLst>
              <a:ext uri="{FF2B5EF4-FFF2-40B4-BE49-F238E27FC236}">
                <a16:creationId xmlns:a16="http://schemas.microsoft.com/office/drawing/2014/main" id="{A60E703C-563D-88BC-8AC0-419B02FCBC4C}"/>
              </a:ext>
            </a:extLst>
          </p:cNvPr>
          <p:cNvSpPr/>
          <p:nvPr/>
        </p:nvSpPr>
        <p:spPr>
          <a:xfrm>
            <a:off x="5149361" y="4340005"/>
            <a:ext cx="2289600" cy="1311418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>
                <a:solidFill>
                  <a:schemeClr val="accent1"/>
                </a:solidFill>
                <a:latin typeface="Avenir Next LT Pro" panose="020B0504020202020204" pitchFamily="34" charset="-18"/>
              </a:rPr>
              <a:t>Sociálně klimatický fond</a:t>
            </a:r>
          </a:p>
          <a:p>
            <a:pPr algn="ctr"/>
            <a:r>
              <a:rPr lang="cs-CZ" sz="2000" b="1">
                <a:solidFill>
                  <a:schemeClr val="accent1"/>
                </a:solidFill>
                <a:latin typeface="Avenir Next LT Pro" panose="020B0504020202020204" pitchFamily="34" charset="-18"/>
              </a:rPr>
              <a:t>1,2 mld. EUR</a:t>
            </a:r>
          </a:p>
        </p:txBody>
      </p:sp>
      <p:sp>
        <p:nvSpPr>
          <p:cNvPr id="15" name="Obdélník: se zakulacenými rohy 14">
            <a:extLst>
              <a:ext uri="{FF2B5EF4-FFF2-40B4-BE49-F238E27FC236}">
                <a16:creationId xmlns:a16="http://schemas.microsoft.com/office/drawing/2014/main" id="{E1C13D28-D545-41BD-8982-118629B0A79C}"/>
              </a:ext>
            </a:extLst>
          </p:cNvPr>
          <p:cNvSpPr/>
          <p:nvPr/>
        </p:nvSpPr>
        <p:spPr>
          <a:xfrm>
            <a:off x="9802887" y="2865773"/>
            <a:ext cx="2289600" cy="1311418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>
                <a:solidFill>
                  <a:schemeClr val="accent1"/>
                </a:solidFill>
                <a:latin typeface="Avenir Next LT Pro" panose="020B0504020202020204" pitchFamily="34" charset="-18"/>
              </a:rPr>
              <a:t>Vnitřní záležitosti</a:t>
            </a:r>
          </a:p>
          <a:p>
            <a:pPr algn="ctr"/>
            <a:r>
              <a:rPr lang="cs-CZ" sz="2000" b="1">
                <a:solidFill>
                  <a:schemeClr val="accent1"/>
                </a:solidFill>
                <a:latin typeface="Avenir Next LT Pro" panose="020B0504020202020204" pitchFamily="34" charset="-18"/>
              </a:rPr>
              <a:t>0,6 mld. EUR</a:t>
            </a:r>
          </a:p>
        </p:txBody>
      </p:sp>
      <p:sp>
        <p:nvSpPr>
          <p:cNvPr id="20" name="Obdélník: se zakulacenými rohy 19">
            <a:extLst>
              <a:ext uri="{FF2B5EF4-FFF2-40B4-BE49-F238E27FC236}">
                <a16:creationId xmlns:a16="http://schemas.microsoft.com/office/drawing/2014/main" id="{71BA8065-DC8F-02B2-AC71-FCEA28EADCA8}"/>
              </a:ext>
            </a:extLst>
          </p:cNvPr>
          <p:cNvSpPr/>
          <p:nvPr/>
        </p:nvSpPr>
        <p:spPr>
          <a:xfrm>
            <a:off x="7476124" y="1487660"/>
            <a:ext cx="2661751" cy="1311418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>
                <a:solidFill>
                  <a:schemeClr val="accent1"/>
                </a:solidFill>
                <a:latin typeface="Avenir Next LT Pro" panose="020B0504020202020204" pitchFamily="34" charset="-18"/>
              </a:rPr>
              <a:t>Klimatické a environmentální cíle</a:t>
            </a:r>
          </a:p>
          <a:p>
            <a:pPr algn="ctr"/>
            <a:r>
              <a:rPr lang="cs-CZ" sz="2000" b="1">
                <a:solidFill>
                  <a:schemeClr val="accent1"/>
                </a:solidFill>
                <a:latin typeface="Avenir Next LT Pro" panose="020B0504020202020204" pitchFamily="34" charset="-18"/>
              </a:rPr>
              <a:t>43 %</a:t>
            </a:r>
          </a:p>
        </p:txBody>
      </p:sp>
      <p:sp>
        <p:nvSpPr>
          <p:cNvPr id="23" name="Obdélník: se zakulacenými rohy 22">
            <a:extLst>
              <a:ext uri="{FF2B5EF4-FFF2-40B4-BE49-F238E27FC236}">
                <a16:creationId xmlns:a16="http://schemas.microsoft.com/office/drawing/2014/main" id="{0E94358A-5809-C07B-7058-9FE880E86F76}"/>
              </a:ext>
            </a:extLst>
          </p:cNvPr>
          <p:cNvSpPr/>
          <p:nvPr/>
        </p:nvSpPr>
        <p:spPr>
          <a:xfrm>
            <a:off x="5149361" y="1487660"/>
            <a:ext cx="2289600" cy="1311418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>
                <a:solidFill>
                  <a:schemeClr val="accent1"/>
                </a:solidFill>
                <a:latin typeface="Avenir Next LT Pro" panose="020B0504020202020204" pitchFamily="34" charset="-18"/>
              </a:rPr>
              <a:t>Sociální cíle</a:t>
            </a:r>
          </a:p>
          <a:p>
            <a:pPr algn="ctr"/>
            <a:r>
              <a:rPr lang="cs-CZ" sz="2000" b="1">
                <a:solidFill>
                  <a:schemeClr val="accent1"/>
                </a:solidFill>
                <a:latin typeface="Avenir Next LT Pro" panose="020B0504020202020204" pitchFamily="34" charset="-18"/>
              </a:rPr>
              <a:t>14 %</a:t>
            </a:r>
          </a:p>
        </p:txBody>
      </p:sp>
      <p:sp>
        <p:nvSpPr>
          <p:cNvPr id="25" name="Obdélník: se zakulacenými rohy 24">
            <a:extLst>
              <a:ext uri="{FF2B5EF4-FFF2-40B4-BE49-F238E27FC236}">
                <a16:creationId xmlns:a16="http://schemas.microsoft.com/office/drawing/2014/main" id="{BEEC131D-56CA-302B-FD05-6C87D3BB724A}"/>
              </a:ext>
            </a:extLst>
          </p:cNvPr>
          <p:cNvSpPr/>
          <p:nvPr/>
        </p:nvSpPr>
        <p:spPr>
          <a:xfrm>
            <a:off x="5149361" y="2919523"/>
            <a:ext cx="2289600" cy="1311418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>
                <a:solidFill>
                  <a:schemeClr val="accent1"/>
                </a:solidFill>
                <a:latin typeface="Avenir Next LT Pro" panose="020B0504020202020204" pitchFamily="34" charset="-18"/>
              </a:rPr>
              <a:t>Interreg</a:t>
            </a:r>
          </a:p>
          <a:p>
            <a:pPr algn="ctr"/>
            <a:r>
              <a:rPr lang="cs-CZ" sz="2000" b="1">
                <a:solidFill>
                  <a:schemeClr val="accent1"/>
                </a:solidFill>
                <a:latin typeface="Avenir Next LT Pro" panose="020B0504020202020204" pitchFamily="34" charset="-18"/>
              </a:rPr>
              <a:t>0,37 mld. EUR	</a:t>
            </a:r>
          </a:p>
        </p:txBody>
      </p:sp>
      <p:sp>
        <p:nvSpPr>
          <p:cNvPr id="28" name="Levá složená závorka 27">
            <a:extLst>
              <a:ext uri="{FF2B5EF4-FFF2-40B4-BE49-F238E27FC236}">
                <a16:creationId xmlns:a16="http://schemas.microsoft.com/office/drawing/2014/main" id="{0A8220C4-B2BF-B316-D3FD-BD616E00757A}"/>
              </a:ext>
            </a:extLst>
          </p:cNvPr>
          <p:cNvSpPr/>
          <p:nvPr/>
        </p:nvSpPr>
        <p:spPr>
          <a:xfrm>
            <a:off x="4688139" y="1828800"/>
            <a:ext cx="349853" cy="350813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Rovnoramenný trojúhelník 28">
            <a:extLst>
              <a:ext uri="{FF2B5EF4-FFF2-40B4-BE49-F238E27FC236}">
                <a16:creationId xmlns:a16="http://schemas.microsoft.com/office/drawing/2014/main" id="{3101218E-9544-B7F5-C6BF-822D995E1963}"/>
              </a:ext>
            </a:extLst>
          </p:cNvPr>
          <p:cNvSpPr/>
          <p:nvPr/>
        </p:nvSpPr>
        <p:spPr>
          <a:xfrm>
            <a:off x="7342621" y="4243887"/>
            <a:ext cx="4849379" cy="1928313"/>
          </a:xfrm>
          <a:prstGeom prst="triangle">
            <a:avLst>
              <a:gd name="adj" fmla="val 100000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20998347-6856-00A9-4157-524B79C381E9}"/>
              </a:ext>
            </a:extLst>
          </p:cNvPr>
          <p:cNvSpPr txBox="1"/>
          <p:nvPr/>
        </p:nvSpPr>
        <p:spPr>
          <a:xfrm>
            <a:off x="10052347" y="5047473"/>
            <a:ext cx="21396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>
                <a:solidFill>
                  <a:schemeClr val="tx1">
                    <a:lumMod val="75000"/>
                    <a:lumOff val="25000"/>
                  </a:schemeClr>
                </a:solidFill>
              </a:rPr>
              <a:t>Částky v EUR platí v případě objemu </a:t>
            </a:r>
            <a:r>
              <a:rPr lang="cs-CZ" sz="2000" b="1">
                <a:solidFill>
                  <a:schemeClr val="tx1">
                    <a:lumMod val="75000"/>
                    <a:lumOff val="25000"/>
                  </a:schemeClr>
                </a:solidFill>
              </a:rPr>
              <a:t>VFR = 1,26 % </a:t>
            </a:r>
            <a:r>
              <a:rPr lang="cs-CZ" b="1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-18"/>
              </a:rPr>
              <a:t>HND</a:t>
            </a:r>
            <a:r>
              <a:rPr lang="cs-CZ" sz="2000" b="1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</p:txBody>
      </p:sp>
      <p:sp>
        <p:nvSpPr>
          <p:cNvPr id="30" name="Obdélník: se zakulacenými rohy 29">
            <a:extLst>
              <a:ext uri="{FF2B5EF4-FFF2-40B4-BE49-F238E27FC236}">
                <a16:creationId xmlns:a16="http://schemas.microsoft.com/office/drawing/2014/main" id="{4714FF44-77D1-574D-53F6-94C687DD8FE3}"/>
              </a:ext>
            </a:extLst>
          </p:cNvPr>
          <p:cNvSpPr/>
          <p:nvPr/>
        </p:nvSpPr>
        <p:spPr>
          <a:xfrm>
            <a:off x="7476124" y="2895196"/>
            <a:ext cx="2289600" cy="1311418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>
                <a:solidFill>
                  <a:schemeClr val="accent1"/>
                </a:solidFill>
                <a:latin typeface="Avenir Next LT Pro" panose="020B0504020202020204" pitchFamily="34" charset="-18"/>
              </a:rPr>
              <a:t>Méně rozvinuté regiony</a:t>
            </a:r>
          </a:p>
          <a:p>
            <a:pPr algn="ctr"/>
            <a:r>
              <a:rPr lang="cs-CZ" sz="2000" b="1">
                <a:solidFill>
                  <a:schemeClr val="accent1"/>
                </a:solidFill>
                <a:latin typeface="Avenir Next LT Pro" panose="020B0504020202020204" pitchFamily="34" charset="-18"/>
              </a:rPr>
              <a:t>7,3 mld. EUR 	</a:t>
            </a:r>
          </a:p>
        </p:txBody>
      </p:sp>
      <p:sp>
        <p:nvSpPr>
          <p:cNvPr id="3" name="Obdélník: se zakulacenými rohy 2">
            <a:extLst>
              <a:ext uri="{FF2B5EF4-FFF2-40B4-BE49-F238E27FC236}">
                <a16:creationId xmlns:a16="http://schemas.microsoft.com/office/drawing/2014/main" id="{24E8E8AD-B955-C51C-075D-925D26A7AC77}"/>
              </a:ext>
            </a:extLst>
          </p:cNvPr>
          <p:cNvSpPr/>
          <p:nvPr/>
        </p:nvSpPr>
        <p:spPr>
          <a:xfrm>
            <a:off x="7476124" y="4340005"/>
            <a:ext cx="2291186" cy="1311418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>
                <a:solidFill>
                  <a:schemeClr val="accent1"/>
                </a:solidFill>
                <a:latin typeface="Avenir Next LT Pro" panose="020B0504020202020204" pitchFamily="34" charset="-18"/>
              </a:rPr>
              <a:t>Opatření na podporu příjmu zemědělců/ rybářů</a:t>
            </a:r>
          </a:p>
          <a:p>
            <a:pPr algn="ctr"/>
            <a:r>
              <a:rPr lang="cs-CZ" sz="2000" b="1" i="1">
                <a:solidFill>
                  <a:schemeClr val="accent1"/>
                </a:solidFill>
                <a:latin typeface="Avenir Next LT Pro" panose="020B0504020202020204" pitchFamily="34" charset="-18"/>
              </a:rPr>
              <a:t>cca 7 mld. EUR</a:t>
            </a:r>
          </a:p>
        </p:txBody>
      </p:sp>
    </p:spTree>
    <p:extLst>
      <p:ext uri="{BB962C8B-B14F-4D97-AF65-F5344CB8AC3E}">
        <p14:creationId xmlns:p14="http://schemas.microsoft.com/office/powerpoint/2010/main" val="2209763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F25C51-C6F3-8499-64C9-B08B9772F0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F93CF3-71FA-8393-0A70-675015D2C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29710"/>
          </a:xfrm>
        </p:spPr>
        <p:txBody>
          <a:bodyPr lIns="91440" tIns="45720" rIns="91440" bIns="45720" anchor="ctr">
            <a:normAutofit/>
          </a:bodyPr>
          <a:lstStyle/>
          <a:p>
            <a:pPr marL="359410"/>
            <a:r>
              <a:rPr lang="cs-CZ" sz="3500" b="0">
                <a:solidFill>
                  <a:schemeClr val="tx1"/>
                </a:solidFill>
                <a:latin typeface="Avenir Next LT Pro"/>
              </a:rPr>
              <a:t>Základní principy NRPP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D254ECD6-360D-E95A-5C48-C378AFB1B274}"/>
              </a:ext>
            </a:extLst>
          </p:cNvPr>
          <p:cNvSpPr txBox="1"/>
          <p:nvPr/>
        </p:nvSpPr>
        <p:spPr>
          <a:xfrm>
            <a:off x="3359214" y="1565613"/>
            <a:ext cx="82873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>
                <a:latin typeface="Avenir Next LT Pro" panose="020B0504020202020204" pitchFamily="34" charset="-18"/>
              </a:rPr>
              <a:t>Jeden NRPP schvalovaný EK/CID (tj. prováděcí rozhodnutí Komise). </a:t>
            </a:r>
            <a:br>
              <a:rPr lang="cs-CZ">
                <a:latin typeface="Avenir Next LT Pro" panose="020B0504020202020204" pitchFamily="34" charset="-18"/>
              </a:rPr>
            </a:br>
            <a:r>
              <a:rPr lang="cs-CZ">
                <a:latin typeface="Avenir Next LT Pro" panose="020B0504020202020204" pitchFamily="34" charset="-18"/>
              </a:rPr>
              <a:t>Kapitoly v plánu budou zaměřené na regionální rozvoj, vnitřní věci, sociální oblast, zemědělskou a rybářskou politiku. 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AF963EBA-41AF-78C2-63CA-639CC6FA658A}"/>
              </a:ext>
            </a:extLst>
          </p:cNvPr>
          <p:cNvSpPr txBox="1"/>
          <p:nvPr/>
        </p:nvSpPr>
        <p:spPr>
          <a:xfrm>
            <a:off x="545433" y="1670125"/>
            <a:ext cx="2380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>
                <a:solidFill>
                  <a:schemeClr val="tx2"/>
                </a:solidFill>
                <a:latin typeface="Avenir Next LT Pro" panose="020B0504020202020204" pitchFamily="34" charset="-18"/>
              </a:rPr>
              <a:t>Národní regionální partnerský plán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3357872-DAC2-D178-056A-1D5BDAF72D8D}"/>
              </a:ext>
            </a:extLst>
          </p:cNvPr>
          <p:cNvSpPr txBox="1"/>
          <p:nvPr/>
        </p:nvSpPr>
        <p:spPr>
          <a:xfrm>
            <a:off x="3359213" y="3140354"/>
            <a:ext cx="82873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>
                <a:latin typeface="Avenir Next LT Pro" panose="020B0504020202020204" pitchFamily="34" charset="-18"/>
              </a:rPr>
              <a:t>Již nejsou alokace pro jednotlivé fondy, rozdělení na národní úrovni dle kapitol v plánu, nařízení konkretizuje jen částky pro vnitřní věci, SKF, MRR, sociální cíle a cíle na klima, podpora příjmů pro zemědělce.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ACEB1289-E375-39C7-1A3A-7A601B4A5F30}"/>
              </a:ext>
            </a:extLst>
          </p:cNvPr>
          <p:cNvSpPr txBox="1"/>
          <p:nvPr/>
        </p:nvSpPr>
        <p:spPr>
          <a:xfrm>
            <a:off x="3359213" y="4222667"/>
            <a:ext cx="66318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>
                <a:latin typeface="Avenir Next LT Pro" panose="020B0504020202020204" pitchFamily="34" charset="-18"/>
              </a:rPr>
              <a:t>Větší volnost pro ČS při nastavení struktury, pravidel v NRPP.</a:t>
            </a:r>
          </a:p>
        </p:txBody>
      </p:sp>
      <p:sp>
        <p:nvSpPr>
          <p:cNvPr id="19" name="TextovéPole 18">
            <a:extLst>
              <a:ext uri="{FF2B5EF4-FFF2-40B4-BE49-F238E27FC236}">
                <a16:creationId xmlns:a16="http://schemas.microsoft.com/office/drawing/2014/main" id="{B25A90D9-B435-B16E-49E7-368C6EE4DE88}"/>
              </a:ext>
            </a:extLst>
          </p:cNvPr>
          <p:cNvSpPr txBox="1"/>
          <p:nvPr/>
        </p:nvSpPr>
        <p:spPr>
          <a:xfrm>
            <a:off x="545432" y="3228779"/>
            <a:ext cx="2380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>
                <a:solidFill>
                  <a:schemeClr val="tx2"/>
                </a:solidFill>
                <a:latin typeface="Avenir Next LT Pro" panose="020B0504020202020204" pitchFamily="34" charset="-18"/>
              </a:rPr>
              <a:t>Jedna obálka pro celý NRPP</a:t>
            </a:r>
          </a:p>
        </p:txBody>
      </p:sp>
      <p:sp>
        <p:nvSpPr>
          <p:cNvPr id="22" name="TextovéPole 21">
            <a:extLst>
              <a:ext uri="{FF2B5EF4-FFF2-40B4-BE49-F238E27FC236}">
                <a16:creationId xmlns:a16="http://schemas.microsoft.com/office/drawing/2014/main" id="{DB687246-01C7-4197-AEBA-79E947E395F9}"/>
              </a:ext>
            </a:extLst>
          </p:cNvPr>
          <p:cNvSpPr txBox="1"/>
          <p:nvPr/>
        </p:nvSpPr>
        <p:spPr>
          <a:xfrm>
            <a:off x="545432" y="4063684"/>
            <a:ext cx="2380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>
                <a:solidFill>
                  <a:schemeClr val="tx2"/>
                </a:solidFill>
                <a:latin typeface="Avenir Next LT Pro" panose="020B0504020202020204" pitchFamily="34" charset="-18"/>
              </a:rPr>
              <a:t>Flexibilita pro ČS při nastavování NRPP</a:t>
            </a:r>
          </a:p>
        </p:txBody>
      </p:sp>
      <p:sp>
        <p:nvSpPr>
          <p:cNvPr id="23" name="TextovéPole 22">
            <a:extLst>
              <a:ext uri="{FF2B5EF4-FFF2-40B4-BE49-F238E27FC236}">
                <a16:creationId xmlns:a16="http://schemas.microsoft.com/office/drawing/2014/main" id="{2D2F4CF7-6ACF-6D30-1E5F-23D343B62DF3}"/>
              </a:ext>
            </a:extLst>
          </p:cNvPr>
          <p:cNvSpPr txBox="1"/>
          <p:nvPr/>
        </p:nvSpPr>
        <p:spPr>
          <a:xfrm>
            <a:off x="545433" y="4818543"/>
            <a:ext cx="2380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>
                <a:solidFill>
                  <a:schemeClr val="tx2"/>
                </a:solidFill>
                <a:latin typeface="Avenir Next LT Pro" panose="020B0504020202020204" pitchFamily="34" charset="-18"/>
              </a:rPr>
              <a:t>Výkonnostní model</a:t>
            </a:r>
          </a:p>
        </p:txBody>
      </p:sp>
      <p:sp>
        <p:nvSpPr>
          <p:cNvPr id="24" name="TextovéPole 23">
            <a:extLst>
              <a:ext uri="{FF2B5EF4-FFF2-40B4-BE49-F238E27FC236}">
                <a16:creationId xmlns:a16="http://schemas.microsoft.com/office/drawing/2014/main" id="{0BC75EB8-1345-6981-DF77-9B72F4A76DD7}"/>
              </a:ext>
            </a:extLst>
          </p:cNvPr>
          <p:cNvSpPr txBox="1"/>
          <p:nvPr/>
        </p:nvSpPr>
        <p:spPr>
          <a:xfrm>
            <a:off x="3359213" y="4820971"/>
            <a:ext cx="6175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s-CZ"/>
            </a:defPPr>
            <a:lvl1pPr>
              <a:defRPr>
                <a:latin typeface="Avenir Next LT Pro" panose="020B0504020202020204" pitchFamily="34" charset="-18"/>
              </a:defRPr>
            </a:lvl1pPr>
          </a:lstStyle>
          <a:p>
            <a:r>
              <a:rPr lang="cs-CZ"/>
              <a:t>Proplácení dle dosažených cílů a milníků.</a:t>
            </a:r>
          </a:p>
        </p:txBody>
      </p:sp>
      <p:cxnSp>
        <p:nvCxnSpPr>
          <p:cNvPr id="27" name="Přímá spojnice 26">
            <a:extLst>
              <a:ext uri="{FF2B5EF4-FFF2-40B4-BE49-F238E27FC236}">
                <a16:creationId xmlns:a16="http://schemas.microsoft.com/office/drawing/2014/main" id="{63703425-EC1F-E17A-9874-5C8E23DA9BD5}"/>
              </a:ext>
            </a:extLst>
          </p:cNvPr>
          <p:cNvCxnSpPr/>
          <p:nvPr/>
        </p:nvCxnSpPr>
        <p:spPr>
          <a:xfrm>
            <a:off x="3070459" y="1547456"/>
            <a:ext cx="0" cy="4591251"/>
          </a:xfrm>
          <a:prstGeom prst="line">
            <a:avLst/>
          </a:prstGeom>
          <a:ln w="28575">
            <a:solidFill>
              <a:schemeClr val="tx1">
                <a:lumMod val="10000"/>
                <a:lumOff val="90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8" name="TextovéPole 27">
            <a:extLst>
              <a:ext uri="{FF2B5EF4-FFF2-40B4-BE49-F238E27FC236}">
                <a16:creationId xmlns:a16="http://schemas.microsoft.com/office/drawing/2014/main" id="{9982BF99-6895-BA3D-96A5-29F43F2CC4DC}"/>
              </a:ext>
            </a:extLst>
          </p:cNvPr>
          <p:cNvSpPr txBox="1"/>
          <p:nvPr/>
        </p:nvSpPr>
        <p:spPr>
          <a:xfrm>
            <a:off x="545432" y="5369636"/>
            <a:ext cx="2380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>
                <a:solidFill>
                  <a:schemeClr val="tx2"/>
                </a:solidFill>
                <a:latin typeface="Avenir Next LT Pro" panose="020B0504020202020204" pitchFamily="34" charset="-18"/>
              </a:rPr>
              <a:t>Partnerský přístup</a:t>
            </a:r>
          </a:p>
        </p:txBody>
      </p:sp>
      <p:sp>
        <p:nvSpPr>
          <p:cNvPr id="29" name="TextovéPole 28">
            <a:extLst>
              <a:ext uri="{FF2B5EF4-FFF2-40B4-BE49-F238E27FC236}">
                <a16:creationId xmlns:a16="http://schemas.microsoft.com/office/drawing/2014/main" id="{7DCBC747-FF6B-3935-0D18-CD66739D14CC}"/>
              </a:ext>
            </a:extLst>
          </p:cNvPr>
          <p:cNvSpPr txBox="1"/>
          <p:nvPr/>
        </p:nvSpPr>
        <p:spPr>
          <a:xfrm>
            <a:off x="3359214" y="5378428"/>
            <a:ext cx="6175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>
                <a:latin typeface="Avenir Next LT Pro" panose="020B0504020202020204" pitchFamily="34" charset="-18"/>
              </a:rPr>
              <a:t>Zapojení partnerů do přípravy a provádění NRPP.</a:t>
            </a:r>
          </a:p>
        </p:txBody>
      </p:sp>
      <p:sp>
        <p:nvSpPr>
          <p:cNvPr id="30" name="TextovéPole 29">
            <a:extLst>
              <a:ext uri="{FF2B5EF4-FFF2-40B4-BE49-F238E27FC236}">
                <a16:creationId xmlns:a16="http://schemas.microsoft.com/office/drawing/2014/main" id="{560BB8FE-F087-1E7D-486D-80190F686DB5}"/>
              </a:ext>
            </a:extLst>
          </p:cNvPr>
          <p:cNvSpPr txBox="1"/>
          <p:nvPr/>
        </p:nvSpPr>
        <p:spPr>
          <a:xfrm>
            <a:off x="3359212" y="2600637"/>
            <a:ext cx="83836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>
                <a:latin typeface="Avenir Next LT Pro" panose="020B0504020202020204" pitchFamily="34" charset="-18"/>
              </a:rPr>
              <a:t>Koordinuje a řídí celý NRPP (Ministerstvo pro místní rozvoj).</a:t>
            </a:r>
          </a:p>
        </p:txBody>
      </p:sp>
      <p:sp>
        <p:nvSpPr>
          <p:cNvPr id="31" name="TextovéPole 30">
            <a:extLst>
              <a:ext uri="{FF2B5EF4-FFF2-40B4-BE49-F238E27FC236}">
                <a16:creationId xmlns:a16="http://schemas.microsoft.com/office/drawing/2014/main" id="{1536AFC7-234B-0A70-3A9B-00340F9E05BE}"/>
              </a:ext>
            </a:extLst>
          </p:cNvPr>
          <p:cNvSpPr txBox="1"/>
          <p:nvPr/>
        </p:nvSpPr>
        <p:spPr>
          <a:xfrm>
            <a:off x="545432" y="2465199"/>
            <a:ext cx="2380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>
                <a:solidFill>
                  <a:schemeClr val="tx2"/>
                </a:solidFill>
                <a:latin typeface="Avenir Next LT Pro" panose="020B0504020202020204" pitchFamily="34" charset="-18"/>
              </a:rPr>
              <a:t>Role koordinačního orgánu</a:t>
            </a:r>
          </a:p>
        </p:txBody>
      </p:sp>
    </p:spTree>
    <p:extLst>
      <p:ext uri="{BB962C8B-B14F-4D97-AF65-F5344CB8AC3E}">
        <p14:creationId xmlns:p14="http://schemas.microsoft.com/office/powerpoint/2010/main" val="2432869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634A7E-4564-F5F5-F5FA-CC2D17C5D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0">
                <a:solidFill>
                  <a:schemeClr val="tx1"/>
                </a:solidFill>
                <a:latin typeface="Avenir Next LT Pro"/>
              </a:rPr>
              <a:t>Klíčové priority ČR v rámcové pozici</a:t>
            </a:r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B4899C6-5CF8-9AD9-63CE-22056878D4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400" b="1">
                <a:solidFill>
                  <a:schemeClr val="tx2"/>
                </a:solidFill>
                <a:latin typeface="Avenir Next LT Pro" panose="020B0504020202020204" pitchFamily="34" charset="-18"/>
              </a:rPr>
              <a:t>Rozpočet EU a alokace pro ČR</a:t>
            </a:r>
          </a:p>
          <a:p>
            <a:pPr lvl="1" algn="just"/>
            <a:r>
              <a:rPr lang="cs-CZ" sz="2400">
                <a:latin typeface="Avenir Next LT Pro" panose="020B0504020202020204" pitchFamily="34" charset="-18"/>
              </a:rPr>
              <a:t>Zajištění dostatečného rozpočtu na Evropský fond a NRPP a podpora odděleného financování jednotlivých politik. Důraz na transparentní </a:t>
            </a:r>
            <a:br>
              <a:rPr lang="cs-CZ" sz="2400">
                <a:latin typeface="Avenir Next LT Pro" panose="020B0504020202020204" pitchFamily="34" charset="-18"/>
              </a:rPr>
            </a:br>
            <a:r>
              <a:rPr lang="cs-CZ" sz="2400">
                <a:latin typeface="Avenir Next LT Pro" panose="020B0504020202020204" pitchFamily="34" charset="-18"/>
              </a:rPr>
              <a:t>a spravedlivou metodiku výpočtu alokací pro ČR. Zároveň obezřetný přístup k dluhovému financování.</a:t>
            </a:r>
          </a:p>
          <a:p>
            <a:pPr marL="0" indent="0">
              <a:buNone/>
            </a:pPr>
            <a:r>
              <a:rPr lang="cs-CZ" sz="2400" b="1">
                <a:solidFill>
                  <a:schemeClr val="tx2"/>
                </a:solidFill>
                <a:latin typeface="Avenir Next LT Pro" panose="020B0504020202020204" pitchFamily="34" charset="-18"/>
              </a:rPr>
              <a:t>Výkonností model</a:t>
            </a:r>
          </a:p>
          <a:p>
            <a:pPr lvl="1" algn="just"/>
            <a:r>
              <a:rPr lang="cs-CZ" sz="2400">
                <a:latin typeface="Avenir Next LT Pro" panose="020B0504020202020204" pitchFamily="34" charset="-18"/>
              </a:rPr>
              <a:t>Posilování výkonnostních prvků ve sdíleném řízení je žádoucí, současně však výlučný přechod představuje určitá rizika. Požadavek na  zachování flexibility kombinací výkonnostního modelu (plnění milníků) a nákladového modelu (vykazování výdajů). 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5989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5C0354-063E-AF94-2C0B-8DE481DA15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11125A-6E5B-E2FA-BCC3-BCD16B125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0">
                <a:solidFill>
                  <a:schemeClr val="tx1"/>
                </a:solidFill>
                <a:latin typeface="Avenir Next LT Pro"/>
              </a:rPr>
              <a:t>Klíčové priority ČR v rámcové pozici</a:t>
            </a:r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EB37F28-64A0-F531-B15C-0297F77C0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1" y="1529862"/>
            <a:ext cx="10972800" cy="4525963"/>
          </a:xfrm>
        </p:spPr>
        <p:txBody>
          <a:bodyPr/>
          <a:lstStyle/>
          <a:p>
            <a:pPr marL="0" indent="0">
              <a:buNone/>
            </a:pPr>
            <a:r>
              <a:rPr lang="cs-CZ" sz="2400" b="1">
                <a:solidFill>
                  <a:schemeClr val="tx2"/>
                </a:solidFill>
                <a:latin typeface="Avenir Next LT Pro" panose="020B0504020202020204" pitchFamily="34" charset="-18"/>
              </a:rPr>
              <a:t>Propojení politik</a:t>
            </a:r>
          </a:p>
          <a:p>
            <a:pPr lvl="1" algn="just"/>
            <a:r>
              <a:rPr lang="cs-CZ" sz="2400">
                <a:latin typeface="Avenir Next LT Pro" panose="020B0504020202020204" pitchFamily="34" charset="-18"/>
              </a:rPr>
              <a:t>Sjednocení rozdílných politik (soudržnost, vnitřní věci, zemědělství) do jednoho regulačního rámce se jeví jako rizikové, požadavek na zachování oddělených pravidel a financování, zejména přesun specifických ustanovení pro společnou zemědělskou politiku do separátního nařízení projednávaného v Radě AGRI.</a:t>
            </a:r>
          </a:p>
          <a:p>
            <a:pPr lvl="1" algn="just"/>
            <a:r>
              <a:rPr lang="cs-CZ" sz="2400">
                <a:latin typeface="Avenir Next LT Pro" panose="020B0504020202020204" pitchFamily="34" charset="-18"/>
              </a:rPr>
              <a:t>Požadavek na zachování kontinuity se současným obdobím a možnost reflektovat národní specifika.</a:t>
            </a:r>
          </a:p>
          <a:p>
            <a:pPr marL="600428" lvl="1" indent="0" algn="just">
              <a:buNone/>
            </a:pPr>
            <a:endParaRPr lang="cs-CZ" sz="2400">
              <a:latin typeface="Avenir Next LT Pro" panose="020B0504020202020204" pitchFamily="34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3007970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10C87B-F859-A7AE-547A-B135BEB33F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B9FEFA-A681-8D40-42AE-21BAF79F0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500" b="0">
                <a:solidFill>
                  <a:schemeClr val="tx1"/>
                </a:solidFill>
                <a:latin typeface="Avenir Next LT Pro"/>
              </a:rPr>
              <a:t>Klíčové priority ČR v rámcové pozici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62F7F06-3060-07AC-89FF-1A2E42B492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400" b="1">
                <a:solidFill>
                  <a:schemeClr val="tx2"/>
                </a:solidFill>
                <a:latin typeface="Avenir Next LT Pro" panose="020B0504020202020204" pitchFamily="34" charset="-18"/>
              </a:rPr>
              <a:t>Požadavky plánu</a:t>
            </a:r>
          </a:p>
          <a:p>
            <a:pPr lvl="1" algn="just"/>
            <a:r>
              <a:rPr lang="cs-CZ" sz="2400">
                <a:latin typeface="Avenir Next LT Pro" panose="020B0504020202020204" pitchFamily="34" charset="-18"/>
              </a:rPr>
              <a:t>ČR na základě zkušeností z období 2021 – 2027 považuje stanovených 43 % na klima za příliš ambiciózní a bude usilovat o jeho snížení.</a:t>
            </a:r>
          </a:p>
          <a:p>
            <a:pPr lvl="1" algn="just">
              <a:spcAft>
                <a:spcPts val="600"/>
              </a:spcAft>
            </a:pPr>
            <a:r>
              <a:rPr lang="cs-CZ" sz="2400">
                <a:latin typeface="Avenir Next LT Pro" panose="020B0504020202020204" pitchFamily="34" charset="-18"/>
              </a:rPr>
              <a:t>Požadavek na maximální flexibilitu při procesu změn NRPP.</a:t>
            </a:r>
          </a:p>
          <a:p>
            <a:pPr marL="0" marR="0" lvl="0" indent="0" algn="l" defTabSz="120085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400" b="1" i="0" u="none" strike="noStrike" kern="1200" cap="none" spc="0" normalizeH="0" baseline="0" noProof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venir Next LT Pro" panose="020B0504020202020204" pitchFamily="34" charset="-18"/>
                <a:ea typeface="+mn-ea"/>
                <a:cs typeface="+mn-cs"/>
              </a:rPr>
              <a:t>Řízení plánu</a:t>
            </a:r>
          </a:p>
          <a:p>
            <a:pPr marL="975695" marR="0" lvl="1" indent="-375267" algn="just" defTabSz="120085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»"/>
              <a:tabLst/>
              <a:defRPr/>
            </a:pPr>
            <a:r>
              <a:rPr kumimoji="0" lang="cs-CZ" sz="2400" b="0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venir Next LT Pro" panose="020B0504020202020204" pitchFamily="34" charset="-18"/>
                <a:ea typeface="+mn-ea"/>
                <a:cs typeface="+mn-cs"/>
              </a:rPr>
              <a:t>Nesouhlas s navrhovaným nastavením rolí a kompetencí zapojených orgánů. Požadavek na využití existujících osvědčených struktur </a:t>
            </a:r>
            <a:br>
              <a:rPr kumimoji="0" lang="cs-CZ" sz="2400" b="0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venir Next LT Pro" panose="020B0504020202020204" pitchFamily="34" charset="-18"/>
                <a:ea typeface="+mn-ea"/>
                <a:cs typeface="+mn-cs"/>
              </a:rPr>
            </a:br>
            <a:r>
              <a:rPr kumimoji="0" lang="cs-CZ" sz="2400" b="0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venir Next LT Pro" panose="020B0504020202020204" pitchFamily="34" charset="-18"/>
                <a:ea typeface="+mn-ea"/>
                <a:cs typeface="+mn-cs"/>
              </a:rPr>
              <a:t>v členských státech a jasné vymezení pravomocí, aby se předešlo překryvům a zbytečné složitosti. </a:t>
            </a:r>
          </a:p>
          <a:p>
            <a:pPr marL="600428" lvl="1" indent="0" algn="just">
              <a:buNone/>
            </a:pPr>
            <a:endParaRPr lang="cs-CZ" sz="2400">
              <a:latin typeface="Avenir Next LT Pro" panose="020B0504020202020204" pitchFamily="34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7868020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55EA52-8907-DA45-4966-0A74E180B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0">
                <a:solidFill>
                  <a:schemeClr val="tx1"/>
                </a:solidFill>
                <a:latin typeface="Avenir Next LT Pro"/>
              </a:rPr>
              <a:t>Klíčové priority ČR v rámcové pozici</a:t>
            </a:r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64F1361-36A7-43CC-0583-E805FA3702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400" b="1">
                <a:solidFill>
                  <a:schemeClr val="tx2"/>
                </a:solidFill>
                <a:latin typeface="Avenir Next LT Pro" panose="020B0504020202020204" pitchFamily="34" charset="-18"/>
              </a:rPr>
              <a:t>Monitorovací opatření</a:t>
            </a:r>
          </a:p>
          <a:p>
            <a:pPr lvl="1" algn="just"/>
            <a:r>
              <a:rPr lang="cs-CZ" sz="2400">
                <a:latin typeface="Avenir Next LT Pro" panose="020B0504020202020204" pitchFamily="34" charset="-18"/>
              </a:rPr>
              <a:t>Podpora vytvoření více monitorovacích výborů pro specifické kapitoly a jednoho koordinačního výboru pro horizontální témata. Odmítnutí administrativní zátěže spojené s výběrem členů a požadavkem na většinové zastoupení partnerů.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cs-CZ" sz="2400" b="1">
                <a:solidFill>
                  <a:schemeClr val="tx2"/>
                </a:solidFill>
                <a:latin typeface="Avenir Next LT Pro" panose="020B0504020202020204" pitchFamily="34" charset="-18"/>
              </a:rPr>
              <a:t>Řízení a finanční pravidla</a:t>
            </a:r>
          </a:p>
          <a:p>
            <a:pPr lvl="1" algn="just"/>
            <a:r>
              <a:rPr lang="cs-CZ" sz="2400">
                <a:latin typeface="Avenir Next LT Pro" panose="020B0504020202020204" pitchFamily="34" charset="-18"/>
              </a:rPr>
              <a:t>Odstranění povinnosti potvrzovat v závěrečném balíčku celkovou výši plateb příjemcům. Zrušení omezení pro zasílání žádostí o platbu pouze do října. Zpřesnění pravidel pro přerušení plateb, finanční opravy a trvalost opatření.</a:t>
            </a:r>
          </a:p>
        </p:txBody>
      </p:sp>
    </p:spTree>
    <p:extLst>
      <p:ext uri="{BB962C8B-B14F-4D97-AF65-F5344CB8AC3E}">
        <p14:creationId xmlns:p14="http://schemas.microsoft.com/office/powerpoint/2010/main" val="85400420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Kancelář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Šablona final">
  <a:themeElements>
    <a:clrScheme name="NOK">
      <a:dk1>
        <a:srgbClr val="262626"/>
      </a:dk1>
      <a:lt1>
        <a:sysClr val="window" lastClr="FFFFFF"/>
      </a:lt1>
      <a:dk2>
        <a:srgbClr val="1F497D"/>
      </a:dk2>
      <a:lt2>
        <a:srgbClr val="EEECE1"/>
      </a:lt2>
      <a:accent1>
        <a:srgbClr val="17365D"/>
      </a:accent1>
      <a:accent2>
        <a:srgbClr val="548DD4"/>
      </a:accent2>
      <a:accent3>
        <a:srgbClr val="8DB3E2"/>
      </a:accent3>
      <a:accent4>
        <a:srgbClr val="C6D9F0"/>
      </a:accent4>
      <a:accent5>
        <a:srgbClr val="C6D9F0"/>
      </a:accent5>
      <a:accent6>
        <a:srgbClr val="C6D9F0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MR NOK" id="{55CC4D42-61BE-4231-B05C-5BB90D36495F}" vid="{ED2FCDAA-A8B3-4B4B-AA01-95798DAF5048}"/>
    </a:ext>
  </a:extLst>
</a:theme>
</file>

<file path=ppt/theme/theme3.xml><?xml version="1.0" encoding="utf-8"?>
<a:theme xmlns:a="http://schemas.openxmlformats.org/drawingml/2006/main" name="1_Šablona final">
  <a:themeElements>
    <a:clrScheme name="NOK">
      <a:dk1>
        <a:srgbClr val="262626"/>
      </a:dk1>
      <a:lt1>
        <a:sysClr val="window" lastClr="FFFFFF"/>
      </a:lt1>
      <a:dk2>
        <a:srgbClr val="1F497D"/>
      </a:dk2>
      <a:lt2>
        <a:srgbClr val="EEECE1"/>
      </a:lt2>
      <a:accent1>
        <a:srgbClr val="17365D"/>
      </a:accent1>
      <a:accent2>
        <a:srgbClr val="548DD4"/>
      </a:accent2>
      <a:accent3>
        <a:srgbClr val="8DB3E2"/>
      </a:accent3>
      <a:accent4>
        <a:srgbClr val="C6D9F0"/>
      </a:accent4>
      <a:accent5>
        <a:srgbClr val="C6D9F0"/>
      </a:accent5>
      <a:accent6>
        <a:srgbClr val="C6D9F0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CF20F86CD88834C9DF4BF53A12661AE" ma:contentTypeVersion="16" ma:contentTypeDescription="Vytvoří nový dokument" ma:contentTypeScope="" ma:versionID="214b2d26d3a3ce41e462f3583b8a6f66">
  <xsd:schema xmlns:xsd="http://www.w3.org/2001/XMLSchema" xmlns:xs="http://www.w3.org/2001/XMLSchema" xmlns:p="http://schemas.microsoft.com/office/2006/metadata/properties" xmlns:ns2="a584bce1-3946-4d68-b90a-c37cc941a40f" xmlns:ns3="3cd1fcfc-948d-4fe3-9a25-2a8aa5575ef3" targetNamespace="http://schemas.microsoft.com/office/2006/metadata/properties" ma:root="true" ma:fieldsID="f4d5afb1f92e6a92b9a1ec5b3921de81" ns2:_="" ns3:_="">
    <xsd:import namespace="a584bce1-3946-4d68-b90a-c37cc941a40f"/>
    <xsd:import namespace="3cd1fcfc-948d-4fe3-9a25-2a8aa5575ef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84bce1-3946-4d68-b90a-c37cc941a40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Značky obrázků" ma:readOnly="false" ma:fieldId="{5cf76f15-5ced-4ddc-b409-7134ff3c332f}" ma:taxonomyMulti="true" ma:sspId="de97acfe-e349-49a2-9112-0b04129138d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d1fcfc-948d-4fe3-9a25-2a8aa5575ef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d4e1f8e5-478c-4319-9fbc-1ca1f4672aa6}" ma:internalName="TaxCatchAll" ma:showField="CatchAllData" ma:web="3cd1fcfc-948d-4fe3-9a25-2a8aa5575ef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584bce1-3946-4d68-b90a-c37cc941a40f">
      <Terms xmlns="http://schemas.microsoft.com/office/infopath/2007/PartnerControls"/>
    </lcf76f155ced4ddcb4097134ff3c332f>
    <TaxCatchAll xmlns="3cd1fcfc-948d-4fe3-9a25-2a8aa5575ef3" xsi:nil="true"/>
  </documentManagement>
</p:properties>
</file>

<file path=customXml/itemProps1.xml><?xml version="1.0" encoding="utf-8"?>
<ds:datastoreItem xmlns:ds="http://schemas.openxmlformats.org/officeDocument/2006/customXml" ds:itemID="{5F33F0F7-9A5B-4568-844D-519E89080A87}">
  <ds:schemaRefs>
    <ds:schemaRef ds:uri="3cd1fcfc-948d-4fe3-9a25-2a8aa5575ef3"/>
    <ds:schemaRef ds:uri="a584bce1-3946-4d68-b90a-c37cc941a40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E521B008-6518-42E7-A735-4F4A714785B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E5AD264-7F07-440A-9050-65879DCD2B4D}">
  <ds:schemaRefs>
    <ds:schemaRef ds:uri="3cd1fcfc-948d-4fe3-9a25-2a8aa5575ef3"/>
    <ds:schemaRef ds:uri="a584bce1-3946-4d68-b90a-c37cc941a40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1079</Words>
  <Application>Microsoft Office PowerPoint</Application>
  <PresentationFormat>Širokoúhlá obrazovka</PresentationFormat>
  <Paragraphs>147</Paragraphs>
  <Slides>19</Slides>
  <Notes>11</Notes>
  <HiddenSlides>0</HiddenSlides>
  <MMClips>0</MMClips>
  <ScaleCrop>false</ScaleCrop>
  <HeadingPairs>
    <vt:vector size="6" baseType="variant">
      <vt:variant>
        <vt:lpstr>Použitá písma</vt:lpstr>
      </vt:variant>
      <vt:variant>
        <vt:i4>9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19</vt:i4>
      </vt:variant>
    </vt:vector>
  </HeadingPairs>
  <TitlesOfParts>
    <vt:vector size="31" baseType="lpstr">
      <vt:lpstr>Aptos</vt:lpstr>
      <vt:lpstr>Aptos Display</vt:lpstr>
      <vt:lpstr>Arial</vt:lpstr>
      <vt:lpstr>Avenir Next LT Pro</vt:lpstr>
      <vt:lpstr>Avenir Next LT Pro Light</vt:lpstr>
      <vt:lpstr>Calibri</vt:lpstr>
      <vt:lpstr>Cambria</vt:lpstr>
      <vt:lpstr>Roboto</vt:lpstr>
      <vt:lpstr>Wingdings</vt:lpstr>
      <vt:lpstr>Motiv systému Office</vt:lpstr>
      <vt:lpstr>Šablona final</vt:lpstr>
      <vt:lpstr>1_Šablona final</vt:lpstr>
      <vt:lpstr>Příprava politiky soudržnosti po roce 2028 </vt:lpstr>
      <vt:lpstr>Nařízení o Evropském fondu a NRPP</vt:lpstr>
      <vt:lpstr>Celková finanční obálka: 865 mld. EUR</vt:lpstr>
      <vt:lpstr>Alokace NRPP pro ČR</vt:lpstr>
      <vt:lpstr>Základní principy NRPP</vt:lpstr>
      <vt:lpstr>Klíčové priority ČR v rámcové pozici</vt:lpstr>
      <vt:lpstr>Klíčové priority ČR v rámcové pozici</vt:lpstr>
      <vt:lpstr>Klíčové priority ČR v rámcové pozici</vt:lpstr>
      <vt:lpstr>Klíčové priority ČR v rámcové pozici</vt:lpstr>
      <vt:lpstr>Klíčové priority ČR v rámcové pozici</vt:lpstr>
      <vt:lpstr>Role Ministerstva pro místní rozvoj</vt:lpstr>
      <vt:lpstr>Rámcové pozice ČR k legislativě 2028+</vt:lpstr>
      <vt:lpstr>Roadmap</vt:lpstr>
      <vt:lpstr>Příprava NRPP 28+</vt:lpstr>
      <vt:lpstr>Prezentace aplikace PowerPoint</vt:lpstr>
      <vt:lpstr>Prezentace aplikace PowerPoint</vt:lpstr>
      <vt:lpstr>Implementační struktura </vt:lpstr>
      <vt:lpstr>Princip partnerství 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Fojtíková Šárka</dc:creator>
  <cp:lastModifiedBy>Grangé Pierre</cp:lastModifiedBy>
  <cp:revision>9</cp:revision>
  <cp:lastPrinted>2024-04-18T08:50:24Z</cp:lastPrinted>
  <dcterms:created xsi:type="dcterms:W3CDTF">2024-04-15T09:58:07Z</dcterms:created>
  <dcterms:modified xsi:type="dcterms:W3CDTF">2025-10-06T12:38:34Z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0x0101005CF20F86CD88834C9DF4BF53A12661AE</vt:lpwstr>
  </property>
  <property fmtid="{D5CDD505-2E9C-101B-9397-08002B2CF9AE}" pid="3" name="MediaServiceImageTags">
    <vt:lpwstr/>
  </property>
</Properties>
</file>