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5" r:id="rId2"/>
    <p:sldId id="334" r:id="rId3"/>
    <p:sldId id="292" r:id="rId4"/>
    <p:sldId id="290" r:id="rId5"/>
    <p:sldId id="291" r:id="rId6"/>
    <p:sldId id="258" r:id="rId7"/>
    <p:sldId id="336" r:id="rId8"/>
    <p:sldId id="338" r:id="rId9"/>
    <p:sldId id="279" r:id="rId10"/>
    <p:sldId id="332" r:id="rId11"/>
    <p:sldId id="320" r:id="rId12"/>
    <p:sldId id="337" r:id="rId13"/>
    <p:sldId id="322" r:id="rId14"/>
    <p:sldId id="323" r:id="rId15"/>
    <p:sldId id="343" r:id="rId16"/>
    <p:sldId id="328" r:id="rId17"/>
    <p:sldId id="265" r:id="rId18"/>
    <p:sldId id="260" r:id="rId19"/>
    <p:sldId id="335" r:id="rId20"/>
    <p:sldId id="342" r:id="rId21"/>
    <p:sldId id="340" r:id="rId22"/>
    <p:sldId id="297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lenková Hana, Bc." initials="ZHB" lastIdx="1" clrIdx="0">
    <p:extLst>
      <p:ext uri="{19B8F6BF-5375-455C-9EA6-DF929625EA0E}">
        <p15:presenceInfo xmlns:p15="http://schemas.microsoft.com/office/powerpoint/2012/main" userId="S::hana.zelenkova@mvcr.cz::41574929-e683-4a59-a3b9-2669e59765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ECE4AC"/>
    <a:srgbClr val="EEF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8" autoAdjust="0"/>
    <p:restoredTop sz="86871" autoAdjust="0"/>
  </p:normalViewPr>
  <p:slideViewPr>
    <p:cSldViewPr snapToGrid="0">
      <p:cViewPr varScale="1">
        <p:scale>
          <a:sx n="74" d="100"/>
          <a:sy n="74" d="100"/>
        </p:scale>
        <p:origin x="106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C2C20-4475-4E44-8B9D-2DDB049ED8A9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40042-B307-4355-82B9-0473C516CD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02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40042-B307-4355-82B9-0473C516CDB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994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40042-B307-4355-82B9-0473C516CDBF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386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40042-B307-4355-82B9-0473C516CDBF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973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5" name="Google Shape;9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5" name="Google Shape;845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40042-B307-4355-82B9-0473C516CDB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6396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40042-B307-4355-82B9-0473C516CDB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848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40042-B307-4355-82B9-0473C516CDB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028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40042-B307-4355-82B9-0473C516CDB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270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40042-B307-4355-82B9-0473C516CDB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55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84859D-4D2F-4E7A-8E63-539AB7B9D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22686F8-2EBA-4DB4-B380-758FE92AC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C42888-71BB-43FB-8FD2-030EF9C82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13FD-C23A-40E6-9C62-AD10B62F00B1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0B208D-02A3-4B19-8710-7352C95B3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1DD331-E1C0-492D-97B0-EC59510B3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9721-1757-43B7-B5A1-BDF7E2F21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14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A0BAFE-CA09-4545-832F-87486A69E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67C6A49-7840-4338-9DF8-D67914A2F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7F41BF-1573-4084-839C-C27D1D976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13FD-C23A-40E6-9C62-AD10B62F00B1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65F5AA-4DA3-4752-9793-4A2CFCB6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45FC87-171F-43DB-AC7E-924C70A4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9721-1757-43B7-B5A1-BDF7E2F21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75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51A5BD2-4621-44E9-B8C5-C83BB83BD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BEAF93A-3D20-41AC-86A3-C06340C52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657463-2AA8-4E4C-8F19-66F99D68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13FD-C23A-40E6-9C62-AD10B62F00B1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2B9887-63F6-412C-9B48-58B93883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64FDF9-CB1E-4916-9D98-A2E249CE4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9721-1757-43B7-B5A1-BDF7E2F21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06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B8B94"/>
                </a:solidFill>
                <a:latin typeface="Sora"/>
                <a:ea typeface="Sora"/>
                <a:cs typeface="Sora"/>
                <a:sym typeface="Sor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B8B94"/>
                </a:solidFill>
                <a:latin typeface="Sora"/>
                <a:ea typeface="Sora"/>
                <a:cs typeface="Sora"/>
                <a:sym typeface="Sor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B8B94"/>
                </a:solidFill>
                <a:latin typeface="Sora"/>
                <a:ea typeface="Sora"/>
                <a:cs typeface="Sora"/>
                <a:sym typeface="Sor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B8B94"/>
                </a:solidFill>
                <a:latin typeface="Sora"/>
                <a:ea typeface="Sora"/>
                <a:cs typeface="Sora"/>
                <a:sym typeface="Sor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B8B94"/>
                </a:solidFill>
                <a:latin typeface="Sora"/>
                <a:ea typeface="Sora"/>
                <a:cs typeface="Sora"/>
                <a:sym typeface="Sor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B8B94"/>
                </a:solidFill>
                <a:latin typeface="Sora"/>
                <a:ea typeface="Sora"/>
                <a:cs typeface="Sora"/>
                <a:sym typeface="Sor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B8B94"/>
                </a:solidFill>
                <a:latin typeface="Sora"/>
                <a:ea typeface="Sora"/>
                <a:cs typeface="Sora"/>
                <a:sym typeface="Sor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B8B94"/>
                </a:solidFill>
                <a:latin typeface="Sora"/>
                <a:ea typeface="Sora"/>
                <a:cs typeface="Sora"/>
                <a:sym typeface="Sor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B8B94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5" name="Google Shape;15;p32"/>
          <p:cNvSpPr>
            <a:spLocks noGrp="1"/>
          </p:cNvSpPr>
          <p:nvPr>
            <p:ph type="pic" idx="2"/>
          </p:nvPr>
        </p:nvSpPr>
        <p:spPr>
          <a:xfrm>
            <a:off x="7038975" y="647701"/>
            <a:ext cx="3271839" cy="3381375"/>
          </a:xfrm>
          <a:prstGeom prst="roundRect">
            <a:avLst>
              <a:gd name="adj" fmla="val 5142"/>
            </a:avLst>
          </a:prstGeom>
          <a:noFill/>
          <a:ln>
            <a:noFill/>
          </a:ln>
        </p:spPr>
      </p:sp>
      <p:sp>
        <p:nvSpPr>
          <p:cNvPr id="16" name="Google Shape;16;p32"/>
          <p:cNvSpPr>
            <a:spLocks noGrp="1"/>
          </p:cNvSpPr>
          <p:nvPr>
            <p:ph type="pic" idx="3"/>
          </p:nvPr>
        </p:nvSpPr>
        <p:spPr>
          <a:xfrm>
            <a:off x="10676527" y="2015699"/>
            <a:ext cx="3271839" cy="3381375"/>
          </a:xfrm>
          <a:prstGeom prst="roundRect">
            <a:avLst>
              <a:gd name="adj" fmla="val 5142"/>
            </a:avLst>
          </a:prstGeom>
          <a:noFill/>
          <a:ln>
            <a:noFill/>
          </a:ln>
        </p:spPr>
      </p:sp>
      <p:sp>
        <p:nvSpPr>
          <p:cNvPr id="17" name="Google Shape;17;p32"/>
          <p:cNvSpPr>
            <a:spLocks noGrp="1"/>
          </p:cNvSpPr>
          <p:nvPr>
            <p:ph type="pic" idx="4"/>
          </p:nvPr>
        </p:nvSpPr>
        <p:spPr>
          <a:xfrm>
            <a:off x="6347747" y="4730325"/>
            <a:ext cx="3271837" cy="3381375"/>
          </a:xfrm>
          <a:prstGeom prst="roundRect">
            <a:avLst>
              <a:gd name="adj" fmla="val 5142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5983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BC01B6-72F8-4405-B0F2-A64DA4183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1CD0E9-DE62-4EA6-8A6E-8C30FC207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561CAF-0075-452E-8629-F9D58C0E4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13FD-C23A-40E6-9C62-AD10B62F00B1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6ADFB4-7D39-480D-8C34-0AB796ED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921B45-2353-497E-A070-A3F37399E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9721-1757-43B7-B5A1-BDF7E2F21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003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656263-3CBB-4358-8D0D-E4FFD7450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8E35B2-5ED8-49D8-B81E-5D5B13157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28857F-BB7D-4FB1-BFE7-0E366BBAD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13FD-C23A-40E6-9C62-AD10B62F00B1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5D3239-C935-46D3-876C-78EC9C6AD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05AAEC-EF3A-410C-8D3C-F196F78B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9721-1757-43B7-B5A1-BDF7E2F21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57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0914DE-9CE3-48FA-A421-1FCDC5A57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D8F20F-158C-4F7F-8F87-F17838695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1C2193-9E61-4523-AF17-98410176B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F996EA-F9C0-42F8-8921-EBD63ED30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13FD-C23A-40E6-9C62-AD10B62F00B1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614C221-B18A-480E-8132-00E832A68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FA8D2FA-B3B6-4C87-B63C-41A6BAA4D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9721-1757-43B7-B5A1-BDF7E2F21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82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38E653-1BFC-46CD-ADF5-6859EC8D2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339F7E-2F73-4EED-BDFA-CCF6ADF7D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AB2B69-F679-4CCC-BAAE-6E50E53BE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0B2D4EE-1160-41E8-AEF3-70A5DD047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5B031F8-17A7-491B-9B99-95AB6A296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109743F-0A41-4125-8758-91E243083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13FD-C23A-40E6-9C62-AD10B62F00B1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2E5A619-B053-4219-8EB2-6D9822AE9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39C5D1A-2626-4D69-A594-BFE2B687D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9721-1757-43B7-B5A1-BDF7E2F21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74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E39616-43CA-438D-887E-1CEA19100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5A67720-B9D5-464C-9F92-4AE28842A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13FD-C23A-40E6-9C62-AD10B62F00B1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2F6E54E-ADC5-4B5D-8ABB-E9848D48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DBCA45-F8DD-4CE9-A4BA-370F7E77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9721-1757-43B7-B5A1-BDF7E2F21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04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3609070-EF29-41F0-A58F-8ACACC06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13FD-C23A-40E6-9C62-AD10B62F00B1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213181A-0BDA-4572-A9D1-0704F0EEC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2832711-320E-4724-80A0-97428297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9721-1757-43B7-B5A1-BDF7E2F21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89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8942A1-7C2E-482E-9E7C-7378DCCB5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5D8FE9-9308-4FBA-A6CA-10D1BD4E5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3D8E550-17E1-4D7C-A5F2-674ABC11B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12FC499-1E7A-4DC1-A9EC-94134397C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13FD-C23A-40E6-9C62-AD10B62F00B1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15E5EAA-208A-4C90-BA63-8B28CD8B7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4995EC-3F5A-4F3D-B349-D2F8CB661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9721-1757-43B7-B5A1-BDF7E2F21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88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7FF70F-DF77-436B-808B-2F9FBAFBD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92AB721-6E6A-43CD-9032-4451C4C573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89D6870-70A9-45D2-A417-1D26FCE3A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FF33B1-D5A2-41ED-AF15-35E596B98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13FD-C23A-40E6-9C62-AD10B62F00B1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463355-541E-4ADD-A03A-FE1AEACA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A2F0FB-1A3C-417A-8946-F1A387AEF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9721-1757-43B7-B5A1-BDF7E2F21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11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A8C8DFC-5E91-4655-811E-660D6E506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D6BA3E-3ED2-486A-B00C-0E1488307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870E47-B07C-4493-8227-AA01D5E2C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713FD-C23A-40E6-9C62-AD10B62F00B1}" type="datetimeFigureOut">
              <a:rPr lang="cs-CZ" smtClean="0"/>
              <a:t>01.11.2024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10D547-F0DC-4E82-8437-1DF49E33F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C48EA2-6974-4FCA-95E3-B80479CA0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A9721-1757-43B7-B5A1-BDF7E2F21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45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-sbirka.cz/" TargetMode="External"/><Relationship Id="rId5" Type="http://schemas.openxmlformats.org/officeDocument/2006/relationships/hyperlink" Target="http://www.zakony.gov.cz/" TargetMode="External"/><Relationship Id="rId4" Type="http://schemas.openxmlformats.org/officeDocument/2006/relationships/hyperlink" Target="mailto:david.slama@mvcr.cz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valitavs.gov.cz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valitavs.gov.cz/" TargetMode="Externa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sel@nakit.cz" TargetMode="External"/><Relationship Id="rId5" Type="http://schemas.openxmlformats.org/officeDocument/2006/relationships/hyperlink" Target="http://www.kvalitavs.gov.cz/" TargetMode="Externa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8.svg"/><Relationship Id="rId18" Type="http://schemas.openxmlformats.org/officeDocument/2006/relationships/image" Target="../media/image57.pn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12" Type="http://schemas.openxmlformats.org/officeDocument/2006/relationships/image" Target="../media/image37.png"/><Relationship Id="rId17" Type="http://schemas.openxmlformats.org/officeDocument/2006/relationships/image" Target="../media/image56.svg"/><Relationship Id="rId2" Type="http://schemas.openxmlformats.org/officeDocument/2006/relationships/image" Target="../media/image47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34.svg"/><Relationship Id="rId5" Type="http://schemas.openxmlformats.org/officeDocument/2006/relationships/image" Target="../media/image50.svg"/><Relationship Id="rId15" Type="http://schemas.openxmlformats.org/officeDocument/2006/relationships/image" Target="../media/image54.svg"/><Relationship Id="rId10" Type="http://schemas.openxmlformats.org/officeDocument/2006/relationships/image" Target="../media/image33.png"/><Relationship Id="rId19" Type="http://schemas.openxmlformats.org/officeDocument/2006/relationships/image" Target="../media/image58.svg"/><Relationship Id="rId4" Type="http://schemas.openxmlformats.org/officeDocument/2006/relationships/image" Target="../media/image49.png"/><Relationship Id="rId9" Type="http://schemas.openxmlformats.org/officeDocument/2006/relationships/image" Target="../media/image30.svg"/><Relationship Id="rId1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svg"/><Relationship Id="rId18" Type="http://schemas.openxmlformats.org/officeDocument/2006/relationships/image" Target="../media/image75.png"/><Relationship Id="rId3" Type="http://schemas.openxmlformats.org/officeDocument/2006/relationships/image" Target="../media/image60.svg"/><Relationship Id="rId21" Type="http://schemas.openxmlformats.org/officeDocument/2006/relationships/image" Target="../media/image77.png"/><Relationship Id="rId7" Type="http://schemas.openxmlformats.org/officeDocument/2006/relationships/image" Target="../media/image64.svg"/><Relationship Id="rId12" Type="http://schemas.openxmlformats.org/officeDocument/2006/relationships/image" Target="../media/image69.png"/><Relationship Id="rId17" Type="http://schemas.openxmlformats.org/officeDocument/2006/relationships/image" Target="../media/image74.sv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20" Type="http://schemas.openxmlformats.org/officeDocument/2006/relationships/hyperlink" Target="http://www.kvalitavs.gov.cz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svg"/><Relationship Id="rId24" Type="http://schemas.openxmlformats.org/officeDocument/2006/relationships/image" Target="../media/image25.svg"/><Relationship Id="rId5" Type="http://schemas.openxmlformats.org/officeDocument/2006/relationships/image" Target="../media/image62.svg"/><Relationship Id="rId15" Type="http://schemas.openxmlformats.org/officeDocument/2006/relationships/image" Target="../media/image72.svg"/><Relationship Id="rId23" Type="http://schemas.openxmlformats.org/officeDocument/2006/relationships/image" Target="../media/image24.png"/><Relationship Id="rId10" Type="http://schemas.openxmlformats.org/officeDocument/2006/relationships/image" Target="../media/image67.png"/><Relationship Id="rId19" Type="http://schemas.openxmlformats.org/officeDocument/2006/relationships/image" Target="../media/image76.svg"/><Relationship Id="rId4" Type="http://schemas.openxmlformats.org/officeDocument/2006/relationships/image" Target="../media/image61.png"/><Relationship Id="rId9" Type="http://schemas.openxmlformats.org/officeDocument/2006/relationships/image" Target="../media/image66.svg"/><Relationship Id="rId14" Type="http://schemas.openxmlformats.org/officeDocument/2006/relationships/image" Target="../media/image71.png"/><Relationship Id="rId22" Type="http://schemas.openxmlformats.org/officeDocument/2006/relationships/image" Target="../media/image78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18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5" Type="http://schemas.openxmlformats.org/officeDocument/2006/relationships/image" Target="../media/image27.png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18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hyperlink" Target="http://www.kvalitavs.gov.c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-legislativa.cz/" TargetMode="External"/><Relationship Id="rId5" Type="http://schemas.openxmlformats.org/officeDocument/2006/relationships/hyperlink" Target="https://test-portal.e-legislativa.cz/" TargetMode="External"/><Relationship Id="rId4" Type="http://schemas.openxmlformats.org/officeDocument/2006/relationships/hyperlink" Target="http://www.portal.e-legislativa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786;p30">
            <a:extLst>
              <a:ext uri="{FF2B5EF4-FFF2-40B4-BE49-F238E27FC236}">
                <a16:creationId xmlns:a16="http://schemas.microsoft.com/office/drawing/2014/main" id="{CDFD72FC-BB2E-482C-944A-9B8FFB770B7D}"/>
              </a:ext>
            </a:extLst>
          </p:cNvPr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2533" y="325120"/>
            <a:ext cx="7003627" cy="62077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37;g2a6a257883f_1_49">
            <a:extLst>
              <a:ext uri="{FF2B5EF4-FFF2-40B4-BE49-F238E27FC236}">
                <a16:creationId xmlns:a16="http://schemas.microsoft.com/office/drawing/2014/main" id="{BD4E771D-7002-4BF0-8D2A-790A8DFADDD7}"/>
              </a:ext>
            </a:extLst>
          </p:cNvPr>
          <p:cNvSpPr txBox="1"/>
          <p:nvPr/>
        </p:nvSpPr>
        <p:spPr>
          <a:xfrm>
            <a:off x="812150" y="1102499"/>
            <a:ext cx="6049238" cy="130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s-CZ" sz="4000" b="1" dirty="0">
                <a:solidFill>
                  <a:schemeClr val="lt2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  <a:t>Implementace </a:t>
            </a:r>
            <a:endParaRPr lang="cs-CZ" sz="4000" b="1" i="0" u="none" strike="noStrike" cap="none" dirty="0">
              <a:solidFill>
                <a:schemeClr val="lt2"/>
              </a:solidFill>
              <a:latin typeface="DM Sans ExtraBold"/>
              <a:ea typeface="DM Sans ExtraBold"/>
              <a:cs typeface="DM Sans ExtraBold"/>
              <a:sym typeface="DM Sans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s-CZ" sz="4000" b="1" i="0" u="none" strike="noStrike" cap="none" dirty="0">
                <a:solidFill>
                  <a:schemeClr val="lt2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  <a:t>systému e-Legislativa</a:t>
            </a:r>
            <a:endParaRPr sz="3600" b="1" i="0" u="none" strike="noStrike" cap="none" dirty="0">
              <a:solidFill>
                <a:schemeClr val="lt2"/>
              </a:solidFill>
              <a:latin typeface="DM Sans ExtraBold"/>
              <a:ea typeface="DM Sans ExtraBold"/>
              <a:cs typeface="DM Sans ExtraBold"/>
              <a:sym typeface="DM Sans ExtraBold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6D7DE2A-0CD8-41EB-B04C-50D91C98CAAC}"/>
              </a:ext>
            </a:extLst>
          </p:cNvPr>
          <p:cNvSpPr txBox="1"/>
          <p:nvPr/>
        </p:nvSpPr>
        <p:spPr>
          <a:xfrm>
            <a:off x="812150" y="4030248"/>
            <a:ext cx="6830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2"/>
                </a:solidFill>
              </a:rPr>
              <a:t>Ing. Mgr. David Sláma</a:t>
            </a:r>
            <a:br>
              <a:rPr lang="cs-CZ" dirty="0">
                <a:solidFill>
                  <a:schemeClr val="bg2"/>
                </a:solidFill>
              </a:rPr>
            </a:br>
            <a:r>
              <a:rPr lang="cs-CZ" dirty="0">
                <a:solidFill>
                  <a:schemeClr val="bg2"/>
                </a:solidFill>
              </a:rPr>
              <a:t>Ředitel odboru strategického rozvoje a koordinace veřejné správy</a:t>
            </a:r>
          </a:p>
          <a:p>
            <a:r>
              <a:rPr lang="cs-CZ" dirty="0">
                <a:solidFill>
                  <a:schemeClr val="bg2"/>
                </a:solidFill>
              </a:rPr>
              <a:t>Ministerstvo vnitra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rgbClr val="0070C0"/>
                </a:solidFill>
                <a:hlinkClick r:id="rId4"/>
              </a:rPr>
              <a:t>david.slama@mvcr.cz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8B08524-A565-4011-88F1-807985D6B731}"/>
              </a:ext>
            </a:extLst>
          </p:cNvPr>
          <p:cNvSpPr txBox="1"/>
          <p:nvPr/>
        </p:nvSpPr>
        <p:spPr>
          <a:xfrm>
            <a:off x="4064001" y="5507788"/>
            <a:ext cx="2397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www.zakony.gov.cz</a:t>
            </a:r>
            <a:endParaRPr lang="cs-CZ" dirty="0"/>
          </a:p>
          <a:p>
            <a:r>
              <a:rPr lang="cs-CZ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www.e-sbirka.cz</a:t>
            </a:r>
            <a:endParaRPr lang="cs-CZ" dirty="0"/>
          </a:p>
          <a:p>
            <a:r>
              <a:rPr lang="cs-CZ" u="sng" dirty="0"/>
              <a:t>portal.e-legislativa.cz </a:t>
            </a:r>
          </a:p>
          <a:p>
            <a:r>
              <a:rPr lang="cs-CZ" u="sng" dirty="0"/>
              <a:t>www.kvalitavs.gov.cz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7234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2" y="697697"/>
            <a:ext cx="9120415" cy="801807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e-Legislativa</a:t>
            </a: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8AB38C6-7DB9-8E80-4481-78F5FE470C89}"/>
              </a:ext>
            </a:extLst>
          </p:cNvPr>
          <p:cNvSpPr txBox="1"/>
          <p:nvPr/>
        </p:nvSpPr>
        <p:spPr>
          <a:xfrm>
            <a:off x="374780" y="2527416"/>
            <a:ext cx="116028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ea typeface="DM Sans"/>
                <a:cs typeface="DM Sans"/>
                <a:sym typeface="DM Sans"/>
              </a:rPr>
              <a:t>e‑Legislativa je zaváděna mezi uživatele postupně v několika krocích:</a:t>
            </a:r>
            <a:endParaRPr lang="cs-CZ" sz="2800" b="1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71FB7578-A192-6E57-1805-FF968E83F4A7}"/>
              </a:ext>
            </a:extLst>
          </p:cNvPr>
          <p:cNvGrpSpPr/>
          <p:nvPr/>
        </p:nvGrpSpPr>
        <p:grpSpPr>
          <a:xfrm>
            <a:off x="556632" y="3358102"/>
            <a:ext cx="11008702" cy="2261853"/>
            <a:chOff x="842838" y="3358102"/>
            <a:chExt cx="10722495" cy="2261853"/>
          </a:xfrm>
        </p:grpSpPr>
        <p:sp>
          <p:nvSpPr>
            <p:cNvPr id="10" name="Google Shape;800;p62">
              <a:extLst>
                <a:ext uri="{FF2B5EF4-FFF2-40B4-BE49-F238E27FC236}">
                  <a16:creationId xmlns:a16="http://schemas.microsoft.com/office/drawing/2014/main" id="{C20A73C9-2D0F-2CA9-4B1A-0BCF6155BB7C}"/>
                </a:ext>
              </a:extLst>
            </p:cNvPr>
            <p:cNvSpPr txBox="1"/>
            <p:nvPr/>
          </p:nvSpPr>
          <p:spPr>
            <a:xfrm>
              <a:off x="842838" y="3379316"/>
              <a:ext cx="3124400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900"/>
              </a:pPr>
              <a:r>
                <a:rPr lang="cs-CZ" sz="2800" b="1" u="sng" dirty="0">
                  <a:solidFill>
                    <a:schemeClr val="accent1">
                      <a:lumMod val="75000"/>
                    </a:schemeClr>
                  </a:solidFill>
                  <a:ea typeface="DM Sans"/>
                  <a:cs typeface="DM Sans"/>
                  <a:sym typeface="DM Sans"/>
                </a:rPr>
                <a:t>1. 7. 2024</a:t>
              </a:r>
              <a:endParaRPr sz="2800" b="1" u="sng" dirty="0">
                <a:solidFill>
                  <a:schemeClr val="accent1">
                    <a:lumMod val="75000"/>
                  </a:schemeClr>
                </a:solidFill>
                <a:ea typeface="DM Sans"/>
                <a:cs typeface="DM Sans"/>
                <a:sym typeface="DM Sans"/>
              </a:endParaRPr>
            </a:p>
            <a:p>
              <a:pPr>
                <a:buClr>
                  <a:srgbClr val="000000"/>
                </a:buClr>
                <a:buSzPts val="900"/>
              </a:pPr>
              <a:endParaRPr sz="2800" b="1" u="sng" dirty="0">
                <a:solidFill>
                  <a:schemeClr val="accent1">
                    <a:lumMod val="75000"/>
                  </a:schemeClr>
                </a:solidFill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1" name="Google Shape;795;p62">
              <a:extLst>
                <a:ext uri="{FF2B5EF4-FFF2-40B4-BE49-F238E27FC236}">
                  <a16:creationId xmlns:a16="http://schemas.microsoft.com/office/drawing/2014/main" id="{0160D159-CEEF-0A42-85B1-717E610860DB}"/>
                </a:ext>
              </a:extLst>
            </p:cNvPr>
            <p:cNvSpPr txBox="1"/>
            <p:nvPr/>
          </p:nvSpPr>
          <p:spPr>
            <a:xfrm>
              <a:off x="853946" y="3851431"/>
              <a:ext cx="3332000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1200"/>
              </a:pPr>
              <a:r>
                <a:rPr lang="cs-CZ" dirty="0">
                  <a:ea typeface="DM Sans"/>
                  <a:cs typeface="DM Sans"/>
                  <a:sym typeface="DM Sans"/>
                </a:rPr>
                <a:t>Ostrý provoz systému e-Legislativa pro </a:t>
              </a:r>
              <a:r>
                <a:rPr lang="cs-CZ" b="1" dirty="0">
                  <a:ea typeface="DM Sans"/>
                  <a:cs typeface="DM Sans"/>
                  <a:sym typeface="DM Sans"/>
                </a:rPr>
                <a:t>mezinárodní smlouvy</a:t>
              </a:r>
              <a:br>
                <a:rPr lang="en" dirty="0">
                  <a:solidFill>
                    <a:schemeClr val="accent1">
                      <a:lumMod val="20000"/>
                      <a:lumOff val="80000"/>
                    </a:schemeClr>
                  </a:solidFill>
                  <a:ea typeface="DM Sans"/>
                  <a:cs typeface="DM Sans"/>
                  <a:sym typeface="DM Sans"/>
                </a:rPr>
              </a:br>
              <a:endParaRPr dirty="0">
                <a:solidFill>
                  <a:schemeClr val="accent1">
                    <a:lumMod val="20000"/>
                    <a:lumOff val="80000"/>
                  </a:schemeClr>
                </a:solidFill>
                <a:ea typeface="DM Sans"/>
                <a:cs typeface="DM Sans"/>
                <a:sym typeface="DM Sans"/>
              </a:endParaRPr>
            </a:p>
            <a:p>
              <a:pPr>
                <a:buClr>
                  <a:srgbClr val="000000"/>
                </a:buClr>
                <a:buSzPts val="1200"/>
              </a:pPr>
              <a:endParaRPr dirty="0">
                <a:solidFill>
                  <a:schemeClr val="lt2"/>
                </a:solidFill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9" name="Google Shape;802;p62">
              <a:extLst>
                <a:ext uri="{FF2B5EF4-FFF2-40B4-BE49-F238E27FC236}">
                  <a16:creationId xmlns:a16="http://schemas.microsoft.com/office/drawing/2014/main" id="{DDC0AB71-0599-264A-8866-4AEC0B111291}"/>
                </a:ext>
              </a:extLst>
            </p:cNvPr>
            <p:cNvSpPr txBox="1"/>
            <p:nvPr/>
          </p:nvSpPr>
          <p:spPr>
            <a:xfrm>
              <a:off x="4409793" y="3358102"/>
              <a:ext cx="3124400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900"/>
              </a:pPr>
              <a:r>
                <a:rPr lang="cs-CZ" sz="2800" b="1" u="sng" dirty="0">
                  <a:solidFill>
                    <a:schemeClr val="accent1">
                      <a:lumMod val="75000"/>
                    </a:schemeClr>
                  </a:solidFill>
                  <a:ea typeface="DM Sans"/>
                  <a:cs typeface="DM Sans"/>
                  <a:sym typeface="DM Sans"/>
                </a:rPr>
                <a:t>15. 1. 2025</a:t>
              </a:r>
              <a:endParaRPr sz="2800" b="1" u="sng" dirty="0">
                <a:solidFill>
                  <a:schemeClr val="accent1">
                    <a:lumMod val="75000"/>
                  </a:schemeClr>
                </a:solidFill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1" name="Google Shape;798;p62">
              <a:extLst>
                <a:ext uri="{FF2B5EF4-FFF2-40B4-BE49-F238E27FC236}">
                  <a16:creationId xmlns:a16="http://schemas.microsoft.com/office/drawing/2014/main" id="{2D11CC1B-632A-2545-683F-CAB246CC2D6D}"/>
                </a:ext>
              </a:extLst>
            </p:cNvPr>
            <p:cNvSpPr txBox="1"/>
            <p:nvPr/>
          </p:nvSpPr>
          <p:spPr>
            <a:xfrm>
              <a:off x="4414933" y="3865669"/>
              <a:ext cx="3332000" cy="1754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1200"/>
              </a:pPr>
              <a:r>
                <a:rPr lang="cs-CZ" dirty="0">
                  <a:ea typeface="DM Sans"/>
                  <a:cs typeface="DM Sans"/>
                  <a:sym typeface="DM Sans"/>
                </a:rPr>
                <a:t>Ostrý provoz systému e-Legislativa pro prováděcí právní předpisy (</a:t>
              </a:r>
              <a:r>
                <a:rPr lang="cs-CZ" b="1" dirty="0">
                  <a:ea typeface="DM Sans"/>
                  <a:cs typeface="DM Sans"/>
                  <a:sym typeface="DM Sans"/>
                </a:rPr>
                <a:t>vyhlášky a nařízení vlády</a:t>
              </a:r>
              <a:r>
                <a:rPr lang="cs-CZ" dirty="0">
                  <a:ea typeface="DM Sans"/>
                  <a:cs typeface="DM Sans"/>
                  <a:sym typeface="DM Sans"/>
                </a:rPr>
                <a:t>) a tzv. ostatní právní akty, které nejsou právními předpisy (</a:t>
              </a:r>
              <a:r>
                <a:rPr lang="cs-CZ" b="1" dirty="0">
                  <a:ea typeface="DM Sans"/>
                  <a:cs typeface="DM Sans"/>
                  <a:sym typeface="DM Sans"/>
                </a:rPr>
                <a:t>rozhodnutí</a:t>
              </a:r>
              <a:r>
                <a:rPr lang="cs-CZ" dirty="0">
                  <a:ea typeface="DM Sans"/>
                  <a:cs typeface="DM Sans"/>
                  <a:sym typeface="DM Sans"/>
                </a:rPr>
                <a:t>, </a:t>
              </a:r>
              <a:r>
                <a:rPr lang="cs-CZ" b="1" dirty="0">
                  <a:ea typeface="DM Sans"/>
                  <a:cs typeface="DM Sans"/>
                  <a:sym typeface="DM Sans"/>
                </a:rPr>
                <a:t>sdělení </a:t>
              </a:r>
              <a:r>
                <a:rPr lang="cs-CZ" dirty="0">
                  <a:ea typeface="DM Sans"/>
                  <a:cs typeface="DM Sans"/>
                  <a:sym typeface="DM Sans"/>
                </a:rPr>
                <a:t>ministerstev)</a:t>
              </a:r>
              <a:endParaRPr dirty="0"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2" name="Google Shape;801;p62">
              <a:extLst>
                <a:ext uri="{FF2B5EF4-FFF2-40B4-BE49-F238E27FC236}">
                  <a16:creationId xmlns:a16="http://schemas.microsoft.com/office/drawing/2014/main" id="{A84642C6-0D39-637E-3CCC-2BFEB43672BE}"/>
                </a:ext>
              </a:extLst>
            </p:cNvPr>
            <p:cNvSpPr txBox="1"/>
            <p:nvPr/>
          </p:nvSpPr>
          <p:spPr>
            <a:xfrm>
              <a:off x="7746933" y="3358102"/>
              <a:ext cx="3124400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900"/>
              </a:pPr>
              <a:r>
                <a:rPr lang="cs-CZ" sz="2800" b="1" u="sng" dirty="0">
                  <a:solidFill>
                    <a:schemeClr val="accent1">
                      <a:lumMod val="75000"/>
                    </a:schemeClr>
                  </a:solidFill>
                  <a:ea typeface="DM Sans"/>
                  <a:cs typeface="DM Sans"/>
                  <a:sym typeface="DM Sans"/>
                </a:rPr>
                <a:t>15. 1. 2026</a:t>
              </a:r>
              <a:endParaRPr sz="2800" b="1" u="sng" dirty="0">
                <a:solidFill>
                  <a:schemeClr val="accent1">
                    <a:lumMod val="75000"/>
                  </a:schemeClr>
                </a:solidFill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5" name="Google Shape;799;p62">
              <a:extLst>
                <a:ext uri="{FF2B5EF4-FFF2-40B4-BE49-F238E27FC236}">
                  <a16:creationId xmlns:a16="http://schemas.microsoft.com/office/drawing/2014/main" id="{9951C28A-22CB-8641-2437-EC072FA0EE4E}"/>
                </a:ext>
              </a:extLst>
            </p:cNvPr>
            <p:cNvSpPr txBox="1"/>
            <p:nvPr/>
          </p:nvSpPr>
          <p:spPr>
            <a:xfrm>
              <a:off x="7746933" y="3868919"/>
              <a:ext cx="3818400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1200"/>
              </a:pPr>
              <a:r>
                <a:rPr lang="cs-CZ" dirty="0">
                  <a:ea typeface="DM Sans"/>
                  <a:cs typeface="DM Sans"/>
                  <a:sym typeface="DM Sans"/>
                </a:rPr>
                <a:t>Ostrý provoz systému e-Legislativa pro </a:t>
              </a:r>
              <a:r>
                <a:rPr lang="cs-CZ" b="1" dirty="0">
                  <a:ea typeface="DM Sans"/>
                  <a:cs typeface="DM Sans"/>
                  <a:sym typeface="DM Sans"/>
                </a:rPr>
                <a:t>zákony</a:t>
              </a:r>
              <a:r>
                <a:rPr lang="cs-CZ" dirty="0">
                  <a:ea typeface="DM Sans"/>
                  <a:cs typeface="DM Sans"/>
                  <a:sym typeface="DM Sans"/>
                </a:rPr>
                <a:t> a další právní předpisy (ústavní zákony, nálezy Ústavního soudu, zákonná opatření Senátu)</a:t>
              </a:r>
              <a:endParaRPr dirty="0">
                <a:ea typeface="DM Sans"/>
                <a:cs typeface="DM Sans"/>
                <a:sym typeface="DM Sans"/>
              </a:endParaRPr>
            </a:p>
          </p:txBody>
        </p:sp>
      </p:grpSp>
      <p:pic>
        <p:nvPicPr>
          <p:cNvPr id="30" name="Google Shape;805;p62">
            <a:extLst>
              <a:ext uri="{FF2B5EF4-FFF2-40B4-BE49-F238E27FC236}">
                <a16:creationId xmlns:a16="http://schemas.microsoft.com/office/drawing/2014/main" id="{52DF2603-B014-C698-37B9-9F3EE20869CF}"/>
              </a:ext>
            </a:extLst>
          </p:cNvPr>
          <p:cNvPicPr preferRelativeResize="0"/>
          <p:nvPr/>
        </p:nvPicPr>
        <p:blipFill rotWithShape="1">
          <a:blip r:embed="rId3" cstate="hqprint"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629" y="5981701"/>
            <a:ext cx="1696729" cy="43253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C7160330-DCA9-4E7D-9CEC-E9722AE5668D}"/>
              </a:ext>
            </a:extLst>
          </p:cNvPr>
          <p:cNvSpPr txBox="1"/>
          <p:nvPr/>
        </p:nvSpPr>
        <p:spPr>
          <a:xfrm>
            <a:off x="374780" y="1793039"/>
            <a:ext cx="116028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ea typeface="DM Sans"/>
                <a:cs typeface="DM Sans"/>
                <a:sym typeface="DM Sans"/>
              </a:rPr>
              <a:t>e‑Sbírka v provozu od 1. ledna 2024.</a:t>
            </a:r>
            <a:endParaRPr lang="cs-CZ" sz="2800" b="1" dirty="0"/>
          </a:p>
        </p:txBody>
      </p:sp>
      <p:sp>
        <p:nvSpPr>
          <p:cNvPr id="16" name="Kosoúhelník 15">
            <a:extLst>
              <a:ext uri="{FF2B5EF4-FFF2-40B4-BE49-F238E27FC236}">
                <a16:creationId xmlns:a16="http://schemas.microsoft.com/office/drawing/2014/main" id="{9944038E-6397-4483-961E-DBA6471DD17F}"/>
              </a:ext>
            </a:extLst>
          </p:cNvPr>
          <p:cNvSpPr/>
          <p:nvPr/>
        </p:nvSpPr>
        <p:spPr>
          <a:xfrm>
            <a:off x="-175760" y="674359"/>
            <a:ext cx="9120415" cy="801807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Zástupný symbol pro obsah 2">
            <a:extLst>
              <a:ext uri="{FF2B5EF4-FFF2-40B4-BE49-F238E27FC236}">
                <a16:creationId xmlns:a16="http://schemas.microsoft.com/office/drawing/2014/main" id="{6FD5DE58-30E0-4093-B98C-788011A6A0A4}"/>
              </a:ext>
            </a:extLst>
          </p:cNvPr>
          <p:cNvSpPr txBox="1">
            <a:spLocks/>
          </p:cNvSpPr>
          <p:nvPr/>
        </p:nvSpPr>
        <p:spPr>
          <a:xfrm>
            <a:off x="487362" y="824051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e-Legislativa – náběhové fáze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B73969DD-F7D5-4B48-87CE-854D8C9A399F}"/>
              </a:ext>
            </a:extLst>
          </p:cNvPr>
          <p:cNvSpPr txBox="1"/>
          <p:nvPr/>
        </p:nvSpPr>
        <p:spPr>
          <a:xfrm>
            <a:off x="4288065" y="5740082"/>
            <a:ext cx="3207797" cy="646331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Dotýká se exekutivy a připomínkových míst</a:t>
            </a:r>
          </a:p>
        </p:txBody>
      </p:sp>
    </p:spTree>
    <p:extLst>
      <p:ext uri="{BB962C8B-B14F-4D97-AF65-F5344CB8AC3E}">
        <p14:creationId xmlns:p14="http://schemas.microsoft.com/office/powerpoint/2010/main" val="1257727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2" y="697697"/>
            <a:ext cx="9120415" cy="968988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Připravovaná školení - moduly</a:t>
            </a: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pic>
        <p:nvPicPr>
          <p:cNvPr id="30" name="Google Shape;805;p62">
            <a:extLst>
              <a:ext uri="{FF2B5EF4-FFF2-40B4-BE49-F238E27FC236}">
                <a16:creationId xmlns:a16="http://schemas.microsoft.com/office/drawing/2014/main" id="{52DF2603-B014-C698-37B9-9F3EE20869CF}"/>
              </a:ext>
            </a:extLst>
          </p:cNvPr>
          <p:cNvPicPr preferRelativeResize="0"/>
          <p:nvPr/>
        </p:nvPicPr>
        <p:blipFill rotWithShape="1">
          <a:blip r:embed="rId4" cstate="hqprint"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629" y="5981701"/>
            <a:ext cx="1696729" cy="4325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0CCCDBB-05BC-B0BF-BF1D-746202BC7018}"/>
              </a:ext>
            </a:extLst>
          </p:cNvPr>
          <p:cNvSpPr txBox="1"/>
          <p:nvPr/>
        </p:nvSpPr>
        <p:spPr>
          <a:xfrm>
            <a:off x="556631" y="1651501"/>
            <a:ext cx="1092126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Modul IT administrátor (1 den)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IT rozdělení rolí a operací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Modul „Sekretariát“ (0,5 den)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práce v portálu (bez editace)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Modul pro tvorbu a proces podzákonných právních předpisů (2 dny)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Práce s portálem, editace, mezirezortní připomínkové řízení – uplatnění a vypořádání připomínek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Modul pro uplatňování připomínek z pozice připomínkového místa (1 den)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Zpracování připomínek v editoru a portálu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b="1" dirty="0"/>
              <a:t>Modul pro tvorbu tzv. ostatních právních aktů (1 den)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Práce na editaci rozhodnutí, sdělení, usnesení apod.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b="1" dirty="0" err="1"/>
              <a:t>Offline</a:t>
            </a:r>
            <a:r>
              <a:rPr lang="cs-CZ" sz="2200" b="1" dirty="0"/>
              <a:t> editor (0,5 den)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19BCBD-3CB8-4EB5-813F-31CADCF34D0E}"/>
              </a:ext>
            </a:extLst>
          </p:cNvPr>
          <p:cNvSpPr/>
          <p:nvPr/>
        </p:nvSpPr>
        <p:spPr>
          <a:xfrm>
            <a:off x="8350803" y="1985792"/>
            <a:ext cx="3108960" cy="962916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/>
              <a:t>Zahájení školení: 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od 29.8. pro IT adminy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od září pro uživatele</a:t>
            </a:r>
          </a:p>
        </p:txBody>
      </p:sp>
    </p:spTree>
    <p:extLst>
      <p:ext uri="{BB962C8B-B14F-4D97-AF65-F5344CB8AC3E}">
        <p14:creationId xmlns:p14="http://schemas.microsoft.com/office/powerpoint/2010/main" val="1347605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soúhelník 3">
            <a:extLst>
              <a:ext uri="{FF2B5EF4-FFF2-40B4-BE49-F238E27FC236}">
                <a16:creationId xmlns:a16="http://schemas.microsoft.com/office/drawing/2014/main" id="{839B867E-7AD5-43AE-8390-F6B87BE88FDE}"/>
              </a:ext>
            </a:extLst>
          </p:cNvPr>
          <p:cNvSpPr/>
          <p:nvPr/>
        </p:nvSpPr>
        <p:spPr>
          <a:xfrm>
            <a:off x="-240969" y="385970"/>
            <a:ext cx="9120415" cy="968988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AECF92A-A0A7-4292-B520-5D31DDF2C967}"/>
              </a:ext>
            </a:extLst>
          </p:cNvPr>
          <p:cNvSpPr txBox="1">
            <a:spLocks/>
          </p:cNvSpPr>
          <p:nvPr/>
        </p:nvSpPr>
        <p:spPr>
          <a:xfrm>
            <a:off x="587804" y="483025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Připravovaná školení - moduly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98D4222-8E26-4DE0-BAED-6D9B0F4E624E}"/>
              </a:ext>
            </a:extLst>
          </p:cNvPr>
          <p:cNvPicPr/>
          <p:nvPr/>
        </p:nvPicPr>
        <p:blipFill rotWithShape="1">
          <a:blip r:embed="rId2"/>
          <a:srcRect t="15039" r="24339" b="3349"/>
          <a:stretch/>
        </p:blipFill>
        <p:spPr bwMode="auto">
          <a:xfrm>
            <a:off x="861489" y="1631373"/>
            <a:ext cx="8272120" cy="4441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Zástupný obsah 15">
            <a:extLst>
              <a:ext uri="{FF2B5EF4-FFF2-40B4-BE49-F238E27FC236}">
                <a16:creationId xmlns:a16="http://schemas.microsoft.com/office/drawing/2014/main" id="{FD437299-4301-4E59-8556-613207808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3301" y="2878282"/>
            <a:ext cx="4319677" cy="2535382"/>
          </a:xfrm>
          <a:solidFill>
            <a:srgbClr val="009999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dirty="0">
                <a:solidFill>
                  <a:schemeClr val="bg1"/>
                </a:solidFill>
              </a:rPr>
              <a:t>Termíny a možnosti přihlašování přes rezervační systém k dispozici webu:</a:t>
            </a:r>
          </a:p>
          <a:p>
            <a:pPr marL="0" indent="0" algn="ctr">
              <a:buNone/>
            </a:pPr>
            <a:endParaRPr lang="cs-CZ" sz="1900" dirty="0"/>
          </a:p>
          <a:p>
            <a:pPr marL="0" indent="0" algn="ctr">
              <a:buNone/>
            </a:pPr>
            <a:r>
              <a:rPr lang="cs-CZ" sz="3200" dirty="0"/>
              <a:t> </a:t>
            </a:r>
            <a:r>
              <a:rPr lang="cs-CZ" sz="3200" b="1" dirty="0">
                <a:hlinkClick r:id="rId3"/>
              </a:rPr>
              <a:t>www.kvalitavs.gov.cz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474048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2" y="697697"/>
            <a:ext cx="9120415" cy="968988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Organizace školení</a:t>
            </a: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pic>
        <p:nvPicPr>
          <p:cNvPr id="30" name="Google Shape;805;p62">
            <a:extLst>
              <a:ext uri="{FF2B5EF4-FFF2-40B4-BE49-F238E27FC236}">
                <a16:creationId xmlns:a16="http://schemas.microsoft.com/office/drawing/2014/main" id="{52DF2603-B014-C698-37B9-9F3EE20869CF}"/>
              </a:ext>
            </a:extLst>
          </p:cNvPr>
          <p:cNvPicPr preferRelativeResize="0"/>
          <p:nvPr/>
        </p:nvPicPr>
        <p:blipFill rotWithShape="1">
          <a:blip r:embed="rId4" cstate="hqprint"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629" y="5981701"/>
            <a:ext cx="1696729" cy="4325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462872E-C7AE-4A97-82E4-D42AB5834B65}"/>
              </a:ext>
            </a:extLst>
          </p:cNvPr>
          <p:cNvSpPr txBox="1"/>
          <p:nvPr/>
        </p:nvSpPr>
        <p:spPr>
          <a:xfrm>
            <a:off x="556631" y="1651501"/>
            <a:ext cx="109212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Školení budou většinou online (výhoda vlastního PC, sítě jako při reálné práci), několik termínů i prezenčně.</a:t>
            </a:r>
          </a:p>
          <a:p>
            <a:endParaRPr lang="cs-CZ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Přihlašování přes rezervační systém.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Školení jsou zdarma, je možné absolvovat i více modulů.</a:t>
            </a:r>
          </a:p>
          <a:p>
            <a:endParaRPr lang="cs-CZ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Školitelem je dodavatel systému – společnost </a:t>
            </a:r>
            <a:r>
              <a:rPr lang="cs-CZ" sz="2200" dirty="0" err="1"/>
              <a:t>AssecoCE</a:t>
            </a:r>
            <a:r>
              <a:rPr lang="cs-CZ" sz="22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Vybraná typizovaná školení budou nahrána a zveřejněna na webu </a:t>
            </a:r>
            <a:r>
              <a:rPr lang="cs-CZ" sz="2200" dirty="0">
                <a:hlinkClick r:id="rId5"/>
              </a:rPr>
              <a:t>www.kvalitavs.gov.cz</a:t>
            </a:r>
            <a:r>
              <a:rPr lang="cs-CZ" sz="2200" dirty="0"/>
              <a:t>.</a:t>
            </a:r>
          </a:p>
          <a:p>
            <a:r>
              <a:rPr lang="cs-CZ" sz="2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/>
              <a:t>Postupně budou vznikat </a:t>
            </a:r>
            <a:r>
              <a:rPr lang="cs-CZ" sz="2200" dirty="0" err="1"/>
              <a:t>videonávody</a:t>
            </a:r>
            <a:r>
              <a:rPr lang="cs-CZ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8098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3" y="739261"/>
            <a:ext cx="9120415" cy="968988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0" y="836316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Podpora pro implementaci systému </a:t>
            </a: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-1" y="6654635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4" y="41564"/>
            <a:ext cx="1663666" cy="734786"/>
          </a:xfrm>
          <a:prstGeom prst="rect">
            <a:avLst/>
          </a:prstGeom>
        </p:spPr>
      </p:pic>
      <p:pic>
        <p:nvPicPr>
          <p:cNvPr id="30" name="Google Shape;805;p62">
            <a:extLst>
              <a:ext uri="{FF2B5EF4-FFF2-40B4-BE49-F238E27FC236}">
                <a16:creationId xmlns:a16="http://schemas.microsoft.com/office/drawing/2014/main" id="{52DF2603-B014-C698-37B9-9F3EE20869CF}"/>
              </a:ext>
            </a:extLst>
          </p:cNvPr>
          <p:cNvPicPr preferRelativeResize="0"/>
          <p:nvPr/>
        </p:nvPicPr>
        <p:blipFill rotWithShape="1">
          <a:blip r:embed="rId4" cstate="hqprint"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628" y="6023265"/>
            <a:ext cx="1696729" cy="4325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B5BC7A8-AFD6-412B-82AA-649403910544}"/>
              </a:ext>
            </a:extLst>
          </p:cNvPr>
          <p:cNvSpPr txBox="1"/>
          <p:nvPr/>
        </p:nvSpPr>
        <p:spPr>
          <a:xfrm>
            <a:off x="556630" y="1886145"/>
            <a:ext cx="109212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Bilaterální individuální 45min online setkání MV + daná organizace</a:t>
            </a:r>
          </a:p>
          <a:p>
            <a:pPr lvl="1"/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Uživatelská </a:t>
            </a:r>
            <a:r>
              <a:rPr lang="cs-CZ" sz="2200" b="1" dirty="0"/>
              <a:t>dokumentace </a:t>
            </a:r>
            <a:r>
              <a:rPr lang="cs-CZ" sz="2200" dirty="0"/>
              <a:t>k systému je k dispozici na: </a:t>
            </a:r>
            <a:r>
              <a:rPr lang="cs-CZ" sz="2200" dirty="0">
                <a:hlinkClick r:id="rId5"/>
              </a:rPr>
              <a:t>www.kvalitavs.gov.cz</a:t>
            </a:r>
            <a:r>
              <a:rPr lang="cs-CZ" sz="22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/>
              <a:t>Manuál 10 </a:t>
            </a:r>
            <a:r>
              <a:rPr lang="cs-CZ" sz="2200" dirty="0"/>
              <a:t>základních uživatelských situací </a:t>
            </a:r>
          </a:p>
          <a:p>
            <a:r>
              <a:rPr lang="cs-CZ" sz="22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/>
              <a:t>Nápověda</a:t>
            </a:r>
            <a:r>
              <a:rPr lang="cs-CZ" sz="2200" dirty="0"/>
              <a:t> implementovaná v samotném systému</a:t>
            </a:r>
          </a:p>
          <a:p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/>
              <a:t>Aplikační a metodická podpora systému pro uživatele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200" dirty="0"/>
              <a:t>Zajištěno prostřednictvím NAKIT, </a:t>
            </a:r>
            <a:r>
              <a:rPr lang="cs-CZ" sz="2200" dirty="0" err="1"/>
              <a:t>s.p</a:t>
            </a:r>
            <a:r>
              <a:rPr lang="cs-CZ" sz="2200" dirty="0"/>
              <a:t>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200" dirty="0"/>
              <a:t>Email: </a:t>
            </a:r>
            <a:r>
              <a:rPr lang="cs-CZ" sz="22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esel@nakit.cz</a:t>
            </a:r>
            <a:r>
              <a:rPr lang="cs-CZ" sz="2200" dirty="0"/>
              <a:t> 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200" dirty="0"/>
              <a:t>Telefonicky: 974 801 300 (Po – Pá 8:00 – 16:00)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5374B1F-CDAE-4C7C-BE38-264D8BAC9273}"/>
              </a:ext>
            </a:extLst>
          </p:cNvPr>
          <p:cNvSpPr txBox="1"/>
          <p:nvPr/>
        </p:nvSpPr>
        <p:spPr>
          <a:xfrm>
            <a:off x="6473534" y="3221181"/>
            <a:ext cx="1797629" cy="40011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chemeClr val="bg1"/>
                </a:solidFill>
              </a:rPr>
              <a:t>V přípravě</a:t>
            </a:r>
          </a:p>
        </p:txBody>
      </p:sp>
    </p:spTree>
    <p:extLst>
      <p:ext uri="{BB962C8B-B14F-4D97-AF65-F5344CB8AC3E}">
        <p14:creationId xmlns:p14="http://schemas.microsoft.com/office/powerpoint/2010/main" val="1191910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90FF343-2864-4B3D-8787-A6FDAE4963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49" t="14572" r="11961"/>
          <a:stretch/>
        </p:blipFill>
        <p:spPr>
          <a:xfrm>
            <a:off x="706581" y="250825"/>
            <a:ext cx="10969776" cy="635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16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soúhelník 11">
            <a:extLst>
              <a:ext uri="{FF2B5EF4-FFF2-40B4-BE49-F238E27FC236}">
                <a16:creationId xmlns:a16="http://schemas.microsoft.com/office/drawing/2014/main" id="{FB270044-8AF4-7D33-0129-1601ED40CCAC}"/>
              </a:ext>
            </a:extLst>
          </p:cNvPr>
          <p:cNvSpPr/>
          <p:nvPr/>
        </p:nvSpPr>
        <p:spPr>
          <a:xfrm>
            <a:off x="-272142" y="697697"/>
            <a:ext cx="9120415" cy="968988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Kosoúhelník 1">
            <a:extLst>
              <a:ext uri="{FF2B5EF4-FFF2-40B4-BE49-F238E27FC236}">
                <a16:creationId xmlns:a16="http://schemas.microsoft.com/office/drawing/2014/main" id="{A719BE95-821F-9C4E-1657-6DC7DB7DF68D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2FC1328B-B6EC-53B7-4BFE-21C9FCD56C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D23B3623-2C76-E447-E041-A23CEB7E2E4E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Klíčové role pro úspěšnou implementaci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2C908C-58A2-174A-A4DB-D9D3FBFB5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3740"/>
            <a:ext cx="10515600" cy="4849331"/>
          </a:xfrm>
        </p:spPr>
        <p:txBody>
          <a:bodyPr>
            <a:normAutofit lnSpcReduction="10000"/>
          </a:bodyPr>
          <a:lstStyle/>
          <a:p>
            <a:r>
              <a:rPr lang="cs-CZ" sz="2400" b="1" dirty="0"/>
              <a:t>Hlavní uživatel/garant</a:t>
            </a:r>
          </a:p>
          <a:p>
            <a:pPr lvl="1"/>
            <a:r>
              <a:rPr lang="cs-CZ" sz="2000" dirty="0"/>
              <a:t>Hlavní komunikační osoba mezi MV a institucí </a:t>
            </a:r>
          </a:p>
          <a:p>
            <a:pPr lvl="1"/>
            <a:r>
              <a:rPr lang="cs-CZ" sz="2000" dirty="0"/>
              <a:t>Řídí proces implementace systému v dané organizaci </a:t>
            </a:r>
          </a:p>
          <a:p>
            <a:pPr lvl="1"/>
            <a:r>
              <a:rPr lang="cs-CZ" sz="2000" dirty="0"/>
              <a:t>Znalost interních postupů v organizaci a legislativního procesu</a:t>
            </a:r>
          </a:p>
          <a:p>
            <a:pPr lvl="1"/>
            <a:r>
              <a:rPr lang="cs-CZ" sz="2000" dirty="0"/>
              <a:t>Schopen za organizaci definovat požadavky na nastavení IS pro organizaci. </a:t>
            </a:r>
          </a:p>
          <a:p>
            <a:pPr lvl="2"/>
            <a:r>
              <a:rPr lang="cs-CZ" sz="1600" dirty="0"/>
              <a:t>Nastavení organizačního členění v organizaci a promítnutí do IS</a:t>
            </a:r>
          </a:p>
          <a:p>
            <a:pPr lvl="2"/>
            <a:r>
              <a:rPr lang="cs-CZ" sz="1600" dirty="0"/>
              <a:t>Definice Generální a uživatelské delegace</a:t>
            </a:r>
          </a:p>
          <a:p>
            <a:pPr lvl="2"/>
            <a:r>
              <a:rPr lang="cs-CZ" sz="1600" dirty="0"/>
              <a:t>Nastavení připomínkového řízení</a:t>
            </a:r>
          </a:p>
          <a:p>
            <a:pPr marL="914400" lvl="2" indent="0">
              <a:buNone/>
            </a:pPr>
            <a:endParaRPr lang="cs-CZ" sz="1600" dirty="0"/>
          </a:p>
          <a:p>
            <a:r>
              <a:rPr lang="cs-CZ" sz="2400" b="1" dirty="0"/>
              <a:t>IT administrátor eSeL </a:t>
            </a:r>
            <a:r>
              <a:rPr lang="cs-CZ" sz="2400" dirty="0"/>
              <a:t>pro organizaci </a:t>
            </a:r>
          </a:p>
          <a:p>
            <a:pPr lvl="1"/>
            <a:r>
              <a:rPr lang="cs-CZ" sz="2000" dirty="0"/>
              <a:t>zajišťuje přístupy do aplikace, </a:t>
            </a:r>
          </a:p>
          <a:p>
            <a:pPr lvl="1"/>
            <a:r>
              <a:rPr lang="cs-CZ" sz="2000" dirty="0"/>
              <a:t>nastavení rolí, delegací a jejich úpravy/nastavení činnostních rolí</a:t>
            </a:r>
          </a:p>
          <a:p>
            <a:pPr marL="457200" lvl="1" indent="0">
              <a:buNone/>
            </a:pPr>
            <a:endParaRPr lang="cs-CZ" sz="2000" dirty="0"/>
          </a:p>
          <a:p>
            <a:r>
              <a:rPr lang="cs-CZ" sz="2400" b="1" dirty="0"/>
              <a:t>Lokální správce CMS</a:t>
            </a:r>
          </a:p>
          <a:p>
            <a:pPr lvl="1"/>
            <a:r>
              <a:rPr lang="cs-CZ" sz="2000" dirty="0"/>
              <a:t>počáteční nastavení DNS pro přístup k IS e-Legislativa v CMS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7224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0" y="1953752"/>
            <a:ext cx="5479534" cy="3616493"/>
          </a:xfrm>
          <a:custGeom>
            <a:avLst/>
            <a:gdLst/>
            <a:ahLst/>
            <a:cxnLst/>
            <a:rect l="l" t="t" r="r" b="b"/>
            <a:pathLst>
              <a:path w="8219301" h="5424739">
                <a:moveTo>
                  <a:pt x="0" y="0"/>
                </a:moveTo>
                <a:lnTo>
                  <a:pt x="8219301" y="0"/>
                </a:lnTo>
                <a:lnTo>
                  <a:pt x="8219301" y="5424739"/>
                </a:lnTo>
                <a:lnTo>
                  <a:pt x="0" y="5424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 flipH="1">
            <a:off x="6026666" y="1953752"/>
            <a:ext cx="5479534" cy="3616493"/>
          </a:xfrm>
          <a:custGeom>
            <a:avLst/>
            <a:gdLst/>
            <a:ahLst/>
            <a:cxnLst/>
            <a:rect l="l" t="t" r="r" b="b"/>
            <a:pathLst>
              <a:path w="8219301" h="5424739">
                <a:moveTo>
                  <a:pt x="8219301" y="0"/>
                </a:moveTo>
                <a:lnTo>
                  <a:pt x="0" y="0"/>
                </a:lnTo>
                <a:lnTo>
                  <a:pt x="0" y="5424739"/>
                </a:lnTo>
                <a:lnTo>
                  <a:pt x="8219301" y="5424739"/>
                </a:lnTo>
                <a:lnTo>
                  <a:pt x="821930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17551" y="4659425"/>
            <a:ext cx="1777271" cy="913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cs-CZ" sz="1400" b="1" dirty="0"/>
              <a:t>Zajistit přístup do systému skrze síť CMS  </a:t>
            </a:r>
            <a:r>
              <a:rPr lang="cs-CZ" sz="1400" dirty="0"/>
              <a:t>- nutno zajistit správné nastavení konektivity</a:t>
            </a:r>
            <a:endParaRPr lang="en-US" sz="1333" spc="7" dirty="0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272093" y="4659425"/>
            <a:ext cx="1777271" cy="1143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cs-CZ" sz="1400" b="1" dirty="0"/>
              <a:t>Rozhodnutí o šíři implementace </a:t>
            </a:r>
            <a:r>
              <a:rPr lang="cs-CZ" sz="1400" dirty="0"/>
              <a:t>systému v organizaci, identifikace cílových uživatelů a jejich </a:t>
            </a:r>
            <a:r>
              <a:rPr lang="cs-CZ" sz="1400" b="1" dirty="0"/>
              <a:t>proškolení</a:t>
            </a:r>
            <a:r>
              <a:rPr lang="cs-CZ" sz="1400" dirty="0"/>
              <a:t> </a:t>
            </a:r>
            <a:endParaRPr lang="en-US" sz="1333" spc="7" dirty="0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494820" y="1736497"/>
            <a:ext cx="1776543" cy="1292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cs-CZ" sz="1400" b="1" dirty="0"/>
              <a:t>JIP/KAAS účty pro přístup </a:t>
            </a:r>
            <a:r>
              <a:rPr lang="cs-CZ" sz="1400" dirty="0"/>
              <a:t>do produkce, následně i do testu, nutno zajistit všem uživatelům v rámci dané organizace.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5810" y="2302969"/>
            <a:ext cx="1777271" cy="682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cs-CZ" sz="1400" b="1" dirty="0"/>
              <a:t>Nastavení rolí a uživatelů z organizace v systému</a:t>
            </a:r>
            <a:r>
              <a:rPr lang="cs-CZ" sz="1400" dirty="0"/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826636" y="4659425"/>
            <a:ext cx="1778000" cy="1374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cs-CZ" sz="1400" b="1" spc="7" dirty="0">
                <a:solidFill>
                  <a:srgbClr val="000000"/>
                </a:solidFill>
                <a:ea typeface="Inter Bold"/>
                <a:cs typeface="Inter Bold"/>
                <a:sym typeface="Inter Bold"/>
              </a:rPr>
              <a:t>Nastavení vnitřního procesu oběhu dokumentů, jejich schvalování a napojení na existující procesy a postupy</a:t>
            </a:r>
            <a:endParaRPr lang="en-US" sz="1400" b="1" spc="7" dirty="0">
              <a:solidFill>
                <a:srgbClr val="000000"/>
              </a:solidFill>
              <a:ea typeface="Inter Bold"/>
              <a:cs typeface="Inter Bold"/>
              <a:sym typeface="Inter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593788" y="1258806"/>
            <a:ext cx="1773743" cy="1605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cs-CZ" sz="1400" b="1" spc="7" dirty="0">
                <a:solidFill>
                  <a:srgbClr val="000000"/>
                </a:solidFill>
                <a:ea typeface="Inter Bold"/>
                <a:cs typeface="Inter Bold"/>
                <a:sym typeface="Inter Bold"/>
              </a:rPr>
              <a:t>Samostudium.</a:t>
            </a:r>
            <a:r>
              <a:rPr lang="cs-CZ" sz="1400" spc="7" dirty="0">
                <a:solidFill>
                  <a:srgbClr val="000000"/>
                </a:solidFill>
                <a:ea typeface="Inter Bold"/>
                <a:cs typeface="Inter Bold"/>
                <a:sym typeface="Inter Bold"/>
              </a:rPr>
              <a:t> Zajistit uživatelům dostatečný prostor na vlastní seznámení se se systémem, vytvořit vlastní návrhy, zkusit si proces. </a:t>
            </a:r>
            <a:endParaRPr lang="en-US" sz="1400" spc="7" dirty="0">
              <a:solidFill>
                <a:srgbClr val="000000"/>
              </a:solidFill>
              <a:ea typeface="Inter Bold"/>
              <a:cs typeface="Inter Bold"/>
              <a:sym typeface="Inter Bold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6648063" y="4700213"/>
            <a:ext cx="615117" cy="615117"/>
          </a:xfrm>
          <a:custGeom>
            <a:avLst/>
            <a:gdLst/>
            <a:ahLst/>
            <a:cxnLst/>
            <a:rect l="l" t="t" r="r" b="b"/>
            <a:pathLst>
              <a:path w="922676" h="922676">
                <a:moveTo>
                  <a:pt x="0" y="0"/>
                </a:moveTo>
                <a:lnTo>
                  <a:pt x="922676" y="0"/>
                </a:lnTo>
                <a:lnTo>
                  <a:pt x="922676" y="922676"/>
                </a:lnTo>
                <a:lnTo>
                  <a:pt x="0" y="9226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142061" y="4752619"/>
            <a:ext cx="576063" cy="538619"/>
          </a:xfrm>
          <a:custGeom>
            <a:avLst/>
            <a:gdLst/>
            <a:ahLst/>
            <a:cxnLst/>
            <a:rect l="l" t="t" r="r" b="b"/>
            <a:pathLst>
              <a:path w="864095" h="807929">
                <a:moveTo>
                  <a:pt x="0" y="0"/>
                </a:moveTo>
                <a:lnTo>
                  <a:pt x="864096" y="0"/>
                </a:lnTo>
                <a:lnTo>
                  <a:pt x="864096" y="807929"/>
                </a:lnTo>
                <a:lnTo>
                  <a:pt x="0" y="8079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314742" y="2198575"/>
            <a:ext cx="580722" cy="538619"/>
          </a:xfrm>
          <a:custGeom>
            <a:avLst/>
            <a:gdLst/>
            <a:ahLst/>
            <a:cxnLst/>
            <a:rect l="l" t="t" r="r" b="b"/>
            <a:pathLst>
              <a:path w="871083" h="807929">
                <a:moveTo>
                  <a:pt x="0" y="0"/>
                </a:moveTo>
                <a:lnTo>
                  <a:pt x="871083" y="0"/>
                </a:lnTo>
                <a:lnTo>
                  <a:pt x="871083" y="807929"/>
                </a:lnTo>
                <a:lnTo>
                  <a:pt x="0" y="8079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4870719" y="2171451"/>
            <a:ext cx="627006" cy="492199"/>
          </a:xfrm>
          <a:custGeom>
            <a:avLst/>
            <a:gdLst/>
            <a:ahLst/>
            <a:cxnLst/>
            <a:rect l="l" t="t" r="r" b="b"/>
            <a:pathLst>
              <a:path w="940509" h="738299">
                <a:moveTo>
                  <a:pt x="0" y="0"/>
                </a:moveTo>
                <a:lnTo>
                  <a:pt x="940508" y="0"/>
                </a:lnTo>
                <a:lnTo>
                  <a:pt x="940508" y="738299"/>
                </a:lnTo>
                <a:lnTo>
                  <a:pt x="0" y="7382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3588751" y="6422164"/>
            <a:ext cx="814799" cy="153793"/>
          </a:xfrm>
          <a:custGeom>
            <a:avLst/>
            <a:gdLst/>
            <a:ahLst/>
            <a:cxnLst/>
            <a:rect l="l" t="t" r="r" b="b"/>
            <a:pathLst>
              <a:path w="1222198" h="230690">
                <a:moveTo>
                  <a:pt x="0" y="0"/>
                </a:moveTo>
                <a:lnTo>
                  <a:pt x="1222198" y="0"/>
                </a:lnTo>
                <a:lnTo>
                  <a:pt x="1222198" y="230690"/>
                </a:lnTo>
                <a:lnTo>
                  <a:pt x="0" y="23069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0" name="Kosoúhelník 29">
            <a:extLst>
              <a:ext uri="{FF2B5EF4-FFF2-40B4-BE49-F238E27FC236}">
                <a16:creationId xmlns:a16="http://schemas.microsoft.com/office/drawing/2014/main" id="{4AED7841-2FF8-4618-98A8-55202784AC52}"/>
              </a:ext>
            </a:extLst>
          </p:cNvPr>
          <p:cNvSpPr/>
          <p:nvPr/>
        </p:nvSpPr>
        <p:spPr>
          <a:xfrm>
            <a:off x="-288844" y="467181"/>
            <a:ext cx="9120415" cy="968988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1" name="Zástupný symbol pro obsah 2">
            <a:extLst>
              <a:ext uri="{FF2B5EF4-FFF2-40B4-BE49-F238E27FC236}">
                <a16:creationId xmlns:a16="http://schemas.microsoft.com/office/drawing/2014/main" id="{08C7AB61-9DF7-44AC-8910-ED203FBBBBD6}"/>
              </a:ext>
            </a:extLst>
          </p:cNvPr>
          <p:cNvSpPr txBox="1">
            <a:spLocks/>
          </p:cNvSpPr>
          <p:nvPr/>
        </p:nvSpPr>
        <p:spPr>
          <a:xfrm>
            <a:off x="374277" y="698525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Implementace e-Legislativy v instituci</a:t>
            </a:r>
          </a:p>
        </p:txBody>
      </p:sp>
      <p:sp>
        <p:nvSpPr>
          <p:cNvPr id="32" name="Freeform 29">
            <a:extLst>
              <a:ext uri="{FF2B5EF4-FFF2-40B4-BE49-F238E27FC236}">
                <a16:creationId xmlns:a16="http://schemas.microsoft.com/office/drawing/2014/main" id="{8358BA13-F6EF-4417-B1FD-5CF727E1C9C6}"/>
              </a:ext>
            </a:extLst>
          </p:cNvPr>
          <p:cNvSpPr/>
          <p:nvPr/>
        </p:nvSpPr>
        <p:spPr>
          <a:xfrm>
            <a:off x="8426762" y="2133937"/>
            <a:ext cx="679342" cy="682174"/>
          </a:xfrm>
          <a:custGeom>
            <a:avLst/>
            <a:gdLst/>
            <a:ahLst/>
            <a:cxnLst/>
            <a:rect l="l" t="t" r="r" b="b"/>
            <a:pathLst>
              <a:path w="928762" h="923925">
                <a:moveTo>
                  <a:pt x="0" y="0"/>
                </a:moveTo>
                <a:lnTo>
                  <a:pt x="928762" y="0"/>
                </a:lnTo>
                <a:lnTo>
                  <a:pt x="928762" y="923925"/>
                </a:lnTo>
                <a:lnTo>
                  <a:pt x="0" y="92392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1611" t="-1514" r="-1485" b="-2123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3" name="Freeform 138">
            <a:extLst>
              <a:ext uri="{FF2B5EF4-FFF2-40B4-BE49-F238E27FC236}">
                <a16:creationId xmlns:a16="http://schemas.microsoft.com/office/drawing/2014/main" id="{1D41A77E-E698-4882-B7E0-389B48EC115E}"/>
              </a:ext>
            </a:extLst>
          </p:cNvPr>
          <p:cNvSpPr/>
          <p:nvPr/>
        </p:nvSpPr>
        <p:spPr>
          <a:xfrm>
            <a:off x="10241050" y="4659425"/>
            <a:ext cx="600539" cy="597310"/>
          </a:xfrm>
          <a:custGeom>
            <a:avLst/>
            <a:gdLst/>
            <a:ahLst/>
            <a:cxnLst/>
            <a:rect l="l" t="t" r="r" b="b"/>
            <a:pathLst>
              <a:path w="600539" h="597310">
                <a:moveTo>
                  <a:pt x="0" y="0"/>
                </a:moveTo>
                <a:lnTo>
                  <a:pt x="600539" y="0"/>
                </a:lnTo>
                <a:lnTo>
                  <a:pt x="600539" y="597310"/>
                </a:lnTo>
                <a:lnTo>
                  <a:pt x="0" y="59731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-1525" t="-1109" r="-1118" b="-2089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0" name="Kosoúhelník 19">
            <a:extLst>
              <a:ext uri="{FF2B5EF4-FFF2-40B4-BE49-F238E27FC236}">
                <a16:creationId xmlns:a16="http://schemas.microsoft.com/office/drawing/2014/main" id="{57F234A4-41CA-45BA-A0C2-A05BF615C371}"/>
              </a:ext>
            </a:extLst>
          </p:cNvPr>
          <p:cNvSpPr/>
          <p:nvPr/>
        </p:nvSpPr>
        <p:spPr>
          <a:xfrm>
            <a:off x="-288844" y="425618"/>
            <a:ext cx="9120415" cy="968988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2" name="Zástupný symbol pro obsah 2">
            <a:extLst>
              <a:ext uri="{FF2B5EF4-FFF2-40B4-BE49-F238E27FC236}">
                <a16:creationId xmlns:a16="http://schemas.microsoft.com/office/drawing/2014/main" id="{4ED6E8B3-8D39-4CA7-A7B5-023F557071BD}"/>
              </a:ext>
            </a:extLst>
          </p:cNvPr>
          <p:cNvSpPr txBox="1">
            <a:spLocks/>
          </p:cNvSpPr>
          <p:nvPr/>
        </p:nvSpPr>
        <p:spPr>
          <a:xfrm>
            <a:off x="374277" y="65696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Implementace e-Legislativy v instituci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82376" y="2396920"/>
            <a:ext cx="10318875" cy="2541023"/>
          </a:xfrm>
          <a:custGeom>
            <a:avLst/>
            <a:gdLst/>
            <a:ahLst/>
            <a:cxnLst/>
            <a:rect l="l" t="t" r="r" b="b"/>
            <a:pathLst>
              <a:path w="15478312" h="3811534">
                <a:moveTo>
                  <a:pt x="0" y="0"/>
                </a:moveTo>
                <a:lnTo>
                  <a:pt x="15478312" y="0"/>
                </a:lnTo>
                <a:lnTo>
                  <a:pt x="15478312" y="3811534"/>
                </a:lnTo>
                <a:lnTo>
                  <a:pt x="0" y="38115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15497" y="2861413"/>
            <a:ext cx="1031867" cy="1667663"/>
          </a:xfrm>
          <a:custGeom>
            <a:avLst/>
            <a:gdLst/>
            <a:ahLst/>
            <a:cxnLst/>
            <a:rect l="l" t="t" r="r" b="b"/>
            <a:pathLst>
              <a:path w="1547800" h="2501495">
                <a:moveTo>
                  <a:pt x="0" y="0"/>
                </a:moveTo>
                <a:lnTo>
                  <a:pt x="1547800" y="0"/>
                </a:lnTo>
                <a:lnTo>
                  <a:pt x="1547800" y="2501495"/>
                </a:lnTo>
                <a:lnTo>
                  <a:pt x="0" y="25014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643148" y="4835366"/>
            <a:ext cx="1031867" cy="1667663"/>
          </a:xfrm>
          <a:custGeom>
            <a:avLst/>
            <a:gdLst/>
            <a:ahLst/>
            <a:cxnLst/>
            <a:rect l="l" t="t" r="r" b="b"/>
            <a:pathLst>
              <a:path w="1547800" h="2501495">
                <a:moveTo>
                  <a:pt x="0" y="2501495"/>
                </a:moveTo>
                <a:lnTo>
                  <a:pt x="1547801" y="2501495"/>
                </a:lnTo>
                <a:lnTo>
                  <a:pt x="1547801" y="0"/>
                </a:lnTo>
                <a:lnTo>
                  <a:pt x="0" y="0"/>
                </a:lnTo>
                <a:lnTo>
                  <a:pt x="0" y="250149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741685" y="3055565"/>
            <a:ext cx="1031867" cy="1667663"/>
          </a:xfrm>
          <a:custGeom>
            <a:avLst/>
            <a:gdLst/>
            <a:ahLst/>
            <a:cxnLst/>
            <a:rect l="l" t="t" r="r" b="b"/>
            <a:pathLst>
              <a:path w="1547800" h="2501495">
                <a:moveTo>
                  <a:pt x="0" y="0"/>
                </a:moveTo>
                <a:lnTo>
                  <a:pt x="1547800" y="0"/>
                </a:lnTo>
                <a:lnTo>
                  <a:pt x="1547800" y="2501495"/>
                </a:lnTo>
                <a:lnTo>
                  <a:pt x="0" y="25014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0389025" y="1950092"/>
            <a:ext cx="966317" cy="1010209"/>
            <a:chOff x="65001" y="19050"/>
            <a:chExt cx="812800" cy="849719"/>
          </a:xfrm>
        </p:grpSpPr>
        <p:sp>
          <p:nvSpPr>
            <p:cNvPr id="10" name="Freeform 10"/>
            <p:cNvSpPr/>
            <p:nvPr/>
          </p:nvSpPr>
          <p:spPr>
            <a:xfrm>
              <a:off x="65001" y="55969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sp>
        <p:nvSpPr>
          <p:cNvPr id="13" name="Freeform 13"/>
          <p:cNvSpPr/>
          <p:nvPr/>
        </p:nvSpPr>
        <p:spPr>
          <a:xfrm>
            <a:off x="7691014" y="4288903"/>
            <a:ext cx="520700" cy="480346"/>
          </a:xfrm>
          <a:custGeom>
            <a:avLst/>
            <a:gdLst/>
            <a:ahLst/>
            <a:cxnLst/>
            <a:rect l="l" t="t" r="r" b="b"/>
            <a:pathLst>
              <a:path w="781050" h="720519">
                <a:moveTo>
                  <a:pt x="0" y="0"/>
                </a:moveTo>
                <a:lnTo>
                  <a:pt x="781050" y="0"/>
                </a:lnTo>
                <a:lnTo>
                  <a:pt x="781050" y="720518"/>
                </a:lnTo>
                <a:lnTo>
                  <a:pt x="0" y="7205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891270" y="5711161"/>
            <a:ext cx="512889" cy="520700"/>
          </a:xfrm>
          <a:custGeom>
            <a:avLst/>
            <a:gdLst/>
            <a:ahLst/>
            <a:cxnLst/>
            <a:rect l="l" t="t" r="r" b="b"/>
            <a:pathLst>
              <a:path w="769334" h="781050">
                <a:moveTo>
                  <a:pt x="0" y="0"/>
                </a:moveTo>
                <a:lnTo>
                  <a:pt x="769335" y="0"/>
                </a:lnTo>
                <a:lnTo>
                  <a:pt x="769335" y="781050"/>
                </a:lnTo>
                <a:lnTo>
                  <a:pt x="0" y="781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577604" y="3137619"/>
            <a:ext cx="481563" cy="417153"/>
          </a:xfrm>
          <a:custGeom>
            <a:avLst/>
            <a:gdLst/>
            <a:ahLst/>
            <a:cxnLst/>
            <a:rect l="l" t="t" r="r" b="b"/>
            <a:pathLst>
              <a:path w="722344" h="625730">
                <a:moveTo>
                  <a:pt x="0" y="0"/>
                </a:moveTo>
                <a:lnTo>
                  <a:pt x="722344" y="0"/>
                </a:lnTo>
                <a:lnTo>
                  <a:pt x="722344" y="625731"/>
                </a:lnTo>
                <a:lnTo>
                  <a:pt x="0" y="62573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4556362" y="3127278"/>
            <a:ext cx="520700" cy="431530"/>
          </a:xfrm>
          <a:custGeom>
            <a:avLst/>
            <a:gdLst/>
            <a:ahLst/>
            <a:cxnLst/>
            <a:rect l="l" t="t" r="r" b="b"/>
            <a:pathLst>
              <a:path w="781050" h="647295">
                <a:moveTo>
                  <a:pt x="0" y="0"/>
                </a:moveTo>
                <a:lnTo>
                  <a:pt x="781050" y="0"/>
                </a:lnTo>
                <a:lnTo>
                  <a:pt x="781050" y="647295"/>
                </a:lnTo>
                <a:lnTo>
                  <a:pt x="0" y="64729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5" name="TextBox 25"/>
          <p:cNvSpPr txBox="1"/>
          <p:nvPr/>
        </p:nvSpPr>
        <p:spPr>
          <a:xfrm>
            <a:off x="290675" y="1929034"/>
            <a:ext cx="1980637" cy="714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7"/>
              </a:lnSpc>
            </a:pPr>
            <a:r>
              <a:rPr lang="cs-CZ" sz="1333" b="1" dirty="0">
                <a:solidFill>
                  <a:srgbClr val="0B375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Zajištěná uživatelská podpora systému ze strany NAKIT od 1/2024</a:t>
            </a:r>
            <a:endParaRPr lang="en-US" sz="1333" b="1" dirty="0">
              <a:solidFill>
                <a:srgbClr val="0B375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7033724" y="4405801"/>
            <a:ext cx="1980637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7"/>
              </a:lnSpc>
            </a:pPr>
            <a:r>
              <a:rPr lang="cs-CZ" sz="1600" b="1" dirty="0">
                <a:solidFill>
                  <a:srgbClr val="0B3759"/>
                </a:solidFill>
                <a:ea typeface="Open Sans Bold"/>
                <a:cs typeface="Open Sans Bold"/>
                <a:sym typeface="Open Sans Bold"/>
              </a:rPr>
              <a:t>Uživatelská dokumentace </a:t>
            </a:r>
            <a:r>
              <a:rPr lang="cs-CZ" sz="1600" dirty="0">
                <a:solidFill>
                  <a:srgbClr val="0B3759"/>
                </a:solidFill>
                <a:ea typeface="Open Sans Bold"/>
                <a:cs typeface="Open Sans Bold"/>
                <a:sym typeface="Open Sans Bold"/>
              </a:rPr>
              <a:t>(9/2024)</a:t>
            </a:r>
          </a:p>
          <a:p>
            <a:pPr>
              <a:lnSpc>
                <a:spcPts val="1867"/>
              </a:lnSpc>
            </a:pPr>
            <a:endParaRPr lang="cs-CZ" sz="1600" dirty="0">
              <a:solidFill>
                <a:srgbClr val="0B3759"/>
              </a:solidFill>
              <a:ea typeface="Open Sans Bold"/>
              <a:cs typeface="Open Sans Bold"/>
              <a:sym typeface="Open Sans Bold"/>
            </a:endParaRPr>
          </a:p>
          <a:p>
            <a:pPr>
              <a:lnSpc>
                <a:spcPts val="1867"/>
              </a:lnSpc>
            </a:pPr>
            <a:r>
              <a:rPr lang="cs-CZ" sz="1600" b="1" dirty="0">
                <a:solidFill>
                  <a:srgbClr val="0B3759"/>
                </a:solidFill>
                <a:ea typeface="Open Sans Bold"/>
                <a:cs typeface="Open Sans Bold"/>
                <a:sym typeface="Open Sans Bold"/>
              </a:rPr>
              <a:t>Manuál základních uživatelských situací </a:t>
            </a:r>
            <a:r>
              <a:rPr lang="cs-CZ" sz="1600" dirty="0">
                <a:solidFill>
                  <a:srgbClr val="0B3759"/>
                </a:solidFill>
                <a:ea typeface="Open Sans Bold"/>
                <a:cs typeface="Open Sans Bold"/>
                <a:sym typeface="Open Sans Bold"/>
              </a:rPr>
              <a:t>(10/2024) </a:t>
            </a:r>
            <a:endParaRPr lang="en-US" sz="1600" dirty="0">
              <a:solidFill>
                <a:srgbClr val="0B3759"/>
              </a:solidFill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897311" y="5070620"/>
            <a:ext cx="1589483" cy="1448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67"/>
              </a:lnSpc>
            </a:pPr>
            <a:r>
              <a:rPr lang="cs-CZ" sz="1400" b="1" dirty="0">
                <a:solidFill>
                  <a:srgbClr val="0B3759"/>
                </a:solidFill>
                <a:ea typeface="Open Sans Bold"/>
                <a:cs typeface="Open Sans Bold"/>
                <a:sym typeface="Open Sans Bold"/>
              </a:rPr>
              <a:t>Asistované testování od 3/2024 </a:t>
            </a:r>
            <a:r>
              <a:rPr lang="cs-CZ" sz="1400" dirty="0">
                <a:solidFill>
                  <a:srgbClr val="0B3759"/>
                </a:solidFill>
                <a:ea typeface="Open Sans Bold"/>
                <a:cs typeface="Open Sans Bold"/>
                <a:sym typeface="Open Sans Bold"/>
              </a:rPr>
              <a:t>se zapojením cca 120 uživatelů z cca 20 organizací veřejné správy.</a:t>
            </a:r>
            <a:endParaRPr lang="en-US" sz="1400" dirty="0">
              <a:solidFill>
                <a:srgbClr val="0B3759"/>
              </a:solidFill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2527327" y="1498362"/>
            <a:ext cx="1980638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67"/>
              </a:lnSpc>
            </a:pPr>
            <a:r>
              <a:rPr lang="cs-CZ" sz="1600" b="1" dirty="0">
                <a:solidFill>
                  <a:srgbClr val="0B3759"/>
                </a:solidFill>
                <a:ea typeface="Open Sans Bold"/>
                <a:cs typeface="Open Sans Bold"/>
                <a:sym typeface="Open Sans Bold"/>
              </a:rPr>
              <a:t>Zahájená školeni:</a:t>
            </a:r>
          </a:p>
          <a:p>
            <a:pPr marL="285750" indent="-285750">
              <a:lnSpc>
                <a:spcPts val="1867"/>
              </a:lnSpc>
              <a:buFontTx/>
              <a:buChar char="-"/>
            </a:pPr>
            <a:r>
              <a:rPr lang="cs-CZ" sz="1400" dirty="0">
                <a:solidFill>
                  <a:srgbClr val="0B3759"/>
                </a:solidFill>
                <a:ea typeface="Open Sans Bold"/>
                <a:cs typeface="Open Sans Bold"/>
                <a:sym typeface="Open Sans Bold"/>
              </a:rPr>
              <a:t>Mezinárodní smlouvy od 5/2024</a:t>
            </a:r>
          </a:p>
          <a:p>
            <a:pPr marL="285750" indent="-285750">
              <a:lnSpc>
                <a:spcPts val="1867"/>
              </a:lnSpc>
              <a:buFontTx/>
              <a:buChar char="-"/>
            </a:pPr>
            <a:r>
              <a:rPr lang="cs-CZ" sz="1400" dirty="0">
                <a:solidFill>
                  <a:srgbClr val="0B3759"/>
                </a:solidFill>
                <a:ea typeface="Open Sans Bold"/>
                <a:cs typeface="Open Sans Bold"/>
                <a:sym typeface="Open Sans Bold"/>
              </a:rPr>
              <a:t>IT administrátoři od 8/ 2024</a:t>
            </a:r>
          </a:p>
          <a:p>
            <a:pPr marL="285750" indent="-285750">
              <a:lnSpc>
                <a:spcPts val="1867"/>
              </a:lnSpc>
              <a:buFontTx/>
              <a:buChar char="-"/>
            </a:pPr>
            <a:r>
              <a:rPr lang="cs-CZ" sz="1400" dirty="0">
                <a:solidFill>
                  <a:srgbClr val="0B3759"/>
                </a:solidFill>
                <a:ea typeface="Open Sans Bold"/>
                <a:cs typeface="Open Sans Bold"/>
                <a:sym typeface="Open Sans Bold"/>
              </a:rPr>
              <a:t>Uživatelé od 9/2024</a:t>
            </a:r>
            <a:endParaRPr lang="en-US" sz="1400" dirty="0">
              <a:solidFill>
                <a:srgbClr val="0B3759"/>
              </a:solidFill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0" name="Kosoúhelník 39">
            <a:extLst>
              <a:ext uri="{FF2B5EF4-FFF2-40B4-BE49-F238E27FC236}">
                <a16:creationId xmlns:a16="http://schemas.microsoft.com/office/drawing/2014/main" id="{40F0CE56-67F8-4B10-A150-29965C2A677B}"/>
              </a:ext>
            </a:extLst>
          </p:cNvPr>
          <p:cNvSpPr/>
          <p:nvPr/>
        </p:nvSpPr>
        <p:spPr>
          <a:xfrm>
            <a:off x="-228680" y="347543"/>
            <a:ext cx="9120415" cy="968988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1" name="Zástupný symbol pro obsah 2">
            <a:extLst>
              <a:ext uri="{FF2B5EF4-FFF2-40B4-BE49-F238E27FC236}">
                <a16:creationId xmlns:a16="http://schemas.microsoft.com/office/drawing/2014/main" id="{2D9247C4-2C0E-44CF-9A90-8DE7B1B51489}"/>
              </a:ext>
            </a:extLst>
          </p:cNvPr>
          <p:cNvSpPr txBox="1">
            <a:spLocks/>
          </p:cNvSpPr>
          <p:nvPr/>
        </p:nvSpPr>
        <p:spPr>
          <a:xfrm>
            <a:off x="434441" y="546246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udělalo MV?</a:t>
            </a:r>
          </a:p>
        </p:txBody>
      </p:sp>
      <p:sp>
        <p:nvSpPr>
          <p:cNvPr id="43" name="Freeform 7">
            <a:extLst>
              <a:ext uri="{FF2B5EF4-FFF2-40B4-BE49-F238E27FC236}">
                <a16:creationId xmlns:a16="http://schemas.microsoft.com/office/drawing/2014/main" id="{1D82A6A1-3A52-4F8D-AAE7-4AF19BD742F3}"/>
              </a:ext>
            </a:extLst>
          </p:cNvPr>
          <p:cNvSpPr/>
          <p:nvPr/>
        </p:nvSpPr>
        <p:spPr>
          <a:xfrm flipV="1">
            <a:off x="3736496" y="4948483"/>
            <a:ext cx="1031867" cy="1667663"/>
          </a:xfrm>
          <a:custGeom>
            <a:avLst/>
            <a:gdLst/>
            <a:ahLst/>
            <a:cxnLst/>
            <a:rect l="l" t="t" r="r" b="b"/>
            <a:pathLst>
              <a:path w="1547800" h="2501495">
                <a:moveTo>
                  <a:pt x="0" y="2501495"/>
                </a:moveTo>
                <a:lnTo>
                  <a:pt x="1547800" y="2501495"/>
                </a:lnTo>
                <a:lnTo>
                  <a:pt x="1547800" y="0"/>
                </a:lnTo>
                <a:lnTo>
                  <a:pt x="0" y="0"/>
                </a:lnTo>
                <a:lnTo>
                  <a:pt x="0" y="2501495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4" name="TextBox 28">
            <a:extLst>
              <a:ext uri="{FF2B5EF4-FFF2-40B4-BE49-F238E27FC236}">
                <a16:creationId xmlns:a16="http://schemas.microsoft.com/office/drawing/2014/main" id="{FFCA8FA5-8D7D-41CA-8841-A7FC2731CE59}"/>
              </a:ext>
            </a:extLst>
          </p:cNvPr>
          <p:cNvSpPr txBox="1"/>
          <p:nvPr/>
        </p:nvSpPr>
        <p:spPr>
          <a:xfrm>
            <a:off x="4913428" y="5971511"/>
            <a:ext cx="3978307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67"/>
              </a:lnSpc>
            </a:pPr>
            <a:r>
              <a:rPr lang="cs-CZ" sz="1600" b="1" dirty="0">
                <a:solidFill>
                  <a:srgbClr val="0B3759"/>
                </a:solidFill>
                <a:ea typeface="Open Sans Bold"/>
                <a:cs typeface="Open Sans Bold"/>
                <a:sym typeface="Open Sans Bold"/>
              </a:rPr>
              <a:t>Hromadné setkání se všemi </a:t>
            </a:r>
            <a:r>
              <a:rPr lang="cs-CZ" sz="1400" dirty="0">
                <a:solidFill>
                  <a:srgbClr val="0B3759"/>
                </a:solidFill>
                <a:ea typeface="Open Sans Bold"/>
                <a:cs typeface="Open Sans Bold"/>
                <a:sym typeface="Open Sans Bold"/>
              </a:rPr>
              <a:t>dotčenými institucemi (92 připomínkových míst) – sděleny základní požadavky a obrysy školení.</a:t>
            </a:r>
            <a:endParaRPr lang="en-US" sz="1600" dirty="0">
              <a:solidFill>
                <a:srgbClr val="0B3759"/>
              </a:solidFill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7" name="Freeform 14">
            <a:extLst>
              <a:ext uri="{FF2B5EF4-FFF2-40B4-BE49-F238E27FC236}">
                <a16:creationId xmlns:a16="http://schemas.microsoft.com/office/drawing/2014/main" id="{9679FA7A-FD61-4868-8A1F-CFEC9F82750A}"/>
              </a:ext>
            </a:extLst>
          </p:cNvPr>
          <p:cNvSpPr/>
          <p:nvPr/>
        </p:nvSpPr>
        <p:spPr>
          <a:xfrm>
            <a:off x="6142685" y="2534865"/>
            <a:ext cx="512889" cy="520700"/>
          </a:xfrm>
          <a:custGeom>
            <a:avLst/>
            <a:gdLst/>
            <a:ahLst/>
            <a:cxnLst/>
            <a:rect l="l" t="t" r="r" b="b"/>
            <a:pathLst>
              <a:path w="769334" h="781050">
                <a:moveTo>
                  <a:pt x="0" y="0"/>
                </a:moveTo>
                <a:lnTo>
                  <a:pt x="769335" y="0"/>
                </a:lnTo>
                <a:lnTo>
                  <a:pt x="769335" y="781050"/>
                </a:lnTo>
                <a:lnTo>
                  <a:pt x="0" y="781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id="{9A42A21A-3849-4F46-8932-4B641068468F}"/>
              </a:ext>
            </a:extLst>
          </p:cNvPr>
          <p:cNvSpPr/>
          <p:nvPr/>
        </p:nvSpPr>
        <p:spPr>
          <a:xfrm flipV="1">
            <a:off x="5847429" y="4247355"/>
            <a:ext cx="1031867" cy="1667663"/>
          </a:xfrm>
          <a:custGeom>
            <a:avLst/>
            <a:gdLst/>
            <a:ahLst/>
            <a:cxnLst/>
            <a:rect l="l" t="t" r="r" b="b"/>
            <a:pathLst>
              <a:path w="1547800" h="2501495">
                <a:moveTo>
                  <a:pt x="0" y="2501495"/>
                </a:moveTo>
                <a:lnTo>
                  <a:pt x="1547801" y="2501495"/>
                </a:lnTo>
                <a:lnTo>
                  <a:pt x="1547801" y="0"/>
                </a:lnTo>
                <a:lnTo>
                  <a:pt x="0" y="0"/>
                </a:lnTo>
                <a:lnTo>
                  <a:pt x="0" y="250149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14">
            <a:extLst>
              <a:ext uri="{FF2B5EF4-FFF2-40B4-BE49-F238E27FC236}">
                <a16:creationId xmlns:a16="http://schemas.microsoft.com/office/drawing/2014/main" id="{B4708A51-D52C-4CF2-9848-62B3F311DC48}"/>
              </a:ext>
            </a:extLst>
          </p:cNvPr>
          <p:cNvSpPr/>
          <p:nvPr/>
        </p:nvSpPr>
        <p:spPr>
          <a:xfrm>
            <a:off x="6106917" y="5114951"/>
            <a:ext cx="512889" cy="520700"/>
          </a:xfrm>
          <a:custGeom>
            <a:avLst/>
            <a:gdLst/>
            <a:ahLst/>
            <a:cxnLst/>
            <a:rect l="l" t="t" r="r" b="b"/>
            <a:pathLst>
              <a:path w="769334" h="781050">
                <a:moveTo>
                  <a:pt x="0" y="0"/>
                </a:moveTo>
                <a:lnTo>
                  <a:pt x="769335" y="0"/>
                </a:lnTo>
                <a:lnTo>
                  <a:pt x="769335" y="781050"/>
                </a:lnTo>
                <a:lnTo>
                  <a:pt x="0" y="781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7" name="TextBox 37"/>
          <p:cNvSpPr txBox="1"/>
          <p:nvPr/>
        </p:nvSpPr>
        <p:spPr>
          <a:xfrm>
            <a:off x="8149554" y="1391466"/>
            <a:ext cx="1355428" cy="144841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7"/>
              </a:lnSpc>
            </a:pPr>
            <a:r>
              <a:rPr lang="cs-CZ" sz="1600" b="1" dirty="0">
                <a:solidFill>
                  <a:srgbClr val="0B3759"/>
                </a:solidFill>
                <a:ea typeface="Open Sans Bold"/>
                <a:cs typeface="Open Sans Bold"/>
                <a:sym typeface="Open Sans Bold"/>
              </a:rPr>
              <a:t>Individuální setkání MV</a:t>
            </a:r>
            <a:r>
              <a:rPr lang="cs-CZ" sz="1400" b="1" dirty="0">
                <a:solidFill>
                  <a:srgbClr val="0B3759"/>
                </a:solidFill>
                <a:ea typeface="Open Sans Bold"/>
                <a:cs typeface="Open Sans Bold"/>
                <a:sym typeface="Open Sans Bold"/>
              </a:rPr>
              <a:t>         </a:t>
            </a:r>
            <a:r>
              <a:rPr lang="cs-CZ" sz="1400" dirty="0">
                <a:solidFill>
                  <a:srgbClr val="0B3759"/>
                </a:solidFill>
                <a:ea typeface="Open Sans Bold"/>
                <a:cs typeface="Open Sans Bold"/>
                <a:sym typeface="Open Sans Bold"/>
              </a:rPr>
              <a:t>s jednotlivými organizacemi 9-10/2024 ke stavu implementace</a:t>
            </a:r>
            <a:endParaRPr lang="en-US" sz="1600" dirty="0">
              <a:solidFill>
                <a:srgbClr val="0B3759"/>
              </a:solidFill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51" name="Freeform 15">
            <a:extLst>
              <a:ext uri="{FF2B5EF4-FFF2-40B4-BE49-F238E27FC236}">
                <a16:creationId xmlns:a16="http://schemas.microsoft.com/office/drawing/2014/main" id="{30437944-2A6F-4C08-8355-DCBDB7DBC4B7}"/>
              </a:ext>
            </a:extLst>
          </p:cNvPr>
          <p:cNvSpPr/>
          <p:nvPr/>
        </p:nvSpPr>
        <p:spPr>
          <a:xfrm>
            <a:off x="9511182" y="4013096"/>
            <a:ext cx="481563" cy="417153"/>
          </a:xfrm>
          <a:custGeom>
            <a:avLst/>
            <a:gdLst/>
            <a:ahLst/>
            <a:cxnLst/>
            <a:rect l="l" t="t" r="r" b="b"/>
            <a:pathLst>
              <a:path w="722344" h="625730">
                <a:moveTo>
                  <a:pt x="0" y="0"/>
                </a:moveTo>
                <a:lnTo>
                  <a:pt x="722344" y="0"/>
                </a:lnTo>
                <a:lnTo>
                  <a:pt x="722344" y="625731"/>
                </a:lnTo>
                <a:lnTo>
                  <a:pt x="0" y="62573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2" name="TextBox 31">
            <a:extLst>
              <a:ext uri="{FF2B5EF4-FFF2-40B4-BE49-F238E27FC236}">
                <a16:creationId xmlns:a16="http://schemas.microsoft.com/office/drawing/2014/main" id="{4146C44B-813C-4A9C-9E78-3D67D92B2C71}"/>
              </a:ext>
            </a:extLst>
          </p:cNvPr>
          <p:cNvSpPr txBox="1"/>
          <p:nvPr/>
        </p:nvSpPr>
        <p:spPr>
          <a:xfrm>
            <a:off x="9211531" y="4782173"/>
            <a:ext cx="2549339" cy="1689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67"/>
              </a:lnSpc>
            </a:pPr>
            <a:r>
              <a:rPr lang="cs-CZ" sz="1333" b="1" dirty="0">
                <a:solidFill>
                  <a:srgbClr val="0B375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Realizace jednotlivých běhů školení 9-12/24</a:t>
            </a:r>
          </a:p>
          <a:p>
            <a:pPr marL="285750" indent="-285750">
              <a:lnSpc>
                <a:spcPts val="1867"/>
              </a:lnSpc>
              <a:buFontTx/>
              <a:buChar char="-"/>
            </a:pPr>
            <a:r>
              <a:rPr lang="cs-CZ" sz="1400" dirty="0">
                <a:solidFill>
                  <a:srgbClr val="0B3759"/>
                </a:solidFill>
                <a:ea typeface="Open Sans Bold"/>
                <a:cs typeface="Open Sans Bold"/>
                <a:sym typeface="Open Sans Bold"/>
              </a:rPr>
              <a:t>k proškolení cca 4500 uživatelů</a:t>
            </a:r>
          </a:p>
          <a:p>
            <a:pPr marL="285750" indent="-285750">
              <a:lnSpc>
                <a:spcPts val="1867"/>
              </a:lnSpc>
              <a:buFontTx/>
              <a:buChar char="-"/>
            </a:pPr>
            <a:r>
              <a:rPr lang="cs-CZ" sz="1400" dirty="0">
                <a:solidFill>
                  <a:srgbClr val="0B3759"/>
                </a:solidFill>
                <a:ea typeface="Open Sans Bold"/>
                <a:cs typeface="Open Sans Bold"/>
                <a:sym typeface="Open Sans Bold"/>
              </a:rPr>
              <a:t>připraveno 7 modulů</a:t>
            </a:r>
          </a:p>
          <a:p>
            <a:pPr marL="285750" indent="-285750">
              <a:lnSpc>
                <a:spcPts val="1867"/>
              </a:lnSpc>
              <a:buFontTx/>
              <a:buChar char="-"/>
            </a:pPr>
            <a:r>
              <a:rPr lang="cs-CZ" sz="1400" dirty="0">
                <a:solidFill>
                  <a:srgbClr val="0B3759"/>
                </a:solidFill>
                <a:ea typeface="Open Sans Bold"/>
                <a:cs typeface="Open Sans Bold"/>
                <a:sym typeface="Open Sans Bold"/>
              </a:rPr>
              <a:t>školení zejména online</a:t>
            </a:r>
          </a:p>
          <a:p>
            <a:pPr marL="285750" indent="-285750">
              <a:lnSpc>
                <a:spcPts val="1867"/>
              </a:lnSpc>
              <a:buFontTx/>
              <a:buChar char="-"/>
            </a:pPr>
            <a:r>
              <a:rPr lang="cs-CZ" sz="1400" dirty="0">
                <a:solidFill>
                  <a:srgbClr val="0B3759"/>
                </a:solidFill>
                <a:ea typeface="Open Sans Bold"/>
                <a:cs typeface="Open Sans Bold"/>
                <a:sym typeface="Open Sans Bold"/>
              </a:rPr>
              <a:t>prezenční setkání – např. kraje, vrchní ředitelé apod. </a:t>
            </a:r>
            <a:endParaRPr lang="en-US" sz="1400" dirty="0">
              <a:solidFill>
                <a:srgbClr val="0B3759"/>
              </a:solidFill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53" name="Freeform 7">
            <a:extLst>
              <a:ext uri="{FF2B5EF4-FFF2-40B4-BE49-F238E27FC236}">
                <a16:creationId xmlns:a16="http://schemas.microsoft.com/office/drawing/2014/main" id="{CF80E9CD-75C3-4488-89BF-5AC6F1D5CBFB}"/>
              </a:ext>
            </a:extLst>
          </p:cNvPr>
          <p:cNvSpPr/>
          <p:nvPr/>
        </p:nvSpPr>
        <p:spPr>
          <a:xfrm flipV="1">
            <a:off x="9182288" y="3091940"/>
            <a:ext cx="1031867" cy="1667663"/>
          </a:xfrm>
          <a:custGeom>
            <a:avLst/>
            <a:gdLst/>
            <a:ahLst/>
            <a:cxnLst/>
            <a:rect l="l" t="t" r="r" b="b"/>
            <a:pathLst>
              <a:path w="1547800" h="2501495">
                <a:moveTo>
                  <a:pt x="0" y="2501495"/>
                </a:moveTo>
                <a:lnTo>
                  <a:pt x="1547800" y="2501495"/>
                </a:lnTo>
                <a:lnTo>
                  <a:pt x="1547800" y="0"/>
                </a:lnTo>
                <a:lnTo>
                  <a:pt x="0" y="0"/>
                </a:lnTo>
                <a:lnTo>
                  <a:pt x="0" y="2501495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5" name="Freeform 4">
            <a:extLst>
              <a:ext uri="{FF2B5EF4-FFF2-40B4-BE49-F238E27FC236}">
                <a16:creationId xmlns:a16="http://schemas.microsoft.com/office/drawing/2014/main" id="{2DAA9D71-287D-45A1-9F93-5F214BF88E42}"/>
              </a:ext>
            </a:extLst>
          </p:cNvPr>
          <p:cNvSpPr/>
          <p:nvPr/>
        </p:nvSpPr>
        <p:spPr>
          <a:xfrm>
            <a:off x="5133230" y="2738138"/>
            <a:ext cx="1031867" cy="1667663"/>
          </a:xfrm>
          <a:custGeom>
            <a:avLst/>
            <a:gdLst/>
            <a:ahLst/>
            <a:cxnLst/>
            <a:rect l="l" t="t" r="r" b="b"/>
            <a:pathLst>
              <a:path w="1547800" h="2501495">
                <a:moveTo>
                  <a:pt x="0" y="0"/>
                </a:moveTo>
                <a:lnTo>
                  <a:pt x="1547800" y="0"/>
                </a:lnTo>
                <a:lnTo>
                  <a:pt x="1547800" y="2501495"/>
                </a:lnTo>
                <a:lnTo>
                  <a:pt x="0" y="25014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15">
            <a:extLst>
              <a:ext uri="{FF2B5EF4-FFF2-40B4-BE49-F238E27FC236}">
                <a16:creationId xmlns:a16="http://schemas.microsoft.com/office/drawing/2014/main" id="{DE079D3A-562E-4EB2-BEE8-D7AA87E1CEEA}"/>
              </a:ext>
            </a:extLst>
          </p:cNvPr>
          <p:cNvSpPr/>
          <p:nvPr/>
        </p:nvSpPr>
        <p:spPr>
          <a:xfrm>
            <a:off x="6379024" y="2590948"/>
            <a:ext cx="481563" cy="417153"/>
          </a:xfrm>
          <a:custGeom>
            <a:avLst/>
            <a:gdLst/>
            <a:ahLst/>
            <a:cxnLst/>
            <a:rect l="l" t="t" r="r" b="b"/>
            <a:pathLst>
              <a:path w="722344" h="625730">
                <a:moveTo>
                  <a:pt x="0" y="0"/>
                </a:moveTo>
                <a:lnTo>
                  <a:pt x="722344" y="0"/>
                </a:lnTo>
                <a:lnTo>
                  <a:pt x="722344" y="625731"/>
                </a:lnTo>
                <a:lnTo>
                  <a:pt x="0" y="62573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7" name="TextBox 28">
            <a:extLst>
              <a:ext uri="{FF2B5EF4-FFF2-40B4-BE49-F238E27FC236}">
                <a16:creationId xmlns:a16="http://schemas.microsoft.com/office/drawing/2014/main" id="{EA59B6FE-0A5D-48E9-8992-FA97CEE550D4}"/>
              </a:ext>
            </a:extLst>
          </p:cNvPr>
          <p:cNvSpPr txBox="1"/>
          <p:nvPr/>
        </p:nvSpPr>
        <p:spPr>
          <a:xfrm>
            <a:off x="9985408" y="1679531"/>
            <a:ext cx="1980637" cy="226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7"/>
              </a:lnSpc>
            </a:pPr>
            <a:r>
              <a:rPr lang="cs-CZ" sz="1333" b="1" dirty="0">
                <a:solidFill>
                  <a:srgbClr val="0B375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15.1.2025 OSTRÝ START</a:t>
            </a:r>
            <a:endParaRPr lang="en-US" sz="1333" dirty="0">
              <a:solidFill>
                <a:srgbClr val="0B375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58" name="Freeform 6">
            <a:extLst>
              <a:ext uri="{FF2B5EF4-FFF2-40B4-BE49-F238E27FC236}">
                <a16:creationId xmlns:a16="http://schemas.microsoft.com/office/drawing/2014/main" id="{FFFFDE0A-2E4F-4FAB-A8FC-D8E65EF1C74F}"/>
              </a:ext>
            </a:extLst>
          </p:cNvPr>
          <p:cNvSpPr/>
          <p:nvPr/>
        </p:nvSpPr>
        <p:spPr>
          <a:xfrm>
            <a:off x="7062386" y="2152512"/>
            <a:ext cx="1031867" cy="1667663"/>
          </a:xfrm>
          <a:custGeom>
            <a:avLst/>
            <a:gdLst/>
            <a:ahLst/>
            <a:cxnLst/>
            <a:rect l="l" t="t" r="r" b="b"/>
            <a:pathLst>
              <a:path w="1547800" h="2501495">
                <a:moveTo>
                  <a:pt x="0" y="0"/>
                </a:moveTo>
                <a:lnTo>
                  <a:pt x="1547800" y="0"/>
                </a:lnTo>
                <a:lnTo>
                  <a:pt x="1547800" y="2501495"/>
                </a:lnTo>
                <a:lnTo>
                  <a:pt x="0" y="25014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14">
            <a:extLst>
              <a:ext uri="{FF2B5EF4-FFF2-40B4-BE49-F238E27FC236}">
                <a16:creationId xmlns:a16="http://schemas.microsoft.com/office/drawing/2014/main" id="{F38F8B50-CA60-44C8-B46C-267ECE1ED39F}"/>
              </a:ext>
            </a:extLst>
          </p:cNvPr>
          <p:cNvSpPr/>
          <p:nvPr/>
        </p:nvSpPr>
        <p:spPr>
          <a:xfrm>
            <a:off x="5372650" y="2911289"/>
            <a:ext cx="512889" cy="520700"/>
          </a:xfrm>
          <a:custGeom>
            <a:avLst/>
            <a:gdLst/>
            <a:ahLst/>
            <a:cxnLst/>
            <a:rect l="l" t="t" r="r" b="b"/>
            <a:pathLst>
              <a:path w="769334" h="781050">
                <a:moveTo>
                  <a:pt x="0" y="0"/>
                </a:moveTo>
                <a:lnTo>
                  <a:pt x="769335" y="0"/>
                </a:lnTo>
                <a:lnTo>
                  <a:pt x="769335" y="781050"/>
                </a:lnTo>
                <a:lnTo>
                  <a:pt x="0" y="781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1" name="TextBox 28">
            <a:extLst>
              <a:ext uri="{FF2B5EF4-FFF2-40B4-BE49-F238E27FC236}">
                <a16:creationId xmlns:a16="http://schemas.microsoft.com/office/drawing/2014/main" id="{851A0187-E5C8-4CB8-9612-A675CBD0350C}"/>
              </a:ext>
            </a:extLst>
          </p:cNvPr>
          <p:cNvSpPr txBox="1"/>
          <p:nvPr/>
        </p:nvSpPr>
        <p:spPr>
          <a:xfrm>
            <a:off x="5105681" y="1404360"/>
            <a:ext cx="1980637" cy="121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7"/>
              </a:lnSpc>
            </a:pPr>
            <a:r>
              <a:rPr lang="cs-CZ" sz="1600" b="1" dirty="0">
                <a:solidFill>
                  <a:srgbClr val="0B3759"/>
                </a:solidFill>
                <a:ea typeface="Open Sans Bold"/>
                <a:cs typeface="Open Sans Bold"/>
                <a:sym typeface="Open Sans Bold"/>
              </a:rPr>
              <a:t>Podpůrný web pro uživatele </a:t>
            </a:r>
            <a:r>
              <a:rPr lang="cs-CZ" sz="1600" dirty="0">
                <a:solidFill>
                  <a:srgbClr val="0B3759"/>
                </a:solidFill>
                <a:ea typeface="Open Sans Bold"/>
                <a:cs typeface="Open Sans Bold"/>
                <a:sym typeface="Open Sans Bold"/>
                <a:hlinkClick r:id="rId20"/>
              </a:rPr>
              <a:t>www.kvalitavs.gov.cz</a:t>
            </a:r>
            <a:r>
              <a:rPr lang="cs-CZ" sz="1600" dirty="0">
                <a:solidFill>
                  <a:srgbClr val="0B3759"/>
                </a:solidFill>
                <a:ea typeface="Open Sans Bold"/>
                <a:cs typeface="Open Sans Bold"/>
                <a:sym typeface="Open Sans Bold"/>
              </a:rPr>
              <a:t>; rezervační systém školení </a:t>
            </a:r>
            <a:endParaRPr lang="en-US" sz="1600" dirty="0">
              <a:solidFill>
                <a:srgbClr val="0B3759"/>
              </a:solidFill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62" name="Freeform 31">
            <a:extLst>
              <a:ext uri="{FF2B5EF4-FFF2-40B4-BE49-F238E27FC236}">
                <a16:creationId xmlns:a16="http://schemas.microsoft.com/office/drawing/2014/main" id="{656F8EFF-3C16-4D8B-8AB6-2ED26D06CAD8}"/>
              </a:ext>
            </a:extLst>
          </p:cNvPr>
          <p:cNvSpPr/>
          <p:nvPr/>
        </p:nvSpPr>
        <p:spPr>
          <a:xfrm>
            <a:off x="9423088" y="3996346"/>
            <a:ext cx="569657" cy="532730"/>
          </a:xfrm>
          <a:custGeom>
            <a:avLst/>
            <a:gdLst/>
            <a:ahLst/>
            <a:cxnLst/>
            <a:rect l="l" t="t" r="r" b="b"/>
            <a:pathLst>
              <a:path w="568593" h="534477">
                <a:moveTo>
                  <a:pt x="0" y="0"/>
                </a:moveTo>
                <a:lnTo>
                  <a:pt x="568592" y="0"/>
                </a:lnTo>
                <a:lnTo>
                  <a:pt x="568592" y="534478"/>
                </a:lnTo>
                <a:lnTo>
                  <a:pt x="0" y="53447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s-CZ"/>
          </a:p>
        </p:txBody>
      </p:sp>
      <p:sp>
        <p:nvSpPr>
          <p:cNvPr id="63" name="Freeform 31">
            <a:extLst>
              <a:ext uri="{FF2B5EF4-FFF2-40B4-BE49-F238E27FC236}">
                <a16:creationId xmlns:a16="http://schemas.microsoft.com/office/drawing/2014/main" id="{4C64C09D-DD5E-48A2-8617-F81E22AAA2CE}"/>
              </a:ext>
            </a:extLst>
          </p:cNvPr>
          <p:cNvSpPr/>
          <p:nvPr/>
        </p:nvSpPr>
        <p:spPr>
          <a:xfrm>
            <a:off x="2972789" y="3305604"/>
            <a:ext cx="569657" cy="532730"/>
          </a:xfrm>
          <a:custGeom>
            <a:avLst/>
            <a:gdLst/>
            <a:ahLst/>
            <a:cxnLst/>
            <a:rect l="l" t="t" r="r" b="b"/>
            <a:pathLst>
              <a:path w="568593" h="534477">
                <a:moveTo>
                  <a:pt x="0" y="0"/>
                </a:moveTo>
                <a:lnTo>
                  <a:pt x="568592" y="0"/>
                </a:lnTo>
                <a:lnTo>
                  <a:pt x="568592" y="534478"/>
                </a:lnTo>
                <a:lnTo>
                  <a:pt x="0" y="53447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s-CZ"/>
          </a:p>
        </p:txBody>
      </p:sp>
      <p:sp>
        <p:nvSpPr>
          <p:cNvPr id="38" name="Freeform 30">
            <a:extLst>
              <a:ext uri="{FF2B5EF4-FFF2-40B4-BE49-F238E27FC236}">
                <a16:creationId xmlns:a16="http://schemas.microsoft.com/office/drawing/2014/main" id="{A495E05A-4F91-4218-8B9D-FD25A6903124}"/>
              </a:ext>
            </a:extLst>
          </p:cNvPr>
          <p:cNvSpPr/>
          <p:nvPr/>
        </p:nvSpPr>
        <p:spPr>
          <a:xfrm>
            <a:off x="3952490" y="5794825"/>
            <a:ext cx="613370" cy="533239"/>
          </a:xfrm>
          <a:custGeom>
            <a:avLst/>
            <a:gdLst/>
            <a:ahLst/>
            <a:cxnLst/>
            <a:rect l="l" t="t" r="r" b="b"/>
            <a:pathLst>
              <a:path w="685800" h="607790">
                <a:moveTo>
                  <a:pt x="0" y="0"/>
                </a:moveTo>
                <a:lnTo>
                  <a:pt x="685800" y="0"/>
                </a:lnTo>
                <a:lnTo>
                  <a:pt x="685800" y="607790"/>
                </a:lnTo>
                <a:lnTo>
                  <a:pt x="0" y="60779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s-CZ"/>
          </a:p>
        </p:txBody>
      </p:sp>
      <p:sp>
        <p:nvSpPr>
          <p:cNvPr id="39" name="Freeform 30">
            <a:extLst>
              <a:ext uri="{FF2B5EF4-FFF2-40B4-BE49-F238E27FC236}">
                <a16:creationId xmlns:a16="http://schemas.microsoft.com/office/drawing/2014/main" id="{4343C3D7-2B42-4543-9847-4B818CBC564E}"/>
              </a:ext>
            </a:extLst>
          </p:cNvPr>
          <p:cNvSpPr/>
          <p:nvPr/>
        </p:nvSpPr>
        <p:spPr>
          <a:xfrm>
            <a:off x="7305397" y="2367264"/>
            <a:ext cx="587618" cy="565280"/>
          </a:xfrm>
          <a:custGeom>
            <a:avLst/>
            <a:gdLst/>
            <a:ahLst/>
            <a:cxnLst/>
            <a:rect l="l" t="t" r="r" b="b"/>
            <a:pathLst>
              <a:path w="685800" h="607790">
                <a:moveTo>
                  <a:pt x="0" y="0"/>
                </a:moveTo>
                <a:lnTo>
                  <a:pt x="685800" y="0"/>
                </a:lnTo>
                <a:lnTo>
                  <a:pt x="685800" y="607790"/>
                </a:lnTo>
                <a:lnTo>
                  <a:pt x="0" y="60779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86ED7D9-B671-48BB-8D72-53228020E4D1}"/>
              </a:ext>
            </a:extLst>
          </p:cNvPr>
          <p:cNvSpPr txBox="1"/>
          <p:nvPr/>
        </p:nvSpPr>
        <p:spPr>
          <a:xfrm>
            <a:off x="9423088" y="275522"/>
            <a:ext cx="2235512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Ze strany ÚV je nutná změna LPV dle požadavku MV.</a:t>
            </a: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B23F777F-8E10-4D39-84C3-56C520DF5ADA}"/>
              </a:ext>
            </a:extLst>
          </p:cNvPr>
          <p:cNvSpPr/>
          <p:nvPr/>
        </p:nvSpPr>
        <p:spPr>
          <a:xfrm rot="764013">
            <a:off x="9393114" y="1093861"/>
            <a:ext cx="424662" cy="194474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soúhelník 4">
            <a:extLst>
              <a:ext uri="{FF2B5EF4-FFF2-40B4-BE49-F238E27FC236}">
                <a16:creationId xmlns:a16="http://schemas.microsoft.com/office/drawing/2014/main" id="{4ED127D5-945E-4C61-8559-3CD50A30F475}"/>
              </a:ext>
            </a:extLst>
          </p:cNvPr>
          <p:cNvSpPr/>
          <p:nvPr/>
        </p:nvSpPr>
        <p:spPr>
          <a:xfrm>
            <a:off x="-288845" y="360879"/>
            <a:ext cx="9120415" cy="678212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643952BC-CE82-482B-B9CA-06EFC85915D7}"/>
              </a:ext>
            </a:extLst>
          </p:cNvPr>
          <p:cNvSpPr txBox="1">
            <a:spLocks/>
          </p:cNvSpPr>
          <p:nvPr/>
        </p:nvSpPr>
        <p:spPr>
          <a:xfrm>
            <a:off x="208022" y="54341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Aktuální stav školení (k 1.11.)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7EA9DB2-CA40-46A9-87F5-FE2F111DA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87" t="27264" r="14347" b="8034"/>
          <a:stretch/>
        </p:blipFill>
        <p:spPr>
          <a:xfrm>
            <a:off x="247243" y="1128107"/>
            <a:ext cx="11944757" cy="563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6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578496" y="1551515"/>
            <a:ext cx="2223819" cy="903427"/>
          </a:xfrm>
          <a:custGeom>
            <a:avLst/>
            <a:gdLst/>
            <a:ahLst/>
            <a:cxnLst/>
            <a:rect l="l" t="t" r="r" b="b"/>
            <a:pathLst>
              <a:path w="3335729" h="1355140">
                <a:moveTo>
                  <a:pt x="0" y="1355141"/>
                </a:moveTo>
                <a:lnTo>
                  <a:pt x="3335729" y="1355141"/>
                </a:lnTo>
                <a:lnTo>
                  <a:pt x="3335729" y="0"/>
                </a:lnTo>
                <a:lnTo>
                  <a:pt x="0" y="0"/>
                </a:lnTo>
                <a:lnTo>
                  <a:pt x="0" y="135514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1578496" y="4096953"/>
            <a:ext cx="2223819" cy="903427"/>
          </a:xfrm>
          <a:custGeom>
            <a:avLst/>
            <a:gdLst/>
            <a:ahLst/>
            <a:cxnLst/>
            <a:rect l="l" t="t" r="r" b="b"/>
            <a:pathLst>
              <a:path w="3335729" h="1355140">
                <a:moveTo>
                  <a:pt x="0" y="1355140"/>
                </a:moveTo>
                <a:lnTo>
                  <a:pt x="3335729" y="1355140"/>
                </a:lnTo>
                <a:lnTo>
                  <a:pt x="3335729" y="0"/>
                </a:lnTo>
                <a:lnTo>
                  <a:pt x="0" y="0"/>
                </a:lnTo>
                <a:lnTo>
                  <a:pt x="0" y="135514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4984091" y="1551515"/>
            <a:ext cx="2223819" cy="903427"/>
          </a:xfrm>
          <a:custGeom>
            <a:avLst/>
            <a:gdLst/>
            <a:ahLst/>
            <a:cxnLst/>
            <a:rect l="l" t="t" r="r" b="b"/>
            <a:pathLst>
              <a:path w="3335729" h="1355140">
                <a:moveTo>
                  <a:pt x="0" y="1355141"/>
                </a:moveTo>
                <a:lnTo>
                  <a:pt x="3335730" y="1355141"/>
                </a:lnTo>
                <a:lnTo>
                  <a:pt x="3335730" y="0"/>
                </a:lnTo>
                <a:lnTo>
                  <a:pt x="0" y="0"/>
                </a:lnTo>
                <a:lnTo>
                  <a:pt x="0" y="135514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4984091" y="4096953"/>
            <a:ext cx="2223819" cy="903427"/>
          </a:xfrm>
          <a:custGeom>
            <a:avLst/>
            <a:gdLst/>
            <a:ahLst/>
            <a:cxnLst/>
            <a:rect l="l" t="t" r="r" b="b"/>
            <a:pathLst>
              <a:path w="3335729" h="1355140">
                <a:moveTo>
                  <a:pt x="0" y="1355140"/>
                </a:moveTo>
                <a:lnTo>
                  <a:pt x="3335730" y="1355140"/>
                </a:lnTo>
                <a:lnTo>
                  <a:pt x="3335730" y="0"/>
                </a:lnTo>
                <a:lnTo>
                  <a:pt x="0" y="0"/>
                </a:lnTo>
                <a:lnTo>
                  <a:pt x="0" y="135514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V="1">
            <a:off x="8389686" y="1551515"/>
            <a:ext cx="2223819" cy="903427"/>
          </a:xfrm>
          <a:custGeom>
            <a:avLst/>
            <a:gdLst/>
            <a:ahLst/>
            <a:cxnLst/>
            <a:rect l="l" t="t" r="r" b="b"/>
            <a:pathLst>
              <a:path w="3335729" h="1355140">
                <a:moveTo>
                  <a:pt x="0" y="1355141"/>
                </a:moveTo>
                <a:lnTo>
                  <a:pt x="3335729" y="1355141"/>
                </a:lnTo>
                <a:lnTo>
                  <a:pt x="3335729" y="0"/>
                </a:lnTo>
                <a:lnTo>
                  <a:pt x="0" y="0"/>
                </a:lnTo>
                <a:lnTo>
                  <a:pt x="0" y="1355141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8389686" y="4096953"/>
            <a:ext cx="2223819" cy="903427"/>
          </a:xfrm>
          <a:custGeom>
            <a:avLst/>
            <a:gdLst/>
            <a:ahLst/>
            <a:cxnLst/>
            <a:rect l="l" t="t" r="r" b="b"/>
            <a:pathLst>
              <a:path w="3335729" h="1355140">
                <a:moveTo>
                  <a:pt x="0" y="1355140"/>
                </a:moveTo>
                <a:lnTo>
                  <a:pt x="3335729" y="1355140"/>
                </a:lnTo>
                <a:lnTo>
                  <a:pt x="3335729" y="0"/>
                </a:lnTo>
                <a:lnTo>
                  <a:pt x="0" y="0"/>
                </a:lnTo>
                <a:lnTo>
                  <a:pt x="0" y="135514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777433" y="736600"/>
            <a:ext cx="6637135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6"/>
              </a:lnSpc>
            </a:pPr>
            <a:r>
              <a:rPr lang="en-US" sz="3200" spc="102">
                <a:solidFill>
                  <a:srgbClr val="3C4C59"/>
                </a:solidFill>
                <a:latin typeface="Barlow Bold"/>
                <a:ea typeface="Barlow Bold"/>
                <a:cs typeface="Barlow Bold"/>
                <a:sym typeface="Barlow Bold"/>
              </a:rPr>
              <a:t>IT SERVICES WORKFLOW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84092" y="5157890"/>
            <a:ext cx="2683054" cy="11120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cs-CZ" sz="1600" b="1" dirty="0"/>
              <a:t>Týká se všech 94 oficiálních připomínkových míst, úřady identifikovaly k proškolení cca  tisíce uživatelů.</a:t>
            </a:r>
            <a:endParaRPr lang="en-US" sz="1600" dirty="0">
              <a:solidFill>
                <a:srgbClr val="3C4C59"/>
              </a:solidFill>
              <a:latin typeface="Barlow Semi-Bold"/>
              <a:ea typeface="Barlow Semi-Bold"/>
              <a:cs typeface="Barlow Semi-Bold"/>
              <a:sym typeface="Barlow Semi-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402144" y="5157890"/>
            <a:ext cx="2576524" cy="1676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cs-CZ" sz="1600" b="1" dirty="0">
                <a:solidFill>
                  <a:srgbClr val="3C4C59"/>
                </a:solidFill>
                <a:ea typeface="Barlow Semi-Bold"/>
                <a:cs typeface="Barlow Semi-Bold"/>
                <a:sym typeface="Barlow Semi-Bold"/>
              </a:rPr>
              <a:t>Změna způsobu práce s legislativou. Pracovat se bude s tzv. úplným zněním právních aktů, novelizační body se tvoří automaticky</a:t>
            </a:r>
            <a:r>
              <a:rPr lang="cs-CZ" sz="1600" dirty="0">
                <a:solidFill>
                  <a:srgbClr val="3C4C59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. </a:t>
            </a:r>
            <a:r>
              <a:rPr lang="cs-CZ" sz="1600" b="1" dirty="0">
                <a:latin typeface="Barlow Semi-Bold"/>
                <a:ea typeface="Barlow Semi-Bold"/>
                <a:cs typeface="Barlow Semi-Bold"/>
                <a:sym typeface="Barlow Semi-Bold"/>
              </a:rPr>
              <a:t>Členové Parlamentu hned změny uvidí. </a:t>
            </a:r>
            <a:endParaRPr lang="en-US" sz="1600" b="1" dirty="0">
              <a:latin typeface="Barlow Semi-Bold"/>
              <a:ea typeface="Barlow Semi-Bold"/>
              <a:cs typeface="Barlow Semi-Bold"/>
              <a:sym typeface="Barlow Semi-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807739" y="2539532"/>
            <a:ext cx="2683054" cy="11120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cs-CZ" sz="1600" b="1" dirty="0">
                <a:solidFill>
                  <a:srgbClr val="3C4C59"/>
                </a:solidFill>
                <a:ea typeface="Barlow Bold"/>
                <a:cs typeface="Barlow Bold"/>
                <a:sym typeface="Barlow Bold"/>
              </a:rPr>
              <a:t>Informační systém pro profesionální práci – není to portál pro veřejnosti → relativní složitost systému </a:t>
            </a:r>
            <a:endParaRPr lang="en-US" sz="1600" b="1" dirty="0">
              <a:solidFill>
                <a:srgbClr val="3C4C59"/>
              </a:solidFill>
              <a:ea typeface="Barlow Bold"/>
              <a:cs typeface="Barlow Bold"/>
              <a:sym typeface="Barlow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578496" y="2509333"/>
            <a:ext cx="2400172" cy="11120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cs-CZ" sz="1600" b="1" dirty="0">
                <a:solidFill>
                  <a:srgbClr val="3C4C59"/>
                </a:solidFill>
                <a:ea typeface="Barlow Semi-Bold"/>
                <a:cs typeface="Barlow Semi-Bold"/>
                <a:sym typeface="Barlow Semi-Bold"/>
              </a:rPr>
              <a:t>Nástroj pro tvorbu právních předpisů. Ty se již nebudou psát ve </a:t>
            </a:r>
            <a:r>
              <a:rPr lang="cs-CZ" sz="1600" b="1" dirty="0" err="1">
                <a:solidFill>
                  <a:srgbClr val="3C4C59"/>
                </a:solidFill>
                <a:ea typeface="Barlow Semi-Bold"/>
                <a:cs typeface="Barlow Semi-Bold"/>
                <a:sym typeface="Barlow Semi-Bold"/>
              </a:rPr>
              <a:t>wordu</a:t>
            </a:r>
            <a:r>
              <a:rPr lang="cs-CZ" sz="1600" b="1" dirty="0">
                <a:solidFill>
                  <a:srgbClr val="3C4C59"/>
                </a:solidFill>
                <a:ea typeface="Barlow Semi-Bold"/>
                <a:cs typeface="Barlow Semi-Bold"/>
                <a:sym typeface="Barlow Semi-Bold"/>
              </a:rPr>
              <a:t>, ale ve speciálním editoru. </a:t>
            </a:r>
            <a:endParaRPr lang="en-US" sz="1600" b="1" dirty="0">
              <a:solidFill>
                <a:srgbClr val="3C4C59"/>
              </a:solidFill>
              <a:ea typeface="Barlow Semi-Bold"/>
              <a:cs typeface="Barlow Semi-Bold"/>
              <a:sym typeface="Barlow Semi-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389686" y="2612743"/>
            <a:ext cx="2223819" cy="829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cs-CZ" sz="1600" b="1" dirty="0" err="1">
                <a:solidFill>
                  <a:srgbClr val="3C4C59"/>
                </a:solidFill>
                <a:ea typeface="Barlow Semi-Bold"/>
                <a:cs typeface="Barlow Semi-Bold"/>
                <a:sym typeface="Barlow Semi-Bold"/>
              </a:rPr>
              <a:t>eKLEP</a:t>
            </a:r>
            <a:r>
              <a:rPr lang="cs-CZ" sz="1600" b="1" dirty="0">
                <a:solidFill>
                  <a:srgbClr val="3C4C59"/>
                </a:solidFill>
                <a:ea typeface="Barlow Semi-Bold"/>
                <a:cs typeface="Barlow Semi-Bold"/>
                <a:sym typeface="Barlow Semi-Bold"/>
              </a:rPr>
              <a:t> bude zachován, ale s e-Legislativou integrován</a:t>
            </a:r>
            <a:r>
              <a:rPr lang="cs-CZ" sz="1600" dirty="0">
                <a:solidFill>
                  <a:srgbClr val="3C4C59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. </a:t>
            </a:r>
            <a:endParaRPr lang="en-US" sz="1600" dirty="0">
              <a:solidFill>
                <a:srgbClr val="3C4C59"/>
              </a:solidFill>
              <a:latin typeface="Barlow Semi-Bold"/>
              <a:ea typeface="Barlow Semi-Bold"/>
              <a:cs typeface="Barlow Semi-Bold"/>
              <a:sym typeface="Barlow Semi-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385464" y="5157890"/>
            <a:ext cx="2358736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cs-CZ" sz="1600" b="1" dirty="0"/>
              <a:t>V systému se bude řešit celý proces tvorby právních aktů – editace, připomínkování, schvalování, pozměňovací návrhy, vyhlašování</a:t>
            </a:r>
          </a:p>
          <a:p>
            <a:endParaRPr lang="cs-CZ" sz="1600" dirty="0"/>
          </a:p>
        </p:txBody>
      </p:sp>
      <p:sp>
        <p:nvSpPr>
          <p:cNvPr id="27" name="Freeform 27"/>
          <p:cNvSpPr/>
          <p:nvPr/>
        </p:nvSpPr>
        <p:spPr>
          <a:xfrm>
            <a:off x="2759520" y="4302128"/>
            <a:ext cx="506518" cy="466630"/>
          </a:xfrm>
          <a:custGeom>
            <a:avLst/>
            <a:gdLst/>
            <a:ahLst/>
            <a:cxnLst/>
            <a:rect l="l" t="t" r="r" b="b"/>
            <a:pathLst>
              <a:path w="759777" h="699945">
                <a:moveTo>
                  <a:pt x="0" y="0"/>
                </a:moveTo>
                <a:lnTo>
                  <a:pt x="759777" y="0"/>
                </a:lnTo>
                <a:lnTo>
                  <a:pt x="759777" y="699945"/>
                </a:lnTo>
                <a:lnTo>
                  <a:pt x="0" y="6999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6109889" y="1740323"/>
            <a:ext cx="537991" cy="517480"/>
          </a:xfrm>
          <a:custGeom>
            <a:avLst/>
            <a:gdLst/>
            <a:ahLst/>
            <a:cxnLst/>
            <a:rect l="l" t="t" r="r" b="b"/>
            <a:pathLst>
              <a:path w="806987" h="776220">
                <a:moveTo>
                  <a:pt x="0" y="0"/>
                </a:moveTo>
                <a:lnTo>
                  <a:pt x="806987" y="0"/>
                </a:lnTo>
                <a:lnTo>
                  <a:pt x="806987" y="776220"/>
                </a:lnTo>
                <a:lnTo>
                  <a:pt x="0" y="7762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1911" t="-3798" r="-1366" b="-3573"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2596883" y="1623189"/>
            <a:ext cx="539750" cy="542504"/>
          </a:xfrm>
          <a:custGeom>
            <a:avLst/>
            <a:gdLst/>
            <a:ahLst/>
            <a:cxnLst/>
            <a:rect l="l" t="t" r="r" b="b"/>
            <a:pathLst>
              <a:path w="809625" h="813756">
                <a:moveTo>
                  <a:pt x="0" y="0"/>
                </a:moveTo>
                <a:lnTo>
                  <a:pt x="809625" y="0"/>
                </a:lnTo>
                <a:lnTo>
                  <a:pt x="809625" y="813755"/>
                </a:lnTo>
                <a:lnTo>
                  <a:pt x="0" y="81375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-1742" t="-1421" r="-1872" b="-1668"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9566368" y="1733364"/>
            <a:ext cx="539750" cy="531398"/>
          </a:xfrm>
          <a:custGeom>
            <a:avLst/>
            <a:gdLst/>
            <a:ahLst/>
            <a:cxnLst/>
            <a:rect l="l" t="t" r="r" b="b"/>
            <a:pathLst>
              <a:path w="809625" h="797097">
                <a:moveTo>
                  <a:pt x="0" y="0"/>
                </a:moveTo>
                <a:lnTo>
                  <a:pt x="809625" y="0"/>
                </a:lnTo>
                <a:lnTo>
                  <a:pt x="809625" y="797097"/>
                </a:lnTo>
                <a:lnTo>
                  <a:pt x="0" y="79709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-1161" t="-2036" r="-1538" b="-2276"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9574842" y="4265568"/>
            <a:ext cx="522801" cy="539750"/>
          </a:xfrm>
          <a:custGeom>
            <a:avLst/>
            <a:gdLst/>
            <a:ahLst/>
            <a:cxnLst/>
            <a:rect l="l" t="t" r="r" b="b"/>
            <a:pathLst>
              <a:path w="784202" h="809625">
                <a:moveTo>
                  <a:pt x="0" y="0"/>
                </a:moveTo>
                <a:lnTo>
                  <a:pt x="784202" y="0"/>
                </a:lnTo>
                <a:lnTo>
                  <a:pt x="784202" y="809625"/>
                </a:lnTo>
                <a:lnTo>
                  <a:pt x="0" y="80962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-2575" t="-1412" r="-3409" b="-1244"/>
            </a:stretch>
          </a:blipFill>
        </p:spPr>
      </p:sp>
      <p:sp>
        <p:nvSpPr>
          <p:cNvPr id="33" name="Kosoúhelník 32">
            <a:extLst>
              <a:ext uri="{FF2B5EF4-FFF2-40B4-BE49-F238E27FC236}">
                <a16:creationId xmlns:a16="http://schemas.microsoft.com/office/drawing/2014/main" id="{8B371B68-506B-4E34-924C-5100C5D7C29B}"/>
              </a:ext>
            </a:extLst>
          </p:cNvPr>
          <p:cNvSpPr/>
          <p:nvPr/>
        </p:nvSpPr>
        <p:spPr>
          <a:xfrm>
            <a:off x="-189015" y="363200"/>
            <a:ext cx="9120415" cy="801807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4" name="Zástupný symbol pro obsah 2">
            <a:extLst>
              <a:ext uri="{FF2B5EF4-FFF2-40B4-BE49-F238E27FC236}">
                <a16:creationId xmlns:a16="http://schemas.microsoft.com/office/drawing/2014/main" id="{B1A3573F-7A0B-4F77-8032-98345C54786D}"/>
              </a:ext>
            </a:extLst>
          </p:cNvPr>
          <p:cNvSpPr txBox="1">
            <a:spLocks/>
          </p:cNvSpPr>
          <p:nvPr/>
        </p:nvSpPr>
        <p:spPr>
          <a:xfrm>
            <a:off x="639758" y="460255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je e-Legislativa</a:t>
            </a:r>
          </a:p>
        </p:txBody>
      </p:sp>
      <p:sp>
        <p:nvSpPr>
          <p:cNvPr id="24" name="Freeform 30">
            <a:extLst>
              <a:ext uri="{FF2B5EF4-FFF2-40B4-BE49-F238E27FC236}">
                <a16:creationId xmlns:a16="http://schemas.microsoft.com/office/drawing/2014/main" id="{37235722-26E1-4D67-9A62-B3D3B9D89A63}"/>
              </a:ext>
            </a:extLst>
          </p:cNvPr>
          <p:cNvSpPr/>
          <p:nvPr/>
        </p:nvSpPr>
        <p:spPr>
          <a:xfrm>
            <a:off x="5962080" y="4239092"/>
            <a:ext cx="685800" cy="529666"/>
          </a:xfrm>
          <a:custGeom>
            <a:avLst/>
            <a:gdLst/>
            <a:ahLst/>
            <a:cxnLst/>
            <a:rect l="l" t="t" r="r" b="b"/>
            <a:pathLst>
              <a:path w="685800" h="607790">
                <a:moveTo>
                  <a:pt x="0" y="0"/>
                </a:moveTo>
                <a:lnTo>
                  <a:pt x="685800" y="0"/>
                </a:lnTo>
                <a:lnTo>
                  <a:pt x="685800" y="607790"/>
                </a:lnTo>
                <a:lnTo>
                  <a:pt x="0" y="60779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5263" y="1563662"/>
            <a:ext cx="4854063" cy="1242275"/>
            <a:chOff x="0" y="0"/>
            <a:chExt cx="5486290" cy="14040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85778" cy="1404078"/>
            </a:xfrm>
            <a:custGeom>
              <a:avLst/>
              <a:gdLst/>
              <a:ahLst/>
              <a:cxnLst/>
              <a:rect l="l" t="t" r="r" b="b"/>
              <a:pathLst>
                <a:path w="5485778" h="1404078">
                  <a:moveTo>
                    <a:pt x="5277774" y="0"/>
                  </a:moveTo>
                  <a:lnTo>
                    <a:pt x="5316" y="0"/>
                  </a:lnTo>
                  <a:cubicBezTo>
                    <a:pt x="2380" y="0"/>
                    <a:pt x="0" y="2380"/>
                    <a:pt x="0" y="5316"/>
                  </a:cubicBezTo>
                  <a:lnTo>
                    <a:pt x="0" y="1398761"/>
                  </a:lnTo>
                  <a:cubicBezTo>
                    <a:pt x="0" y="1401697"/>
                    <a:pt x="2380" y="1404078"/>
                    <a:pt x="5316" y="1404078"/>
                  </a:cubicBezTo>
                  <a:lnTo>
                    <a:pt x="5277774" y="1404078"/>
                  </a:lnTo>
                  <a:cubicBezTo>
                    <a:pt x="5280923" y="1404078"/>
                    <a:pt x="5283693" y="1401996"/>
                    <a:pt x="5284569" y="1398971"/>
                  </a:cubicBezTo>
                  <a:lnTo>
                    <a:pt x="5484812" y="707146"/>
                  </a:lnTo>
                  <a:cubicBezTo>
                    <a:pt x="5485778" y="703810"/>
                    <a:pt x="5485778" y="700268"/>
                    <a:pt x="5484812" y="696932"/>
                  </a:cubicBezTo>
                  <a:lnTo>
                    <a:pt x="5284569" y="5107"/>
                  </a:lnTo>
                  <a:cubicBezTo>
                    <a:pt x="5283693" y="2082"/>
                    <a:pt x="5280923" y="0"/>
                    <a:pt x="52777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AB333"/>
              </a:solidFill>
              <a:prstDash val="solid"/>
              <a:miter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5371990" cy="143265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9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4810" y="3211677"/>
            <a:ext cx="4854063" cy="1242275"/>
            <a:chOff x="0" y="0"/>
            <a:chExt cx="5486290" cy="14040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85778" cy="1404078"/>
            </a:xfrm>
            <a:custGeom>
              <a:avLst/>
              <a:gdLst/>
              <a:ahLst/>
              <a:cxnLst/>
              <a:rect l="l" t="t" r="r" b="b"/>
              <a:pathLst>
                <a:path w="5485778" h="1404078">
                  <a:moveTo>
                    <a:pt x="5277774" y="0"/>
                  </a:moveTo>
                  <a:lnTo>
                    <a:pt x="5316" y="0"/>
                  </a:lnTo>
                  <a:cubicBezTo>
                    <a:pt x="2380" y="0"/>
                    <a:pt x="0" y="2380"/>
                    <a:pt x="0" y="5316"/>
                  </a:cubicBezTo>
                  <a:lnTo>
                    <a:pt x="0" y="1398761"/>
                  </a:lnTo>
                  <a:cubicBezTo>
                    <a:pt x="0" y="1401697"/>
                    <a:pt x="2380" y="1404078"/>
                    <a:pt x="5316" y="1404078"/>
                  </a:cubicBezTo>
                  <a:lnTo>
                    <a:pt x="5277774" y="1404078"/>
                  </a:lnTo>
                  <a:cubicBezTo>
                    <a:pt x="5280923" y="1404078"/>
                    <a:pt x="5283693" y="1401996"/>
                    <a:pt x="5284569" y="1398971"/>
                  </a:cubicBezTo>
                  <a:lnTo>
                    <a:pt x="5484812" y="707146"/>
                  </a:lnTo>
                  <a:cubicBezTo>
                    <a:pt x="5485778" y="703810"/>
                    <a:pt x="5485778" y="700268"/>
                    <a:pt x="5484812" y="696932"/>
                  </a:cubicBezTo>
                  <a:lnTo>
                    <a:pt x="5284569" y="5107"/>
                  </a:lnTo>
                  <a:cubicBezTo>
                    <a:pt x="5283693" y="2082"/>
                    <a:pt x="5280923" y="0"/>
                    <a:pt x="52777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73F5E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5371990" cy="143265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9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6648327" y="1779122"/>
            <a:ext cx="4854063" cy="1242275"/>
            <a:chOff x="0" y="0"/>
            <a:chExt cx="5486290" cy="14040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485778" cy="1404078"/>
            </a:xfrm>
            <a:custGeom>
              <a:avLst/>
              <a:gdLst/>
              <a:ahLst/>
              <a:cxnLst/>
              <a:rect l="l" t="t" r="r" b="b"/>
              <a:pathLst>
                <a:path w="5485778" h="1404078">
                  <a:moveTo>
                    <a:pt x="5277774" y="0"/>
                  </a:moveTo>
                  <a:lnTo>
                    <a:pt x="5316" y="0"/>
                  </a:lnTo>
                  <a:cubicBezTo>
                    <a:pt x="2380" y="0"/>
                    <a:pt x="0" y="2380"/>
                    <a:pt x="0" y="5316"/>
                  </a:cubicBezTo>
                  <a:lnTo>
                    <a:pt x="0" y="1398761"/>
                  </a:lnTo>
                  <a:cubicBezTo>
                    <a:pt x="0" y="1401697"/>
                    <a:pt x="2380" y="1404078"/>
                    <a:pt x="5316" y="1404078"/>
                  </a:cubicBezTo>
                  <a:lnTo>
                    <a:pt x="5277774" y="1404078"/>
                  </a:lnTo>
                  <a:cubicBezTo>
                    <a:pt x="5280923" y="1404078"/>
                    <a:pt x="5283693" y="1401996"/>
                    <a:pt x="5284569" y="1398971"/>
                  </a:cubicBezTo>
                  <a:lnTo>
                    <a:pt x="5484812" y="707146"/>
                  </a:lnTo>
                  <a:cubicBezTo>
                    <a:pt x="5485778" y="703810"/>
                    <a:pt x="5485778" y="700268"/>
                    <a:pt x="5484812" y="696932"/>
                  </a:cubicBezTo>
                  <a:lnTo>
                    <a:pt x="5284569" y="5107"/>
                  </a:lnTo>
                  <a:cubicBezTo>
                    <a:pt x="5283693" y="2082"/>
                    <a:pt x="5280923" y="0"/>
                    <a:pt x="52777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03B198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5371990" cy="143265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9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6648780" y="3379934"/>
            <a:ext cx="4854063" cy="1242275"/>
            <a:chOff x="0" y="0"/>
            <a:chExt cx="5486290" cy="140407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485778" cy="1404078"/>
            </a:xfrm>
            <a:custGeom>
              <a:avLst/>
              <a:gdLst/>
              <a:ahLst/>
              <a:cxnLst/>
              <a:rect l="l" t="t" r="r" b="b"/>
              <a:pathLst>
                <a:path w="5485778" h="1404078">
                  <a:moveTo>
                    <a:pt x="5277774" y="0"/>
                  </a:moveTo>
                  <a:lnTo>
                    <a:pt x="5316" y="0"/>
                  </a:lnTo>
                  <a:cubicBezTo>
                    <a:pt x="2380" y="0"/>
                    <a:pt x="0" y="2380"/>
                    <a:pt x="0" y="5316"/>
                  </a:cubicBezTo>
                  <a:lnTo>
                    <a:pt x="0" y="1398761"/>
                  </a:lnTo>
                  <a:cubicBezTo>
                    <a:pt x="0" y="1401697"/>
                    <a:pt x="2380" y="1404078"/>
                    <a:pt x="5316" y="1404078"/>
                  </a:cubicBezTo>
                  <a:lnTo>
                    <a:pt x="5277774" y="1404078"/>
                  </a:lnTo>
                  <a:cubicBezTo>
                    <a:pt x="5280923" y="1404078"/>
                    <a:pt x="5283693" y="1401996"/>
                    <a:pt x="5284569" y="1398971"/>
                  </a:cubicBezTo>
                  <a:lnTo>
                    <a:pt x="5484812" y="707146"/>
                  </a:lnTo>
                  <a:cubicBezTo>
                    <a:pt x="5485778" y="703810"/>
                    <a:pt x="5485778" y="700268"/>
                    <a:pt x="5484812" y="696932"/>
                  </a:cubicBezTo>
                  <a:lnTo>
                    <a:pt x="5284569" y="5107"/>
                  </a:lnTo>
                  <a:cubicBezTo>
                    <a:pt x="5283693" y="2082"/>
                    <a:pt x="5280923" y="0"/>
                    <a:pt x="52777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048396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5371990" cy="143265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9"/>
                </a:lnSpc>
              </a:pPr>
              <a:endParaRPr sz="1200"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6648327" y="4984511"/>
            <a:ext cx="4854063" cy="1242275"/>
            <a:chOff x="0" y="0"/>
            <a:chExt cx="5486290" cy="14040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485778" cy="1404078"/>
            </a:xfrm>
            <a:custGeom>
              <a:avLst/>
              <a:gdLst/>
              <a:ahLst/>
              <a:cxnLst/>
              <a:rect l="l" t="t" r="r" b="b"/>
              <a:pathLst>
                <a:path w="5485778" h="1404078">
                  <a:moveTo>
                    <a:pt x="5277774" y="0"/>
                  </a:moveTo>
                  <a:lnTo>
                    <a:pt x="5316" y="0"/>
                  </a:lnTo>
                  <a:cubicBezTo>
                    <a:pt x="2380" y="0"/>
                    <a:pt x="0" y="2380"/>
                    <a:pt x="0" y="5316"/>
                  </a:cubicBezTo>
                  <a:lnTo>
                    <a:pt x="0" y="1398761"/>
                  </a:lnTo>
                  <a:cubicBezTo>
                    <a:pt x="0" y="1401697"/>
                    <a:pt x="2380" y="1404078"/>
                    <a:pt x="5316" y="1404078"/>
                  </a:cubicBezTo>
                  <a:lnTo>
                    <a:pt x="5277774" y="1404078"/>
                  </a:lnTo>
                  <a:cubicBezTo>
                    <a:pt x="5280923" y="1404078"/>
                    <a:pt x="5283693" y="1401996"/>
                    <a:pt x="5284569" y="1398971"/>
                  </a:cubicBezTo>
                  <a:lnTo>
                    <a:pt x="5484812" y="707146"/>
                  </a:lnTo>
                  <a:cubicBezTo>
                    <a:pt x="5485778" y="703810"/>
                    <a:pt x="5485778" y="700268"/>
                    <a:pt x="5484812" y="696932"/>
                  </a:cubicBezTo>
                  <a:lnTo>
                    <a:pt x="5284569" y="5107"/>
                  </a:lnTo>
                  <a:cubicBezTo>
                    <a:pt x="5283693" y="2082"/>
                    <a:pt x="5280923" y="0"/>
                    <a:pt x="52777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3BC3DD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5371990" cy="143265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9"/>
                </a:lnSpc>
              </a:pPr>
              <a:endParaRPr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95263" y="4863475"/>
            <a:ext cx="4854063" cy="1242275"/>
            <a:chOff x="0" y="0"/>
            <a:chExt cx="5486290" cy="140407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485778" cy="1404078"/>
            </a:xfrm>
            <a:custGeom>
              <a:avLst/>
              <a:gdLst/>
              <a:ahLst/>
              <a:cxnLst/>
              <a:rect l="l" t="t" r="r" b="b"/>
              <a:pathLst>
                <a:path w="5485778" h="1404078">
                  <a:moveTo>
                    <a:pt x="5277774" y="0"/>
                  </a:moveTo>
                  <a:lnTo>
                    <a:pt x="5316" y="0"/>
                  </a:lnTo>
                  <a:cubicBezTo>
                    <a:pt x="2380" y="0"/>
                    <a:pt x="0" y="2380"/>
                    <a:pt x="0" y="5316"/>
                  </a:cubicBezTo>
                  <a:lnTo>
                    <a:pt x="0" y="1398761"/>
                  </a:lnTo>
                  <a:cubicBezTo>
                    <a:pt x="0" y="1401697"/>
                    <a:pt x="2380" y="1404078"/>
                    <a:pt x="5316" y="1404078"/>
                  </a:cubicBezTo>
                  <a:lnTo>
                    <a:pt x="5277774" y="1404078"/>
                  </a:lnTo>
                  <a:cubicBezTo>
                    <a:pt x="5280923" y="1404078"/>
                    <a:pt x="5283693" y="1401996"/>
                    <a:pt x="5284569" y="1398971"/>
                  </a:cubicBezTo>
                  <a:lnTo>
                    <a:pt x="5484812" y="707146"/>
                  </a:lnTo>
                  <a:cubicBezTo>
                    <a:pt x="5485778" y="703810"/>
                    <a:pt x="5485778" y="700268"/>
                    <a:pt x="5484812" y="696932"/>
                  </a:cubicBezTo>
                  <a:lnTo>
                    <a:pt x="5284569" y="5107"/>
                  </a:lnTo>
                  <a:cubicBezTo>
                    <a:pt x="5283693" y="2082"/>
                    <a:pt x="5280923" y="0"/>
                    <a:pt x="52777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048396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5371990" cy="143265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9"/>
                </a:lnSpc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60385" y="1768924"/>
            <a:ext cx="120468" cy="831751"/>
            <a:chOff x="0" y="0"/>
            <a:chExt cx="47592" cy="32859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7592" cy="328593"/>
            </a:xfrm>
            <a:custGeom>
              <a:avLst/>
              <a:gdLst/>
              <a:ahLst/>
              <a:cxnLst/>
              <a:rect l="l" t="t" r="r" b="b"/>
              <a:pathLst>
                <a:path w="47592" h="328593">
                  <a:moveTo>
                    <a:pt x="0" y="0"/>
                  </a:moveTo>
                  <a:lnTo>
                    <a:pt x="47592" y="0"/>
                  </a:lnTo>
                  <a:lnTo>
                    <a:pt x="47592" y="328593"/>
                  </a:lnTo>
                  <a:lnTo>
                    <a:pt x="0" y="328593"/>
                  </a:lnTo>
                  <a:close/>
                </a:path>
              </a:pathLst>
            </a:custGeom>
            <a:solidFill>
              <a:srgbClr val="FAB333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47592" cy="35716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9"/>
                </a:lnSpc>
              </a:pPr>
              <a:endParaRPr sz="12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60385" y="3418831"/>
            <a:ext cx="120468" cy="831751"/>
            <a:chOff x="0" y="0"/>
            <a:chExt cx="47592" cy="32859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7592" cy="328593"/>
            </a:xfrm>
            <a:custGeom>
              <a:avLst/>
              <a:gdLst/>
              <a:ahLst/>
              <a:cxnLst/>
              <a:rect l="l" t="t" r="r" b="b"/>
              <a:pathLst>
                <a:path w="47592" h="328593">
                  <a:moveTo>
                    <a:pt x="0" y="0"/>
                  </a:moveTo>
                  <a:lnTo>
                    <a:pt x="47592" y="0"/>
                  </a:lnTo>
                  <a:lnTo>
                    <a:pt x="47592" y="328593"/>
                  </a:lnTo>
                  <a:lnTo>
                    <a:pt x="0" y="328593"/>
                  </a:lnTo>
                  <a:close/>
                </a:path>
              </a:pathLst>
            </a:custGeom>
            <a:solidFill>
              <a:srgbClr val="F73F5E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47592" cy="35716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9"/>
                </a:lnSpc>
              </a:pPr>
              <a:endParaRPr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60385" y="5068737"/>
            <a:ext cx="120468" cy="831751"/>
            <a:chOff x="0" y="0"/>
            <a:chExt cx="47592" cy="32859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7592" cy="328593"/>
            </a:xfrm>
            <a:custGeom>
              <a:avLst/>
              <a:gdLst/>
              <a:ahLst/>
              <a:cxnLst/>
              <a:rect l="l" t="t" r="r" b="b"/>
              <a:pathLst>
                <a:path w="47592" h="328593">
                  <a:moveTo>
                    <a:pt x="0" y="0"/>
                  </a:moveTo>
                  <a:lnTo>
                    <a:pt x="47592" y="0"/>
                  </a:lnTo>
                  <a:lnTo>
                    <a:pt x="47592" y="328593"/>
                  </a:lnTo>
                  <a:lnTo>
                    <a:pt x="0" y="328593"/>
                  </a:lnTo>
                  <a:close/>
                </a:path>
              </a:pathLst>
            </a:custGeom>
            <a:solidFill>
              <a:srgbClr val="048396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47592" cy="35716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9"/>
                </a:lnSpc>
              </a:pPr>
              <a:endParaRPr sz="12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1417497" y="1984384"/>
            <a:ext cx="120468" cy="831751"/>
            <a:chOff x="0" y="0"/>
            <a:chExt cx="47592" cy="32859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7592" cy="328593"/>
            </a:xfrm>
            <a:custGeom>
              <a:avLst/>
              <a:gdLst/>
              <a:ahLst/>
              <a:cxnLst/>
              <a:rect l="l" t="t" r="r" b="b"/>
              <a:pathLst>
                <a:path w="47592" h="328593">
                  <a:moveTo>
                    <a:pt x="0" y="0"/>
                  </a:moveTo>
                  <a:lnTo>
                    <a:pt x="47592" y="0"/>
                  </a:lnTo>
                  <a:lnTo>
                    <a:pt x="47592" y="328593"/>
                  </a:lnTo>
                  <a:lnTo>
                    <a:pt x="0" y="328593"/>
                  </a:lnTo>
                  <a:close/>
                </a:path>
              </a:pathLst>
            </a:custGeom>
            <a:solidFill>
              <a:srgbClr val="03B198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47592" cy="35716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9"/>
                </a:lnSpc>
              </a:pPr>
              <a:endParaRPr sz="12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1417497" y="3586370"/>
            <a:ext cx="120468" cy="831751"/>
            <a:chOff x="0" y="0"/>
            <a:chExt cx="47592" cy="32859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7592" cy="328593"/>
            </a:xfrm>
            <a:custGeom>
              <a:avLst/>
              <a:gdLst/>
              <a:ahLst/>
              <a:cxnLst/>
              <a:rect l="l" t="t" r="r" b="b"/>
              <a:pathLst>
                <a:path w="47592" h="328593">
                  <a:moveTo>
                    <a:pt x="0" y="0"/>
                  </a:moveTo>
                  <a:lnTo>
                    <a:pt x="47592" y="0"/>
                  </a:lnTo>
                  <a:lnTo>
                    <a:pt x="47592" y="328593"/>
                  </a:lnTo>
                  <a:lnTo>
                    <a:pt x="0" y="328593"/>
                  </a:lnTo>
                  <a:close/>
                </a:path>
              </a:pathLst>
            </a:custGeom>
            <a:solidFill>
              <a:srgbClr val="048396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47592" cy="35716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9"/>
                </a:lnSpc>
              </a:pPr>
              <a:endParaRPr sz="120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1417497" y="5189773"/>
            <a:ext cx="120468" cy="831751"/>
            <a:chOff x="0" y="0"/>
            <a:chExt cx="47592" cy="32859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47592" cy="328593"/>
            </a:xfrm>
            <a:custGeom>
              <a:avLst/>
              <a:gdLst/>
              <a:ahLst/>
              <a:cxnLst/>
              <a:rect l="l" t="t" r="r" b="b"/>
              <a:pathLst>
                <a:path w="47592" h="328593">
                  <a:moveTo>
                    <a:pt x="0" y="0"/>
                  </a:moveTo>
                  <a:lnTo>
                    <a:pt x="47592" y="0"/>
                  </a:lnTo>
                  <a:lnTo>
                    <a:pt x="47592" y="328593"/>
                  </a:lnTo>
                  <a:lnTo>
                    <a:pt x="0" y="328593"/>
                  </a:lnTo>
                  <a:close/>
                </a:path>
              </a:pathLst>
            </a:custGeom>
            <a:solidFill>
              <a:srgbClr val="3BC3DD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47592" cy="35716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9"/>
                </a:lnSpc>
              </a:pPr>
              <a:endParaRPr sz="120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898809" y="1238707"/>
            <a:ext cx="1108033" cy="1289347"/>
            <a:chOff x="0" y="0"/>
            <a:chExt cx="6985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AB333"/>
            </a:solidFill>
            <a:ln w="95250" cap="sq">
              <a:solidFill>
                <a:srgbClr val="FFFEFD"/>
              </a:solidFill>
              <a:prstDash val="solid"/>
              <a:miter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111125"/>
              <a:ext cx="698500" cy="561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9"/>
                </a:lnSpc>
              </a:pPr>
              <a:endParaRPr sz="1200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193440" y="2055988"/>
            <a:ext cx="1108033" cy="1289347"/>
            <a:chOff x="0" y="0"/>
            <a:chExt cx="6985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3B198"/>
            </a:solidFill>
            <a:ln w="95250" cap="sq">
              <a:solidFill>
                <a:srgbClr val="FFFEFD"/>
              </a:solidFill>
              <a:prstDash val="solid"/>
              <a:miter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111125"/>
              <a:ext cx="698500" cy="561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9"/>
                </a:lnSpc>
              </a:pPr>
              <a:endParaRPr sz="1200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898809" y="2890713"/>
            <a:ext cx="1108033" cy="1289347"/>
            <a:chOff x="0" y="0"/>
            <a:chExt cx="6985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73F5E"/>
            </a:solidFill>
            <a:ln w="95250" cap="sq">
              <a:solidFill>
                <a:srgbClr val="FFFEFD"/>
              </a:solidFill>
              <a:prstDash val="solid"/>
              <a:miter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111125"/>
              <a:ext cx="698500" cy="561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9"/>
                </a:lnSpc>
              </a:pPr>
              <a:endParaRPr sz="1200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6193440" y="3707994"/>
            <a:ext cx="1108033" cy="1289347"/>
            <a:chOff x="0" y="0"/>
            <a:chExt cx="6985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48396"/>
            </a:solidFill>
            <a:ln w="95250" cap="sq">
              <a:solidFill>
                <a:srgbClr val="FFFEFD"/>
              </a:solidFill>
              <a:prstDash val="solid"/>
              <a:miter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111125"/>
              <a:ext cx="698500" cy="561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9"/>
                </a:lnSpc>
              </a:pPr>
              <a:endParaRPr sz="1200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898809" y="4542719"/>
            <a:ext cx="1108033" cy="1289347"/>
            <a:chOff x="0" y="0"/>
            <a:chExt cx="6985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48396"/>
            </a:solidFill>
            <a:ln w="95250" cap="sq">
              <a:solidFill>
                <a:srgbClr val="FFFEFD"/>
              </a:solidFill>
              <a:prstDash val="solid"/>
              <a:miter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111125"/>
              <a:ext cx="698500" cy="561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9"/>
                </a:lnSpc>
              </a:pPr>
              <a:endParaRPr sz="1200"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6193440" y="5360000"/>
            <a:ext cx="1108033" cy="1289347"/>
            <a:chOff x="0" y="0"/>
            <a:chExt cx="6985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3BC3DD"/>
            </a:solidFill>
            <a:ln w="95250" cap="sq">
              <a:solidFill>
                <a:srgbClr val="FFFEFD"/>
              </a:solidFill>
              <a:prstDash val="solid"/>
              <a:miter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111125"/>
              <a:ext cx="698500" cy="561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9"/>
                </a:lnSpc>
              </a:pPr>
              <a:endParaRPr sz="1200"/>
            </a:p>
          </p:txBody>
        </p:sp>
      </p:grpSp>
      <p:sp>
        <p:nvSpPr>
          <p:cNvPr id="57" name="Freeform 57"/>
          <p:cNvSpPr/>
          <p:nvPr/>
        </p:nvSpPr>
        <p:spPr>
          <a:xfrm>
            <a:off x="5211916" y="3316342"/>
            <a:ext cx="468545" cy="438090"/>
          </a:xfrm>
          <a:custGeom>
            <a:avLst/>
            <a:gdLst/>
            <a:ahLst/>
            <a:cxnLst/>
            <a:rect l="l" t="t" r="r" b="b"/>
            <a:pathLst>
              <a:path w="702818" h="657135">
                <a:moveTo>
                  <a:pt x="0" y="0"/>
                </a:moveTo>
                <a:lnTo>
                  <a:pt x="702818" y="0"/>
                </a:lnTo>
                <a:lnTo>
                  <a:pt x="702818" y="657135"/>
                </a:lnTo>
                <a:lnTo>
                  <a:pt x="0" y="6571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5227221" y="4972743"/>
            <a:ext cx="479404" cy="482419"/>
          </a:xfrm>
          <a:custGeom>
            <a:avLst/>
            <a:gdLst/>
            <a:ahLst/>
            <a:cxnLst/>
            <a:rect l="l" t="t" r="r" b="b"/>
            <a:pathLst>
              <a:path w="719106" h="723628">
                <a:moveTo>
                  <a:pt x="0" y="0"/>
                </a:moveTo>
                <a:lnTo>
                  <a:pt x="719106" y="0"/>
                </a:lnTo>
                <a:lnTo>
                  <a:pt x="719106" y="723628"/>
                </a:lnTo>
                <a:lnTo>
                  <a:pt x="0" y="7236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5195721" y="1626426"/>
            <a:ext cx="524236" cy="486229"/>
          </a:xfrm>
          <a:custGeom>
            <a:avLst/>
            <a:gdLst/>
            <a:ahLst/>
            <a:cxnLst/>
            <a:rect l="l" t="t" r="r" b="b"/>
            <a:pathLst>
              <a:path w="786354" h="729343">
                <a:moveTo>
                  <a:pt x="0" y="0"/>
                </a:moveTo>
                <a:lnTo>
                  <a:pt x="786353" y="0"/>
                </a:lnTo>
                <a:lnTo>
                  <a:pt x="786353" y="729343"/>
                </a:lnTo>
                <a:lnTo>
                  <a:pt x="0" y="7293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6493206" y="4101595"/>
            <a:ext cx="508501" cy="502145"/>
          </a:xfrm>
          <a:custGeom>
            <a:avLst/>
            <a:gdLst/>
            <a:ahLst/>
            <a:cxnLst/>
            <a:rect l="l" t="t" r="r" b="b"/>
            <a:pathLst>
              <a:path w="762752" h="753218">
                <a:moveTo>
                  <a:pt x="0" y="0"/>
                </a:moveTo>
                <a:lnTo>
                  <a:pt x="762752" y="0"/>
                </a:lnTo>
                <a:lnTo>
                  <a:pt x="762752" y="753218"/>
                </a:lnTo>
                <a:lnTo>
                  <a:pt x="0" y="7532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>
            <a:off x="6473839" y="5798911"/>
            <a:ext cx="524236" cy="411525"/>
          </a:xfrm>
          <a:custGeom>
            <a:avLst/>
            <a:gdLst/>
            <a:ahLst/>
            <a:cxnLst/>
            <a:rect l="l" t="t" r="r" b="b"/>
            <a:pathLst>
              <a:path w="786354" h="617288">
                <a:moveTo>
                  <a:pt x="0" y="0"/>
                </a:moveTo>
                <a:lnTo>
                  <a:pt x="786353" y="0"/>
                </a:lnTo>
                <a:lnTo>
                  <a:pt x="786353" y="617288"/>
                </a:lnTo>
                <a:lnTo>
                  <a:pt x="0" y="6172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63" name="TextBox 63"/>
          <p:cNvSpPr txBox="1"/>
          <p:nvPr/>
        </p:nvSpPr>
        <p:spPr>
          <a:xfrm>
            <a:off x="881528" y="1669290"/>
            <a:ext cx="4014099" cy="425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67"/>
              </a:lnSpc>
            </a:pPr>
            <a:r>
              <a:rPr lang="cs-CZ" b="1" spc="7" dirty="0">
                <a:ea typeface="Inter Bold"/>
                <a:cs typeface="Inter Bold"/>
                <a:sym typeface="Inter Bold"/>
              </a:rPr>
              <a:t>Požadavky od uživatelů </a:t>
            </a:r>
          </a:p>
          <a:p>
            <a:pPr>
              <a:lnSpc>
                <a:spcPts val="1367"/>
              </a:lnSpc>
            </a:pPr>
            <a:endParaRPr lang="cs-CZ" sz="1400" spc="7" dirty="0">
              <a:ea typeface="Inter Bold"/>
              <a:cs typeface="Inter Bold"/>
              <a:sym typeface="Inter Bold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881529" y="3381108"/>
            <a:ext cx="4015348" cy="784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67"/>
              </a:lnSpc>
            </a:pPr>
            <a:r>
              <a:rPr lang="cs-CZ" b="1" spc="7" dirty="0">
                <a:solidFill>
                  <a:srgbClr val="000000"/>
                </a:solidFill>
                <a:ea typeface="Inter Bold"/>
                <a:cs typeface="Inter Bold"/>
                <a:sym typeface="Inter Bold"/>
              </a:rPr>
              <a:t>Poptávka ze Senátu</a:t>
            </a:r>
          </a:p>
          <a:p>
            <a:pPr>
              <a:lnSpc>
                <a:spcPts val="1400"/>
              </a:lnSpc>
            </a:pPr>
            <a:endParaRPr lang="cs-CZ" sz="1400" spc="7" dirty="0">
              <a:solidFill>
                <a:srgbClr val="000000"/>
              </a:solidFill>
              <a:ea typeface="Inter Bold"/>
              <a:cs typeface="Inter Bold"/>
              <a:sym typeface="Inter Bold"/>
            </a:endParaRPr>
          </a:p>
          <a:p>
            <a:pPr>
              <a:lnSpc>
                <a:spcPts val="1400"/>
              </a:lnSpc>
            </a:pPr>
            <a:r>
              <a:rPr lang="cs-CZ" sz="1400" spc="7" dirty="0">
                <a:solidFill>
                  <a:srgbClr val="000000"/>
                </a:solidFill>
                <a:ea typeface="Inter Bold"/>
                <a:cs typeface="Inter Bold"/>
                <a:sym typeface="Inter Bold"/>
              </a:rPr>
              <a:t>Skupina požadavků na nové funkcionality pro lepší práci v prostředí Senátu. 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7521558" y="1979599"/>
            <a:ext cx="3541748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67"/>
              </a:lnSpc>
            </a:pPr>
            <a:r>
              <a:rPr lang="cs-CZ" b="1" spc="7" dirty="0">
                <a:solidFill>
                  <a:srgbClr val="000000"/>
                </a:solidFill>
                <a:ea typeface="Inter Bold"/>
                <a:cs typeface="Inter Bold"/>
                <a:sym typeface="Inter Bold"/>
              </a:rPr>
              <a:t>Snazší připomínkové řízeni </a:t>
            </a:r>
            <a:endParaRPr lang="en-US" b="1" spc="7" dirty="0">
              <a:solidFill>
                <a:srgbClr val="000000"/>
              </a:solidFill>
              <a:ea typeface="Inter Bold"/>
              <a:cs typeface="Inter Bold"/>
              <a:sym typeface="Inter Bold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7293988" y="2320539"/>
            <a:ext cx="4016484" cy="541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399"/>
              </a:lnSpc>
            </a:pPr>
            <a:r>
              <a:rPr lang="cs-CZ" sz="1400" dirty="0">
                <a:solidFill>
                  <a:srgbClr val="545454"/>
                </a:solidFill>
                <a:latin typeface="Inter"/>
                <a:ea typeface="Inter"/>
                <a:cs typeface="Inter"/>
                <a:sym typeface="Inter"/>
              </a:rPr>
              <a:t>Pro organizace s širokou členskou základnou nebo rozsáhlou vnitřní strukturou - vytvoření nové funkce pro sběr a řízení připomínek i skrze </a:t>
            </a:r>
            <a:r>
              <a:rPr lang="cs-CZ" sz="1400" dirty="0" err="1">
                <a:solidFill>
                  <a:srgbClr val="545454"/>
                </a:solidFill>
                <a:latin typeface="Inter"/>
                <a:ea typeface="Inter"/>
                <a:cs typeface="Inter"/>
                <a:sym typeface="Inter"/>
              </a:rPr>
              <a:t>offline</a:t>
            </a:r>
            <a:r>
              <a:rPr lang="cs-CZ" sz="1400" dirty="0">
                <a:solidFill>
                  <a:srgbClr val="545454"/>
                </a:solidFill>
                <a:latin typeface="Inter"/>
                <a:ea typeface="Inter"/>
                <a:cs typeface="Inter"/>
                <a:sym typeface="Inter"/>
              </a:rPr>
              <a:t> aplikaci.  </a:t>
            </a:r>
            <a:endParaRPr lang="en-US" sz="1400" dirty="0">
              <a:solidFill>
                <a:srgbClr val="54545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9" name="TextBox 69"/>
          <p:cNvSpPr txBox="1"/>
          <p:nvPr/>
        </p:nvSpPr>
        <p:spPr>
          <a:xfrm>
            <a:off x="7519933" y="3464337"/>
            <a:ext cx="356459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Inter Bold"/>
                <a:cs typeface="Inter Bold"/>
                <a:sym typeface="Inter Bold"/>
              </a:rPr>
              <a:t>Společný řídící výbor pro řízení změn a požadavků. </a:t>
            </a:r>
            <a:endParaRPr lang="en-US" sz="1333" spc="7" dirty="0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7521558" y="4004330"/>
            <a:ext cx="3541748" cy="54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99"/>
              </a:lnSpc>
            </a:pPr>
            <a:r>
              <a:rPr lang="cs-CZ" sz="1400" dirty="0">
                <a:solidFill>
                  <a:srgbClr val="545454"/>
                </a:solidFill>
                <a:latin typeface="Inter"/>
                <a:sym typeface="Inter"/>
              </a:rPr>
              <a:t>Vytvoření platformy: 5 resortů, 2 komory, ÚV, 4  připomínková místa pro vzájemnou diskusi o rozvojových aktivitách</a:t>
            </a:r>
            <a:r>
              <a:rPr lang="en-US" sz="1400" dirty="0">
                <a:solidFill>
                  <a:srgbClr val="545454"/>
                </a:solidFill>
                <a:latin typeface="Inter"/>
                <a:sym typeface="Inter"/>
              </a:rPr>
              <a:t>.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7498714" y="5184988"/>
            <a:ext cx="3564593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spc="7" dirty="0">
                <a:solidFill>
                  <a:srgbClr val="000000"/>
                </a:solidFill>
                <a:latin typeface="Calibri" panose="020F0502020204030204"/>
                <a:ea typeface="Inter Bold"/>
                <a:cs typeface="Inter Bold"/>
                <a:sym typeface="Inter Bold"/>
              </a:rPr>
              <a:t>Zlepšení uživatelského prostředí</a:t>
            </a:r>
            <a:r>
              <a:rPr kumimoji="0" lang="cs-CZ" sz="1800" b="1" i="0" u="none" strike="noStrike" kern="1200" cap="none" spc="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Inter Bold"/>
                <a:cs typeface="Inter Bold"/>
                <a:sym typeface="Inter Bold"/>
              </a:rPr>
              <a:t>l</a:t>
            </a:r>
            <a:endParaRPr kumimoji="0" lang="en-US" sz="1333" b="0" i="0" u="none" strike="noStrike" kern="1200" cap="none" spc="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Bold"/>
              <a:ea typeface="Inter Bold"/>
              <a:cs typeface="Inter Bold"/>
              <a:sym typeface="Inter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7402148" y="5464800"/>
            <a:ext cx="3908324" cy="541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dirty="0">
                <a:solidFill>
                  <a:srgbClr val="545454"/>
                </a:solidFill>
                <a:latin typeface="Inter"/>
                <a:sym typeface="Inter"/>
              </a:rPr>
              <a:t>Od doby vzniku architektury se posunuly  metodiky i technologie, které je potřeba reflektovat, nicméně nikdy to nebude „jednoduchá </a:t>
            </a:r>
            <a:r>
              <a:rPr lang="cs-CZ" sz="1400" dirty="0" err="1">
                <a:solidFill>
                  <a:srgbClr val="545454"/>
                </a:solidFill>
                <a:latin typeface="Inter"/>
                <a:sym typeface="Inter"/>
              </a:rPr>
              <a:t>appka</a:t>
            </a:r>
            <a:r>
              <a:rPr lang="cs-CZ" sz="1400" dirty="0">
                <a:solidFill>
                  <a:srgbClr val="545454"/>
                </a:solidFill>
                <a:latin typeface="Inter"/>
                <a:sym typeface="Inter"/>
              </a:rPr>
              <a:t>.“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Inter"/>
                <a:ea typeface="+mn-ea"/>
                <a:cs typeface="+mn-cs"/>
                <a:sym typeface="Inter"/>
              </a:rPr>
              <a:t> </a:t>
            </a:r>
            <a:endParaRPr lang="en-US" sz="933" dirty="0">
              <a:solidFill>
                <a:srgbClr val="54545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876246" y="4984658"/>
            <a:ext cx="356459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7"/>
              </a:lnSpc>
            </a:pPr>
            <a:r>
              <a:rPr lang="cs-CZ" b="1" spc="7" dirty="0">
                <a:solidFill>
                  <a:srgbClr val="000000"/>
                </a:solidFill>
                <a:ea typeface="Inter Bold"/>
                <a:cs typeface="Inter Bold"/>
                <a:sym typeface="Inter Bold"/>
              </a:rPr>
              <a:t>Nové ověřovací prostředí a přechod pod státní cloud</a:t>
            </a:r>
            <a:endParaRPr lang="en-US" b="1" spc="7" dirty="0">
              <a:solidFill>
                <a:srgbClr val="000000"/>
              </a:solidFill>
              <a:ea typeface="Inter Bold"/>
              <a:cs typeface="Inter Bold"/>
              <a:sym typeface="Inter Bold"/>
            </a:endParaRPr>
          </a:p>
        </p:txBody>
      </p:sp>
      <p:sp>
        <p:nvSpPr>
          <p:cNvPr id="80" name="Freeform 80"/>
          <p:cNvSpPr/>
          <p:nvPr/>
        </p:nvSpPr>
        <p:spPr>
          <a:xfrm>
            <a:off x="11670312" y="-60693"/>
            <a:ext cx="276676" cy="167619"/>
          </a:xfrm>
          <a:custGeom>
            <a:avLst/>
            <a:gdLst/>
            <a:ahLst/>
            <a:cxnLst/>
            <a:rect l="l" t="t" r="r" b="b"/>
            <a:pathLst>
              <a:path w="415014" h="251429">
                <a:moveTo>
                  <a:pt x="0" y="0"/>
                </a:moveTo>
                <a:lnTo>
                  <a:pt x="415014" y="0"/>
                </a:lnTo>
                <a:lnTo>
                  <a:pt x="415014" y="251430"/>
                </a:lnTo>
                <a:lnTo>
                  <a:pt x="0" y="25143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1" name="Kosoúhelník 80">
            <a:extLst>
              <a:ext uri="{FF2B5EF4-FFF2-40B4-BE49-F238E27FC236}">
                <a16:creationId xmlns:a16="http://schemas.microsoft.com/office/drawing/2014/main" id="{8289A7F4-C0C0-4CC3-BB24-A4E0E97394DD}"/>
              </a:ext>
            </a:extLst>
          </p:cNvPr>
          <p:cNvSpPr/>
          <p:nvPr/>
        </p:nvSpPr>
        <p:spPr>
          <a:xfrm>
            <a:off x="-189015" y="363200"/>
            <a:ext cx="9120415" cy="801807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2" name="Zástupný symbol pro obsah 2">
            <a:extLst>
              <a:ext uri="{FF2B5EF4-FFF2-40B4-BE49-F238E27FC236}">
                <a16:creationId xmlns:a16="http://schemas.microsoft.com/office/drawing/2014/main" id="{9394FA00-8F93-488E-BD93-A1B2D1A9633C}"/>
              </a:ext>
            </a:extLst>
          </p:cNvPr>
          <p:cNvSpPr txBox="1">
            <a:spLocks/>
          </p:cNvSpPr>
          <p:nvPr/>
        </p:nvSpPr>
        <p:spPr>
          <a:xfrm>
            <a:off x="639758" y="460255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Přínosy e-Legislativy</a:t>
            </a:r>
          </a:p>
        </p:txBody>
      </p:sp>
      <p:sp>
        <p:nvSpPr>
          <p:cNvPr id="83" name="Freeform 30">
            <a:extLst>
              <a:ext uri="{FF2B5EF4-FFF2-40B4-BE49-F238E27FC236}">
                <a16:creationId xmlns:a16="http://schemas.microsoft.com/office/drawing/2014/main" id="{FC753EB8-9954-4E40-8BC8-8C8D2629F867}"/>
              </a:ext>
            </a:extLst>
          </p:cNvPr>
          <p:cNvSpPr/>
          <p:nvPr/>
        </p:nvSpPr>
        <p:spPr>
          <a:xfrm>
            <a:off x="6473839" y="2363244"/>
            <a:ext cx="539750" cy="542504"/>
          </a:xfrm>
          <a:custGeom>
            <a:avLst/>
            <a:gdLst/>
            <a:ahLst/>
            <a:cxnLst/>
            <a:rect l="l" t="t" r="r" b="b"/>
            <a:pathLst>
              <a:path w="809625" h="813756">
                <a:moveTo>
                  <a:pt x="0" y="0"/>
                </a:moveTo>
                <a:lnTo>
                  <a:pt x="809625" y="0"/>
                </a:lnTo>
                <a:lnTo>
                  <a:pt x="809625" y="813755"/>
                </a:lnTo>
                <a:lnTo>
                  <a:pt x="0" y="8137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1742" t="-1421" r="-1872" b="-1668"/>
            </a:stretch>
          </a:blipFill>
        </p:spPr>
      </p:sp>
      <p:sp>
        <p:nvSpPr>
          <p:cNvPr id="84" name="Kosoúhelník 83">
            <a:extLst>
              <a:ext uri="{FF2B5EF4-FFF2-40B4-BE49-F238E27FC236}">
                <a16:creationId xmlns:a16="http://schemas.microsoft.com/office/drawing/2014/main" id="{0EDD1146-BCD3-44BC-9E23-2BB67C208D8F}"/>
              </a:ext>
            </a:extLst>
          </p:cNvPr>
          <p:cNvSpPr/>
          <p:nvPr/>
        </p:nvSpPr>
        <p:spPr>
          <a:xfrm>
            <a:off x="0" y="6623462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6" name="Kosoúhelník 75">
            <a:extLst>
              <a:ext uri="{FF2B5EF4-FFF2-40B4-BE49-F238E27FC236}">
                <a16:creationId xmlns:a16="http://schemas.microsoft.com/office/drawing/2014/main" id="{9E33EF62-3D3F-4CE4-8B27-10EC704927E2}"/>
              </a:ext>
            </a:extLst>
          </p:cNvPr>
          <p:cNvSpPr/>
          <p:nvPr/>
        </p:nvSpPr>
        <p:spPr>
          <a:xfrm>
            <a:off x="-119368" y="364066"/>
            <a:ext cx="9120415" cy="801807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7" name="Zástupný symbol pro obsah 2">
            <a:extLst>
              <a:ext uri="{FF2B5EF4-FFF2-40B4-BE49-F238E27FC236}">
                <a16:creationId xmlns:a16="http://schemas.microsoft.com/office/drawing/2014/main" id="{9C2FF2EA-738D-45E4-B908-ED214426712C}"/>
              </a:ext>
            </a:extLst>
          </p:cNvPr>
          <p:cNvSpPr txBox="1">
            <a:spLocks/>
          </p:cNvSpPr>
          <p:nvPr/>
        </p:nvSpPr>
        <p:spPr>
          <a:xfrm>
            <a:off x="709405" y="461121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Rozvoj systému </a:t>
            </a:r>
          </a:p>
        </p:txBody>
      </p:sp>
      <p:sp>
        <p:nvSpPr>
          <p:cNvPr id="78" name="TextBox 74">
            <a:extLst>
              <a:ext uri="{FF2B5EF4-FFF2-40B4-BE49-F238E27FC236}">
                <a16:creationId xmlns:a16="http://schemas.microsoft.com/office/drawing/2014/main" id="{89A87B7E-2653-40B3-9399-E2D8492F5FA6}"/>
              </a:ext>
            </a:extLst>
          </p:cNvPr>
          <p:cNvSpPr txBox="1"/>
          <p:nvPr/>
        </p:nvSpPr>
        <p:spPr>
          <a:xfrm>
            <a:off x="878346" y="2033868"/>
            <a:ext cx="3981705" cy="541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99"/>
              </a:lnSpc>
            </a:pPr>
            <a:r>
              <a:rPr lang="cs-CZ" sz="1400" dirty="0">
                <a:solidFill>
                  <a:srgbClr val="545454"/>
                </a:solidFill>
                <a:ea typeface="Inter"/>
                <a:cs typeface="Inter"/>
                <a:sym typeface="Inter"/>
              </a:rPr>
              <a:t>MV chce sbírat konkrétní požadavky od jednotlivých resortů a připomínkových míst k doplnění či zlepšení funkcionalit. </a:t>
            </a:r>
            <a:endParaRPr lang="en-US" sz="1400" dirty="0">
              <a:solidFill>
                <a:srgbClr val="545454"/>
              </a:solidFill>
              <a:ea typeface="Inter"/>
              <a:cs typeface="Inter"/>
              <a:sym typeface="Inter"/>
            </a:endParaRPr>
          </a:p>
        </p:txBody>
      </p: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AFE5FE3A-16B7-4834-87E4-B74B7FB3E48C}"/>
              </a:ext>
            </a:extLst>
          </p:cNvPr>
          <p:cNvSpPr txBox="1"/>
          <p:nvPr/>
        </p:nvSpPr>
        <p:spPr>
          <a:xfrm>
            <a:off x="887878" y="5497058"/>
            <a:ext cx="3972173" cy="633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99"/>
              </a:lnSpc>
            </a:pPr>
            <a:r>
              <a:rPr lang="cs-CZ" sz="1400" dirty="0">
                <a:solidFill>
                  <a:srgbClr val="545454"/>
                </a:solidFill>
                <a:latin typeface="Inter"/>
                <a:sym typeface="Inter"/>
              </a:rPr>
              <a:t>Projekt původně koncipován pouze se 2 prostředími, nutno zvýšit počet a přechod do moderního cloudového prostředí Státní pokladny. </a:t>
            </a:r>
            <a:endParaRPr lang="en-US" sz="1400" dirty="0">
              <a:solidFill>
                <a:srgbClr val="545454"/>
              </a:solidFill>
              <a:latin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774143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28E5C034-E194-4788-A92C-EDF2368846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2" b="22240"/>
          <a:stretch/>
        </p:blipFill>
        <p:spPr>
          <a:xfrm>
            <a:off x="0" y="2286000"/>
            <a:ext cx="12192000" cy="4572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863D18D-FCA3-44F5-8EB0-C675809798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" t="13637" r="-437" b="27309"/>
          <a:stretch/>
        </p:blipFill>
        <p:spPr>
          <a:xfrm>
            <a:off x="0" y="0"/>
            <a:ext cx="12282055" cy="236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96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2"/>
          <p:cNvSpPr/>
          <p:nvPr/>
        </p:nvSpPr>
        <p:spPr>
          <a:xfrm>
            <a:off x="-5200" y="-19392"/>
            <a:ext cx="12197200" cy="68773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918" name="Google Shape;918;p2"/>
          <p:cNvSpPr txBox="1"/>
          <p:nvPr/>
        </p:nvSpPr>
        <p:spPr>
          <a:xfrm>
            <a:off x="1156465" y="716050"/>
            <a:ext cx="559040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>
              <a:buClr>
                <a:srgbClr val="000000"/>
              </a:buClr>
              <a:buSzPts val="5400"/>
            </a:pPr>
            <a:r>
              <a:rPr lang="en" sz="6400" dirty="0">
                <a:solidFill>
                  <a:schemeClr val="lt2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  <a:t>Děkuji za pozornost.</a:t>
            </a:r>
            <a:endParaRPr sz="6400" dirty="0">
              <a:solidFill>
                <a:schemeClr val="lt2"/>
              </a:solidFill>
              <a:latin typeface="DM Sans ExtraBold"/>
              <a:ea typeface="DM Sans ExtraBold"/>
              <a:cs typeface="DM Sans ExtraBold"/>
              <a:sym typeface="DM Sans ExtraBold"/>
            </a:endParaRPr>
          </a:p>
        </p:txBody>
      </p:sp>
      <p:sp>
        <p:nvSpPr>
          <p:cNvPr id="920" name="Google Shape;920;p2"/>
          <p:cNvSpPr/>
          <p:nvPr/>
        </p:nvSpPr>
        <p:spPr>
          <a:xfrm>
            <a:off x="-5200" y="6767296"/>
            <a:ext cx="12197200" cy="100400"/>
          </a:xfrm>
          <a:prstGeom prst="rect">
            <a:avLst/>
          </a:prstGeom>
          <a:solidFill>
            <a:srgbClr val="FFCF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2" name="Google Shape;922;p2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9200" y="6049821"/>
            <a:ext cx="1714000" cy="570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2325" y="773050"/>
            <a:ext cx="2801568" cy="89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78989" y="6084950"/>
            <a:ext cx="1965936" cy="5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37096" y="1188958"/>
            <a:ext cx="4826573" cy="44800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952BE41-B328-4C42-8DB9-3670E3536C9D}"/>
              </a:ext>
            </a:extLst>
          </p:cNvPr>
          <p:cNvSpPr txBox="1"/>
          <p:nvPr/>
        </p:nvSpPr>
        <p:spPr>
          <a:xfrm>
            <a:off x="1156465" y="3754133"/>
            <a:ext cx="5899680" cy="2718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67" b="1" dirty="0">
                <a:solidFill>
                  <a:schemeClr val="bg1"/>
                </a:solidFill>
              </a:rPr>
              <a:t>Ing. Mgr. David Sláma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ředitel odboru strategického rozvoje </a:t>
            </a:r>
          </a:p>
          <a:p>
            <a:r>
              <a:rPr lang="cs-CZ" sz="2400" dirty="0">
                <a:solidFill>
                  <a:schemeClr val="bg1"/>
                </a:solidFill>
              </a:rPr>
              <a:t>a koordinace veřejné správy</a:t>
            </a:r>
          </a:p>
          <a:p>
            <a:r>
              <a:rPr lang="cs-CZ" sz="2400" dirty="0">
                <a:solidFill>
                  <a:schemeClr val="bg1"/>
                </a:solidFill>
              </a:rPr>
              <a:t>Ministerstvo vnitra</a:t>
            </a:r>
          </a:p>
          <a:p>
            <a:endParaRPr lang="cs-CZ" sz="2400" dirty="0">
              <a:solidFill>
                <a:schemeClr val="accent3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cs-CZ" sz="2400" dirty="0">
                <a:solidFill>
                  <a:schemeClr val="accent3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david.slama@mvcr.cz</a:t>
            </a:r>
            <a:r>
              <a:rPr lang="cs-CZ" sz="2400" dirty="0">
                <a:solidFill>
                  <a:schemeClr val="accent3"/>
                </a:solidFill>
              </a:rPr>
              <a:t> </a:t>
            </a: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65"/>
          <p:cNvSpPr/>
          <p:nvPr/>
        </p:nvSpPr>
        <p:spPr>
          <a:xfrm>
            <a:off x="0" y="-9696"/>
            <a:ext cx="12192000" cy="687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849" name="Google Shape;849;p65"/>
          <p:cNvSpPr txBox="1"/>
          <p:nvPr/>
        </p:nvSpPr>
        <p:spPr>
          <a:xfrm>
            <a:off x="696190" y="592077"/>
            <a:ext cx="10983877" cy="1159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>
              <a:buClr>
                <a:srgbClr val="000000"/>
              </a:buClr>
              <a:buSzPts val="2600"/>
            </a:pPr>
            <a:r>
              <a:rPr lang="en" sz="3467" b="1" dirty="0">
                <a:solidFill>
                  <a:schemeClr val="lt2"/>
                </a:solidFill>
                <a:ea typeface="DM Sans ExtraBold"/>
                <a:cs typeface="DM Sans ExtraBold"/>
                <a:sym typeface="DM Sans ExtraBold"/>
              </a:rPr>
              <a:t>Zásadní změna </a:t>
            </a:r>
            <a:br>
              <a:rPr lang="en" sz="3467" b="1" dirty="0">
                <a:solidFill>
                  <a:schemeClr val="lt2"/>
                </a:solidFill>
                <a:ea typeface="DM Sans ExtraBold"/>
                <a:cs typeface="DM Sans ExtraBold"/>
                <a:sym typeface="DM Sans ExtraBold"/>
              </a:rPr>
            </a:br>
            <a:r>
              <a:rPr lang="en" sz="3467" b="1" dirty="0">
                <a:solidFill>
                  <a:schemeClr val="lt2"/>
                </a:solidFill>
                <a:ea typeface="DM Sans ExtraBold"/>
                <a:cs typeface="DM Sans ExtraBold"/>
                <a:sym typeface="DM Sans ExtraBold"/>
              </a:rPr>
              <a:t>tvorby předpisu</a:t>
            </a:r>
            <a:endParaRPr sz="4267" b="1" dirty="0">
              <a:solidFill>
                <a:schemeClr val="lt2"/>
              </a:solidFill>
              <a:ea typeface="DM Sans ExtraBold"/>
              <a:cs typeface="DM Sans ExtraBold"/>
              <a:sym typeface="DM Sans ExtraBold"/>
            </a:endParaRPr>
          </a:p>
        </p:txBody>
      </p:sp>
      <p:sp>
        <p:nvSpPr>
          <p:cNvPr id="850" name="Google Shape;850;p65"/>
          <p:cNvSpPr txBox="1"/>
          <p:nvPr/>
        </p:nvSpPr>
        <p:spPr>
          <a:xfrm>
            <a:off x="696190" y="4187328"/>
            <a:ext cx="3847235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cs-CZ" sz="1600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e-Legislativa pracuje s tzv. fragmenty, každé ustanovení je samostatná datová věta. </a:t>
            </a:r>
          </a:p>
          <a:p>
            <a:pPr>
              <a:buClr>
                <a:srgbClr val="000000"/>
              </a:buClr>
              <a:buSzPts val="1200"/>
            </a:pPr>
            <a:endParaRPr lang="cs-CZ" sz="1600" dirty="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>
              <a:buClr>
                <a:srgbClr val="000000"/>
              </a:buClr>
              <a:buSzPts val="1200"/>
            </a:pPr>
            <a:r>
              <a:rPr lang="en" sz="1600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Změny se vepisují do úplného znění právního předpisu obsahujícího všechny časové vrstvy. Na základě vepsaných změn se automaticky generují novelizační body - vysoký stupeň automatizace</a:t>
            </a:r>
            <a:r>
              <a:rPr lang="cs-CZ" sz="1600" dirty="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2400" dirty="0"/>
          </a:p>
        </p:txBody>
      </p:sp>
      <p:pic>
        <p:nvPicPr>
          <p:cNvPr id="851" name="Google Shape;851;p65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9200" y="6049821"/>
            <a:ext cx="1714000" cy="570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8989" y="6084950"/>
            <a:ext cx="1965936" cy="5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65"/>
          <p:cNvSpPr txBox="1"/>
          <p:nvPr/>
        </p:nvSpPr>
        <p:spPr>
          <a:xfrm>
            <a:off x="1082867" y="2487410"/>
            <a:ext cx="3124400" cy="107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>
              <a:buClr>
                <a:srgbClr val="000000"/>
              </a:buClr>
              <a:buSzPts val="900"/>
            </a:pPr>
            <a:r>
              <a:rPr lang="en" sz="2133" b="1" dirty="0">
                <a:solidFill>
                  <a:srgbClr val="FFD04A"/>
                </a:solidFill>
                <a:latin typeface="DM Sans"/>
                <a:ea typeface="DM Sans"/>
                <a:cs typeface="DM Sans"/>
                <a:sym typeface="DM Sans"/>
              </a:rPr>
              <a:t>Fragmentální model</a:t>
            </a:r>
            <a:endParaRPr lang="cs-CZ" sz="2133" b="1" dirty="0">
              <a:solidFill>
                <a:srgbClr val="FFD04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>
              <a:buClr>
                <a:srgbClr val="000000"/>
              </a:buClr>
              <a:buSzPts val="900"/>
            </a:pPr>
            <a:endParaRPr lang="cs-CZ" sz="2133" b="1" dirty="0">
              <a:solidFill>
                <a:srgbClr val="FFD04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>
              <a:buClr>
                <a:srgbClr val="000000"/>
              </a:buClr>
              <a:buSzPts val="900"/>
            </a:pPr>
            <a:r>
              <a:rPr lang="cs-CZ" sz="2133" b="1" dirty="0">
                <a:solidFill>
                  <a:srgbClr val="FFD04A"/>
                </a:solidFill>
                <a:latin typeface="DM Sans"/>
                <a:ea typeface="DM Sans"/>
                <a:cs typeface="DM Sans"/>
                <a:sym typeface="DM Sans"/>
              </a:rPr>
              <a:t>Úplná znění</a:t>
            </a:r>
            <a:endParaRPr sz="2133" b="1" dirty="0">
              <a:solidFill>
                <a:srgbClr val="FFD04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854" name="Google Shape;854;p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22995" y="245636"/>
            <a:ext cx="7153276" cy="5264632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63"/>
          <p:cNvSpPr txBox="1">
            <a:spLocks noGrp="1"/>
          </p:cNvSpPr>
          <p:nvPr>
            <p:ph type="title"/>
          </p:nvPr>
        </p:nvSpPr>
        <p:spPr>
          <a:xfrm>
            <a:off x="332840" y="1576578"/>
            <a:ext cx="3210141" cy="30873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ts val="2400"/>
            </a:pPr>
            <a:r>
              <a:rPr lang="en" sz="32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KOMPLEXNÍ </a:t>
            </a:r>
            <a:r>
              <a:rPr lang="en" sz="3200" b="1">
                <a:solidFill>
                  <a:srgbClr val="FFD04A"/>
                </a:solidFill>
                <a:latin typeface="DM Sans"/>
                <a:ea typeface="DM Sans"/>
                <a:cs typeface="DM Sans"/>
                <a:sym typeface="DM Sans"/>
              </a:rPr>
              <a:t>DIGITALIZACE</a:t>
            </a:r>
            <a:r>
              <a:rPr lang="en" sz="3200" b="1">
                <a:solidFill>
                  <a:srgbClr val="0096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" sz="32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TVORBY LEGISLATIVY </a:t>
            </a:r>
            <a:endParaRPr/>
          </a:p>
        </p:txBody>
      </p:sp>
      <p:cxnSp>
        <p:nvCxnSpPr>
          <p:cNvPr id="811" name="Google Shape;811;p63"/>
          <p:cNvCxnSpPr/>
          <p:nvPr/>
        </p:nvCxnSpPr>
        <p:spPr>
          <a:xfrm>
            <a:off x="3399980" y="2856920"/>
            <a:ext cx="10186129" cy="0"/>
          </a:xfrm>
          <a:prstGeom prst="straightConnector1">
            <a:avLst/>
          </a:prstGeom>
          <a:noFill/>
          <a:ln w="12700" cap="flat" cmpd="sng">
            <a:solidFill>
              <a:srgbClr val="FFD04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12" name="Google Shape;812;p63"/>
          <p:cNvSpPr/>
          <p:nvPr/>
        </p:nvSpPr>
        <p:spPr>
          <a:xfrm>
            <a:off x="3759200" y="3071292"/>
            <a:ext cx="1689395" cy="1689395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FFD04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90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63"/>
          <p:cNvSpPr/>
          <p:nvPr/>
        </p:nvSpPr>
        <p:spPr>
          <a:xfrm>
            <a:off x="5981848" y="3060800"/>
            <a:ext cx="1689395" cy="1689395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FFD04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90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63"/>
          <p:cNvSpPr/>
          <p:nvPr/>
        </p:nvSpPr>
        <p:spPr>
          <a:xfrm>
            <a:off x="8215829" y="3034240"/>
            <a:ext cx="1689395" cy="1689395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FFD04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90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63"/>
          <p:cNvSpPr txBox="1"/>
          <p:nvPr/>
        </p:nvSpPr>
        <p:spPr>
          <a:xfrm>
            <a:off x="3947886" y="3199011"/>
            <a:ext cx="1325535" cy="1398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1350"/>
            </a:pPr>
            <a:r>
              <a:rPr lang="en" b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návrh zákona</a:t>
            </a:r>
            <a:endParaRPr sz="2400"/>
          </a:p>
        </p:txBody>
      </p:sp>
      <p:sp>
        <p:nvSpPr>
          <p:cNvPr id="816" name="Google Shape;816;p63"/>
          <p:cNvSpPr txBox="1"/>
          <p:nvPr/>
        </p:nvSpPr>
        <p:spPr>
          <a:xfrm>
            <a:off x="5900848" y="3198247"/>
            <a:ext cx="1877617" cy="1398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1350"/>
            </a:pPr>
            <a:r>
              <a:rPr lang="en" b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připomínky</a:t>
            </a:r>
            <a:endParaRPr sz="2400"/>
          </a:p>
        </p:txBody>
      </p:sp>
      <p:sp>
        <p:nvSpPr>
          <p:cNvPr id="817" name="Google Shape;817;p63"/>
          <p:cNvSpPr txBox="1"/>
          <p:nvPr/>
        </p:nvSpPr>
        <p:spPr>
          <a:xfrm>
            <a:off x="8328478" y="3236913"/>
            <a:ext cx="1405143" cy="1398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1350"/>
            </a:pPr>
            <a:r>
              <a:rPr lang="en" b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projednání zákona</a:t>
            </a:r>
            <a:endParaRPr sz="2400"/>
          </a:p>
        </p:txBody>
      </p:sp>
      <p:sp>
        <p:nvSpPr>
          <p:cNvPr id="818" name="Google Shape;818;p63"/>
          <p:cNvSpPr txBox="1"/>
          <p:nvPr/>
        </p:nvSpPr>
        <p:spPr>
          <a:xfrm>
            <a:off x="3296307" y="962519"/>
            <a:ext cx="2735283" cy="212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1200"/>
            </a:pPr>
            <a:r>
              <a:rPr lang="en" sz="1600" b="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Úřady</a:t>
            </a:r>
            <a:r>
              <a:rPr lang="cs-CZ" sz="1600" b="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státní správy</a:t>
            </a:r>
            <a:endParaRPr sz="2400" dirty="0"/>
          </a:p>
          <a:p>
            <a:pPr algn="ctr">
              <a:lnSpc>
                <a:spcPct val="90000"/>
              </a:lnSpc>
              <a:buClr>
                <a:srgbClr val="FFFFFF"/>
              </a:buClr>
              <a:buSzPts val="1200"/>
            </a:pPr>
            <a:r>
              <a:rPr lang="en" sz="1600" b="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Poslanecká</a:t>
            </a:r>
            <a:br>
              <a:rPr lang="en" sz="1600" b="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 sz="1600" b="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sněmovna</a:t>
            </a:r>
            <a:br>
              <a:rPr lang="en" sz="1600" b="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 sz="1600" b="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Senát</a:t>
            </a:r>
            <a:endParaRPr sz="2400" dirty="0"/>
          </a:p>
          <a:p>
            <a:pPr algn="ctr">
              <a:lnSpc>
                <a:spcPct val="90000"/>
              </a:lnSpc>
              <a:buClr>
                <a:srgbClr val="FFFFFF"/>
              </a:buClr>
              <a:buSzPts val="1200"/>
            </a:pPr>
            <a:r>
              <a:rPr lang="en" sz="1600" b="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Kraje</a:t>
            </a:r>
            <a:endParaRPr sz="2400" dirty="0"/>
          </a:p>
          <a:p>
            <a:pPr algn="ctr">
              <a:lnSpc>
                <a:spcPct val="90000"/>
              </a:lnSpc>
              <a:buClr>
                <a:srgbClr val="FFFFFF"/>
              </a:buClr>
              <a:buSzPts val="1200"/>
            </a:pPr>
            <a:r>
              <a:rPr lang="en" sz="1600" b="1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Praha</a:t>
            </a:r>
            <a:endParaRPr sz="2400" dirty="0"/>
          </a:p>
        </p:txBody>
      </p:sp>
      <p:sp>
        <p:nvSpPr>
          <p:cNvPr id="819" name="Google Shape;819;p63"/>
          <p:cNvSpPr txBox="1"/>
          <p:nvPr/>
        </p:nvSpPr>
        <p:spPr>
          <a:xfrm>
            <a:off x="5981849" y="1722524"/>
            <a:ext cx="1613231" cy="1398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1200"/>
            </a:pPr>
            <a:r>
              <a:rPr lang="en" sz="1600" b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Připomínková místa</a:t>
            </a:r>
            <a:endParaRPr sz="2400"/>
          </a:p>
        </p:txBody>
      </p:sp>
      <p:sp>
        <p:nvSpPr>
          <p:cNvPr id="820" name="Google Shape;820;p63"/>
          <p:cNvSpPr txBox="1"/>
          <p:nvPr/>
        </p:nvSpPr>
        <p:spPr>
          <a:xfrm>
            <a:off x="8335199" y="1873015"/>
            <a:ext cx="1325535" cy="1398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1200"/>
            </a:pPr>
            <a:r>
              <a:rPr lang="en" sz="1600" b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Vláda</a:t>
            </a:r>
            <a:endParaRPr sz="2400"/>
          </a:p>
        </p:txBody>
      </p:sp>
      <p:sp>
        <p:nvSpPr>
          <p:cNvPr id="821" name="Google Shape;821;p63"/>
          <p:cNvSpPr/>
          <p:nvPr/>
        </p:nvSpPr>
        <p:spPr>
          <a:xfrm>
            <a:off x="10369625" y="3018532"/>
            <a:ext cx="1689395" cy="1689395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FFD04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90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63"/>
          <p:cNvSpPr txBox="1"/>
          <p:nvPr/>
        </p:nvSpPr>
        <p:spPr>
          <a:xfrm>
            <a:off x="10308772" y="3216968"/>
            <a:ext cx="1805696" cy="1398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1350"/>
            </a:pPr>
            <a:r>
              <a:rPr lang="en" b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pozměňovací návrhy</a:t>
            </a:r>
            <a:endParaRPr sz="2400"/>
          </a:p>
        </p:txBody>
      </p:sp>
      <p:sp>
        <p:nvSpPr>
          <p:cNvPr id="823" name="Google Shape;823;p63"/>
          <p:cNvSpPr txBox="1"/>
          <p:nvPr/>
        </p:nvSpPr>
        <p:spPr>
          <a:xfrm>
            <a:off x="9913212" y="1584576"/>
            <a:ext cx="2461371" cy="1398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1200"/>
            </a:pPr>
            <a:r>
              <a:rPr lang="en" sz="1600" b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Poslanecká</a:t>
            </a:r>
            <a:br>
              <a:rPr lang="en" sz="1600" b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 sz="1600" b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sněmovna </a:t>
            </a:r>
            <a:br>
              <a:rPr lang="en" sz="1600" b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 sz="1600" b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Senát</a:t>
            </a:r>
            <a:endParaRPr sz="2400"/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64"/>
          <p:cNvSpPr/>
          <p:nvPr/>
        </p:nvSpPr>
        <p:spPr>
          <a:xfrm>
            <a:off x="0" y="0"/>
            <a:ext cx="67056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0" name="Google Shape;830;p64"/>
          <p:cNvCxnSpPr/>
          <p:nvPr/>
        </p:nvCxnSpPr>
        <p:spPr>
          <a:xfrm>
            <a:off x="-911665" y="2830287"/>
            <a:ext cx="8699527" cy="0"/>
          </a:xfrm>
          <a:prstGeom prst="straightConnector1">
            <a:avLst/>
          </a:prstGeom>
          <a:noFill/>
          <a:ln w="12700" cap="flat" cmpd="sng">
            <a:solidFill>
              <a:srgbClr val="FFD04A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831" name="Google Shape;831;p64"/>
          <p:cNvSpPr txBox="1">
            <a:spLocks noGrp="1"/>
          </p:cNvSpPr>
          <p:nvPr>
            <p:ph type="title"/>
          </p:nvPr>
        </p:nvSpPr>
        <p:spPr>
          <a:xfrm>
            <a:off x="8007015" y="2154343"/>
            <a:ext cx="4021695" cy="13586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000"/>
            </a:pPr>
            <a:r>
              <a:rPr lang="en" sz="4000" b="1">
                <a:latin typeface="DM Sans"/>
                <a:ea typeface="DM Sans"/>
                <a:cs typeface="DM Sans"/>
                <a:sym typeface="DM Sans"/>
              </a:rPr>
              <a:t>e-Sbírka </a:t>
            </a:r>
            <a:br>
              <a:rPr lang="en" sz="4000" b="1">
                <a:latin typeface="DM Sans"/>
                <a:ea typeface="DM Sans"/>
                <a:cs typeface="DM Sans"/>
                <a:sym typeface="DM Sans"/>
              </a:rPr>
            </a:br>
            <a:r>
              <a:rPr lang="en" sz="4000" b="1">
                <a:latin typeface="DM Sans"/>
                <a:ea typeface="DM Sans"/>
                <a:cs typeface="DM Sans"/>
                <a:sym typeface="DM Sans"/>
              </a:rPr>
              <a:t>(datová báze) </a:t>
            </a:r>
            <a:endParaRPr/>
          </a:p>
        </p:txBody>
      </p:sp>
      <p:sp>
        <p:nvSpPr>
          <p:cNvPr id="832" name="Google Shape;832;p64"/>
          <p:cNvSpPr/>
          <p:nvPr/>
        </p:nvSpPr>
        <p:spPr>
          <a:xfrm>
            <a:off x="315439" y="3000265"/>
            <a:ext cx="1689395" cy="1689395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FFD04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90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p64"/>
          <p:cNvSpPr txBox="1"/>
          <p:nvPr/>
        </p:nvSpPr>
        <p:spPr>
          <a:xfrm>
            <a:off x="469960" y="3121685"/>
            <a:ext cx="1420739" cy="1398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1350"/>
            </a:pPr>
            <a:r>
              <a:rPr lang="en" b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projednání zákona</a:t>
            </a:r>
            <a:endParaRPr sz="2400"/>
          </a:p>
        </p:txBody>
      </p:sp>
      <p:sp>
        <p:nvSpPr>
          <p:cNvPr id="834" name="Google Shape;834;p64"/>
          <p:cNvSpPr txBox="1"/>
          <p:nvPr/>
        </p:nvSpPr>
        <p:spPr>
          <a:xfrm>
            <a:off x="388953" y="1612149"/>
            <a:ext cx="1621649" cy="1398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1200"/>
            </a:pPr>
            <a:r>
              <a:rPr lang="en" sz="1600" b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Poslanecká sněmovna  Senát</a:t>
            </a:r>
            <a:endParaRPr sz="2400"/>
          </a:p>
        </p:txBody>
      </p:sp>
      <p:sp>
        <p:nvSpPr>
          <p:cNvPr id="835" name="Google Shape;835;p64"/>
          <p:cNvSpPr/>
          <p:nvPr/>
        </p:nvSpPr>
        <p:spPr>
          <a:xfrm>
            <a:off x="2577796" y="2976567"/>
            <a:ext cx="1689395" cy="1689395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FFD04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90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64"/>
          <p:cNvSpPr/>
          <p:nvPr/>
        </p:nvSpPr>
        <p:spPr>
          <a:xfrm>
            <a:off x="4675109" y="2972351"/>
            <a:ext cx="1689395" cy="1689395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FFD04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90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64"/>
          <p:cNvSpPr txBox="1"/>
          <p:nvPr/>
        </p:nvSpPr>
        <p:spPr>
          <a:xfrm>
            <a:off x="2759726" y="3085197"/>
            <a:ext cx="1325535" cy="1398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1350"/>
            </a:pPr>
            <a:r>
              <a:rPr lang="en" b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podpis zákona</a:t>
            </a:r>
            <a:endParaRPr sz="2400"/>
          </a:p>
        </p:txBody>
      </p:sp>
      <p:sp>
        <p:nvSpPr>
          <p:cNvPr id="838" name="Google Shape;838;p64"/>
          <p:cNvSpPr txBox="1"/>
          <p:nvPr/>
        </p:nvSpPr>
        <p:spPr>
          <a:xfrm>
            <a:off x="4860746" y="3091163"/>
            <a:ext cx="1325535" cy="1398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1350"/>
            </a:pPr>
            <a:r>
              <a:rPr lang="en" b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publikace zákona</a:t>
            </a:r>
            <a:endParaRPr sz="2400"/>
          </a:p>
        </p:txBody>
      </p:sp>
      <p:sp>
        <p:nvSpPr>
          <p:cNvPr id="839" name="Google Shape;839;p64"/>
          <p:cNvSpPr txBox="1"/>
          <p:nvPr/>
        </p:nvSpPr>
        <p:spPr>
          <a:xfrm>
            <a:off x="2759726" y="1632841"/>
            <a:ext cx="1325535" cy="1398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1200"/>
            </a:pPr>
            <a:r>
              <a:rPr lang="en" sz="1600" b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Prezident</a:t>
            </a:r>
            <a:endParaRPr sz="2400"/>
          </a:p>
        </p:txBody>
      </p:sp>
      <p:sp>
        <p:nvSpPr>
          <p:cNvPr id="840" name="Google Shape;840;p64"/>
          <p:cNvSpPr txBox="1"/>
          <p:nvPr/>
        </p:nvSpPr>
        <p:spPr>
          <a:xfrm>
            <a:off x="4823629" y="1650223"/>
            <a:ext cx="1325535" cy="1398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1200"/>
            </a:pPr>
            <a:r>
              <a:rPr lang="en" sz="1600" b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Publikace</a:t>
            </a:r>
            <a:endParaRPr sz="2400"/>
          </a:p>
        </p:txBody>
      </p:sp>
      <p:cxnSp>
        <p:nvCxnSpPr>
          <p:cNvPr id="841" name="Google Shape;841;p64"/>
          <p:cNvCxnSpPr/>
          <p:nvPr/>
        </p:nvCxnSpPr>
        <p:spPr>
          <a:xfrm>
            <a:off x="6705601" y="2835367"/>
            <a:ext cx="1089644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oval" w="med" len="med"/>
          </a:ln>
        </p:spPr>
      </p:cxn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5263" y="1563662"/>
            <a:ext cx="4854063" cy="1242275"/>
            <a:chOff x="0" y="0"/>
            <a:chExt cx="5486290" cy="14040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85778" cy="1404078"/>
            </a:xfrm>
            <a:custGeom>
              <a:avLst/>
              <a:gdLst/>
              <a:ahLst/>
              <a:cxnLst/>
              <a:rect l="l" t="t" r="r" b="b"/>
              <a:pathLst>
                <a:path w="5485778" h="1404078">
                  <a:moveTo>
                    <a:pt x="5277774" y="0"/>
                  </a:moveTo>
                  <a:lnTo>
                    <a:pt x="5316" y="0"/>
                  </a:lnTo>
                  <a:cubicBezTo>
                    <a:pt x="2380" y="0"/>
                    <a:pt x="0" y="2380"/>
                    <a:pt x="0" y="5316"/>
                  </a:cubicBezTo>
                  <a:lnTo>
                    <a:pt x="0" y="1398761"/>
                  </a:lnTo>
                  <a:cubicBezTo>
                    <a:pt x="0" y="1401697"/>
                    <a:pt x="2380" y="1404078"/>
                    <a:pt x="5316" y="1404078"/>
                  </a:cubicBezTo>
                  <a:lnTo>
                    <a:pt x="5277774" y="1404078"/>
                  </a:lnTo>
                  <a:cubicBezTo>
                    <a:pt x="5280923" y="1404078"/>
                    <a:pt x="5283693" y="1401996"/>
                    <a:pt x="5284569" y="1398971"/>
                  </a:cubicBezTo>
                  <a:lnTo>
                    <a:pt x="5484812" y="707146"/>
                  </a:lnTo>
                  <a:cubicBezTo>
                    <a:pt x="5485778" y="703810"/>
                    <a:pt x="5485778" y="700268"/>
                    <a:pt x="5484812" y="696932"/>
                  </a:cubicBezTo>
                  <a:lnTo>
                    <a:pt x="5284569" y="5107"/>
                  </a:lnTo>
                  <a:cubicBezTo>
                    <a:pt x="5283693" y="2082"/>
                    <a:pt x="5280923" y="0"/>
                    <a:pt x="52777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AB333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5371990" cy="143265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9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4810" y="3211677"/>
            <a:ext cx="4854063" cy="1242275"/>
            <a:chOff x="0" y="0"/>
            <a:chExt cx="5486290" cy="14040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85778" cy="1404078"/>
            </a:xfrm>
            <a:custGeom>
              <a:avLst/>
              <a:gdLst/>
              <a:ahLst/>
              <a:cxnLst/>
              <a:rect l="l" t="t" r="r" b="b"/>
              <a:pathLst>
                <a:path w="5485778" h="1404078">
                  <a:moveTo>
                    <a:pt x="5277774" y="0"/>
                  </a:moveTo>
                  <a:lnTo>
                    <a:pt x="5316" y="0"/>
                  </a:lnTo>
                  <a:cubicBezTo>
                    <a:pt x="2380" y="0"/>
                    <a:pt x="0" y="2380"/>
                    <a:pt x="0" y="5316"/>
                  </a:cubicBezTo>
                  <a:lnTo>
                    <a:pt x="0" y="1398761"/>
                  </a:lnTo>
                  <a:cubicBezTo>
                    <a:pt x="0" y="1401697"/>
                    <a:pt x="2380" y="1404078"/>
                    <a:pt x="5316" y="1404078"/>
                  </a:cubicBezTo>
                  <a:lnTo>
                    <a:pt x="5277774" y="1404078"/>
                  </a:lnTo>
                  <a:cubicBezTo>
                    <a:pt x="5280923" y="1404078"/>
                    <a:pt x="5283693" y="1401996"/>
                    <a:pt x="5284569" y="1398971"/>
                  </a:cubicBezTo>
                  <a:lnTo>
                    <a:pt x="5484812" y="707146"/>
                  </a:lnTo>
                  <a:cubicBezTo>
                    <a:pt x="5485778" y="703810"/>
                    <a:pt x="5485778" y="700268"/>
                    <a:pt x="5484812" y="696932"/>
                  </a:cubicBezTo>
                  <a:lnTo>
                    <a:pt x="5284569" y="5107"/>
                  </a:lnTo>
                  <a:cubicBezTo>
                    <a:pt x="5283693" y="2082"/>
                    <a:pt x="5280923" y="0"/>
                    <a:pt x="52777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73F5E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5371990" cy="143265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9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6648327" y="1779122"/>
            <a:ext cx="4854063" cy="1242275"/>
            <a:chOff x="0" y="0"/>
            <a:chExt cx="5486290" cy="14040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485778" cy="1404078"/>
            </a:xfrm>
            <a:custGeom>
              <a:avLst/>
              <a:gdLst/>
              <a:ahLst/>
              <a:cxnLst/>
              <a:rect l="l" t="t" r="r" b="b"/>
              <a:pathLst>
                <a:path w="5485778" h="1404078">
                  <a:moveTo>
                    <a:pt x="5277774" y="0"/>
                  </a:moveTo>
                  <a:lnTo>
                    <a:pt x="5316" y="0"/>
                  </a:lnTo>
                  <a:cubicBezTo>
                    <a:pt x="2380" y="0"/>
                    <a:pt x="0" y="2380"/>
                    <a:pt x="0" y="5316"/>
                  </a:cubicBezTo>
                  <a:lnTo>
                    <a:pt x="0" y="1398761"/>
                  </a:lnTo>
                  <a:cubicBezTo>
                    <a:pt x="0" y="1401697"/>
                    <a:pt x="2380" y="1404078"/>
                    <a:pt x="5316" y="1404078"/>
                  </a:cubicBezTo>
                  <a:lnTo>
                    <a:pt x="5277774" y="1404078"/>
                  </a:lnTo>
                  <a:cubicBezTo>
                    <a:pt x="5280923" y="1404078"/>
                    <a:pt x="5283693" y="1401996"/>
                    <a:pt x="5284569" y="1398971"/>
                  </a:cubicBezTo>
                  <a:lnTo>
                    <a:pt x="5484812" y="707146"/>
                  </a:lnTo>
                  <a:cubicBezTo>
                    <a:pt x="5485778" y="703810"/>
                    <a:pt x="5485778" y="700268"/>
                    <a:pt x="5484812" y="696932"/>
                  </a:cubicBezTo>
                  <a:lnTo>
                    <a:pt x="5284569" y="5107"/>
                  </a:lnTo>
                  <a:cubicBezTo>
                    <a:pt x="5283693" y="2082"/>
                    <a:pt x="5280923" y="0"/>
                    <a:pt x="52777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03B198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5371990" cy="143265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9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6648780" y="3381108"/>
            <a:ext cx="4854063" cy="1242275"/>
            <a:chOff x="0" y="0"/>
            <a:chExt cx="5486290" cy="140407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485778" cy="1404078"/>
            </a:xfrm>
            <a:custGeom>
              <a:avLst/>
              <a:gdLst/>
              <a:ahLst/>
              <a:cxnLst/>
              <a:rect l="l" t="t" r="r" b="b"/>
              <a:pathLst>
                <a:path w="5485778" h="1404078">
                  <a:moveTo>
                    <a:pt x="5277774" y="0"/>
                  </a:moveTo>
                  <a:lnTo>
                    <a:pt x="5316" y="0"/>
                  </a:lnTo>
                  <a:cubicBezTo>
                    <a:pt x="2380" y="0"/>
                    <a:pt x="0" y="2380"/>
                    <a:pt x="0" y="5316"/>
                  </a:cubicBezTo>
                  <a:lnTo>
                    <a:pt x="0" y="1398761"/>
                  </a:lnTo>
                  <a:cubicBezTo>
                    <a:pt x="0" y="1401697"/>
                    <a:pt x="2380" y="1404078"/>
                    <a:pt x="5316" y="1404078"/>
                  </a:cubicBezTo>
                  <a:lnTo>
                    <a:pt x="5277774" y="1404078"/>
                  </a:lnTo>
                  <a:cubicBezTo>
                    <a:pt x="5280923" y="1404078"/>
                    <a:pt x="5283693" y="1401996"/>
                    <a:pt x="5284569" y="1398971"/>
                  </a:cubicBezTo>
                  <a:lnTo>
                    <a:pt x="5484812" y="707146"/>
                  </a:lnTo>
                  <a:cubicBezTo>
                    <a:pt x="5485778" y="703810"/>
                    <a:pt x="5485778" y="700268"/>
                    <a:pt x="5484812" y="696932"/>
                  </a:cubicBezTo>
                  <a:lnTo>
                    <a:pt x="5284569" y="5107"/>
                  </a:lnTo>
                  <a:cubicBezTo>
                    <a:pt x="5283693" y="2082"/>
                    <a:pt x="5280923" y="0"/>
                    <a:pt x="52777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048396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5371990" cy="143265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9"/>
                </a:lnSpc>
              </a:pPr>
              <a:endParaRPr sz="1200"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6648327" y="4984511"/>
            <a:ext cx="4854063" cy="1242275"/>
            <a:chOff x="0" y="0"/>
            <a:chExt cx="5486290" cy="14040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485778" cy="1404078"/>
            </a:xfrm>
            <a:custGeom>
              <a:avLst/>
              <a:gdLst/>
              <a:ahLst/>
              <a:cxnLst/>
              <a:rect l="l" t="t" r="r" b="b"/>
              <a:pathLst>
                <a:path w="5485778" h="1404078">
                  <a:moveTo>
                    <a:pt x="5277774" y="0"/>
                  </a:moveTo>
                  <a:lnTo>
                    <a:pt x="5316" y="0"/>
                  </a:lnTo>
                  <a:cubicBezTo>
                    <a:pt x="2380" y="0"/>
                    <a:pt x="0" y="2380"/>
                    <a:pt x="0" y="5316"/>
                  </a:cubicBezTo>
                  <a:lnTo>
                    <a:pt x="0" y="1398761"/>
                  </a:lnTo>
                  <a:cubicBezTo>
                    <a:pt x="0" y="1401697"/>
                    <a:pt x="2380" y="1404078"/>
                    <a:pt x="5316" y="1404078"/>
                  </a:cubicBezTo>
                  <a:lnTo>
                    <a:pt x="5277774" y="1404078"/>
                  </a:lnTo>
                  <a:cubicBezTo>
                    <a:pt x="5280923" y="1404078"/>
                    <a:pt x="5283693" y="1401996"/>
                    <a:pt x="5284569" y="1398971"/>
                  </a:cubicBezTo>
                  <a:lnTo>
                    <a:pt x="5484812" y="707146"/>
                  </a:lnTo>
                  <a:cubicBezTo>
                    <a:pt x="5485778" y="703810"/>
                    <a:pt x="5485778" y="700268"/>
                    <a:pt x="5484812" y="696932"/>
                  </a:cubicBezTo>
                  <a:lnTo>
                    <a:pt x="5284569" y="5107"/>
                  </a:lnTo>
                  <a:cubicBezTo>
                    <a:pt x="5283693" y="2082"/>
                    <a:pt x="5280923" y="0"/>
                    <a:pt x="52777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3BC3DD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5371990" cy="143265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9"/>
                </a:lnSpc>
              </a:pPr>
              <a:endParaRPr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95263" y="4863475"/>
            <a:ext cx="4854063" cy="1242275"/>
            <a:chOff x="0" y="0"/>
            <a:chExt cx="5486290" cy="140407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485778" cy="1404078"/>
            </a:xfrm>
            <a:custGeom>
              <a:avLst/>
              <a:gdLst/>
              <a:ahLst/>
              <a:cxnLst/>
              <a:rect l="l" t="t" r="r" b="b"/>
              <a:pathLst>
                <a:path w="5485778" h="1404078">
                  <a:moveTo>
                    <a:pt x="5277774" y="0"/>
                  </a:moveTo>
                  <a:lnTo>
                    <a:pt x="5316" y="0"/>
                  </a:lnTo>
                  <a:cubicBezTo>
                    <a:pt x="2380" y="0"/>
                    <a:pt x="0" y="2380"/>
                    <a:pt x="0" y="5316"/>
                  </a:cubicBezTo>
                  <a:lnTo>
                    <a:pt x="0" y="1398761"/>
                  </a:lnTo>
                  <a:cubicBezTo>
                    <a:pt x="0" y="1401697"/>
                    <a:pt x="2380" y="1404078"/>
                    <a:pt x="5316" y="1404078"/>
                  </a:cubicBezTo>
                  <a:lnTo>
                    <a:pt x="5277774" y="1404078"/>
                  </a:lnTo>
                  <a:cubicBezTo>
                    <a:pt x="5280923" y="1404078"/>
                    <a:pt x="5283693" y="1401996"/>
                    <a:pt x="5284569" y="1398971"/>
                  </a:cubicBezTo>
                  <a:lnTo>
                    <a:pt x="5484812" y="707146"/>
                  </a:lnTo>
                  <a:cubicBezTo>
                    <a:pt x="5485778" y="703810"/>
                    <a:pt x="5485778" y="700268"/>
                    <a:pt x="5484812" y="696932"/>
                  </a:cubicBezTo>
                  <a:lnTo>
                    <a:pt x="5284569" y="5107"/>
                  </a:lnTo>
                  <a:cubicBezTo>
                    <a:pt x="5283693" y="2082"/>
                    <a:pt x="5280923" y="0"/>
                    <a:pt x="52777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048396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5371990" cy="143265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9"/>
                </a:lnSpc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60385" y="1768924"/>
            <a:ext cx="120468" cy="831751"/>
            <a:chOff x="0" y="0"/>
            <a:chExt cx="47592" cy="32859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7592" cy="328593"/>
            </a:xfrm>
            <a:custGeom>
              <a:avLst/>
              <a:gdLst/>
              <a:ahLst/>
              <a:cxnLst/>
              <a:rect l="l" t="t" r="r" b="b"/>
              <a:pathLst>
                <a:path w="47592" h="328593">
                  <a:moveTo>
                    <a:pt x="0" y="0"/>
                  </a:moveTo>
                  <a:lnTo>
                    <a:pt x="47592" y="0"/>
                  </a:lnTo>
                  <a:lnTo>
                    <a:pt x="47592" y="328593"/>
                  </a:lnTo>
                  <a:lnTo>
                    <a:pt x="0" y="328593"/>
                  </a:lnTo>
                  <a:close/>
                </a:path>
              </a:pathLst>
            </a:custGeom>
            <a:solidFill>
              <a:srgbClr val="FAB333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47592" cy="35716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9"/>
                </a:lnSpc>
              </a:pPr>
              <a:endParaRPr sz="12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60385" y="3418831"/>
            <a:ext cx="120468" cy="831751"/>
            <a:chOff x="0" y="0"/>
            <a:chExt cx="47592" cy="32859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7592" cy="328593"/>
            </a:xfrm>
            <a:custGeom>
              <a:avLst/>
              <a:gdLst/>
              <a:ahLst/>
              <a:cxnLst/>
              <a:rect l="l" t="t" r="r" b="b"/>
              <a:pathLst>
                <a:path w="47592" h="328593">
                  <a:moveTo>
                    <a:pt x="0" y="0"/>
                  </a:moveTo>
                  <a:lnTo>
                    <a:pt x="47592" y="0"/>
                  </a:lnTo>
                  <a:lnTo>
                    <a:pt x="47592" y="328593"/>
                  </a:lnTo>
                  <a:lnTo>
                    <a:pt x="0" y="328593"/>
                  </a:lnTo>
                  <a:close/>
                </a:path>
              </a:pathLst>
            </a:custGeom>
            <a:solidFill>
              <a:srgbClr val="F73F5E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47592" cy="35716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9"/>
                </a:lnSpc>
              </a:pPr>
              <a:endParaRPr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60385" y="5068737"/>
            <a:ext cx="120468" cy="831751"/>
            <a:chOff x="0" y="0"/>
            <a:chExt cx="47592" cy="32859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7592" cy="328593"/>
            </a:xfrm>
            <a:custGeom>
              <a:avLst/>
              <a:gdLst/>
              <a:ahLst/>
              <a:cxnLst/>
              <a:rect l="l" t="t" r="r" b="b"/>
              <a:pathLst>
                <a:path w="47592" h="328593">
                  <a:moveTo>
                    <a:pt x="0" y="0"/>
                  </a:moveTo>
                  <a:lnTo>
                    <a:pt x="47592" y="0"/>
                  </a:lnTo>
                  <a:lnTo>
                    <a:pt x="47592" y="328593"/>
                  </a:lnTo>
                  <a:lnTo>
                    <a:pt x="0" y="328593"/>
                  </a:lnTo>
                  <a:close/>
                </a:path>
              </a:pathLst>
            </a:custGeom>
            <a:solidFill>
              <a:srgbClr val="048396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47592" cy="35716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9"/>
                </a:lnSpc>
              </a:pPr>
              <a:endParaRPr sz="12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1417497" y="1984384"/>
            <a:ext cx="120468" cy="831751"/>
            <a:chOff x="0" y="0"/>
            <a:chExt cx="47592" cy="32859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7592" cy="328593"/>
            </a:xfrm>
            <a:custGeom>
              <a:avLst/>
              <a:gdLst/>
              <a:ahLst/>
              <a:cxnLst/>
              <a:rect l="l" t="t" r="r" b="b"/>
              <a:pathLst>
                <a:path w="47592" h="328593">
                  <a:moveTo>
                    <a:pt x="0" y="0"/>
                  </a:moveTo>
                  <a:lnTo>
                    <a:pt x="47592" y="0"/>
                  </a:lnTo>
                  <a:lnTo>
                    <a:pt x="47592" y="328593"/>
                  </a:lnTo>
                  <a:lnTo>
                    <a:pt x="0" y="328593"/>
                  </a:lnTo>
                  <a:close/>
                </a:path>
              </a:pathLst>
            </a:custGeom>
            <a:solidFill>
              <a:srgbClr val="03B198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47592" cy="35716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9"/>
                </a:lnSpc>
              </a:pPr>
              <a:endParaRPr sz="12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1417497" y="3586370"/>
            <a:ext cx="120468" cy="831751"/>
            <a:chOff x="0" y="0"/>
            <a:chExt cx="47592" cy="32859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7592" cy="328593"/>
            </a:xfrm>
            <a:custGeom>
              <a:avLst/>
              <a:gdLst/>
              <a:ahLst/>
              <a:cxnLst/>
              <a:rect l="l" t="t" r="r" b="b"/>
              <a:pathLst>
                <a:path w="47592" h="328593">
                  <a:moveTo>
                    <a:pt x="0" y="0"/>
                  </a:moveTo>
                  <a:lnTo>
                    <a:pt x="47592" y="0"/>
                  </a:lnTo>
                  <a:lnTo>
                    <a:pt x="47592" y="328593"/>
                  </a:lnTo>
                  <a:lnTo>
                    <a:pt x="0" y="328593"/>
                  </a:lnTo>
                  <a:close/>
                </a:path>
              </a:pathLst>
            </a:custGeom>
            <a:solidFill>
              <a:srgbClr val="048396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47592" cy="35716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9"/>
                </a:lnSpc>
              </a:pPr>
              <a:endParaRPr sz="120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1417497" y="5189773"/>
            <a:ext cx="120468" cy="831751"/>
            <a:chOff x="0" y="0"/>
            <a:chExt cx="47592" cy="32859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47592" cy="328593"/>
            </a:xfrm>
            <a:custGeom>
              <a:avLst/>
              <a:gdLst/>
              <a:ahLst/>
              <a:cxnLst/>
              <a:rect l="l" t="t" r="r" b="b"/>
              <a:pathLst>
                <a:path w="47592" h="328593">
                  <a:moveTo>
                    <a:pt x="0" y="0"/>
                  </a:moveTo>
                  <a:lnTo>
                    <a:pt x="47592" y="0"/>
                  </a:lnTo>
                  <a:lnTo>
                    <a:pt x="47592" y="328593"/>
                  </a:lnTo>
                  <a:lnTo>
                    <a:pt x="0" y="328593"/>
                  </a:lnTo>
                  <a:close/>
                </a:path>
              </a:pathLst>
            </a:custGeom>
            <a:solidFill>
              <a:srgbClr val="3BC3DD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47592" cy="35716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9"/>
                </a:lnSpc>
              </a:pPr>
              <a:endParaRPr sz="120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898809" y="1238707"/>
            <a:ext cx="1108033" cy="1289347"/>
            <a:chOff x="0" y="0"/>
            <a:chExt cx="6985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AB333"/>
            </a:solidFill>
            <a:ln w="95250" cap="sq">
              <a:solidFill>
                <a:srgbClr val="FFFEFD"/>
              </a:solidFill>
              <a:prstDash val="solid"/>
              <a:miter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111125"/>
              <a:ext cx="698500" cy="561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9"/>
                </a:lnSpc>
              </a:pPr>
              <a:endParaRPr sz="1200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193440" y="2055988"/>
            <a:ext cx="1108033" cy="1289347"/>
            <a:chOff x="0" y="0"/>
            <a:chExt cx="6985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3B198"/>
            </a:solidFill>
            <a:ln w="95250" cap="sq">
              <a:solidFill>
                <a:srgbClr val="FFFEFD"/>
              </a:solidFill>
              <a:prstDash val="solid"/>
              <a:miter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111125"/>
              <a:ext cx="698500" cy="561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9"/>
                </a:lnSpc>
              </a:pPr>
              <a:endParaRPr sz="1200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898809" y="2890713"/>
            <a:ext cx="1108033" cy="1289347"/>
            <a:chOff x="0" y="0"/>
            <a:chExt cx="6985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73F5E"/>
            </a:solidFill>
            <a:ln w="95250" cap="sq">
              <a:solidFill>
                <a:srgbClr val="FFFEFD"/>
              </a:solidFill>
              <a:prstDash val="solid"/>
              <a:miter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111125"/>
              <a:ext cx="698500" cy="561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9"/>
                </a:lnSpc>
              </a:pPr>
              <a:endParaRPr sz="1200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6193440" y="3707994"/>
            <a:ext cx="1108033" cy="1289347"/>
            <a:chOff x="0" y="0"/>
            <a:chExt cx="6985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48396"/>
            </a:solidFill>
            <a:ln w="95250" cap="sq">
              <a:solidFill>
                <a:srgbClr val="FFFEFD"/>
              </a:solidFill>
              <a:prstDash val="solid"/>
              <a:miter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111125"/>
              <a:ext cx="698500" cy="561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9"/>
                </a:lnSpc>
              </a:pPr>
              <a:endParaRPr sz="1200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898809" y="4542719"/>
            <a:ext cx="1108033" cy="1289347"/>
            <a:chOff x="0" y="0"/>
            <a:chExt cx="6985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48396"/>
            </a:solidFill>
            <a:ln w="95250" cap="sq">
              <a:solidFill>
                <a:srgbClr val="FFFEFD"/>
              </a:solidFill>
              <a:prstDash val="solid"/>
              <a:miter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111125"/>
              <a:ext cx="698500" cy="561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9"/>
                </a:lnSpc>
              </a:pPr>
              <a:endParaRPr sz="1200"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6193440" y="5360000"/>
            <a:ext cx="1108033" cy="1289347"/>
            <a:chOff x="0" y="0"/>
            <a:chExt cx="698500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3BC3DD"/>
            </a:solidFill>
            <a:ln w="95250" cap="sq">
              <a:solidFill>
                <a:srgbClr val="FFFEFD"/>
              </a:solidFill>
              <a:prstDash val="solid"/>
              <a:miter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111125"/>
              <a:ext cx="698500" cy="561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79"/>
                </a:lnSpc>
              </a:pPr>
              <a:endParaRPr sz="1200"/>
            </a:p>
          </p:txBody>
        </p:sp>
      </p:grpSp>
      <p:sp>
        <p:nvSpPr>
          <p:cNvPr id="57" name="Freeform 57"/>
          <p:cNvSpPr/>
          <p:nvPr/>
        </p:nvSpPr>
        <p:spPr>
          <a:xfrm>
            <a:off x="5211916" y="3316342"/>
            <a:ext cx="468545" cy="438090"/>
          </a:xfrm>
          <a:custGeom>
            <a:avLst/>
            <a:gdLst/>
            <a:ahLst/>
            <a:cxnLst/>
            <a:rect l="l" t="t" r="r" b="b"/>
            <a:pathLst>
              <a:path w="702818" h="657135">
                <a:moveTo>
                  <a:pt x="0" y="0"/>
                </a:moveTo>
                <a:lnTo>
                  <a:pt x="702818" y="0"/>
                </a:lnTo>
                <a:lnTo>
                  <a:pt x="702818" y="657135"/>
                </a:lnTo>
                <a:lnTo>
                  <a:pt x="0" y="6571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5227221" y="4972743"/>
            <a:ext cx="479404" cy="482419"/>
          </a:xfrm>
          <a:custGeom>
            <a:avLst/>
            <a:gdLst/>
            <a:ahLst/>
            <a:cxnLst/>
            <a:rect l="l" t="t" r="r" b="b"/>
            <a:pathLst>
              <a:path w="719106" h="723628">
                <a:moveTo>
                  <a:pt x="0" y="0"/>
                </a:moveTo>
                <a:lnTo>
                  <a:pt x="719106" y="0"/>
                </a:lnTo>
                <a:lnTo>
                  <a:pt x="719106" y="723628"/>
                </a:lnTo>
                <a:lnTo>
                  <a:pt x="0" y="7236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5195721" y="1626426"/>
            <a:ext cx="524236" cy="486229"/>
          </a:xfrm>
          <a:custGeom>
            <a:avLst/>
            <a:gdLst/>
            <a:ahLst/>
            <a:cxnLst/>
            <a:rect l="l" t="t" r="r" b="b"/>
            <a:pathLst>
              <a:path w="786354" h="729343">
                <a:moveTo>
                  <a:pt x="0" y="0"/>
                </a:moveTo>
                <a:lnTo>
                  <a:pt x="786353" y="0"/>
                </a:lnTo>
                <a:lnTo>
                  <a:pt x="786353" y="729343"/>
                </a:lnTo>
                <a:lnTo>
                  <a:pt x="0" y="7293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6493206" y="4101595"/>
            <a:ext cx="508501" cy="502145"/>
          </a:xfrm>
          <a:custGeom>
            <a:avLst/>
            <a:gdLst/>
            <a:ahLst/>
            <a:cxnLst/>
            <a:rect l="l" t="t" r="r" b="b"/>
            <a:pathLst>
              <a:path w="762752" h="753218">
                <a:moveTo>
                  <a:pt x="0" y="0"/>
                </a:moveTo>
                <a:lnTo>
                  <a:pt x="762752" y="0"/>
                </a:lnTo>
                <a:lnTo>
                  <a:pt x="762752" y="753218"/>
                </a:lnTo>
                <a:lnTo>
                  <a:pt x="0" y="7532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>
            <a:off x="6473839" y="5798911"/>
            <a:ext cx="524236" cy="411525"/>
          </a:xfrm>
          <a:custGeom>
            <a:avLst/>
            <a:gdLst/>
            <a:ahLst/>
            <a:cxnLst/>
            <a:rect l="l" t="t" r="r" b="b"/>
            <a:pathLst>
              <a:path w="786354" h="617288">
                <a:moveTo>
                  <a:pt x="0" y="0"/>
                </a:moveTo>
                <a:lnTo>
                  <a:pt x="786353" y="0"/>
                </a:lnTo>
                <a:lnTo>
                  <a:pt x="786353" y="617288"/>
                </a:lnTo>
                <a:lnTo>
                  <a:pt x="0" y="61728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63" name="TextBox 63"/>
          <p:cNvSpPr txBox="1"/>
          <p:nvPr/>
        </p:nvSpPr>
        <p:spPr>
          <a:xfrm>
            <a:off x="881528" y="1669290"/>
            <a:ext cx="4014099" cy="1143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67"/>
              </a:lnSpc>
            </a:pPr>
            <a:r>
              <a:rPr lang="cs-CZ" b="1" spc="7" dirty="0">
                <a:ea typeface="Inter Bold"/>
                <a:cs typeface="Inter Bold"/>
                <a:sym typeface="Inter Bold"/>
              </a:rPr>
              <a:t>Transparentnější způsob tvorby práva. </a:t>
            </a:r>
          </a:p>
          <a:p>
            <a:pPr>
              <a:lnSpc>
                <a:spcPts val="1367"/>
              </a:lnSpc>
            </a:pPr>
            <a:endParaRPr lang="cs-CZ" sz="1400" spc="7" dirty="0">
              <a:ea typeface="Inter Bold"/>
              <a:cs typeface="Inter Bold"/>
              <a:sym typeface="Inter Bold"/>
            </a:endParaRPr>
          </a:p>
          <a:p>
            <a:pPr>
              <a:lnSpc>
                <a:spcPts val="1367"/>
              </a:lnSpc>
            </a:pPr>
            <a:r>
              <a:rPr lang="cs-CZ" sz="1400" spc="7" dirty="0">
                <a:ea typeface="Inter Bold"/>
                <a:cs typeface="Inter Bold"/>
                <a:sym typeface="Inter Bold"/>
              </a:rPr>
              <a:t>Vše na jednom místě a v úplném znění, všichni vidí vše, přístup odborné i laické veřejnosti, možnost notifikací. Propojení s </a:t>
            </a:r>
            <a:r>
              <a:rPr lang="cs-CZ" sz="1400" spc="7" dirty="0" err="1">
                <a:ea typeface="Inter Bold"/>
                <a:cs typeface="Inter Bold"/>
                <a:sym typeface="Inter Bold"/>
              </a:rPr>
              <a:t>eKlepem</a:t>
            </a:r>
            <a:r>
              <a:rPr lang="cs-CZ" sz="1400" spc="7" dirty="0">
                <a:ea typeface="Inter Bold"/>
                <a:cs typeface="Inter Bold"/>
                <a:sym typeface="Inter Bold"/>
              </a:rPr>
              <a:t>, PSP i Senátem. Možnost realizace připomínkových řízení s veřejností.  </a:t>
            </a:r>
            <a:endParaRPr lang="en-US" sz="1400" spc="7" dirty="0">
              <a:ea typeface="Inter Bold"/>
              <a:cs typeface="Inter Bold"/>
              <a:sym typeface="Inter Bold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881529" y="3381108"/>
            <a:ext cx="4015348" cy="10284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67"/>
              </a:lnSpc>
            </a:pPr>
            <a:r>
              <a:rPr lang="cs-CZ" b="1" spc="7" dirty="0">
                <a:solidFill>
                  <a:srgbClr val="000000"/>
                </a:solidFill>
                <a:ea typeface="Inter Bold"/>
                <a:cs typeface="Inter Bold"/>
                <a:sym typeface="Inter Bold"/>
              </a:rPr>
              <a:t>Novelizační body generované automaticky. </a:t>
            </a:r>
          </a:p>
          <a:p>
            <a:pPr>
              <a:lnSpc>
                <a:spcPts val="1400"/>
              </a:lnSpc>
            </a:pPr>
            <a:endParaRPr lang="cs-CZ" sz="1400" spc="7" dirty="0">
              <a:solidFill>
                <a:srgbClr val="000000"/>
              </a:solidFill>
              <a:ea typeface="Inter Bold"/>
              <a:cs typeface="Inter Bold"/>
              <a:sym typeface="Inter Bold"/>
            </a:endParaRPr>
          </a:p>
          <a:p>
            <a:pPr>
              <a:lnSpc>
                <a:spcPts val="1400"/>
              </a:lnSpc>
            </a:pPr>
            <a:r>
              <a:rPr lang="cs-CZ" sz="1400" spc="7" dirty="0">
                <a:solidFill>
                  <a:srgbClr val="000000"/>
                </a:solidFill>
                <a:ea typeface="Inter Bold"/>
                <a:cs typeface="Inter Bold"/>
                <a:sym typeface="Inter Bold"/>
              </a:rPr>
              <a:t>Jednoznačně generované novelizační body pro přehled změn v právním předpise. 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7521558" y="1979599"/>
            <a:ext cx="3541748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67"/>
              </a:lnSpc>
            </a:pPr>
            <a:r>
              <a:rPr lang="cs-CZ" b="1" spc="7" dirty="0">
                <a:solidFill>
                  <a:srgbClr val="000000"/>
                </a:solidFill>
                <a:ea typeface="Inter Bold"/>
                <a:cs typeface="Inter Bold"/>
                <a:sym typeface="Inter Bold"/>
              </a:rPr>
              <a:t>Snížení chybovosti při tvorbě práva</a:t>
            </a:r>
            <a:endParaRPr lang="en-US" b="1" spc="7" dirty="0">
              <a:solidFill>
                <a:srgbClr val="000000"/>
              </a:solidFill>
              <a:ea typeface="Inter Bold"/>
              <a:cs typeface="Inter Bold"/>
              <a:sym typeface="Inter Bold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7293988" y="2320539"/>
            <a:ext cx="4016484" cy="541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399"/>
              </a:lnSpc>
            </a:pPr>
            <a:r>
              <a:rPr lang="cs-CZ" sz="1400" dirty="0">
                <a:solidFill>
                  <a:srgbClr val="545454"/>
                </a:solidFill>
                <a:latin typeface="Inter"/>
                <a:ea typeface="Inter"/>
                <a:cs typeface="Inter"/>
                <a:sym typeface="Inter"/>
              </a:rPr>
              <a:t>Na základě práce s úplnými zněními bude vždy jasný kontext změny v právním předpise, díky tomu dojde ke snížení chyb a nejasností při legislativních změnách.</a:t>
            </a:r>
            <a:endParaRPr lang="en-US" sz="1400" dirty="0">
              <a:solidFill>
                <a:srgbClr val="54545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9" name="TextBox 69"/>
          <p:cNvSpPr txBox="1"/>
          <p:nvPr/>
        </p:nvSpPr>
        <p:spPr>
          <a:xfrm>
            <a:off x="7498714" y="3581585"/>
            <a:ext cx="3564593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Inter Bold"/>
                <a:cs typeface="Inter Bold"/>
                <a:sym typeface="Inter Bold"/>
              </a:rPr>
              <a:t>Zefektivnění připomínkových řízení</a:t>
            </a:r>
            <a:endParaRPr lang="en-US" sz="1333" spc="7" dirty="0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7521558" y="3922525"/>
            <a:ext cx="3541748" cy="54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99"/>
              </a:lnSpc>
            </a:pPr>
            <a:r>
              <a:rPr lang="cs-CZ" sz="1400" dirty="0">
                <a:solidFill>
                  <a:srgbClr val="545454"/>
                </a:solidFill>
                <a:latin typeface="Inter"/>
                <a:sym typeface="Inter"/>
              </a:rPr>
              <a:t>Díky e-Legislativě bude možné připomínkovat přímo navržené paragrafové znění a odpadne zdlouhavé vyplňování rabulek s připomínkami. </a:t>
            </a:r>
            <a:r>
              <a:rPr lang="en-US" sz="1400" dirty="0">
                <a:solidFill>
                  <a:srgbClr val="545454"/>
                </a:solidFill>
                <a:latin typeface="Inter"/>
                <a:sym typeface="Inter"/>
              </a:rPr>
              <a:t>.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7498714" y="5184988"/>
            <a:ext cx="3564593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Inter Bold"/>
                <a:cs typeface="Inter Bold"/>
                <a:sym typeface="Inter Bold"/>
              </a:rPr>
              <a:t>Potenciál pro další digitalizaci</a:t>
            </a:r>
            <a:endParaRPr kumimoji="0" lang="en-US" sz="1333" b="0" i="0" u="none" strike="noStrike" kern="1200" cap="none" spc="7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 Bold"/>
              <a:ea typeface="Inter Bold"/>
              <a:cs typeface="Inter Bold"/>
              <a:sym typeface="Inter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7521558" y="5525928"/>
            <a:ext cx="3541748" cy="54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Inter"/>
                <a:ea typeface="+mn-ea"/>
                <a:cs typeface="+mn-cs"/>
                <a:sym typeface="Inter"/>
              </a:rPr>
              <a:t>Spuštění e-Legislativy umožní rozvoj a automatizaci řady dalších  digitalizačních projektů státu. </a:t>
            </a:r>
            <a:endParaRPr lang="en-US" sz="933" dirty="0">
              <a:solidFill>
                <a:srgbClr val="54545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876247" y="5050356"/>
            <a:ext cx="3564593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7"/>
              </a:lnSpc>
            </a:pPr>
            <a:r>
              <a:rPr lang="cs-CZ" b="1" spc="7" dirty="0">
                <a:solidFill>
                  <a:srgbClr val="000000"/>
                </a:solidFill>
                <a:ea typeface="Inter Bold"/>
                <a:cs typeface="Inter Bold"/>
                <a:sym typeface="Inter Bold"/>
              </a:rPr>
              <a:t>Algoritmizovaný právní řád</a:t>
            </a:r>
            <a:endParaRPr lang="en-US" b="1" spc="7" dirty="0">
              <a:solidFill>
                <a:srgbClr val="000000"/>
              </a:solidFill>
              <a:ea typeface="Inter Bold"/>
              <a:cs typeface="Inter Bold"/>
              <a:sym typeface="Inter Bold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866766" y="5362612"/>
            <a:ext cx="3981705" cy="720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99"/>
              </a:lnSpc>
            </a:pPr>
            <a:r>
              <a:rPr lang="cs-CZ" sz="1400" spc="7" dirty="0">
                <a:solidFill>
                  <a:srgbClr val="000000"/>
                </a:solidFill>
                <a:ea typeface="Inter Bold"/>
                <a:cs typeface="Inter Bold"/>
                <a:sym typeface="Inter Bold"/>
              </a:rPr>
              <a:t>Každé ustanovení bude digitální věta, usnadnění práce s legislativou do budoucna – využití AI, identifikace regulatorní zátěže, identifikace veřejnoprávních povinností.</a:t>
            </a:r>
            <a:endParaRPr lang="en-US" sz="1200" dirty="0">
              <a:solidFill>
                <a:srgbClr val="545454"/>
              </a:solidFill>
              <a:ea typeface="Inter"/>
              <a:cs typeface="Inter"/>
              <a:sym typeface="Inter"/>
            </a:endParaRPr>
          </a:p>
        </p:txBody>
      </p:sp>
      <p:sp>
        <p:nvSpPr>
          <p:cNvPr id="80" name="Freeform 80"/>
          <p:cNvSpPr/>
          <p:nvPr/>
        </p:nvSpPr>
        <p:spPr>
          <a:xfrm>
            <a:off x="11670312" y="-60693"/>
            <a:ext cx="276676" cy="167619"/>
          </a:xfrm>
          <a:custGeom>
            <a:avLst/>
            <a:gdLst/>
            <a:ahLst/>
            <a:cxnLst/>
            <a:rect l="l" t="t" r="r" b="b"/>
            <a:pathLst>
              <a:path w="415014" h="251429">
                <a:moveTo>
                  <a:pt x="0" y="0"/>
                </a:moveTo>
                <a:lnTo>
                  <a:pt x="415014" y="0"/>
                </a:lnTo>
                <a:lnTo>
                  <a:pt x="415014" y="251430"/>
                </a:lnTo>
                <a:lnTo>
                  <a:pt x="0" y="25143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1" name="Kosoúhelník 80">
            <a:extLst>
              <a:ext uri="{FF2B5EF4-FFF2-40B4-BE49-F238E27FC236}">
                <a16:creationId xmlns:a16="http://schemas.microsoft.com/office/drawing/2014/main" id="{8289A7F4-C0C0-4CC3-BB24-A4E0E97394DD}"/>
              </a:ext>
            </a:extLst>
          </p:cNvPr>
          <p:cNvSpPr/>
          <p:nvPr/>
        </p:nvSpPr>
        <p:spPr>
          <a:xfrm>
            <a:off x="-189015" y="363200"/>
            <a:ext cx="9120415" cy="801807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2" name="Zástupný symbol pro obsah 2">
            <a:extLst>
              <a:ext uri="{FF2B5EF4-FFF2-40B4-BE49-F238E27FC236}">
                <a16:creationId xmlns:a16="http://schemas.microsoft.com/office/drawing/2014/main" id="{9394FA00-8F93-488E-BD93-A1B2D1A9633C}"/>
              </a:ext>
            </a:extLst>
          </p:cNvPr>
          <p:cNvSpPr txBox="1">
            <a:spLocks/>
          </p:cNvSpPr>
          <p:nvPr/>
        </p:nvSpPr>
        <p:spPr>
          <a:xfrm>
            <a:off x="639758" y="460255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Přínosy e-Legislativy</a:t>
            </a:r>
          </a:p>
        </p:txBody>
      </p:sp>
      <p:sp>
        <p:nvSpPr>
          <p:cNvPr id="83" name="Freeform 30">
            <a:extLst>
              <a:ext uri="{FF2B5EF4-FFF2-40B4-BE49-F238E27FC236}">
                <a16:creationId xmlns:a16="http://schemas.microsoft.com/office/drawing/2014/main" id="{FC753EB8-9954-4E40-8BC8-8C8D2629F867}"/>
              </a:ext>
            </a:extLst>
          </p:cNvPr>
          <p:cNvSpPr/>
          <p:nvPr/>
        </p:nvSpPr>
        <p:spPr>
          <a:xfrm>
            <a:off x="6473839" y="2363244"/>
            <a:ext cx="539750" cy="542504"/>
          </a:xfrm>
          <a:custGeom>
            <a:avLst/>
            <a:gdLst/>
            <a:ahLst/>
            <a:cxnLst/>
            <a:rect l="l" t="t" r="r" b="b"/>
            <a:pathLst>
              <a:path w="809625" h="813756">
                <a:moveTo>
                  <a:pt x="0" y="0"/>
                </a:moveTo>
                <a:lnTo>
                  <a:pt x="809625" y="0"/>
                </a:lnTo>
                <a:lnTo>
                  <a:pt x="809625" y="813755"/>
                </a:lnTo>
                <a:lnTo>
                  <a:pt x="0" y="8137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1742" t="-1421" r="-1872" b="-1668"/>
            </a:stretch>
          </a:blipFill>
        </p:spPr>
      </p:sp>
      <p:sp>
        <p:nvSpPr>
          <p:cNvPr id="84" name="Kosoúhelník 83">
            <a:extLst>
              <a:ext uri="{FF2B5EF4-FFF2-40B4-BE49-F238E27FC236}">
                <a16:creationId xmlns:a16="http://schemas.microsoft.com/office/drawing/2014/main" id="{0EDD1146-BCD3-44BC-9E23-2BB67C208D8F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6" name="Kosoúhelník 75">
            <a:extLst>
              <a:ext uri="{FF2B5EF4-FFF2-40B4-BE49-F238E27FC236}">
                <a16:creationId xmlns:a16="http://schemas.microsoft.com/office/drawing/2014/main" id="{9E33EF62-3D3F-4CE4-8B27-10EC704927E2}"/>
              </a:ext>
            </a:extLst>
          </p:cNvPr>
          <p:cNvSpPr/>
          <p:nvPr/>
        </p:nvSpPr>
        <p:spPr>
          <a:xfrm>
            <a:off x="-119368" y="364066"/>
            <a:ext cx="9120415" cy="801807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7" name="Zástupný symbol pro obsah 2">
            <a:extLst>
              <a:ext uri="{FF2B5EF4-FFF2-40B4-BE49-F238E27FC236}">
                <a16:creationId xmlns:a16="http://schemas.microsoft.com/office/drawing/2014/main" id="{9C2FF2EA-738D-45E4-B908-ED214426712C}"/>
              </a:ext>
            </a:extLst>
          </p:cNvPr>
          <p:cNvSpPr txBox="1">
            <a:spLocks/>
          </p:cNvSpPr>
          <p:nvPr/>
        </p:nvSpPr>
        <p:spPr>
          <a:xfrm>
            <a:off x="709405" y="461121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Přínosy e-Legislativy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soúhelník 2">
            <a:extLst>
              <a:ext uri="{FF2B5EF4-FFF2-40B4-BE49-F238E27FC236}">
                <a16:creationId xmlns:a16="http://schemas.microsoft.com/office/drawing/2014/main" id="{ECA74637-C548-4A3F-A55B-664A40865221}"/>
              </a:ext>
            </a:extLst>
          </p:cNvPr>
          <p:cNvSpPr/>
          <p:nvPr/>
        </p:nvSpPr>
        <p:spPr>
          <a:xfrm>
            <a:off x="-212887" y="384848"/>
            <a:ext cx="9120415" cy="801807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FC073FCF-6345-4929-BC5D-34FDC681BE0B}"/>
              </a:ext>
            </a:extLst>
          </p:cNvPr>
          <p:cNvSpPr txBox="1">
            <a:spLocks/>
          </p:cNvSpPr>
          <p:nvPr/>
        </p:nvSpPr>
        <p:spPr>
          <a:xfrm>
            <a:off x="450234" y="492294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Přínosy e-Legislativy - transparentnost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6A65BB9-AD7D-4ADC-A479-18D609713A17}"/>
              </a:ext>
            </a:extLst>
          </p:cNvPr>
          <p:cNvPicPr/>
          <p:nvPr/>
        </p:nvPicPr>
        <p:blipFill rotWithShape="1">
          <a:blip r:embed="rId2"/>
          <a:srcRect l="21032" t="19725" r="22222" b="16663"/>
          <a:stretch/>
        </p:blipFill>
        <p:spPr bwMode="auto">
          <a:xfrm>
            <a:off x="5092930" y="1667944"/>
            <a:ext cx="6648835" cy="4083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1E4F0E4-2908-4487-A297-E6C3305A6000}"/>
              </a:ext>
            </a:extLst>
          </p:cNvPr>
          <p:cNvSpPr txBox="1"/>
          <p:nvPr/>
        </p:nvSpPr>
        <p:spPr>
          <a:xfrm>
            <a:off x="623455" y="2213282"/>
            <a:ext cx="404206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Jak se položily základy tzv. solárnímu byznysu?</a:t>
            </a:r>
          </a:p>
          <a:p>
            <a:pPr algn="ctr"/>
            <a:endParaRPr lang="cs-CZ" sz="2400" b="1" dirty="0"/>
          </a:p>
          <a:p>
            <a:endParaRPr lang="cs-CZ" sz="2000" dirty="0"/>
          </a:p>
          <a:p>
            <a:r>
              <a:rPr lang="cs-CZ" sz="2000" dirty="0"/>
              <a:t>Nenápadné změny textace zákona, které bez kontextu věty či odstavce mohou mít obrovské dopady.</a:t>
            </a:r>
          </a:p>
        </p:txBody>
      </p:sp>
      <p:sp>
        <p:nvSpPr>
          <p:cNvPr id="7" name="Kosoúhelník 6">
            <a:extLst>
              <a:ext uri="{FF2B5EF4-FFF2-40B4-BE49-F238E27FC236}">
                <a16:creationId xmlns:a16="http://schemas.microsoft.com/office/drawing/2014/main" id="{993F1C13-349D-43E8-87A2-549868F2B7A7}"/>
              </a:ext>
            </a:extLst>
          </p:cNvPr>
          <p:cNvSpPr/>
          <p:nvPr/>
        </p:nvSpPr>
        <p:spPr>
          <a:xfrm>
            <a:off x="-212887" y="343284"/>
            <a:ext cx="9120415" cy="801807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443022E8-FDD5-4048-8192-3ADD363BE64B}"/>
              </a:ext>
            </a:extLst>
          </p:cNvPr>
          <p:cNvSpPr txBox="1">
            <a:spLocks/>
          </p:cNvSpPr>
          <p:nvPr/>
        </p:nvSpPr>
        <p:spPr>
          <a:xfrm>
            <a:off x="450234" y="450730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Přínosy e-Legislativy - transparentnost</a:t>
            </a:r>
          </a:p>
        </p:txBody>
      </p:sp>
    </p:spTree>
    <p:extLst>
      <p:ext uri="{BB962C8B-B14F-4D97-AF65-F5344CB8AC3E}">
        <p14:creationId xmlns:p14="http://schemas.microsoft.com/office/powerpoint/2010/main" val="2354610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soúhelník 2">
            <a:extLst>
              <a:ext uri="{FF2B5EF4-FFF2-40B4-BE49-F238E27FC236}">
                <a16:creationId xmlns:a16="http://schemas.microsoft.com/office/drawing/2014/main" id="{CDF08DA3-4908-40A0-A34F-CF3E92B428BD}"/>
              </a:ext>
            </a:extLst>
          </p:cNvPr>
          <p:cNvSpPr/>
          <p:nvPr/>
        </p:nvSpPr>
        <p:spPr>
          <a:xfrm>
            <a:off x="-212887" y="343284"/>
            <a:ext cx="9120415" cy="801807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8A56CB25-4D23-4ACC-A2CA-744FA4A4B4D5}"/>
              </a:ext>
            </a:extLst>
          </p:cNvPr>
          <p:cNvSpPr txBox="1">
            <a:spLocks/>
          </p:cNvSpPr>
          <p:nvPr/>
        </p:nvSpPr>
        <p:spPr>
          <a:xfrm>
            <a:off x="450234" y="450730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Přínosy e-Legislativy - jak to bude nově</a:t>
            </a:r>
          </a:p>
        </p:txBody>
      </p:sp>
      <p:pic>
        <p:nvPicPr>
          <p:cNvPr id="5" name="Zástupný obsah 7">
            <a:extLst>
              <a:ext uri="{FF2B5EF4-FFF2-40B4-BE49-F238E27FC236}">
                <a16:creationId xmlns:a16="http://schemas.microsoft.com/office/drawing/2014/main" id="{63B0F45C-CB45-DDFB-8EE7-7834B1EE1290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318" y="1252537"/>
            <a:ext cx="10231773" cy="5498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460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osoúhelník 11">
            <a:extLst>
              <a:ext uri="{FF2B5EF4-FFF2-40B4-BE49-F238E27FC236}">
                <a16:creationId xmlns:a16="http://schemas.microsoft.com/office/drawing/2014/main" id="{21364380-323F-4A72-A9F0-9BE6F5A42E8A}"/>
              </a:ext>
            </a:extLst>
          </p:cNvPr>
          <p:cNvSpPr/>
          <p:nvPr/>
        </p:nvSpPr>
        <p:spPr>
          <a:xfrm>
            <a:off x="-272142" y="697697"/>
            <a:ext cx="9120415" cy="801807"/>
          </a:xfrm>
          <a:prstGeom prst="parallelogram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CF80C950-E4AF-484B-8904-12E96FF06320}"/>
              </a:ext>
            </a:extLst>
          </p:cNvPr>
          <p:cNvSpPr txBox="1">
            <a:spLocks/>
          </p:cNvSpPr>
          <p:nvPr/>
        </p:nvSpPr>
        <p:spPr>
          <a:xfrm>
            <a:off x="556631" y="794752"/>
            <a:ext cx="7794172" cy="96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e-Legislativa</a:t>
            </a:r>
          </a:p>
        </p:txBody>
      </p:sp>
      <p:sp>
        <p:nvSpPr>
          <p:cNvPr id="2" name="Kosoúhelník 1">
            <a:extLst>
              <a:ext uri="{FF2B5EF4-FFF2-40B4-BE49-F238E27FC236}">
                <a16:creationId xmlns:a16="http://schemas.microsoft.com/office/drawing/2014/main" id="{85BD89FE-E0D0-70F5-272D-66277F3AD347}"/>
              </a:ext>
            </a:extLst>
          </p:cNvPr>
          <p:cNvSpPr/>
          <p:nvPr/>
        </p:nvSpPr>
        <p:spPr>
          <a:xfrm>
            <a:off x="0" y="6613071"/>
            <a:ext cx="12192000" cy="242904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text, Písmo, snímek obrazovky, logo&#10;&#10;Popis byl vytvořen automaticky">
            <a:extLst>
              <a:ext uri="{FF2B5EF4-FFF2-40B4-BE49-F238E27FC236}">
                <a16:creationId xmlns:a16="http://schemas.microsoft.com/office/drawing/2014/main" id="{905D2770-7E05-AFCA-3C69-B44562DC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35" y="0"/>
            <a:ext cx="1663666" cy="73478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8AB38C6-7DB9-8E80-4481-78F5FE470C89}"/>
              </a:ext>
            </a:extLst>
          </p:cNvPr>
          <p:cNvSpPr txBox="1"/>
          <p:nvPr/>
        </p:nvSpPr>
        <p:spPr>
          <a:xfrm>
            <a:off x="422194" y="1698625"/>
            <a:ext cx="116028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ea typeface="DM Sans"/>
                <a:cs typeface="DM Sans"/>
                <a:sym typeface="DM Sans"/>
              </a:rPr>
              <a:t>Elektronická tvorba právních předpisů. Kvalitnější, přehlednější a efektivnější tvorba platného práva ve všech stadiích legislativního procesu.</a:t>
            </a:r>
            <a:endParaRPr lang="cs-CZ" sz="2400" b="1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71FB7578-A192-6E57-1805-FF968E83F4A7}"/>
              </a:ext>
            </a:extLst>
          </p:cNvPr>
          <p:cNvGrpSpPr/>
          <p:nvPr/>
        </p:nvGrpSpPr>
        <p:grpSpPr>
          <a:xfrm>
            <a:off x="332509" y="2480906"/>
            <a:ext cx="11233178" cy="3825531"/>
            <a:chOff x="842838" y="3328803"/>
            <a:chExt cx="10646863" cy="3825531"/>
          </a:xfrm>
        </p:grpSpPr>
        <p:sp>
          <p:nvSpPr>
            <p:cNvPr id="10" name="Google Shape;800;p62">
              <a:extLst>
                <a:ext uri="{FF2B5EF4-FFF2-40B4-BE49-F238E27FC236}">
                  <a16:creationId xmlns:a16="http://schemas.microsoft.com/office/drawing/2014/main" id="{C20A73C9-2D0F-2CA9-4B1A-0BCF6155BB7C}"/>
                </a:ext>
              </a:extLst>
            </p:cNvPr>
            <p:cNvSpPr txBox="1"/>
            <p:nvPr/>
          </p:nvSpPr>
          <p:spPr>
            <a:xfrm>
              <a:off x="842838" y="3379316"/>
              <a:ext cx="3124400" cy="89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900"/>
              </a:pPr>
              <a:r>
                <a:rPr lang="en" sz="2400" b="1" u="sng" dirty="0">
                  <a:solidFill>
                    <a:schemeClr val="accent1">
                      <a:lumMod val="75000"/>
                    </a:schemeClr>
                  </a:solidFill>
                  <a:ea typeface="DM Sans"/>
                  <a:cs typeface="DM Sans"/>
                  <a:sym typeface="DM Sans"/>
                </a:rPr>
                <a:t>Interní portál</a:t>
              </a:r>
              <a:endParaRPr sz="2400" b="1" u="sng" dirty="0">
                <a:solidFill>
                  <a:schemeClr val="accent1">
                    <a:lumMod val="75000"/>
                  </a:schemeClr>
                </a:solidFill>
                <a:ea typeface="DM Sans"/>
                <a:cs typeface="DM Sans"/>
                <a:sym typeface="DM Sans"/>
              </a:endParaRPr>
            </a:p>
            <a:p>
              <a:pPr>
                <a:buClr>
                  <a:srgbClr val="000000"/>
                </a:buClr>
                <a:buSzPts val="900"/>
              </a:pPr>
              <a:endParaRPr sz="2800" b="1" u="sng" dirty="0">
                <a:solidFill>
                  <a:schemeClr val="accent1">
                    <a:lumMod val="75000"/>
                  </a:schemeClr>
                </a:solidFill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1" name="Google Shape;795;p62">
              <a:extLst>
                <a:ext uri="{FF2B5EF4-FFF2-40B4-BE49-F238E27FC236}">
                  <a16:creationId xmlns:a16="http://schemas.microsoft.com/office/drawing/2014/main" id="{0160D159-CEEF-0A42-85B1-717E610860DB}"/>
                </a:ext>
              </a:extLst>
            </p:cNvPr>
            <p:cNvSpPr txBox="1"/>
            <p:nvPr/>
          </p:nvSpPr>
          <p:spPr>
            <a:xfrm>
              <a:off x="853946" y="3851431"/>
              <a:ext cx="3675127" cy="32931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1200"/>
              </a:pPr>
              <a:r>
                <a:rPr lang="cs-CZ" sz="1600" dirty="0">
                  <a:ea typeface="DM Sans"/>
                  <a:cs typeface="DM Sans"/>
                  <a:sym typeface="DM Sans"/>
                </a:rPr>
                <a:t>Online portál </a:t>
              </a:r>
              <a:r>
                <a:rPr lang="en" sz="1600" dirty="0">
                  <a:ea typeface="DM Sans"/>
                  <a:cs typeface="DM Sans"/>
                  <a:sym typeface="DM Sans"/>
                </a:rPr>
                <a:t>e-Legislativa </a:t>
              </a:r>
              <a:r>
                <a:rPr lang="cs-CZ" sz="1600" dirty="0">
                  <a:ea typeface="DM Sans"/>
                  <a:cs typeface="DM Sans"/>
                  <a:sym typeface="DM Sans"/>
                </a:rPr>
                <a:t>pro </a:t>
              </a:r>
              <a:r>
                <a:rPr lang="en" sz="1600" dirty="0">
                  <a:ea typeface="DM Sans"/>
                  <a:cs typeface="DM Sans"/>
                  <a:sym typeface="DM Sans"/>
                </a:rPr>
                <a:t>prác</a:t>
              </a:r>
              <a:r>
                <a:rPr lang="cs-CZ" sz="1600" dirty="0">
                  <a:ea typeface="DM Sans"/>
                  <a:cs typeface="DM Sans"/>
                  <a:sym typeface="DM Sans"/>
                </a:rPr>
                <a:t>i</a:t>
              </a:r>
              <a:r>
                <a:rPr lang="en" sz="1600" dirty="0">
                  <a:ea typeface="DM Sans"/>
                  <a:cs typeface="DM Sans"/>
                  <a:sym typeface="DM Sans"/>
                </a:rPr>
                <a:t> </a:t>
              </a:r>
              <a:r>
                <a:rPr lang="cs-CZ" sz="1600" dirty="0">
                  <a:ea typeface="DM Sans"/>
                  <a:cs typeface="DM Sans"/>
                  <a:sym typeface="DM Sans"/>
                </a:rPr>
                <a:t>na tvorbě a připomínkování </a:t>
              </a:r>
              <a:r>
                <a:rPr lang="en" sz="1600" dirty="0">
                  <a:ea typeface="DM Sans"/>
                  <a:cs typeface="DM Sans"/>
                  <a:sym typeface="DM Sans"/>
                </a:rPr>
                <a:t>pro autorizované uživatele</a:t>
              </a:r>
              <a:r>
                <a:rPr lang="cs-CZ" sz="1600" dirty="0">
                  <a:ea typeface="DM Sans"/>
                  <a:cs typeface="DM Sans"/>
                  <a:sym typeface="DM Sans"/>
                </a:rPr>
                <a:t>. Obsahuje zejména editor. </a:t>
              </a:r>
            </a:p>
            <a:p>
              <a:pPr>
                <a:buClr>
                  <a:srgbClr val="000000"/>
                </a:buClr>
                <a:buSzPts val="1200"/>
              </a:pPr>
              <a:endParaRPr lang="cs-CZ" sz="1600" dirty="0">
                <a:solidFill>
                  <a:schemeClr val="accent1">
                    <a:lumMod val="20000"/>
                    <a:lumOff val="80000"/>
                  </a:schemeClr>
                </a:solidFill>
                <a:ea typeface="DM Sans"/>
                <a:cs typeface="DM Sans"/>
                <a:sym typeface="DM Sans"/>
              </a:endParaRPr>
            </a:p>
            <a:p>
              <a:pPr>
                <a:buClr>
                  <a:srgbClr val="000000"/>
                </a:buClr>
                <a:buSzPts val="1200"/>
              </a:pPr>
              <a:r>
                <a:rPr lang="cs-CZ" sz="1600" dirty="0">
                  <a:solidFill>
                    <a:srgbClr val="0070C0"/>
                  </a:solidFill>
                  <a:ea typeface="DM Sans"/>
                  <a:cs typeface="DM Sans"/>
                  <a:sym typeface="DM Sans"/>
                </a:rPr>
                <a:t>Určeno pro: </a:t>
              </a:r>
              <a:r>
                <a:rPr lang="cs-CZ" sz="1600" b="1" dirty="0">
                  <a:solidFill>
                    <a:srgbClr val="0070C0"/>
                  </a:solidFill>
                  <a:ea typeface="DM Sans"/>
                  <a:cs typeface="DM Sans"/>
                  <a:sym typeface="DM Sans"/>
                </a:rPr>
                <a:t>úředníky, zákonodárce </a:t>
              </a:r>
              <a:r>
                <a:rPr lang="cs-CZ" sz="1600" dirty="0">
                  <a:solidFill>
                    <a:srgbClr val="0070C0"/>
                  </a:solidFill>
                  <a:ea typeface="DM Sans"/>
                  <a:cs typeface="DM Sans"/>
                  <a:sym typeface="DM Sans"/>
                </a:rPr>
                <a:t>(oprávnění participanti na legislativním procesu), přihlášení přes JIP/KAAS.</a:t>
              </a:r>
            </a:p>
            <a:p>
              <a:pPr>
                <a:buClr>
                  <a:srgbClr val="000000"/>
                </a:buClr>
                <a:buSzPts val="1200"/>
              </a:pPr>
              <a:endParaRPr lang="cs-CZ" sz="1600" dirty="0">
                <a:solidFill>
                  <a:srgbClr val="0070C0"/>
                </a:solidFill>
                <a:ea typeface="DM Sans"/>
                <a:cs typeface="DM Sans"/>
                <a:sym typeface="DM Sans"/>
              </a:endParaRPr>
            </a:p>
            <a:p>
              <a:pPr>
                <a:buClr>
                  <a:srgbClr val="000000"/>
                </a:buClr>
                <a:buSzPts val="1200"/>
              </a:pPr>
              <a:r>
                <a:rPr lang="cs-CZ" sz="1600" b="1" dirty="0">
                  <a:solidFill>
                    <a:srgbClr val="0070C0"/>
                  </a:solidFill>
                  <a:ea typeface="DM Sans"/>
                  <a:cs typeface="DM Sans"/>
                  <a:sym typeface="DM Sans"/>
                </a:rPr>
                <a:t>Produkční prostředí:</a:t>
              </a:r>
            </a:p>
            <a:p>
              <a:pPr>
                <a:buClr>
                  <a:srgbClr val="000000"/>
                </a:buClr>
                <a:buSzPts val="1200"/>
              </a:pPr>
              <a:r>
                <a:rPr lang="cs-CZ" sz="1600" u="sng" dirty="0">
                  <a:solidFill>
                    <a:srgbClr val="00B0F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https://</a:t>
              </a:r>
              <a:r>
                <a:rPr lang="cs-CZ" sz="1600" dirty="0">
                  <a:solidFill>
                    <a:srgbClr val="00B0F0"/>
                  </a:solidFill>
                  <a:ea typeface="DM Sans"/>
                  <a:cs typeface="DM Sans"/>
                  <a:sym typeface="DM San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portal.e-legislativa.cz</a:t>
              </a:r>
              <a:r>
                <a:rPr lang="cs-CZ" sz="1600" dirty="0">
                  <a:solidFill>
                    <a:srgbClr val="00B0F0"/>
                  </a:solidFill>
                  <a:ea typeface="DM Sans"/>
                  <a:cs typeface="DM Sans"/>
                  <a:sym typeface="DM Sans"/>
                </a:rPr>
                <a:t>  </a:t>
              </a:r>
            </a:p>
            <a:p>
              <a:pPr>
                <a:buClr>
                  <a:srgbClr val="000000"/>
                </a:buClr>
                <a:buSzPts val="1200"/>
              </a:pPr>
              <a:endParaRPr lang="cs-CZ" sz="1600" b="1" dirty="0">
                <a:solidFill>
                  <a:srgbClr val="0070C0"/>
                </a:solidFill>
                <a:ea typeface="DM Sans"/>
                <a:cs typeface="DM Sans"/>
                <a:sym typeface="DM Sans"/>
              </a:endParaRPr>
            </a:p>
            <a:p>
              <a:pPr>
                <a:buClr>
                  <a:srgbClr val="000000"/>
                </a:buClr>
                <a:buSzPts val="1200"/>
              </a:pPr>
              <a:r>
                <a:rPr lang="cs-CZ" sz="1600" b="1" dirty="0">
                  <a:solidFill>
                    <a:srgbClr val="0070C0"/>
                  </a:solidFill>
                  <a:ea typeface="DM Sans"/>
                  <a:cs typeface="DM Sans"/>
                  <a:sym typeface="DM Sans"/>
                </a:rPr>
                <a:t>Testovací prostředí </a:t>
              </a:r>
              <a:r>
                <a:rPr lang="cs-CZ" sz="1600" dirty="0">
                  <a:solidFill>
                    <a:srgbClr val="0070C0"/>
                  </a:solidFill>
                  <a:ea typeface="DM Sans"/>
                  <a:cs typeface="DM Sans"/>
                  <a:sym typeface="DM Sans"/>
                </a:rPr>
                <a:t>(školení, vlastní návrhy):</a:t>
              </a:r>
            </a:p>
            <a:p>
              <a:pPr>
                <a:buClr>
                  <a:srgbClr val="000000"/>
                </a:buClr>
                <a:buSzPts val="1200"/>
              </a:pPr>
              <a:r>
                <a:rPr lang="cs-CZ" sz="1600" u="sng" dirty="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https://test-portal.e-legislativa.cz</a:t>
              </a:r>
              <a:r>
                <a:rPr lang="cs-CZ" sz="1600" u="sng" dirty="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endParaRPr sz="1400" dirty="0">
                <a:solidFill>
                  <a:srgbClr val="00B0F0"/>
                </a:solidFill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9" name="Google Shape;802;p62">
              <a:extLst>
                <a:ext uri="{FF2B5EF4-FFF2-40B4-BE49-F238E27FC236}">
                  <a16:creationId xmlns:a16="http://schemas.microsoft.com/office/drawing/2014/main" id="{DDC0AB71-0599-264A-8866-4AEC0B111291}"/>
                </a:ext>
              </a:extLst>
            </p:cNvPr>
            <p:cNvSpPr txBox="1"/>
            <p:nvPr/>
          </p:nvSpPr>
          <p:spPr>
            <a:xfrm>
              <a:off x="8175591" y="3328803"/>
              <a:ext cx="2911659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900"/>
              </a:pPr>
              <a:r>
                <a:rPr lang="en" sz="2400" b="1" u="sng" dirty="0">
                  <a:solidFill>
                    <a:srgbClr val="009999"/>
                  </a:solidFill>
                  <a:ea typeface="DM Sans"/>
                  <a:cs typeface="DM Sans"/>
                  <a:sym typeface="DM Sans"/>
                </a:rPr>
                <a:t>Veřejný portál</a:t>
              </a:r>
              <a:endParaRPr sz="2400" b="1" u="sng" dirty="0">
                <a:solidFill>
                  <a:srgbClr val="009999"/>
                </a:solidFill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1" name="Google Shape;798;p62">
              <a:extLst>
                <a:ext uri="{FF2B5EF4-FFF2-40B4-BE49-F238E27FC236}">
                  <a16:creationId xmlns:a16="http://schemas.microsoft.com/office/drawing/2014/main" id="{2D11CC1B-632A-2545-683F-CAB246CC2D6D}"/>
                </a:ext>
              </a:extLst>
            </p:cNvPr>
            <p:cNvSpPr txBox="1"/>
            <p:nvPr/>
          </p:nvSpPr>
          <p:spPr>
            <a:xfrm>
              <a:off x="8175591" y="3851431"/>
              <a:ext cx="3314110" cy="2893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1200"/>
              </a:pPr>
              <a:r>
                <a:rPr lang="en" sz="1600" dirty="0">
                  <a:ea typeface="DM Sans"/>
                  <a:cs typeface="DM Sans"/>
                  <a:sym typeface="DM Sans"/>
                </a:rPr>
                <a:t>Informace o stavu legislativního procesu konkrétního legislativního návrhu kdykoliv v průběhu jeho projednávání</a:t>
              </a:r>
              <a:r>
                <a:rPr lang="cs-CZ" sz="1600" dirty="0">
                  <a:ea typeface="DM Sans"/>
                  <a:cs typeface="DM Sans"/>
                  <a:sym typeface="DM Sans"/>
                </a:rPr>
                <a:t>.</a:t>
              </a:r>
            </a:p>
            <a:p>
              <a:pPr>
                <a:buClr>
                  <a:srgbClr val="000000"/>
                </a:buClr>
                <a:buSzPts val="1200"/>
              </a:pPr>
              <a:endParaRPr lang="cs-CZ" sz="1600" dirty="0">
                <a:ea typeface="DM Sans"/>
                <a:cs typeface="DM Sans"/>
                <a:sym typeface="DM Sans"/>
              </a:endParaRPr>
            </a:p>
            <a:p>
              <a:pPr>
                <a:buClr>
                  <a:srgbClr val="000000"/>
                </a:buClr>
                <a:buSzPts val="1200"/>
              </a:pPr>
              <a:r>
                <a:rPr lang="cs-CZ" sz="1600" dirty="0">
                  <a:solidFill>
                    <a:srgbClr val="009999"/>
                  </a:solidFill>
                  <a:ea typeface="DM Sans"/>
                  <a:cs typeface="DM Sans"/>
                  <a:sym typeface="DM Sans"/>
                </a:rPr>
                <a:t>Určeno pro: </a:t>
              </a:r>
              <a:r>
                <a:rPr lang="cs-CZ" sz="1600" b="1" dirty="0">
                  <a:solidFill>
                    <a:srgbClr val="009999"/>
                  </a:solidFill>
                  <a:ea typeface="DM Sans"/>
                  <a:cs typeface="DM Sans"/>
                  <a:sym typeface="DM Sans"/>
                </a:rPr>
                <a:t>veřejnost</a:t>
              </a:r>
            </a:p>
            <a:p>
              <a:pPr>
                <a:buClr>
                  <a:srgbClr val="000000"/>
                </a:buClr>
                <a:buSzPts val="1200"/>
              </a:pPr>
              <a:endParaRPr lang="cs-CZ" sz="1600" b="1" dirty="0">
                <a:solidFill>
                  <a:srgbClr val="009999"/>
                </a:solidFill>
                <a:ea typeface="DM Sans"/>
                <a:cs typeface="DM Sans"/>
                <a:sym typeface="DM Sans"/>
              </a:endParaRPr>
            </a:p>
            <a:p>
              <a:pPr>
                <a:buClr>
                  <a:srgbClr val="000000"/>
                </a:buClr>
                <a:buSzPts val="1200"/>
              </a:pPr>
              <a:endParaRPr lang="cs-CZ" sz="1600" b="1" dirty="0">
                <a:solidFill>
                  <a:srgbClr val="009999"/>
                </a:solidFill>
                <a:ea typeface="DM Sans"/>
                <a:cs typeface="DM Sans"/>
                <a:sym typeface="DM Sans"/>
              </a:endParaRPr>
            </a:p>
            <a:p>
              <a:pPr>
                <a:buClr>
                  <a:srgbClr val="000000"/>
                </a:buClr>
                <a:buSzPts val="1200"/>
              </a:pPr>
              <a:endParaRPr lang="cs-CZ" sz="1600" dirty="0">
                <a:solidFill>
                  <a:srgbClr val="009999"/>
                </a:solidFill>
                <a:ea typeface="DM Sans"/>
                <a:cs typeface="DM Sans"/>
                <a:sym typeface="DM Sans"/>
              </a:endParaRPr>
            </a:p>
            <a:p>
              <a:pPr>
                <a:buClr>
                  <a:srgbClr val="000000"/>
                </a:buClr>
                <a:buSzPts val="1200"/>
              </a:pPr>
              <a:r>
                <a:rPr lang="cs-CZ" sz="1600" dirty="0">
                  <a:solidFill>
                    <a:srgbClr val="009999"/>
                  </a:solidFill>
                  <a:ea typeface="DM Sans"/>
                  <a:cs typeface="DM Sans"/>
                  <a:sym typeface="DM Sans"/>
                </a:rPr>
                <a:t>Přístup (od 1.1.2025):</a:t>
              </a:r>
            </a:p>
            <a:p>
              <a:pPr>
                <a:buClr>
                  <a:srgbClr val="000000"/>
                </a:buClr>
                <a:buSzPts val="1200"/>
              </a:pPr>
              <a:r>
                <a:rPr lang="cs-CZ" sz="1600" u="sng" dirty="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https://www.e-legislativa.cz</a:t>
              </a:r>
              <a:r>
                <a:rPr lang="cs-CZ" sz="1600" u="sng" dirty="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endParaRPr sz="1400" dirty="0">
                <a:solidFill>
                  <a:srgbClr val="00B0F0"/>
                </a:solidFill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2" name="Google Shape;801;p62">
              <a:extLst>
                <a:ext uri="{FF2B5EF4-FFF2-40B4-BE49-F238E27FC236}">
                  <a16:creationId xmlns:a16="http://schemas.microsoft.com/office/drawing/2014/main" id="{A84642C6-0D39-637E-3CCC-2BFEB43672BE}"/>
                </a:ext>
              </a:extLst>
            </p:cNvPr>
            <p:cNvSpPr txBox="1"/>
            <p:nvPr/>
          </p:nvSpPr>
          <p:spPr>
            <a:xfrm>
              <a:off x="4529074" y="3341241"/>
              <a:ext cx="2824129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900"/>
              </a:pPr>
              <a:r>
                <a:rPr lang="en" sz="2400" b="1" u="sng" dirty="0">
                  <a:solidFill>
                    <a:schemeClr val="accent1">
                      <a:lumMod val="75000"/>
                    </a:schemeClr>
                  </a:solidFill>
                  <a:ea typeface="DM Sans"/>
                  <a:cs typeface="DM Sans"/>
                  <a:sym typeface="DM Sans"/>
                </a:rPr>
                <a:t>Off-line editor</a:t>
              </a:r>
              <a:endParaRPr sz="2400" b="1" u="sng" dirty="0">
                <a:solidFill>
                  <a:schemeClr val="accent1">
                    <a:lumMod val="75000"/>
                  </a:schemeClr>
                </a:solidFill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5" name="Google Shape;799;p62">
              <a:extLst>
                <a:ext uri="{FF2B5EF4-FFF2-40B4-BE49-F238E27FC236}">
                  <a16:creationId xmlns:a16="http://schemas.microsoft.com/office/drawing/2014/main" id="{9951C28A-22CB-8641-2437-EC072FA0EE4E}"/>
                </a:ext>
              </a:extLst>
            </p:cNvPr>
            <p:cNvSpPr txBox="1"/>
            <p:nvPr/>
          </p:nvSpPr>
          <p:spPr>
            <a:xfrm>
              <a:off x="4540182" y="3830388"/>
              <a:ext cx="3507022" cy="3323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>
                <a:buClr>
                  <a:srgbClr val="000000"/>
                </a:buClr>
                <a:buSzPts val="1200"/>
              </a:pPr>
              <a:r>
                <a:rPr lang="en" sz="1600" dirty="0">
                  <a:ea typeface="DM Sans"/>
                  <a:cs typeface="DM Sans"/>
                  <a:sym typeface="DM Sans"/>
                </a:rPr>
                <a:t>Aplikace pro práci s legislativními návrhy bez požadované autorizace nebo bez</a:t>
              </a:r>
              <a:r>
                <a:rPr lang="cs-CZ" sz="1600" dirty="0">
                  <a:ea typeface="DM Sans"/>
                  <a:cs typeface="DM Sans"/>
                  <a:sym typeface="DM Sans"/>
                </a:rPr>
                <a:t> </a:t>
              </a:r>
              <a:r>
                <a:rPr lang="en" sz="1600" dirty="0">
                  <a:ea typeface="DM Sans"/>
                  <a:cs typeface="DM Sans"/>
                  <a:sym typeface="DM Sans"/>
                </a:rPr>
                <a:t>přístupu k internetu</a:t>
              </a:r>
              <a:r>
                <a:rPr lang="cs-CZ" sz="1600" dirty="0">
                  <a:ea typeface="DM Sans"/>
                  <a:cs typeface="DM Sans"/>
                  <a:sym typeface="DM Sans"/>
                </a:rPr>
                <a:t>.</a:t>
              </a:r>
            </a:p>
            <a:p>
              <a:pPr>
                <a:buClr>
                  <a:srgbClr val="000000"/>
                </a:buClr>
                <a:buSzPts val="1200"/>
              </a:pPr>
              <a:endParaRPr lang="cs-CZ" sz="1600" dirty="0">
                <a:ea typeface="DM Sans"/>
                <a:cs typeface="DM Sans"/>
                <a:sym typeface="DM Sans"/>
              </a:endParaRPr>
            </a:p>
            <a:p>
              <a:pPr>
                <a:buClr>
                  <a:srgbClr val="000000"/>
                </a:buClr>
                <a:buSzPts val="1200"/>
              </a:pPr>
              <a:endParaRPr lang="cs-CZ" sz="1600" dirty="0">
                <a:ea typeface="DM Sans"/>
                <a:cs typeface="DM Sans"/>
                <a:sym typeface="DM Sans"/>
              </a:endParaRPr>
            </a:p>
            <a:p>
              <a:pPr>
                <a:buClr>
                  <a:srgbClr val="000000"/>
                </a:buClr>
                <a:buSzPts val="1200"/>
              </a:pPr>
              <a:r>
                <a:rPr lang="cs-CZ" sz="1600" dirty="0">
                  <a:solidFill>
                    <a:srgbClr val="0070C0"/>
                  </a:solidFill>
                  <a:ea typeface="DM Sans"/>
                  <a:cs typeface="DM Sans"/>
                  <a:sym typeface="DM Sans"/>
                </a:rPr>
                <a:t>Určeno pro: </a:t>
              </a:r>
              <a:r>
                <a:rPr lang="cs-CZ" sz="1600" b="1" dirty="0">
                  <a:solidFill>
                    <a:srgbClr val="0070C0"/>
                  </a:solidFill>
                  <a:ea typeface="DM Sans"/>
                  <a:cs typeface="DM Sans"/>
                  <a:sym typeface="DM Sans"/>
                </a:rPr>
                <a:t>uživatelé interního portálu, advokáti </a:t>
              </a:r>
              <a:r>
                <a:rPr lang="cs-CZ" sz="1600" dirty="0">
                  <a:solidFill>
                    <a:srgbClr val="0070C0"/>
                  </a:solidFill>
                  <a:ea typeface="DM Sans"/>
                  <a:cs typeface="DM Sans"/>
                  <a:sym typeface="DM Sans"/>
                </a:rPr>
                <a:t>a další neautorizované osoby zpracovávající návrhy právních aktů  </a:t>
              </a:r>
              <a:endParaRPr sz="1600" dirty="0">
                <a:solidFill>
                  <a:srgbClr val="0070C0"/>
                </a:solidFill>
                <a:ea typeface="DM Sans"/>
                <a:cs typeface="DM Sans"/>
                <a:sym typeface="DM Sans"/>
              </a:endParaRPr>
            </a:p>
            <a:p>
              <a:pPr>
                <a:buClr>
                  <a:srgbClr val="000000"/>
                </a:buClr>
                <a:buSzPts val="1200"/>
              </a:pPr>
              <a:endParaRPr lang="cs-CZ" sz="1600" dirty="0">
                <a:ea typeface="DM Sans"/>
                <a:cs typeface="DM Sans"/>
                <a:sym typeface="DM Sans"/>
              </a:endParaRPr>
            </a:p>
            <a:p>
              <a:pPr>
                <a:buClr>
                  <a:srgbClr val="000000"/>
                </a:buClr>
                <a:buSzPts val="1200"/>
              </a:pPr>
              <a:r>
                <a:rPr lang="cs-CZ" sz="1600" dirty="0">
                  <a:ea typeface="DM Sans"/>
                  <a:cs typeface="DM Sans"/>
                  <a:sym typeface="DM Sans"/>
                </a:rPr>
                <a:t>Přístup ke stažení (od 1.10.2024):</a:t>
              </a:r>
            </a:p>
            <a:p>
              <a:pPr>
                <a:buClr>
                  <a:srgbClr val="000000"/>
                </a:buClr>
                <a:buSzPts val="1200"/>
              </a:pPr>
              <a:r>
                <a:rPr lang="cs-CZ" sz="1600" dirty="0">
                  <a:solidFill>
                    <a:srgbClr val="00B0F0"/>
                  </a:solidFill>
                  <a:ea typeface="DM Sans"/>
                  <a:cs typeface="DM Sans"/>
                  <a:sym typeface="DM Sans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www.kvalitavs.gov.cz</a:t>
              </a:r>
              <a:endParaRPr lang="cs-CZ" sz="1600" dirty="0">
                <a:solidFill>
                  <a:srgbClr val="00B0F0"/>
                </a:solidFill>
                <a:ea typeface="DM Sans"/>
                <a:cs typeface="DM Sans"/>
                <a:sym typeface="DM Sans"/>
              </a:endParaRPr>
            </a:p>
            <a:p>
              <a:pPr>
                <a:buClr>
                  <a:srgbClr val="000000"/>
                </a:buClr>
                <a:buSzPts val="1200"/>
              </a:pPr>
              <a:r>
                <a:rPr lang="cs-CZ" sz="1600" u="sng" dirty="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https://www.e-legislativa.cz</a:t>
              </a:r>
              <a:endParaRPr lang="cs-CZ" sz="1600" u="sng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sym typeface="DM Sans"/>
              </a:endParaRPr>
            </a:p>
            <a:p>
              <a:pPr>
                <a:buClr>
                  <a:srgbClr val="000000"/>
                </a:buClr>
                <a:buSzPts val="1200"/>
              </a:pPr>
              <a:r>
                <a:rPr lang="cs-CZ" sz="1600" dirty="0">
                  <a:solidFill>
                    <a:srgbClr val="00B0F0"/>
                  </a:solidFill>
                  <a:ea typeface="DM Sans"/>
                  <a:cs typeface="DM Sans"/>
                  <a:sym typeface="DM Sans"/>
                </a:rPr>
                <a:t>  </a:t>
              </a:r>
              <a:endParaRPr sz="1600" dirty="0">
                <a:solidFill>
                  <a:srgbClr val="00B0F0"/>
                </a:solidFill>
                <a:ea typeface="DM Sans"/>
                <a:cs typeface="DM Sans"/>
                <a:sym typeface="DM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94118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2378</TotalTime>
  <Words>1563</Words>
  <Application>Microsoft Office PowerPoint</Application>
  <PresentationFormat>Širokoúhlá obrazovka</PresentationFormat>
  <Paragraphs>228</Paragraphs>
  <Slides>22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4" baseType="lpstr">
      <vt:lpstr>Arial</vt:lpstr>
      <vt:lpstr>Barlow Bold</vt:lpstr>
      <vt:lpstr>Barlow Semi-Bold</vt:lpstr>
      <vt:lpstr>Calibri</vt:lpstr>
      <vt:lpstr>Calibri Light</vt:lpstr>
      <vt:lpstr>DM Sans</vt:lpstr>
      <vt:lpstr>DM Sans ExtraBold</vt:lpstr>
      <vt:lpstr>Inter</vt:lpstr>
      <vt:lpstr>Inter Bold</vt:lpstr>
      <vt:lpstr>Open Sans Bold</vt:lpstr>
      <vt:lpstr>Sora</vt:lpstr>
      <vt:lpstr>Motiv Office</vt:lpstr>
      <vt:lpstr>Prezentace aplikace PowerPoint</vt:lpstr>
      <vt:lpstr>Prezentace aplikace PowerPoint</vt:lpstr>
      <vt:lpstr>Prezentace aplikace PowerPoint</vt:lpstr>
      <vt:lpstr>KOMPLEXNÍ DIGITALIZACE TVORBY LEGISLATIVY </vt:lpstr>
      <vt:lpstr>e-Sbírka  (datová báze)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Hejnová Romana, Mgr., DiS.</dc:creator>
  <cp:lastModifiedBy>David Sláma</cp:lastModifiedBy>
  <cp:revision>142</cp:revision>
  <dcterms:created xsi:type="dcterms:W3CDTF">2023-11-24T16:07:12Z</dcterms:created>
  <dcterms:modified xsi:type="dcterms:W3CDTF">2024-11-01T22:39:20Z</dcterms:modified>
</cp:coreProperties>
</file>