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handoutMasterIdLst>
    <p:handoutMasterId r:id="rId24"/>
  </p:handoutMasterIdLst>
  <p:sldIdLst>
    <p:sldId id="256" r:id="rId2"/>
    <p:sldId id="264" r:id="rId3"/>
    <p:sldId id="257" r:id="rId4"/>
    <p:sldId id="263" r:id="rId5"/>
    <p:sldId id="261" r:id="rId6"/>
    <p:sldId id="274" r:id="rId7"/>
    <p:sldId id="258" r:id="rId8"/>
    <p:sldId id="266" r:id="rId9"/>
    <p:sldId id="267" r:id="rId10"/>
    <p:sldId id="268" r:id="rId11"/>
    <p:sldId id="265" r:id="rId12"/>
    <p:sldId id="275" r:id="rId13"/>
    <p:sldId id="269" r:id="rId14"/>
    <p:sldId id="281" r:id="rId15"/>
    <p:sldId id="278" r:id="rId16"/>
    <p:sldId id="280" r:id="rId17"/>
    <p:sldId id="279" r:id="rId18"/>
    <p:sldId id="282" r:id="rId19"/>
    <p:sldId id="285" r:id="rId20"/>
    <p:sldId id="286" r:id="rId21"/>
    <p:sldId id="288" r:id="rId22"/>
    <p:sldId id="284" r:id="rId2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6362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D56F-E24F-49F9-8222-6F8E9C73556C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A5845-3E10-45A4-89AB-FBB1258084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687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0364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19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36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70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0754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0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130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401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31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17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79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F64C753-2F88-491B-8DC0-0B788FCCF723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9D185FF-09CC-444B-8011-71018DBA59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36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66738" y="520117"/>
            <a:ext cx="9325062" cy="3512547"/>
          </a:xfrm>
        </p:spPr>
        <p:txBody>
          <a:bodyPr>
            <a:normAutofit/>
          </a:bodyPr>
          <a:lstStyle/>
          <a:p>
            <a:r>
              <a:rPr lang="cs-CZ" b="1" dirty="0" smtClean="0"/>
              <a:t>Příspěvek na přenesenou působnost z pohledu tajemníků městských a obecních úřadů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45578" y="4352544"/>
            <a:ext cx="7651228" cy="1981144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PhDr. Roman </a:t>
            </a:r>
            <a:r>
              <a:rPr lang="cs-CZ" sz="2400" b="1" dirty="0" err="1" smtClean="0"/>
              <a:t>Nogol</a:t>
            </a:r>
            <a:r>
              <a:rPr lang="cs-CZ" sz="2400" b="1" dirty="0" smtClean="0"/>
              <a:t>, MPA</a:t>
            </a:r>
          </a:p>
          <a:p>
            <a:r>
              <a:rPr lang="cs-CZ" sz="2400" b="1" dirty="0" smtClean="0"/>
              <a:t>Olomouc, 5.11.2024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07351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4677" y="482570"/>
            <a:ext cx="10830185" cy="1325563"/>
          </a:xfrm>
        </p:spPr>
        <p:txBody>
          <a:bodyPr>
            <a:normAutofit/>
          </a:bodyPr>
          <a:lstStyle/>
          <a:p>
            <a:r>
              <a:rPr lang="cs-CZ" sz="2000" b="1" dirty="0"/>
              <a:t>Příklad definice úvazků z pohledu samostatné a přenesené působnosti na pracovišti </a:t>
            </a:r>
            <a:r>
              <a:rPr lang="cs-CZ" sz="2000" b="1" dirty="0" smtClean="0"/>
              <a:t>oddělení živnostenského Odboru správního</a:t>
            </a:r>
            <a:endParaRPr lang="cs-CZ" sz="2000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218862"/>
              </p:ext>
            </p:extLst>
          </p:nvPr>
        </p:nvGraphicFramePr>
        <p:xfrm>
          <a:off x="704677" y="2030136"/>
          <a:ext cx="10972799" cy="46223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05449">
                  <a:extLst>
                    <a:ext uri="{9D8B030D-6E8A-4147-A177-3AD203B41FA5}">
                      <a16:colId xmlns:a16="http://schemas.microsoft.com/office/drawing/2014/main" val="4292969832"/>
                    </a:ext>
                  </a:extLst>
                </a:gridCol>
                <a:gridCol w="1193470">
                  <a:extLst>
                    <a:ext uri="{9D8B030D-6E8A-4147-A177-3AD203B41FA5}">
                      <a16:colId xmlns:a16="http://schemas.microsoft.com/office/drawing/2014/main" val="37727945"/>
                    </a:ext>
                  </a:extLst>
                </a:gridCol>
                <a:gridCol w="1193470">
                  <a:extLst>
                    <a:ext uri="{9D8B030D-6E8A-4147-A177-3AD203B41FA5}">
                      <a16:colId xmlns:a16="http://schemas.microsoft.com/office/drawing/2014/main" val="3019199364"/>
                    </a:ext>
                  </a:extLst>
                </a:gridCol>
                <a:gridCol w="1193470">
                  <a:extLst>
                    <a:ext uri="{9D8B030D-6E8A-4147-A177-3AD203B41FA5}">
                      <a16:colId xmlns:a16="http://schemas.microsoft.com/office/drawing/2014/main" val="1389024249"/>
                    </a:ext>
                  </a:extLst>
                </a:gridCol>
                <a:gridCol w="1193470">
                  <a:extLst>
                    <a:ext uri="{9D8B030D-6E8A-4147-A177-3AD203B41FA5}">
                      <a16:colId xmlns:a16="http://schemas.microsoft.com/office/drawing/2014/main" val="1710778477"/>
                    </a:ext>
                  </a:extLst>
                </a:gridCol>
                <a:gridCol w="1193470">
                  <a:extLst>
                    <a:ext uri="{9D8B030D-6E8A-4147-A177-3AD203B41FA5}">
                      <a16:colId xmlns:a16="http://schemas.microsoft.com/office/drawing/2014/main" val="3575535931"/>
                    </a:ext>
                  </a:extLst>
                </a:gridCol>
              </a:tblGrid>
              <a:tr h="5116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cs-CZ" sz="2000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SS</a:t>
                      </a:r>
                      <a:endParaRPr lang="cs-CZ" sz="2000" b="1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</a:t>
                      </a:r>
                      <a:endParaRPr lang="cs-CZ" sz="2000" b="1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</a:t>
                      </a:r>
                      <a:endParaRPr lang="cs-CZ" sz="2000" b="1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</a:t>
                      </a:r>
                      <a:endParaRPr lang="cs-CZ" sz="2000" b="1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Celkem</a:t>
                      </a:r>
                      <a:endParaRPr lang="cs-CZ" sz="2000" b="1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05752"/>
                  </a:ext>
                </a:extLst>
              </a:tr>
              <a:tr h="3518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úředník-registrace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živností a koncesí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6286530"/>
                  </a:ext>
                </a:extLst>
              </a:tr>
              <a:tr h="61086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úředník-registrace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živností a koncesí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6812296"/>
                  </a:ext>
                </a:extLst>
              </a:tr>
              <a:tr h="3518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úředník-živnostenská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8545887"/>
                  </a:ext>
                </a:extLst>
              </a:tr>
              <a:tr h="703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úředník-živnostenská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kontrola, veřejná </a:t>
                      </a:r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shromáždění</a:t>
                      </a:r>
                      <a:endParaRPr lang="cs-CZ" sz="2000" u="none" strike="noStrike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1858340"/>
                  </a:ext>
                </a:extLst>
              </a:tr>
              <a:tr h="6849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úředník-správní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řízení, registrace živností a koncesí, veřejná shromáždění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8352461"/>
                  </a:ext>
                </a:extLst>
              </a:tr>
              <a:tr h="703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vedoucí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oddělení živnostenského, registrace živností a koncesí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2604401"/>
                  </a:ext>
                </a:extLst>
              </a:tr>
              <a:tr h="7037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úředník-živnostenská </a:t>
                      </a:r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kontrola, výpisy z živnostenského rejstříku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6643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60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4735" y="360728"/>
            <a:ext cx="10301680" cy="1258348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Zaměstnanci statutárního města Karviné zařazení </a:t>
            </a:r>
            <a:br>
              <a:rPr lang="cs-CZ" sz="2000" b="1" dirty="0" smtClean="0"/>
            </a:br>
            <a:r>
              <a:rPr lang="cs-CZ" sz="2000" b="1" dirty="0" smtClean="0"/>
              <a:t>do Magistrátu města Karviné v roce 2023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4066" y="2147582"/>
            <a:ext cx="10897299" cy="457200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Průměrný evidenční počet zaměstnanců – 288</a:t>
            </a:r>
          </a:p>
          <a:p>
            <a:r>
              <a:rPr lang="cs-CZ" sz="2000" dirty="0" smtClean="0"/>
              <a:t>Z toho přenesená působnost – 166,76 = </a:t>
            </a:r>
            <a:r>
              <a:rPr lang="cs-CZ" sz="2000" b="1" dirty="0" smtClean="0">
                <a:solidFill>
                  <a:srgbClr val="FF0000"/>
                </a:solidFill>
              </a:rPr>
              <a:t>58,47</a:t>
            </a:r>
            <a:r>
              <a:rPr lang="cs-CZ" sz="2000" b="1" dirty="0" smtClean="0"/>
              <a:t> </a:t>
            </a:r>
            <a:r>
              <a:rPr lang="cs-CZ" sz="2000" dirty="0" smtClean="0"/>
              <a:t>%</a:t>
            </a:r>
          </a:p>
          <a:p>
            <a:r>
              <a:rPr lang="cs-CZ" sz="2000" dirty="0" smtClean="0"/>
              <a:t>Počet vedoucích zaměstnanců – 31,88 = 11,1 % (8 </a:t>
            </a:r>
            <a:r>
              <a:rPr lang="cs-CZ" sz="2000" dirty="0" err="1" smtClean="0"/>
              <a:t>zam</a:t>
            </a:r>
            <a:r>
              <a:rPr lang="cs-CZ" sz="2000" dirty="0" smtClean="0"/>
              <a:t>./1 vedoucí)</a:t>
            </a:r>
          </a:p>
          <a:p>
            <a:r>
              <a:rPr lang="cs-CZ" sz="2000" dirty="0" smtClean="0"/>
              <a:t>Průměrná třída – 9,8</a:t>
            </a:r>
          </a:p>
          <a:p>
            <a:r>
              <a:rPr lang="cs-CZ" sz="2000" dirty="0" smtClean="0"/>
              <a:t>Průměrný stupeň – 9,4</a:t>
            </a:r>
          </a:p>
          <a:p>
            <a:r>
              <a:rPr lang="cs-CZ" sz="2000" dirty="0" smtClean="0"/>
              <a:t>Dosažené vzdělání – Bc. 22,3 %, Mgr. 42 % = </a:t>
            </a:r>
            <a:r>
              <a:rPr lang="cs-CZ" sz="2000" b="1" dirty="0" smtClean="0"/>
              <a:t>VŠ 64,3 % </a:t>
            </a:r>
          </a:p>
          <a:p>
            <a:r>
              <a:rPr lang="cs-CZ" sz="2000" dirty="0" smtClean="0"/>
              <a:t>Platy celkem 206 701 256 Kč (vč. odvodů) =154 485 244 Kč</a:t>
            </a:r>
          </a:p>
          <a:p>
            <a:r>
              <a:rPr lang="cs-CZ" sz="2000" dirty="0" smtClean="0"/>
              <a:t>Plat zaměstnanec/rok 717 114 Kč (vč. odvodů) = 535 960 Kč  </a:t>
            </a:r>
          </a:p>
          <a:p>
            <a:r>
              <a:rPr lang="cs-CZ" sz="2000" dirty="0" smtClean="0"/>
              <a:t>Plat zaměstnanec/měsíc </a:t>
            </a:r>
            <a:r>
              <a:rPr lang="cs-CZ" sz="2000" b="1" dirty="0" smtClean="0"/>
              <a:t>44 663 Kč </a:t>
            </a:r>
            <a:r>
              <a:rPr lang="cs-CZ" sz="2000" dirty="0" smtClean="0"/>
              <a:t>(hrubý plat zaměstnance)</a:t>
            </a:r>
          </a:p>
          <a:p>
            <a:r>
              <a:rPr lang="cs-CZ" sz="2000" dirty="0" smtClean="0"/>
              <a:t>Výkonové složky platu (osobní příplatek, odměna) 27,2 % </a:t>
            </a:r>
          </a:p>
        </p:txBody>
      </p:sp>
    </p:spTree>
    <p:extLst>
      <p:ext uri="{BB962C8B-B14F-4D97-AF65-F5344CB8AC3E}">
        <p14:creationId xmlns:p14="http://schemas.microsoft.com/office/powerpoint/2010/main" val="145685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10831"/>
              </p:ext>
            </p:extLst>
          </p:nvPr>
        </p:nvGraphicFramePr>
        <p:xfrm>
          <a:off x="542260" y="301736"/>
          <a:ext cx="11193936" cy="627527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35457">
                  <a:extLst>
                    <a:ext uri="{9D8B030D-6E8A-4147-A177-3AD203B41FA5}">
                      <a16:colId xmlns:a16="http://schemas.microsoft.com/office/drawing/2014/main" val="4033457107"/>
                    </a:ext>
                  </a:extLst>
                </a:gridCol>
                <a:gridCol w="1251809">
                  <a:extLst>
                    <a:ext uri="{9D8B030D-6E8A-4147-A177-3AD203B41FA5}">
                      <a16:colId xmlns:a16="http://schemas.microsoft.com/office/drawing/2014/main" val="2412945534"/>
                    </a:ext>
                  </a:extLst>
                </a:gridCol>
                <a:gridCol w="1261334">
                  <a:extLst>
                    <a:ext uri="{9D8B030D-6E8A-4147-A177-3AD203B41FA5}">
                      <a16:colId xmlns:a16="http://schemas.microsoft.com/office/drawing/2014/main" val="3892205494"/>
                    </a:ext>
                  </a:extLst>
                </a:gridCol>
                <a:gridCol w="1261334">
                  <a:extLst>
                    <a:ext uri="{9D8B030D-6E8A-4147-A177-3AD203B41FA5}">
                      <a16:colId xmlns:a16="http://schemas.microsoft.com/office/drawing/2014/main" val="696335402"/>
                    </a:ext>
                  </a:extLst>
                </a:gridCol>
                <a:gridCol w="1261334">
                  <a:extLst>
                    <a:ext uri="{9D8B030D-6E8A-4147-A177-3AD203B41FA5}">
                      <a16:colId xmlns:a16="http://schemas.microsoft.com/office/drawing/2014/main" val="3165739361"/>
                    </a:ext>
                  </a:extLst>
                </a:gridCol>
                <a:gridCol w="1261334">
                  <a:extLst>
                    <a:ext uri="{9D8B030D-6E8A-4147-A177-3AD203B41FA5}">
                      <a16:colId xmlns:a16="http://schemas.microsoft.com/office/drawing/2014/main" val="916266366"/>
                    </a:ext>
                  </a:extLst>
                </a:gridCol>
                <a:gridCol w="1261334">
                  <a:extLst>
                    <a:ext uri="{9D8B030D-6E8A-4147-A177-3AD203B41FA5}">
                      <a16:colId xmlns:a16="http://schemas.microsoft.com/office/drawing/2014/main" val="1998836107"/>
                    </a:ext>
                  </a:extLst>
                </a:gridCol>
              </a:tblGrid>
              <a:tr h="30227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Příjmy za výkon PP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2018</a:t>
                      </a:r>
                      <a:endParaRPr lang="cs-CZ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2019</a:t>
                      </a:r>
                      <a:endParaRPr lang="cs-CZ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2020</a:t>
                      </a:r>
                      <a:endParaRPr lang="cs-CZ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2021</a:t>
                      </a:r>
                      <a:endParaRPr lang="cs-CZ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2022</a:t>
                      </a:r>
                      <a:endParaRPr lang="cs-CZ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2023</a:t>
                      </a:r>
                      <a:endParaRPr lang="cs-CZ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3506636683"/>
                  </a:ext>
                </a:extLst>
              </a:tr>
              <a:tr h="42101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Příspěvek na výkon </a:t>
                      </a:r>
                      <a:r>
                        <a:rPr lang="cs-CZ" sz="1400" u="none" strike="noStrike" dirty="0" smtClean="0">
                          <a:effectLst/>
                        </a:rPr>
                        <a:t>sociální </a:t>
                      </a:r>
                      <a:r>
                        <a:rPr lang="cs-CZ" sz="1400" u="none" strike="noStrike" dirty="0">
                          <a:effectLst/>
                        </a:rPr>
                        <a:t>práce (s výjimkou sociálně-právní ochrany dětí)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4 839 223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4 995 002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5 578 357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6 965 448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7 008 794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6 482 819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4229044864"/>
                  </a:ext>
                </a:extLst>
              </a:tr>
              <a:tr h="626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Transfery na výkon činnosti obce s rozšířenou působností v oblasti sociálně-právní ochrany dětí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11 061 538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13 778 109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14 019 093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13 412 953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12 460 000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14 405 267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2142348950"/>
                  </a:ext>
                </a:extLst>
              </a:tr>
              <a:tr h="626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Neinvestiční přijaté transfery ze státního rozpočtu v rámci souhrnného dotačního vztahu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45 679 400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48 735 800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51 840 700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53 818 800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52 983 500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54 662 200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689290995"/>
                  </a:ext>
                </a:extLst>
              </a:tr>
              <a:tr h="35366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Příjem ze správních poplatků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9 120 797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8 688 318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6 770 575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7 796 593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9 319 269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9 375 797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3878342504"/>
                  </a:ext>
                </a:extLst>
              </a:tr>
              <a:tr h="42101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Příjem sankčních plateb přijatých od jiných osob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5 540 278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5 701 300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4 181 991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3 975 005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3 194 834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 smtClean="0">
                          <a:effectLst/>
                        </a:rPr>
                        <a:t>3 921 865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4276676413"/>
                  </a:ext>
                </a:extLst>
              </a:tr>
              <a:tr h="50352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CELKEM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76 241 236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81 898 529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82 390 716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85 968 799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84 966 397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90 615 816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1967711981"/>
                  </a:ext>
                </a:extLst>
              </a:tr>
              <a:tr h="215905">
                <a:tc gridSpan="7"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Platy a odvody všech zaměstnanců v magistrátu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101048595"/>
                  </a:ext>
                </a:extLst>
              </a:tr>
              <a:tr h="626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Platy zaměstnanců v pracovním poměru vyjma zaměstnanců na služebních místech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124 165 519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130 337 206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138 028 375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138 533 917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144 776 016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154 083 616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4216437883"/>
                  </a:ext>
                </a:extLst>
              </a:tr>
              <a:tr h="32155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Ostatní osobní výdaje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236 550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14 550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12 755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7 150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183 390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2981929452"/>
                  </a:ext>
                </a:extLst>
              </a:tr>
              <a:tr h="33555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Odstupné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539 969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221 788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623 462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1971529546"/>
                  </a:ext>
                </a:extLst>
              </a:tr>
              <a:tr h="626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Povinné pojistné na sociální zabezpečení a příspěvek na státní politiku zaměstnanosti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31 119 132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32 475 914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34 234 740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34 358 571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35 906 305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38 254 618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1537620453"/>
                  </a:ext>
                </a:extLst>
              </a:tr>
              <a:tr h="42101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Povinné pojistné na veřejné zdravotní pojištění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11 202 954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11 733 698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12 424 128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12 468 893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13 030 739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13 882 926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2892393832"/>
                  </a:ext>
                </a:extLst>
              </a:tr>
              <a:tr h="36443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CELKEM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166 724 155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174 546 817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185 241 763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185 595 924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193 720 211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207 028 012</a:t>
                      </a:r>
                      <a:endParaRPr lang="cs-C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03" marR="8103" marT="8103" marB="0" anchor="ctr"/>
                </a:tc>
                <a:extLst>
                  <a:ext uri="{0D108BD9-81ED-4DB2-BD59-A6C34878D82A}">
                    <a16:rowId xmlns:a16="http://schemas.microsoft.com/office/drawing/2014/main" val="3607268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87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3064" y="134224"/>
            <a:ext cx="11098635" cy="164424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Propočet míry krytí skutečných nákladů na výkon přenesené působnosti v Magistrátu města Karviné a příspěvku státu na tento výkon pro rok 2023 metodou propočtu skutečných příjmů a výdajů z rozpočtu města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5343" y="2231472"/>
            <a:ext cx="10548457" cy="4138438"/>
          </a:xfrm>
        </p:spPr>
        <p:txBody>
          <a:bodyPr>
            <a:normAutofit/>
          </a:bodyPr>
          <a:lstStyle/>
          <a:p>
            <a:r>
              <a:rPr lang="cs-CZ" sz="2000" dirty="0" smtClean="0"/>
              <a:t>Počet úvazků na výkon PP včetně obsluhy a man. = 166,7</a:t>
            </a:r>
          </a:p>
          <a:p>
            <a:r>
              <a:rPr lang="cs-CZ" sz="2000" dirty="0" smtClean="0"/>
              <a:t>Skutečný výdaj zaměstnavatele na platy PP (vč. odvodů) =  119 542 903 Kč</a:t>
            </a:r>
            <a:endParaRPr lang="cs-CZ" sz="2000" dirty="0"/>
          </a:p>
          <a:p>
            <a:r>
              <a:rPr lang="cs-CZ" sz="2000" dirty="0" smtClean="0"/>
              <a:t>Celkové výdaje se započtením všech skutečných provozních výdajů (energie, spotřební materiál, opravy...) 892 164 Kč/zaměstnanec</a:t>
            </a:r>
          </a:p>
          <a:p>
            <a:r>
              <a:rPr lang="cs-CZ" sz="2000" dirty="0" smtClean="0"/>
              <a:t>Započtené prostředky na platy 717 114 Kč/</a:t>
            </a:r>
            <a:r>
              <a:rPr lang="cs-CZ" sz="2000" dirty="0" err="1" smtClean="0"/>
              <a:t>zam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Skutečné výdaje celkem 892 164 x 166,7 = 148 723 739 Kč</a:t>
            </a:r>
          </a:p>
          <a:p>
            <a:r>
              <a:rPr lang="cs-CZ" sz="2000" dirty="0" smtClean="0"/>
              <a:t>Skutečné příjmy celkem 90 615 816 Kč </a:t>
            </a:r>
          </a:p>
          <a:p>
            <a:r>
              <a:rPr lang="cs-CZ" sz="2000" b="1" dirty="0" smtClean="0"/>
              <a:t>Míra krytí jen platy PP</a:t>
            </a:r>
            <a:r>
              <a:rPr lang="cs-CZ" sz="2000" dirty="0" smtClean="0">
                <a:solidFill>
                  <a:srgbClr val="FF0000"/>
                </a:solidFill>
              </a:rPr>
              <a:t>... </a:t>
            </a:r>
            <a:r>
              <a:rPr lang="cs-CZ" sz="2000" b="1" dirty="0" smtClean="0">
                <a:solidFill>
                  <a:srgbClr val="FF0000"/>
                </a:solidFill>
              </a:rPr>
              <a:t>75 %</a:t>
            </a:r>
          </a:p>
          <a:p>
            <a:r>
              <a:rPr lang="cs-CZ" sz="2000" b="1" dirty="0" smtClean="0"/>
              <a:t>Po započtení skutečných provozních výdajů a příjmů v PP</a:t>
            </a:r>
            <a:r>
              <a:rPr lang="cs-CZ" sz="2000" b="1" dirty="0" smtClean="0">
                <a:solidFill>
                  <a:srgbClr val="FF0000"/>
                </a:solidFill>
              </a:rPr>
              <a:t>... 60 %</a:t>
            </a:r>
            <a:endParaRPr lang="cs-CZ" sz="2000" b="1" dirty="0"/>
          </a:p>
          <a:p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73974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009" y="365125"/>
            <a:ext cx="10679185" cy="1463675"/>
          </a:xfrm>
        </p:spPr>
        <p:txBody>
          <a:bodyPr>
            <a:noAutofit/>
          </a:bodyPr>
          <a:lstStyle/>
          <a:p>
            <a:r>
              <a:rPr lang="cs-CZ" sz="2000" b="1" dirty="0"/>
              <a:t>Propočet míry krytí skutečných nákladů na výkon přenesené působnosti v Magistrátu města Karviné a příspěvku státu na tento výkon pro rok </a:t>
            </a:r>
            <a:r>
              <a:rPr lang="cs-CZ" sz="2000" b="1" dirty="0" smtClean="0"/>
              <a:t>2023 metodou aplikace koeficientu 0,48 na obsluhu a management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009" y="2650921"/>
            <a:ext cx="10598791" cy="3526041"/>
          </a:xfrm>
        </p:spPr>
        <p:txBody>
          <a:bodyPr>
            <a:normAutofit/>
          </a:bodyPr>
          <a:lstStyle/>
          <a:p>
            <a:r>
              <a:rPr lang="cs-CZ" sz="2400" dirty="0"/>
              <a:t>Počet úvazků na výkon PP </a:t>
            </a:r>
            <a:r>
              <a:rPr lang="cs-CZ" sz="2400" dirty="0" smtClean="0"/>
              <a:t>bez </a:t>
            </a:r>
            <a:r>
              <a:rPr lang="cs-CZ" sz="2400" dirty="0"/>
              <a:t>obsluhy a man. = </a:t>
            </a:r>
            <a:r>
              <a:rPr lang="cs-CZ" sz="2400" dirty="0" smtClean="0"/>
              <a:t>111,85</a:t>
            </a:r>
          </a:p>
          <a:p>
            <a:r>
              <a:rPr lang="cs-CZ" sz="2400" dirty="0" smtClean="0"/>
              <a:t>Započtené </a:t>
            </a:r>
            <a:r>
              <a:rPr lang="cs-CZ" sz="2400" dirty="0"/>
              <a:t>prostředky na platy 717 114 Kč/</a:t>
            </a:r>
            <a:r>
              <a:rPr lang="cs-CZ" sz="2400" dirty="0" err="1"/>
              <a:t>zam</a:t>
            </a:r>
            <a:r>
              <a:rPr lang="cs-CZ" sz="2400" dirty="0" smtClean="0"/>
              <a:t>.</a:t>
            </a:r>
            <a:r>
              <a:rPr lang="cs-CZ" sz="2400" dirty="0"/>
              <a:t> </a:t>
            </a:r>
            <a:endParaRPr lang="cs-CZ" sz="2400" dirty="0" smtClean="0"/>
          </a:p>
          <a:p>
            <a:r>
              <a:rPr lang="cs-CZ" sz="2400" dirty="0" smtClean="0"/>
              <a:t>Výdaj </a:t>
            </a:r>
            <a:r>
              <a:rPr lang="cs-CZ" sz="2400" dirty="0"/>
              <a:t>zaměstnavatele na platy PP (vč. odvodů) =  80 209 201 </a:t>
            </a:r>
            <a:r>
              <a:rPr lang="cs-CZ" sz="2400" dirty="0" smtClean="0"/>
              <a:t>Kč</a:t>
            </a:r>
          </a:p>
          <a:p>
            <a:r>
              <a:rPr lang="cs-CZ" sz="2400" dirty="0" smtClean="0"/>
              <a:t>Započtení koeficientu 1,48 x 80 209 201 = 118 709 617 332</a:t>
            </a:r>
            <a:endParaRPr lang="cs-CZ" sz="2400" dirty="0"/>
          </a:p>
          <a:p>
            <a:r>
              <a:rPr lang="cs-CZ" sz="2400" dirty="0" smtClean="0"/>
              <a:t>Skutečné </a:t>
            </a:r>
            <a:r>
              <a:rPr lang="cs-CZ" sz="2400" dirty="0"/>
              <a:t>příjmy </a:t>
            </a:r>
            <a:r>
              <a:rPr lang="cs-CZ" sz="2400" dirty="0" smtClean="0"/>
              <a:t>za výkon PP celkem </a:t>
            </a:r>
            <a:r>
              <a:rPr lang="cs-CZ" sz="2400" dirty="0"/>
              <a:t>Kč 90 615 816 </a:t>
            </a:r>
            <a:endParaRPr lang="cs-CZ" sz="2400" dirty="0" smtClean="0"/>
          </a:p>
          <a:p>
            <a:r>
              <a:rPr lang="cs-CZ" sz="2400" dirty="0" smtClean="0"/>
              <a:t>Míra krytí = </a:t>
            </a:r>
            <a:r>
              <a:rPr lang="cs-CZ" sz="2400" b="1" dirty="0" smtClean="0">
                <a:solidFill>
                  <a:srgbClr val="FF0000"/>
                </a:solidFill>
              </a:rPr>
              <a:t>76 %</a:t>
            </a:r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5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7169" y="207623"/>
            <a:ext cx="11446742" cy="622887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Vývoj transferů na PP a platů v obcích </a:t>
            </a:r>
            <a:endParaRPr lang="cs-CZ" sz="2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360776"/>
              </p:ext>
            </p:extLst>
          </p:nvPr>
        </p:nvGraphicFramePr>
        <p:xfrm>
          <a:off x="218116" y="931178"/>
          <a:ext cx="11769751" cy="58102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9533">
                  <a:extLst>
                    <a:ext uri="{9D8B030D-6E8A-4147-A177-3AD203B41FA5}">
                      <a16:colId xmlns:a16="http://schemas.microsoft.com/office/drawing/2014/main" val="310834658"/>
                    </a:ext>
                  </a:extLst>
                </a:gridCol>
                <a:gridCol w="1461703">
                  <a:extLst>
                    <a:ext uri="{9D8B030D-6E8A-4147-A177-3AD203B41FA5}">
                      <a16:colId xmlns:a16="http://schemas.microsoft.com/office/drawing/2014/main" val="3810081182"/>
                    </a:ext>
                  </a:extLst>
                </a:gridCol>
                <a:gridCol w="1486918">
                  <a:extLst>
                    <a:ext uri="{9D8B030D-6E8A-4147-A177-3AD203B41FA5}">
                      <a16:colId xmlns:a16="http://schemas.microsoft.com/office/drawing/2014/main" val="1346011209"/>
                    </a:ext>
                  </a:extLst>
                </a:gridCol>
                <a:gridCol w="1436488">
                  <a:extLst>
                    <a:ext uri="{9D8B030D-6E8A-4147-A177-3AD203B41FA5}">
                      <a16:colId xmlns:a16="http://schemas.microsoft.com/office/drawing/2014/main" val="1962197811"/>
                    </a:ext>
                  </a:extLst>
                </a:gridCol>
                <a:gridCol w="1461703">
                  <a:extLst>
                    <a:ext uri="{9D8B030D-6E8A-4147-A177-3AD203B41FA5}">
                      <a16:colId xmlns:a16="http://schemas.microsoft.com/office/drawing/2014/main" val="934945387"/>
                    </a:ext>
                  </a:extLst>
                </a:gridCol>
                <a:gridCol w="1461703">
                  <a:extLst>
                    <a:ext uri="{9D8B030D-6E8A-4147-A177-3AD203B41FA5}">
                      <a16:colId xmlns:a16="http://schemas.microsoft.com/office/drawing/2014/main" val="2435512835"/>
                    </a:ext>
                  </a:extLst>
                </a:gridCol>
                <a:gridCol w="1461703">
                  <a:extLst>
                    <a:ext uri="{9D8B030D-6E8A-4147-A177-3AD203B41FA5}">
                      <a16:colId xmlns:a16="http://schemas.microsoft.com/office/drawing/2014/main" val="1096051684"/>
                    </a:ext>
                  </a:extLst>
                </a:gridCol>
              </a:tblGrid>
              <a:tr h="25189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Rok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2018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2019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2020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2021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2022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2023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3357567121"/>
                  </a:ext>
                </a:extLst>
              </a:tr>
              <a:tr h="36313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Příspěvek na výkon sociální práce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379 529 150,00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385 834 275,00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407 865 276,00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469 781 050,00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470 960 165,00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471 004 778,00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20089048"/>
                  </a:ext>
                </a:extLst>
              </a:tr>
              <a:tr h="58046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Transfery na výkon činnosti obce s rozšířenou působností v oblasti sociálně-právní ochrany dětí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1 339 308 642,67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1 503 867 902,81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1 627 576 186,78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1 705 291 000,85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1 654 020 505,76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1 883 855 258,68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1377135640"/>
                  </a:ext>
                </a:extLst>
              </a:tr>
              <a:tr h="58046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Neinvestiční přijaté transfery ze státního rozpočtu v rámci souhrnného dotačního vztahu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9 564 550 405,00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10 513 779 000,00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10 969 861 275,00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11 462 134 260,00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11 478 847 824,00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12 103 262 060,00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1347898701"/>
                  </a:ext>
                </a:extLst>
              </a:tr>
              <a:tr h="19713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Příjem ze správních poplatků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2 776 631 223,16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2 676 502 623,23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2 259 051 356,28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2 566 701 284,69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2 826 501 015,43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2 969 608 651,24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3703792406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Příjem sankčních plateb přijatých od jiných osob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1 828 975 393,90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2 226 261 911,38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2 028 569 761,64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2 267 839 999,00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2 607 590 450,57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2 744 989 215,87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268990933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CELKEM</a:t>
                      </a:r>
                      <a:endParaRPr lang="cs-CZ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15 888 994 814,73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17 306 245 712,42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17 292 923 855,70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18 471 747 594,54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19 037 919 960,76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20 172 719 963,79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4175747587"/>
                  </a:ext>
                </a:extLst>
              </a:tr>
              <a:tr h="25189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Rok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640985684"/>
                  </a:ext>
                </a:extLst>
              </a:tr>
              <a:tr h="58046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Platy zaměstnanců v pracovním poměru vyjma zaměstnanců na služebních místech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20 712 570 562,10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22 185 406 896,85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23 242 518 883,39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23 884 448 266,32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25 240 891 561,28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27 641 811 895,73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1188474497"/>
                  </a:ext>
                </a:extLst>
              </a:tr>
              <a:tr h="19713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Ostatní osobní výdaje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809 266 455,82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845 113 347,61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835 573 941,36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856 449 532,21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927 786 278,97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989 226 749,23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936454867"/>
                  </a:ext>
                </a:extLst>
              </a:tr>
              <a:tr h="19713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Odstupné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13 246 858,00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27 532 424,98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19 755 203,00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37 984 089,00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18 923 428,36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31 926 613,40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2599354556"/>
                  </a:ext>
                </a:extLst>
              </a:tr>
              <a:tr h="58046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Povinné pojistné na sociální zabezpečení a příspěvek na státní politiku zaměstnanosti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5 345 229 947,23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5 686 773 046,77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5 918 603 890,87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6 066 254 674,40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6 414 192 155,73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7 049 771 508,82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3675302494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Povinné pojistné na veřejné zdravotní pojištění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1 943 106 675,51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2 072 886 345,20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2 167 391 771,05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2 225 619 461,21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2 353 912 004,19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2 580 823 838,92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263760789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CELKEM</a:t>
                      </a:r>
                      <a:endParaRPr lang="cs-CZ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28 823 420 498,66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30 817 712 061,41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32 183 843 689,67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33 070 756 023,14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34 955 705 428,53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38 293 560 606,10</a:t>
                      </a:r>
                      <a:endParaRPr lang="cs-CZ" sz="14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94" marR="6094" marT="6094" marB="0" anchor="ctr"/>
                </a:tc>
                <a:extLst>
                  <a:ext uri="{0D108BD9-81ED-4DB2-BD59-A6C34878D82A}">
                    <a16:rowId xmlns:a16="http://schemas.microsoft.com/office/drawing/2014/main" val="4196594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12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06011" y="478172"/>
            <a:ext cx="10704352" cy="1057013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Součtové srovnání výdajů a příjmů za výkon PP na obcích ČR v roce 2023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2731" y="2038525"/>
            <a:ext cx="10691070" cy="4289440"/>
          </a:xfrm>
        </p:spPr>
        <p:txBody>
          <a:bodyPr>
            <a:normAutofit fontScale="92500" lnSpcReduction="10000"/>
          </a:bodyPr>
          <a:lstStyle/>
          <a:p>
            <a:r>
              <a:rPr lang="cs-CZ" sz="2000" dirty="0" smtClean="0"/>
              <a:t>Celkové příjmy - </a:t>
            </a:r>
            <a:r>
              <a:rPr lang="cs-CZ" sz="2000" b="1" dirty="0">
                <a:solidFill>
                  <a:srgbClr val="0070C0"/>
                </a:solidFill>
              </a:rPr>
              <a:t>20 172 719 963,79</a:t>
            </a:r>
            <a:endParaRPr lang="cs-CZ" sz="20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cs-CZ" sz="2000" dirty="0" smtClean="0"/>
              <a:t>Celkové výdaje na platy - </a:t>
            </a:r>
            <a:r>
              <a:rPr lang="cs-CZ" sz="2000" b="1" dirty="0">
                <a:solidFill>
                  <a:srgbClr val="0070C0"/>
                </a:solidFill>
              </a:rPr>
              <a:t>38 293 560 </a:t>
            </a:r>
            <a:r>
              <a:rPr lang="cs-CZ" sz="2000" b="1" dirty="0" smtClean="0">
                <a:solidFill>
                  <a:srgbClr val="0070C0"/>
                </a:solidFill>
              </a:rPr>
              <a:t>606,10</a:t>
            </a:r>
          </a:p>
          <a:p>
            <a:r>
              <a:rPr lang="cs-CZ" sz="2000" dirty="0" smtClean="0">
                <a:latin typeface="Arial" panose="020B0604020202020204" pitchFamily="34" charset="0"/>
              </a:rPr>
              <a:t>Počet </a:t>
            </a:r>
            <a:r>
              <a:rPr lang="cs-CZ" sz="2000" dirty="0" err="1" smtClean="0">
                <a:latin typeface="Arial" panose="020B0604020202020204" pitchFamily="34" charset="0"/>
              </a:rPr>
              <a:t>zam</a:t>
            </a:r>
            <a:r>
              <a:rPr lang="cs-CZ" sz="2000" dirty="0" smtClean="0">
                <a:latin typeface="Arial" panose="020B0604020202020204" pitchFamily="34" charset="0"/>
              </a:rPr>
              <a:t>. na úřadech obcí </a:t>
            </a:r>
            <a:r>
              <a:rPr lang="cs-CZ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76 247</a:t>
            </a:r>
          </a:p>
          <a:p>
            <a:r>
              <a:rPr lang="cs-CZ" sz="2000" dirty="0" smtClean="0">
                <a:latin typeface="Arial" panose="020B0604020202020204" pitchFamily="34" charset="0"/>
              </a:rPr>
              <a:t>Průměrný plat </a:t>
            </a:r>
            <a:r>
              <a:rPr lang="cs-CZ" sz="2000" dirty="0" err="1" smtClean="0">
                <a:latin typeface="Arial" panose="020B0604020202020204" pitchFamily="34" charset="0"/>
              </a:rPr>
              <a:t>zam</a:t>
            </a:r>
            <a:r>
              <a:rPr lang="cs-CZ" sz="2000" dirty="0" smtClean="0">
                <a:latin typeface="Arial" panose="020B0604020202020204" pitchFamily="34" charset="0"/>
              </a:rPr>
              <a:t>./rok</a:t>
            </a:r>
            <a:r>
              <a:rPr lang="cs-CZ" sz="20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cs-CZ" sz="2000" b="1" dirty="0">
                <a:solidFill>
                  <a:srgbClr val="0070C0"/>
                </a:solidFill>
              </a:rPr>
              <a:t>655 197 </a:t>
            </a:r>
            <a:r>
              <a:rPr lang="cs-CZ" sz="2000" dirty="0"/>
              <a:t>Kč/rok </a:t>
            </a:r>
            <a:endParaRPr lang="cs-CZ" sz="20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</a:rPr>
              <a:t>Počet </a:t>
            </a:r>
            <a:r>
              <a:rPr lang="cs-CZ" sz="2000" dirty="0" err="1">
                <a:latin typeface="Arial" panose="020B0604020202020204" pitchFamily="34" charset="0"/>
              </a:rPr>
              <a:t>úv</a:t>
            </a:r>
            <a:r>
              <a:rPr lang="cs-CZ" sz="2000" dirty="0">
                <a:latin typeface="Arial" panose="020B0604020202020204" pitchFamily="34" charset="0"/>
              </a:rPr>
              <a:t>. PP (odhad vč. </a:t>
            </a:r>
            <a:r>
              <a:rPr lang="cs-CZ" sz="2000" dirty="0" err="1">
                <a:latin typeface="Arial" panose="020B0604020202020204" pitchFamily="34" charset="0"/>
              </a:rPr>
              <a:t>obsl</a:t>
            </a:r>
            <a:r>
              <a:rPr lang="cs-CZ" sz="2000" dirty="0">
                <a:latin typeface="Arial" panose="020B0604020202020204" pitchFamily="34" charset="0"/>
              </a:rPr>
              <a:t>. a man. </a:t>
            </a:r>
            <a:r>
              <a:rPr lang="cs-CZ" sz="2000" b="1" dirty="0">
                <a:latin typeface="Arial" panose="020B0604020202020204" pitchFamily="34" charset="0"/>
              </a:rPr>
              <a:t>60 %) = </a:t>
            </a:r>
            <a:r>
              <a:rPr lang="cs-CZ" sz="2000" b="1" dirty="0">
                <a:solidFill>
                  <a:schemeClr val="accent3"/>
                </a:solidFill>
                <a:latin typeface="Arial" panose="020B0604020202020204" pitchFamily="34" charset="0"/>
              </a:rPr>
              <a:t>45 </a:t>
            </a:r>
            <a:r>
              <a:rPr lang="cs-CZ" sz="2000" b="1" dirty="0" smtClean="0">
                <a:solidFill>
                  <a:schemeClr val="accent3"/>
                </a:solidFill>
                <a:latin typeface="Arial" panose="020B0604020202020204" pitchFamily="34" charset="0"/>
              </a:rPr>
              <a:t>748 </a:t>
            </a:r>
            <a:r>
              <a:rPr lang="cs-CZ" sz="2000" b="1" dirty="0" err="1" smtClean="0">
                <a:latin typeface="Arial" panose="020B0604020202020204" pitchFamily="34" charset="0"/>
              </a:rPr>
              <a:t>úv</a:t>
            </a:r>
            <a:r>
              <a:rPr lang="cs-CZ" sz="2000" b="1" dirty="0" smtClean="0">
                <a:latin typeface="Arial" panose="020B0604020202020204" pitchFamily="34" charset="0"/>
              </a:rPr>
              <a:t>.</a:t>
            </a:r>
            <a:endParaRPr lang="cs-CZ" sz="2000" b="1" dirty="0">
              <a:latin typeface="Arial" panose="020B0604020202020204" pitchFamily="34" charset="0"/>
            </a:endParaRPr>
          </a:p>
          <a:p>
            <a:r>
              <a:rPr lang="cs-CZ" sz="2000" dirty="0" smtClean="0"/>
              <a:t>Výdaje na platy PP </a:t>
            </a:r>
            <a:r>
              <a:rPr lang="cs-CZ" sz="2000" b="1" dirty="0" smtClean="0"/>
              <a:t>= 29 974 952 356 Kč</a:t>
            </a:r>
          </a:p>
          <a:p>
            <a:r>
              <a:rPr lang="cs-CZ" sz="2000" b="1" dirty="0" smtClean="0"/>
              <a:t>Míra krytí  </a:t>
            </a:r>
            <a:r>
              <a:rPr lang="cs-CZ" sz="2000" b="1" dirty="0" smtClean="0">
                <a:solidFill>
                  <a:srgbClr val="FF0000"/>
                </a:solidFill>
              </a:rPr>
              <a:t>67 %</a:t>
            </a:r>
          </a:p>
          <a:p>
            <a:r>
              <a:rPr lang="cs-CZ" sz="2000" dirty="0" smtClean="0"/>
              <a:t>Počet </a:t>
            </a:r>
            <a:r>
              <a:rPr lang="cs-CZ" sz="2000" dirty="0" err="1" smtClean="0"/>
              <a:t>úv</a:t>
            </a:r>
            <a:r>
              <a:rPr lang="cs-CZ" sz="2000" dirty="0" smtClean="0"/>
              <a:t>. na </a:t>
            </a:r>
            <a:r>
              <a:rPr lang="cs-CZ" sz="2000" dirty="0"/>
              <a:t>PP (</a:t>
            </a:r>
            <a:r>
              <a:rPr lang="cs-CZ" sz="2000" dirty="0" smtClean="0"/>
              <a:t>odhad bez </a:t>
            </a:r>
            <a:r>
              <a:rPr lang="cs-CZ" sz="2000" dirty="0" err="1" smtClean="0"/>
              <a:t>obsl</a:t>
            </a:r>
            <a:r>
              <a:rPr lang="cs-CZ" sz="2000" dirty="0" smtClean="0"/>
              <a:t>. a man. </a:t>
            </a:r>
            <a:r>
              <a:rPr lang="cs-CZ" sz="2000" b="1" dirty="0" smtClean="0"/>
              <a:t>50</a:t>
            </a:r>
            <a:r>
              <a:rPr lang="cs-CZ" sz="2000" b="1" dirty="0"/>
              <a:t>%</a:t>
            </a:r>
            <a:r>
              <a:rPr lang="cs-CZ" sz="2000" dirty="0"/>
              <a:t>)</a:t>
            </a:r>
            <a:r>
              <a:rPr lang="cs-CZ" sz="2000" b="1" dirty="0"/>
              <a:t> = </a:t>
            </a:r>
            <a:r>
              <a:rPr lang="cs-CZ" sz="2000" b="1" dirty="0" smtClean="0">
                <a:solidFill>
                  <a:schemeClr val="accent3"/>
                </a:solidFill>
              </a:rPr>
              <a:t>38 123 </a:t>
            </a:r>
            <a:r>
              <a:rPr lang="cs-CZ" sz="2000" b="1" dirty="0" err="1" smtClean="0"/>
              <a:t>úv</a:t>
            </a:r>
            <a:r>
              <a:rPr lang="cs-CZ" sz="2000" b="1" dirty="0" smtClean="0"/>
              <a:t>.</a:t>
            </a:r>
          </a:p>
          <a:p>
            <a:r>
              <a:rPr lang="cs-CZ" sz="2000" dirty="0" smtClean="0"/>
              <a:t>Výdaje na platy čisté PP</a:t>
            </a:r>
            <a:r>
              <a:rPr lang="cs-CZ" sz="2000" b="1" dirty="0" smtClean="0"/>
              <a:t> = 24 </a:t>
            </a:r>
            <a:r>
              <a:rPr lang="cs-CZ" sz="2000" b="1" dirty="0"/>
              <a:t>978 402 830 </a:t>
            </a:r>
            <a:r>
              <a:rPr lang="cs-CZ" sz="2000" b="1" dirty="0" smtClean="0"/>
              <a:t>Kč</a:t>
            </a:r>
          </a:p>
          <a:p>
            <a:r>
              <a:rPr lang="cs-CZ" sz="2000" dirty="0" smtClean="0"/>
              <a:t>Započtení koeficientu (+ režijní a věcné výdaje)</a:t>
            </a:r>
            <a:r>
              <a:rPr lang="cs-CZ" sz="2000" b="1" dirty="0" smtClean="0"/>
              <a:t> </a:t>
            </a:r>
            <a:r>
              <a:rPr lang="cs-CZ" sz="2000" b="1" dirty="0"/>
              <a:t>24 978 402 </a:t>
            </a:r>
            <a:r>
              <a:rPr lang="cs-CZ" sz="2000" b="1" dirty="0" smtClean="0"/>
              <a:t>830 x 1,48 = 36 968 036 187 Kč</a:t>
            </a:r>
          </a:p>
          <a:p>
            <a:r>
              <a:rPr lang="cs-CZ" sz="2000" b="1" dirty="0" smtClean="0"/>
              <a:t>Míra krytí = </a:t>
            </a:r>
            <a:r>
              <a:rPr lang="cs-CZ" sz="2000" b="1" dirty="0" smtClean="0">
                <a:solidFill>
                  <a:srgbClr val="FF0000"/>
                </a:solidFill>
              </a:rPr>
              <a:t>54  %</a:t>
            </a:r>
            <a:endParaRPr lang="cs-CZ" sz="2000" b="1" dirty="0">
              <a:solidFill>
                <a:srgbClr val="FF0000"/>
              </a:solidFill>
            </a:endParaRPr>
          </a:p>
          <a:p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02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2789" y="419450"/>
            <a:ext cx="10431010" cy="114090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Výstupy z </a:t>
            </a:r>
            <a:r>
              <a:rPr lang="cs-CZ" sz="2000" b="1" dirty="0" err="1" smtClean="0"/>
              <a:t>benchmarkingového</a:t>
            </a:r>
            <a:r>
              <a:rPr lang="cs-CZ" sz="2000" b="1" dirty="0" smtClean="0"/>
              <a:t> srovnávání – Platy zaměstnanců 2023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2789" y="2164360"/>
            <a:ext cx="10431010" cy="4239106"/>
          </a:xfrm>
        </p:spPr>
        <p:txBody>
          <a:bodyPr>
            <a:normAutofit/>
          </a:bodyPr>
          <a:lstStyle/>
          <a:p>
            <a:r>
              <a:rPr lang="cs-CZ" sz="2400" dirty="0" err="1" smtClean="0"/>
              <a:t>Benchmarkingová</a:t>
            </a:r>
            <a:r>
              <a:rPr lang="cs-CZ" sz="2400" dirty="0" smtClean="0"/>
              <a:t> iniciativa 2005</a:t>
            </a:r>
          </a:p>
          <a:p>
            <a:r>
              <a:rPr lang="cs-CZ" sz="2400" dirty="0" smtClean="0"/>
              <a:t>85 úřadů ORP + 2 úřady MČ Hl. města Prahy</a:t>
            </a:r>
          </a:p>
          <a:p>
            <a:r>
              <a:rPr lang="cs-CZ" sz="2400" dirty="0" smtClean="0"/>
              <a:t>Počet obyvatel 2 619 669</a:t>
            </a:r>
          </a:p>
          <a:p>
            <a:r>
              <a:rPr lang="cs-CZ" sz="2400" dirty="0" smtClean="0"/>
              <a:t>Průměrný ev. počet </a:t>
            </a:r>
            <a:r>
              <a:rPr lang="cs-CZ" sz="2400" dirty="0" err="1" smtClean="0"/>
              <a:t>zam</a:t>
            </a:r>
            <a:r>
              <a:rPr lang="cs-CZ" sz="2400" dirty="0" smtClean="0"/>
              <a:t>. 16 041</a:t>
            </a:r>
          </a:p>
          <a:p>
            <a:r>
              <a:rPr lang="cs-CZ" sz="2400" dirty="0" smtClean="0"/>
              <a:t>Z toho PP 10 062, tj. </a:t>
            </a:r>
            <a:r>
              <a:rPr lang="cs-CZ" sz="2400" b="1" dirty="0" smtClean="0">
                <a:solidFill>
                  <a:srgbClr val="FF0000"/>
                </a:solidFill>
              </a:rPr>
              <a:t>63 %</a:t>
            </a:r>
          </a:p>
          <a:p>
            <a:r>
              <a:rPr lang="cs-CZ" sz="2400" dirty="0" smtClean="0"/>
              <a:t>Výdaje na platy, včetně odvodů a náhrad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smtClean="0"/>
              <a:t>1 </a:t>
            </a:r>
            <a:r>
              <a:rPr lang="cs-CZ" sz="2400" dirty="0" err="1" smtClean="0"/>
              <a:t>zam</a:t>
            </a:r>
            <a:r>
              <a:rPr lang="cs-CZ" sz="2400" dirty="0" smtClean="0"/>
              <a:t>./rok </a:t>
            </a:r>
            <a:r>
              <a:rPr lang="cs-CZ" sz="2400" b="1" dirty="0" smtClean="0"/>
              <a:t>639 769 Kč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smtClean="0"/>
              <a:t>1 </a:t>
            </a:r>
            <a:r>
              <a:rPr lang="cs-CZ" sz="2400" dirty="0" err="1" smtClean="0"/>
              <a:t>zam</a:t>
            </a:r>
            <a:r>
              <a:rPr lang="cs-CZ" sz="2400" dirty="0" smtClean="0"/>
              <a:t>./</a:t>
            </a:r>
            <a:r>
              <a:rPr lang="cs-CZ" sz="2400" dirty="0" err="1" smtClean="0"/>
              <a:t>měs</a:t>
            </a:r>
            <a:r>
              <a:rPr lang="cs-CZ" sz="2400" dirty="0" smtClean="0"/>
              <a:t>. 53 314 Kč (vč. odvodů) = </a:t>
            </a:r>
            <a:r>
              <a:rPr lang="cs-CZ" sz="2400" b="1" dirty="0" smtClean="0">
                <a:solidFill>
                  <a:srgbClr val="FF0000"/>
                </a:solidFill>
              </a:rPr>
              <a:t>39 786</a:t>
            </a:r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3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9508" y="534399"/>
            <a:ext cx="10788242" cy="929786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Propočet skutečných výdajů BI 2005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339" y="1644241"/>
            <a:ext cx="10850461" cy="4865615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cs-CZ" dirty="0" smtClean="0"/>
              <a:t>Míra krytí z dat BI 2005: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PP 10 </a:t>
            </a:r>
            <a:r>
              <a:rPr lang="cs-CZ" dirty="0"/>
              <a:t>062, tj. </a:t>
            </a:r>
            <a:r>
              <a:rPr lang="cs-CZ" b="1" dirty="0" smtClean="0">
                <a:solidFill>
                  <a:srgbClr val="FF0000"/>
                </a:solidFill>
              </a:rPr>
              <a:t>63 %</a:t>
            </a:r>
            <a:endParaRPr lang="cs-CZ" b="1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cs-CZ" dirty="0"/>
              <a:t>Výdaje na platy, včetně odvodů a náhrad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dirty="0"/>
              <a:t>1 </a:t>
            </a:r>
            <a:r>
              <a:rPr lang="cs-CZ" dirty="0" err="1"/>
              <a:t>zam</a:t>
            </a:r>
            <a:r>
              <a:rPr lang="cs-CZ" dirty="0"/>
              <a:t>./rok </a:t>
            </a:r>
            <a:r>
              <a:rPr lang="cs-CZ" b="1" dirty="0"/>
              <a:t>639 769 Kč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dirty="0"/>
              <a:t>1 </a:t>
            </a:r>
            <a:r>
              <a:rPr lang="cs-CZ" dirty="0" err="1"/>
              <a:t>zam</a:t>
            </a:r>
            <a:r>
              <a:rPr lang="cs-CZ" dirty="0"/>
              <a:t>./</a:t>
            </a:r>
            <a:r>
              <a:rPr lang="cs-CZ" dirty="0" err="1"/>
              <a:t>měs</a:t>
            </a:r>
            <a:r>
              <a:rPr lang="cs-CZ" dirty="0"/>
              <a:t>. 53 314 Kč (vč. </a:t>
            </a:r>
            <a:r>
              <a:rPr lang="cs-CZ" dirty="0" smtClean="0"/>
              <a:t>odvodů) </a:t>
            </a:r>
            <a:r>
              <a:rPr lang="cs-CZ" dirty="0"/>
              <a:t>= </a:t>
            </a:r>
            <a:r>
              <a:rPr lang="cs-CZ" b="1" dirty="0">
                <a:solidFill>
                  <a:srgbClr val="FF0000"/>
                </a:solidFill>
              </a:rPr>
              <a:t>39 </a:t>
            </a:r>
            <a:r>
              <a:rPr lang="cs-CZ" b="1" dirty="0" smtClean="0">
                <a:solidFill>
                  <a:srgbClr val="FF0000"/>
                </a:solidFill>
              </a:rPr>
              <a:t>786</a:t>
            </a: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b="1" dirty="0" smtClean="0">
              <a:solidFill>
                <a:srgbClr val="FF0000"/>
              </a:solidFill>
            </a:endParaRPr>
          </a:p>
          <a:p>
            <a:endParaRPr lang="cs-CZ" b="1" dirty="0" smtClean="0"/>
          </a:p>
          <a:p>
            <a:endParaRPr lang="cs-CZ" b="1" dirty="0" smtClean="0"/>
          </a:p>
          <a:p>
            <a:endParaRPr lang="cs-CZ" b="1" dirty="0"/>
          </a:p>
          <a:p>
            <a:pPr>
              <a:spcBef>
                <a:spcPts val="600"/>
              </a:spcBef>
            </a:pPr>
            <a:r>
              <a:rPr lang="cs-CZ" dirty="0" smtClean="0"/>
              <a:t>Skutečnost na platy PP = 6 437 355 678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Míra krytí potřeb s Indexem 0,48 = 9 527 286 403 = </a:t>
            </a:r>
            <a:r>
              <a:rPr lang="cs-CZ" b="1" dirty="0" smtClean="0">
                <a:solidFill>
                  <a:srgbClr val="FF0000"/>
                </a:solidFill>
              </a:rPr>
              <a:t>72 %</a:t>
            </a:r>
            <a:endParaRPr lang="cs-CZ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658343"/>
              </p:ext>
            </p:extLst>
          </p:nvPr>
        </p:nvGraphicFramePr>
        <p:xfrm>
          <a:off x="570450" y="3514988"/>
          <a:ext cx="10783351" cy="148485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031642">
                  <a:extLst>
                    <a:ext uri="{9D8B030D-6E8A-4147-A177-3AD203B41FA5}">
                      <a16:colId xmlns:a16="http://schemas.microsoft.com/office/drawing/2014/main" val="2193873026"/>
                    </a:ext>
                  </a:extLst>
                </a:gridCol>
                <a:gridCol w="1958715">
                  <a:extLst>
                    <a:ext uri="{9D8B030D-6E8A-4147-A177-3AD203B41FA5}">
                      <a16:colId xmlns:a16="http://schemas.microsoft.com/office/drawing/2014/main" val="2660732249"/>
                    </a:ext>
                  </a:extLst>
                </a:gridCol>
                <a:gridCol w="1635735">
                  <a:extLst>
                    <a:ext uri="{9D8B030D-6E8A-4147-A177-3AD203B41FA5}">
                      <a16:colId xmlns:a16="http://schemas.microsoft.com/office/drawing/2014/main" val="745350197"/>
                    </a:ext>
                  </a:extLst>
                </a:gridCol>
                <a:gridCol w="1626425">
                  <a:extLst>
                    <a:ext uri="{9D8B030D-6E8A-4147-A177-3AD203B41FA5}">
                      <a16:colId xmlns:a16="http://schemas.microsoft.com/office/drawing/2014/main" val="1010913843"/>
                    </a:ext>
                  </a:extLst>
                </a:gridCol>
                <a:gridCol w="1765417">
                  <a:extLst>
                    <a:ext uri="{9D8B030D-6E8A-4147-A177-3AD203B41FA5}">
                      <a16:colId xmlns:a16="http://schemas.microsoft.com/office/drawing/2014/main" val="868525031"/>
                    </a:ext>
                  </a:extLst>
                </a:gridCol>
                <a:gridCol w="1765417">
                  <a:extLst>
                    <a:ext uri="{9D8B030D-6E8A-4147-A177-3AD203B41FA5}">
                      <a16:colId xmlns:a16="http://schemas.microsoft.com/office/drawing/2014/main" val="2721327855"/>
                    </a:ext>
                  </a:extLst>
                </a:gridCol>
              </a:tblGrid>
              <a:tr h="1113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Příspěvek na výkon státní správy (MV)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Správní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poplatky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Sankční </a:t>
                      </a:r>
                      <a:r>
                        <a:rPr lang="cs-CZ" sz="1800" dirty="0" smtClean="0">
                          <a:effectLst/>
                        </a:rPr>
                        <a:t>poplatky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Transfer OSPOD /MPSV/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Dotace sociální práce /MPSV/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Celkem Kč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9398970"/>
                  </a:ext>
                </a:extLst>
              </a:tr>
              <a:tr h="37121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b="0" kern="1200" dirty="0">
                          <a:effectLst/>
                        </a:rPr>
                        <a:t>3 762 118 </a:t>
                      </a:r>
                      <a:r>
                        <a:rPr lang="cs-CZ" sz="1800" b="0" kern="1200" dirty="0" smtClean="0">
                          <a:effectLst/>
                        </a:rPr>
                        <a:t>241</a:t>
                      </a:r>
                      <a:endParaRPr lang="cs-CZ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1 206 578 </a:t>
                      </a:r>
                      <a:r>
                        <a:rPr lang="cs-CZ" sz="1800" kern="1200" dirty="0" smtClean="0">
                          <a:effectLst/>
                        </a:rPr>
                        <a:t>342</a:t>
                      </a:r>
                      <a:endParaRPr lang="cs-CZ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945 893 </a:t>
                      </a:r>
                      <a:r>
                        <a:rPr lang="cs-CZ" sz="1800" dirty="0" smtClean="0">
                          <a:effectLst/>
                        </a:rPr>
                        <a:t>879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781 945 </a:t>
                      </a:r>
                      <a:r>
                        <a:rPr lang="cs-CZ" sz="1800" dirty="0" smtClean="0">
                          <a:effectLst/>
                        </a:rPr>
                        <a:t>139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160 606 </a:t>
                      </a:r>
                      <a:r>
                        <a:rPr lang="cs-CZ" sz="1800" dirty="0" smtClean="0">
                          <a:effectLst/>
                        </a:rPr>
                        <a:t>768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6 857 142 369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5813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07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3457" y="964692"/>
            <a:ext cx="10310070" cy="1188720"/>
          </a:xfrm>
        </p:spPr>
        <p:txBody>
          <a:bodyPr/>
          <a:lstStyle/>
          <a:p>
            <a:r>
              <a:rPr lang="cs-CZ" dirty="0" smtClean="0"/>
              <a:t>Závěrečné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66070" y="2541864"/>
            <a:ext cx="10352014" cy="431613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Počet úvazků hrazených příjmy za výkon PP na Magistrátu města Karviné:</a:t>
            </a:r>
          </a:p>
          <a:p>
            <a:pPr lvl="1"/>
            <a:r>
              <a:rPr lang="cs-CZ" dirty="0"/>
              <a:t>Bez příjmů z pokut a </a:t>
            </a:r>
            <a:r>
              <a:rPr lang="cs-CZ" dirty="0" smtClean="0"/>
              <a:t>sankcí s reálnými výdaji na zaměstnance: </a:t>
            </a:r>
          </a:p>
          <a:p>
            <a:pPr lvl="2"/>
            <a:r>
              <a:rPr lang="cs-CZ" dirty="0" smtClean="0"/>
              <a:t>77 318 154 : 892 164 = </a:t>
            </a:r>
            <a:r>
              <a:rPr lang="cs-CZ" dirty="0" smtClean="0">
                <a:solidFill>
                  <a:srgbClr val="FF0000"/>
                </a:solidFill>
              </a:rPr>
              <a:t>86</a:t>
            </a:r>
            <a:r>
              <a:rPr lang="cs-CZ" dirty="0" smtClean="0"/>
              <a:t> </a:t>
            </a:r>
            <a:r>
              <a:rPr lang="cs-CZ" dirty="0" err="1" smtClean="0"/>
              <a:t>úv</a:t>
            </a:r>
            <a:r>
              <a:rPr lang="cs-CZ" dirty="0" smtClean="0"/>
              <a:t>.. oproti 167 </a:t>
            </a:r>
            <a:r>
              <a:rPr lang="cs-CZ" dirty="0" err="1" smtClean="0"/>
              <a:t>úv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Včetně pokut a sankcí s reálnými výdaji na zaměstnance: : </a:t>
            </a:r>
          </a:p>
          <a:p>
            <a:pPr lvl="2"/>
            <a:r>
              <a:rPr lang="cs-CZ" dirty="0" smtClean="0"/>
              <a:t>90 </a:t>
            </a:r>
            <a:r>
              <a:rPr lang="cs-CZ" dirty="0"/>
              <a:t>615 </a:t>
            </a:r>
            <a:r>
              <a:rPr lang="cs-CZ" dirty="0" smtClean="0"/>
              <a:t>816 : </a:t>
            </a:r>
            <a:r>
              <a:rPr lang="cs-CZ" dirty="0"/>
              <a:t>892 164 </a:t>
            </a:r>
            <a:r>
              <a:rPr lang="cs-CZ" dirty="0" smtClean="0"/>
              <a:t>= </a:t>
            </a:r>
            <a:r>
              <a:rPr lang="cs-CZ" b="1" dirty="0" smtClean="0">
                <a:solidFill>
                  <a:srgbClr val="FF0000"/>
                </a:solidFill>
              </a:rPr>
              <a:t>101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úv</a:t>
            </a:r>
            <a:r>
              <a:rPr lang="cs-CZ" dirty="0" smtClean="0"/>
              <a:t>.  oproti 167 </a:t>
            </a:r>
            <a:r>
              <a:rPr lang="cs-CZ" dirty="0" err="1" smtClean="0"/>
              <a:t>úv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Počet úvazků hrazených příjmy za výkon PP na obcích ČR:</a:t>
            </a:r>
          </a:p>
          <a:p>
            <a:pPr lvl="1"/>
            <a:r>
              <a:rPr lang="cs-CZ" dirty="0" smtClean="0"/>
              <a:t>Bez příjmů z pokut a sankcí: 13 987 117 318 : (655 197 x 1,48)= </a:t>
            </a:r>
            <a:r>
              <a:rPr lang="cs-CZ" dirty="0" smtClean="0">
                <a:solidFill>
                  <a:srgbClr val="FF0000"/>
                </a:solidFill>
              </a:rPr>
              <a:t>14 424 </a:t>
            </a:r>
            <a:r>
              <a:rPr lang="cs-CZ" dirty="0" err="1" smtClean="0">
                <a:solidFill>
                  <a:srgbClr val="FF0000"/>
                </a:solidFill>
              </a:rPr>
              <a:t>úv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</a:p>
          <a:p>
            <a:pPr lvl="1"/>
            <a:r>
              <a:rPr lang="cs-CZ" dirty="0" smtClean="0"/>
              <a:t>Včetně pokut a sankcí: </a:t>
            </a:r>
            <a:r>
              <a:rPr lang="cs-CZ" dirty="0"/>
              <a:t>20 172 719 </a:t>
            </a:r>
            <a:r>
              <a:rPr lang="cs-CZ" dirty="0" smtClean="0"/>
              <a:t>963 : (655 197 x 1,48)  = </a:t>
            </a:r>
            <a:r>
              <a:rPr lang="cs-CZ" dirty="0" smtClean="0">
                <a:solidFill>
                  <a:srgbClr val="FF0000"/>
                </a:solidFill>
              </a:rPr>
              <a:t>20 803 </a:t>
            </a:r>
            <a:r>
              <a:rPr lang="cs-CZ" dirty="0" err="1" smtClean="0">
                <a:solidFill>
                  <a:srgbClr val="FF0000"/>
                </a:solidFill>
              </a:rPr>
              <a:t>úv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</a:p>
          <a:p>
            <a:pPr lvl="1"/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Skutečnost  počtu </a:t>
            </a:r>
            <a:r>
              <a:rPr lang="cs-CZ" b="1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úv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 PP včetně obsluhy a man. 45 748 </a:t>
            </a:r>
            <a:r>
              <a:rPr lang="cs-CZ" b="1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úv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lvl="1"/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Skutečnost počtu </a:t>
            </a:r>
            <a:r>
              <a:rPr lang="cs-CZ" b="1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úv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 PP bez obsluhy a man. 38123 </a:t>
            </a:r>
            <a:r>
              <a:rPr lang="cs-CZ" b="1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úv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cs-CZ" b="1" dirty="0" smtClean="0">
              <a:solidFill>
                <a:schemeClr val="tx1"/>
              </a:solidFill>
            </a:endParaRP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340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3064" y="536896"/>
            <a:ext cx="10519795" cy="931178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Počty obcí v ČR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3064" y="1979803"/>
            <a:ext cx="10997967" cy="4681056"/>
          </a:xfrm>
        </p:spPr>
        <p:txBody>
          <a:bodyPr>
            <a:normAutofit/>
          </a:bodyPr>
          <a:lstStyle/>
          <a:p>
            <a:r>
              <a:rPr lang="cs-CZ" sz="2000" dirty="0" smtClean="0"/>
              <a:t>Celkový počet obcí </a:t>
            </a:r>
            <a:r>
              <a:rPr lang="cs-CZ" sz="2000" b="1" dirty="0" smtClean="0"/>
              <a:t>6 254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Z toho obcí s rozšířenou působností (dále ORP): 205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Z pověřeným obecním úřadem(dále Obce II.): 388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Obcí se základní působností (dále Obce I.): 5 661 </a:t>
            </a:r>
          </a:p>
          <a:p>
            <a:pPr lvl="1"/>
            <a:endParaRPr lang="cs-CZ" sz="2000" dirty="0" smtClean="0"/>
          </a:p>
          <a:p>
            <a:r>
              <a:rPr lang="cs-CZ" sz="2000" dirty="0" smtClean="0"/>
              <a:t>Další členění podle agend: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Obce s matričním úřadem 1 230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Obce se stavebním úřadem 618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Obce s pracovištěm vidimace a legalizace 4 047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Obce s pracovištěm Czech POINT 5 742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5362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009" y="964692"/>
            <a:ext cx="10737908" cy="1188720"/>
          </a:xfrm>
        </p:spPr>
        <p:txBody>
          <a:bodyPr/>
          <a:lstStyle/>
          <a:p>
            <a:r>
              <a:rPr lang="cs-CZ" dirty="0" smtClean="0"/>
              <a:t>Faktory ovlivňující uvedená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99290" y="2604489"/>
            <a:ext cx="9941290" cy="2898690"/>
          </a:xfrm>
        </p:spPr>
        <p:txBody>
          <a:bodyPr>
            <a:normAutofit/>
          </a:bodyPr>
          <a:lstStyle/>
          <a:p>
            <a:r>
              <a:rPr lang="cs-CZ" dirty="0" smtClean="0"/>
              <a:t>Započtení všech příjmů v sankcích, tj. i ze smluvních vztahů ze samosprávy – z Monitoru nelze dohledat (dle našich odhadů minimálně 30% z celkové částky 2,74 mld. Kč)</a:t>
            </a:r>
          </a:p>
          <a:p>
            <a:r>
              <a:rPr lang="cs-CZ" dirty="0" smtClean="0"/>
              <a:t>Do výdajů není započten celý § 6171 – chybí položky obligatorní – náhrady mezd a příspěvky v době nemoci nebo karantény, min. 1% FKSP, odměny za užití programového vybavení, aj.</a:t>
            </a:r>
          </a:p>
          <a:p>
            <a:r>
              <a:rPr lang="cs-CZ" dirty="0" smtClean="0"/>
              <a:t>Není možno z Monitoru vyčíst přesné částky na spotřební materiály, energie, věcné náklady…</a:t>
            </a:r>
          </a:p>
          <a:p>
            <a:r>
              <a:rPr lang="cs-CZ" dirty="0" smtClean="0"/>
              <a:t>U počtu zaměstnanců zařazených do úřadů jde o kvalifikovaný odhad, vzhledem k neúplnosti dat za zaměstnance obcí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2878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201" y="167250"/>
            <a:ext cx="7729728" cy="821578"/>
          </a:xfrm>
        </p:spPr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4912" y="1456660"/>
            <a:ext cx="10598888" cy="5130257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OECD (2023).</a:t>
            </a:r>
            <a:r>
              <a:rPr lang="cs-CZ" i="1" dirty="0" smtClean="0"/>
              <a:t>Přehled o stavu veřejné správy: Česká republika. Česká republika na cestě k modernější a efektivnější veřejné správě</a:t>
            </a:r>
          </a:p>
          <a:p>
            <a:r>
              <a:rPr lang="cs-CZ" dirty="0" smtClean="0"/>
              <a:t>MV ČR (2024).</a:t>
            </a:r>
            <a:r>
              <a:rPr lang="cs-CZ" i="1" dirty="0" smtClean="0"/>
              <a:t>Veřejná správa v České republice 2023, Výroční zpráva o stavu veřejné správy České republiky za rok 2023</a:t>
            </a:r>
            <a:r>
              <a:rPr lang="cs-CZ" dirty="0" smtClean="0"/>
              <a:t>. Vydalo MV ČR, odbor strategického rozvoje a koordinace veřejné správy, 2022 .</a:t>
            </a:r>
          </a:p>
          <a:p>
            <a:r>
              <a:rPr lang="cs-CZ" dirty="0" smtClean="0"/>
              <a:t>MV ČR (</a:t>
            </a:r>
            <a:r>
              <a:rPr lang="cs-CZ" i="1" dirty="0" smtClean="0"/>
              <a:t>2023).Veřejná správa v České republice 2022, Výroční zpráva o stavu veřejné správy České republiky za rok 2022. </a:t>
            </a:r>
            <a:r>
              <a:rPr lang="cs-CZ" dirty="0" smtClean="0"/>
              <a:t>Vydalo MV ČR, odbor strategického rozvoje a koordinace veřejné správy, 2021.</a:t>
            </a:r>
          </a:p>
          <a:p>
            <a:r>
              <a:rPr lang="cs-CZ" dirty="0" smtClean="0"/>
              <a:t>IDEA CERGE EI (leden 2022), Bartušek. D., Bouchal. P, Janský, P. </a:t>
            </a:r>
            <a:r>
              <a:rPr lang="cs-CZ" i="1" dirty="0" smtClean="0"/>
              <a:t>Státní zaměstnanci a úředníci: kde pracují a za kolik?</a:t>
            </a:r>
            <a:endParaRPr lang="cs-CZ" dirty="0" smtClean="0"/>
          </a:p>
          <a:p>
            <a:r>
              <a:rPr lang="cs-CZ" dirty="0" smtClean="0"/>
              <a:t>MV ČR. </a:t>
            </a:r>
            <a:r>
              <a:rPr lang="cs-CZ" i="1" dirty="0" smtClean="0"/>
              <a:t>Analýzy a příručky pro obce</a:t>
            </a:r>
            <a:r>
              <a:rPr lang="cs-CZ" dirty="0" smtClean="0"/>
              <a:t>.</a:t>
            </a:r>
          </a:p>
          <a:p>
            <a:r>
              <a:rPr lang="cs-CZ" dirty="0" smtClean="0"/>
              <a:t>MPSV ČR. </a:t>
            </a:r>
            <a:r>
              <a:rPr lang="cs-CZ" i="1" dirty="0" smtClean="0"/>
              <a:t>Metodiky přidělování dotací na výkon sociální práce a transferu na SPOD</a:t>
            </a:r>
          </a:p>
          <a:p>
            <a:r>
              <a:rPr lang="cs-CZ" dirty="0" smtClean="0"/>
              <a:t>Monitor Ministerstva financí ČR IISSP </a:t>
            </a:r>
            <a:r>
              <a:rPr lang="cs-CZ" dirty="0"/>
              <a:t>– Integrovaný informační systém Státní </a:t>
            </a:r>
            <a:r>
              <a:rPr lang="cs-CZ" dirty="0" smtClean="0"/>
              <a:t>pokladny</a:t>
            </a:r>
          </a:p>
          <a:p>
            <a:r>
              <a:rPr lang="cs-CZ" dirty="0" smtClean="0"/>
              <a:t>EEIP, a.s. (2018). </a:t>
            </a:r>
            <a:r>
              <a:rPr lang="cs-CZ" i="1" dirty="0" smtClean="0"/>
              <a:t>VALIDACE A VARIANTY MOŽNÝCH ÚPRAV SYSTÉMU FINANCOVÁNÍ PŘENESENÉHO VÝKONU STÁTNÍ SPRÁVY VČETNĚ PŘÍSLUŠNÝCH PODKLADOVÝCH ANALÝZ (ZAMĚŘENÝCH ZEJMÉNA NA NÁKLADY, PŘÍNOSY A DOPADY), </a:t>
            </a:r>
            <a:r>
              <a:rPr lang="cs-CZ" dirty="0" smtClean="0"/>
              <a:t>je 3. částí veřejné zakázky „Zpracování analytických podkladů vycházejících z Implementačních plánů Strategického rámce rozvoje veřejné správy České republiky pro období 2014 – 2020“ </a:t>
            </a:r>
            <a:r>
              <a:rPr lang="cs-CZ" dirty="0" err="1" smtClean="0"/>
              <a:t>reg</a:t>
            </a:r>
            <a:r>
              <a:rPr lang="cs-CZ" dirty="0" smtClean="0"/>
              <a:t>. č. CZ.03.4.74/0.0/0.0/15_019/0000649)</a:t>
            </a:r>
            <a:r>
              <a:rPr lang="cs-CZ" i="1" dirty="0" smtClean="0"/>
              <a:t> </a:t>
            </a:r>
          </a:p>
          <a:p>
            <a:r>
              <a:rPr lang="cs-CZ" dirty="0" smtClean="0"/>
              <a:t>Magistrát města Karviné (2024). </a:t>
            </a:r>
            <a:r>
              <a:rPr lang="cs-CZ" i="1" dirty="0" smtClean="0"/>
              <a:t>Zpráva o rozvoji lidských zdrojů se zaměřením na vzdělávání zaměstnanců statutárního města Karviné za rok 2023</a:t>
            </a:r>
          </a:p>
        </p:txBody>
      </p:sp>
    </p:spTree>
    <p:extLst>
      <p:ext uri="{BB962C8B-B14F-4D97-AF65-F5344CB8AC3E}">
        <p14:creationId xmlns:p14="http://schemas.microsoft.com/office/powerpoint/2010/main" val="4257092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413" y="2952924"/>
            <a:ext cx="7776594" cy="143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9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8172" y="385894"/>
            <a:ext cx="10939245" cy="1174458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Počet zaměstnanců vykonávající přenesenou působnost a Informační systém o platech (ISP) MF dle NV č. 328/2013 pro rok 2023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5617" y="1904301"/>
            <a:ext cx="10595297" cy="482367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cs-CZ" sz="2000" dirty="0" smtClean="0"/>
              <a:t>Zaměstnanci ÚSC: 99 470 / </a:t>
            </a:r>
            <a:r>
              <a:rPr lang="cs-CZ" sz="2000" dirty="0" err="1" smtClean="0"/>
              <a:t>prům</a:t>
            </a:r>
            <a:r>
              <a:rPr lang="cs-CZ" sz="2000" dirty="0" smtClean="0"/>
              <a:t>. ev. počet  </a:t>
            </a:r>
            <a:r>
              <a:rPr lang="cs-CZ" sz="2000" b="1" dirty="0" smtClean="0"/>
              <a:t>82 998 </a:t>
            </a:r>
            <a:r>
              <a:rPr lang="cs-CZ" sz="2000" dirty="0" smtClean="0"/>
              <a:t>(dále jen tento údaj)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Z toho kraje: 6 354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Obce: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000" dirty="0" smtClean="0"/>
              <a:t> I. typu: 20 903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000" dirty="0" smtClean="0"/>
              <a:t>II. typu: 6 731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000" dirty="0" smtClean="0"/>
              <a:t>III. typu - ORP: 42 264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Strážníci městské či obecní policie: 8 453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Nedostatečný sběr informací: </a:t>
            </a:r>
            <a:r>
              <a:rPr lang="cs-CZ" sz="2000" u="sng" dirty="0" smtClean="0"/>
              <a:t>chybí data </a:t>
            </a:r>
            <a:r>
              <a:rPr lang="cs-CZ" sz="2000" dirty="0" smtClean="0"/>
              <a:t>za 1 ORP, 212 obcí II. a 2 217 obcí I. (zde se předpokládá 0 zaměstnanců, přestože konzumují i tyto obce příspěvek na PP u ostatních obcí I. tak vychází cca 6 zaměstnanců na obec u 3 444 započtených obcí)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Dopočet </a:t>
            </a:r>
            <a:r>
              <a:rPr lang="cs-CZ" sz="2000" dirty="0" err="1" smtClean="0"/>
              <a:t>prům</a:t>
            </a:r>
            <a:r>
              <a:rPr lang="cs-CZ" sz="2000" dirty="0" smtClean="0"/>
              <a:t>. počtu zaměstnanců na obcích II.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000" dirty="0" smtClean="0"/>
              <a:t>38 </a:t>
            </a:r>
            <a:r>
              <a:rPr lang="cs-CZ" sz="2000" dirty="0" err="1" smtClean="0"/>
              <a:t>zam</a:t>
            </a:r>
            <a:r>
              <a:rPr lang="cs-CZ" sz="2000" dirty="0" smtClean="0"/>
              <a:t>. x 212 obcí II. = 8 056</a:t>
            </a:r>
          </a:p>
        </p:txBody>
      </p:sp>
    </p:spTree>
    <p:extLst>
      <p:ext uri="{BB962C8B-B14F-4D97-AF65-F5344CB8AC3E}">
        <p14:creationId xmlns:p14="http://schemas.microsoft.com/office/powerpoint/2010/main" val="249527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2455" y="964692"/>
            <a:ext cx="10301681" cy="1188720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Počet zaměstnanců úřadů obcí a platy za rok 2023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8231" y="2709644"/>
            <a:ext cx="10435905" cy="352337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400" dirty="0" smtClean="0"/>
              <a:t>Celkový počet </a:t>
            </a:r>
            <a:r>
              <a:rPr lang="cs-CZ" sz="2400" dirty="0" err="1" smtClean="0"/>
              <a:t>zam</a:t>
            </a:r>
            <a:r>
              <a:rPr lang="cs-CZ" sz="2400" dirty="0" smtClean="0"/>
              <a:t>. obcí – </a:t>
            </a:r>
            <a:r>
              <a:rPr lang="cs-CZ" sz="2400" dirty="0" err="1" smtClean="0"/>
              <a:t>zam</a:t>
            </a:r>
            <a:r>
              <a:rPr lang="cs-CZ" sz="2400" dirty="0" smtClean="0"/>
              <a:t>. kraje – MP + dopočet za 212 obcí II. </a:t>
            </a:r>
          </a:p>
          <a:p>
            <a:pPr marL="228600" lvl="1" indent="0">
              <a:spcAft>
                <a:spcPts val="1800"/>
              </a:spcAft>
              <a:buNone/>
            </a:pPr>
            <a:r>
              <a:rPr lang="cs-CZ" sz="2400" dirty="0" smtClean="0"/>
              <a:t>82 998 – 6 354 – 8 453 + 8 056 = </a:t>
            </a:r>
            <a:r>
              <a:rPr lang="cs-CZ" sz="2400" b="1" dirty="0" smtClean="0"/>
              <a:t>76 247  </a:t>
            </a:r>
          </a:p>
          <a:p>
            <a:pPr>
              <a:spcAft>
                <a:spcPts val="1800"/>
              </a:spcAft>
            </a:pPr>
            <a:r>
              <a:rPr lang="cs-CZ" sz="2400" dirty="0" smtClean="0"/>
              <a:t>82 998  úvazků platy o celkové sumě </a:t>
            </a:r>
            <a:r>
              <a:rPr lang="cs-CZ" sz="2400" b="1" dirty="0" smtClean="0"/>
              <a:t>54,38</a:t>
            </a:r>
            <a:r>
              <a:rPr lang="cs-CZ" sz="2400" dirty="0" smtClean="0"/>
              <a:t> mld. (včetně pojistného placeného zaměstnavatelem)</a:t>
            </a:r>
          </a:p>
          <a:p>
            <a:pPr>
              <a:spcAft>
                <a:spcPts val="1800"/>
              </a:spcAft>
            </a:pPr>
            <a:r>
              <a:rPr lang="cs-CZ" sz="2400" dirty="0" smtClean="0"/>
              <a:t>1 zaměstnanec = 655 197 Kč/rok = 54 600/Kč (vč. pojistného) = </a:t>
            </a:r>
            <a:r>
              <a:rPr lang="cs-CZ" sz="2400" b="1" dirty="0" smtClean="0"/>
              <a:t>36 145 Kč hrubého </a:t>
            </a:r>
            <a:r>
              <a:rPr lang="cs-CZ" sz="2400" dirty="0" smtClean="0"/>
              <a:t>měsíčního platu  </a:t>
            </a:r>
          </a:p>
        </p:txBody>
      </p:sp>
    </p:spTree>
    <p:extLst>
      <p:ext uri="{BB962C8B-B14F-4D97-AF65-F5344CB8AC3E}">
        <p14:creationId xmlns:p14="http://schemas.microsoft.com/office/powerpoint/2010/main" val="41833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3939" y="411061"/>
            <a:ext cx="10409253" cy="1132513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Vývoj příjmů obcí za výkon přenesené působnosti </a:t>
            </a:r>
            <a:br>
              <a:rPr lang="cs-CZ" sz="2000" b="1" dirty="0" smtClean="0"/>
            </a:br>
            <a:r>
              <a:rPr lang="cs-CZ" sz="2000" b="1" dirty="0" smtClean="0"/>
              <a:t>2018 - 2023</a:t>
            </a:r>
            <a:endParaRPr lang="cs-CZ" sz="20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222379"/>
              </p:ext>
            </p:extLst>
          </p:nvPr>
        </p:nvGraphicFramePr>
        <p:xfrm>
          <a:off x="873940" y="2023233"/>
          <a:ext cx="10479860" cy="3800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1205">
                  <a:extLst>
                    <a:ext uri="{9D8B030D-6E8A-4147-A177-3AD203B41FA5}">
                      <a16:colId xmlns:a16="http://schemas.microsoft.com/office/drawing/2014/main" val="2633816707"/>
                    </a:ext>
                  </a:extLst>
                </a:gridCol>
                <a:gridCol w="2885813">
                  <a:extLst>
                    <a:ext uri="{9D8B030D-6E8A-4147-A177-3AD203B41FA5}">
                      <a16:colId xmlns:a16="http://schemas.microsoft.com/office/drawing/2014/main" val="3646835298"/>
                    </a:ext>
                  </a:extLst>
                </a:gridCol>
                <a:gridCol w="3062877">
                  <a:extLst>
                    <a:ext uri="{9D8B030D-6E8A-4147-A177-3AD203B41FA5}">
                      <a16:colId xmlns:a16="http://schemas.microsoft.com/office/drawing/2014/main" val="3658358400"/>
                    </a:ext>
                  </a:extLst>
                </a:gridCol>
                <a:gridCol w="2619965">
                  <a:extLst>
                    <a:ext uri="{9D8B030D-6E8A-4147-A177-3AD203B41FA5}">
                      <a16:colId xmlns:a16="http://schemas.microsoft.com/office/drawing/2014/main" val="3118632513"/>
                    </a:ext>
                  </a:extLst>
                </a:gridCol>
              </a:tblGrid>
              <a:tr h="954859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Rok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Příspěvek MV+MPSV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Příjmy za výkon PP (včetně </a:t>
                      </a:r>
                      <a:r>
                        <a:rPr lang="cs-CZ" sz="2000" dirty="0" err="1" smtClean="0"/>
                        <a:t>spr</a:t>
                      </a:r>
                      <a:r>
                        <a:rPr lang="cs-CZ" sz="2000" dirty="0" smtClean="0"/>
                        <a:t>. poplatků a pokut)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Inflace</a:t>
                      </a:r>
                      <a:endParaRPr lang="cs-CZ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4367797"/>
                  </a:ext>
                </a:extLst>
              </a:tr>
              <a:tr h="46581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2018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11 283 388 197,67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15 888 994 814,73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+mn-lt"/>
                        </a:rPr>
                        <a:t>2,1</a:t>
                      </a:r>
                      <a:endParaRPr lang="cs-CZ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0249279"/>
                  </a:ext>
                </a:extLst>
              </a:tr>
              <a:tr h="46581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2019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12 403 481 177,81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17 306 245 712,42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+mn-lt"/>
                        </a:rPr>
                        <a:t>2,8</a:t>
                      </a:r>
                      <a:endParaRPr lang="cs-CZ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097334"/>
                  </a:ext>
                </a:extLst>
              </a:tr>
              <a:tr h="46581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2020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13 005 302 737,78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17 292 923 855,70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+mn-lt"/>
                        </a:rPr>
                        <a:t>3,2</a:t>
                      </a:r>
                      <a:endParaRPr lang="cs-CZ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847227"/>
                  </a:ext>
                </a:extLst>
              </a:tr>
              <a:tr h="46581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2021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13 637 206 310,85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18 471 747 594,54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+mn-lt"/>
                        </a:rPr>
                        <a:t>3,8</a:t>
                      </a:r>
                      <a:endParaRPr lang="cs-CZ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5892482"/>
                  </a:ext>
                </a:extLst>
              </a:tr>
              <a:tr h="46581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2022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13 603 828 494,76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19 037 919 960,76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+mn-lt"/>
                        </a:rPr>
                        <a:t>15,1</a:t>
                      </a:r>
                      <a:endParaRPr lang="cs-CZ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5863936"/>
                  </a:ext>
                </a:extLst>
              </a:tr>
              <a:tr h="46581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2023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14 458 122 096,68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20 172 719 963,79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+mn-lt"/>
                        </a:rPr>
                        <a:t>10,7</a:t>
                      </a:r>
                      <a:endParaRPr lang="cs-CZ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3827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49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3099" y="365126"/>
            <a:ext cx="10890701" cy="691887"/>
          </a:xfrm>
        </p:spPr>
        <p:txBody>
          <a:bodyPr>
            <a:noAutofit/>
          </a:bodyPr>
          <a:lstStyle/>
          <a:p>
            <a:r>
              <a:rPr lang="cs-CZ" sz="2000" b="1" dirty="0"/>
              <a:t>Meziroční </a:t>
            </a:r>
            <a:r>
              <a:rPr lang="cs-CZ" sz="2000" b="1" dirty="0" smtClean="0"/>
              <a:t>procentní vývoj </a:t>
            </a:r>
            <a:r>
              <a:rPr lang="cs-CZ" sz="2000" b="1" dirty="0"/>
              <a:t>příjmů obcí za výkon přenesené působnosti 2019 </a:t>
            </a:r>
            <a:r>
              <a:rPr lang="cs-CZ" sz="2000" b="1" dirty="0" smtClean="0"/>
              <a:t>– 2023</a:t>
            </a:r>
            <a:endParaRPr lang="cs-CZ" sz="2000" dirty="0"/>
          </a:p>
        </p:txBody>
      </p:sp>
      <p:pic>
        <p:nvPicPr>
          <p:cNvPr id="8" name="Zástupný symbol pro obsah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3099" y="1468447"/>
            <a:ext cx="11011787" cy="497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6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7563" y="964692"/>
            <a:ext cx="10716237" cy="1188720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Výstupy z </a:t>
            </a:r>
            <a:r>
              <a:rPr lang="cs-CZ" sz="2000" b="1" dirty="0" err="1" smtClean="0"/>
              <a:t>benchmarkingového</a:t>
            </a:r>
            <a:r>
              <a:rPr lang="cs-CZ" sz="2000" b="1" dirty="0" smtClean="0"/>
              <a:t> srovnávání </a:t>
            </a:r>
            <a:br>
              <a:rPr lang="cs-CZ" sz="2000" b="1" dirty="0" smtClean="0"/>
            </a:br>
            <a:r>
              <a:rPr lang="cs-CZ" sz="2000" b="1" dirty="0" smtClean="0"/>
              <a:t>Platy zaměstnanců 2023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6895" y="2567032"/>
            <a:ext cx="10816905" cy="3836434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Benchmarkingová</a:t>
            </a:r>
            <a:r>
              <a:rPr lang="cs-CZ" sz="2000" dirty="0" smtClean="0"/>
              <a:t> iniciativa 2005</a:t>
            </a:r>
          </a:p>
          <a:p>
            <a:r>
              <a:rPr lang="cs-CZ" sz="2000" dirty="0" smtClean="0"/>
              <a:t>85 úřadů ORP, + 2 úřady MČ Hl. města Prahy</a:t>
            </a:r>
          </a:p>
          <a:p>
            <a:r>
              <a:rPr lang="cs-CZ" sz="2000" dirty="0" smtClean="0"/>
              <a:t>Počet obyvatel 2 619 669</a:t>
            </a:r>
          </a:p>
          <a:p>
            <a:r>
              <a:rPr lang="cs-CZ" sz="2000" dirty="0" smtClean="0"/>
              <a:t>Průměrný ev. počet </a:t>
            </a:r>
            <a:r>
              <a:rPr lang="cs-CZ" sz="2000" dirty="0" err="1" smtClean="0"/>
              <a:t>zam</a:t>
            </a:r>
            <a:r>
              <a:rPr lang="cs-CZ" sz="2000" dirty="0" smtClean="0"/>
              <a:t>. 16 041</a:t>
            </a:r>
          </a:p>
          <a:p>
            <a:r>
              <a:rPr lang="cs-CZ" sz="2000" dirty="0" smtClean="0"/>
              <a:t>Z toho PP (vč. obsluhy a managementu)  10 062, tj. </a:t>
            </a:r>
            <a:r>
              <a:rPr lang="cs-CZ" sz="2000" b="1" dirty="0" smtClean="0">
                <a:solidFill>
                  <a:srgbClr val="FF0000"/>
                </a:solidFill>
              </a:rPr>
              <a:t>63 %</a:t>
            </a:r>
          </a:p>
          <a:p>
            <a:r>
              <a:rPr lang="cs-CZ" sz="2000" dirty="0" smtClean="0"/>
              <a:t>Výdaje na platy, včetně odvodů a náhrad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1 </a:t>
            </a:r>
            <a:r>
              <a:rPr lang="cs-CZ" sz="2000" dirty="0" err="1" smtClean="0"/>
              <a:t>zam</a:t>
            </a:r>
            <a:r>
              <a:rPr lang="cs-CZ" sz="2000" dirty="0" smtClean="0"/>
              <a:t>./rok </a:t>
            </a:r>
            <a:r>
              <a:rPr lang="cs-CZ" sz="2000" b="1" dirty="0" smtClean="0"/>
              <a:t>639 769 Kč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1 </a:t>
            </a:r>
            <a:r>
              <a:rPr lang="cs-CZ" sz="2000" dirty="0" err="1" smtClean="0"/>
              <a:t>zam</a:t>
            </a:r>
            <a:r>
              <a:rPr lang="cs-CZ" sz="2000" dirty="0" smtClean="0"/>
              <a:t>./</a:t>
            </a:r>
            <a:r>
              <a:rPr lang="cs-CZ" sz="2000" dirty="0" err="1" smtClean="0"/>
              <a:t>měs</a:t>
            </a:r>
            <a:r>
              <a:rPr lang="cs-CZ" sz="2000" dirty="0" smtClean="0"/>
              <a:t>. 53 314 Kč (vč. odvodů) = </a:t>
            </a:r>
            <a:r>
              <a:rPr lang="cs-CZ" sz="2000" b="1" dirty="0" smtClean="0">
                <a:solidFill>
                  <a:srgbClr val="FF0000"/>
                </a:solidFill>
              </a:rPr>
              <a:t>39 786</a:t>
            </a:r>
            <a:endParaRPr lang="cs-CZ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43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1120" y="511728"/>
            <a:ext cx="10352014" cy="1275127"/>
          </a:xfrm>
        </p:spPr>
        <p:txBody>
          <a:bodyPr>
            <a:normAutofit/>
          </a:bodyPr>
          <a:lstStyle/>
          <a:p>
            <a:r>
              <a:rPr lang="cs-CZ" sz="2000" b="1" dirty="0"/>
              <a:t>Zaměstnanci statutárního města Karviné zařazení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 smtClean="0"/>
              <a:t>do </a:t>
            </a:r>
            <a:r>
              <a:rPr lang="cs-CZ" sz="2000" b="1" dirty="0"/>
              <a:t>Magistrátu města Karviné v roce 2023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019858"/>
              </p:ext>
            </p:extLst>
          </p:nvPr>
        </p:nvGraphicFramePr>
        <p:xfrm>
          <a:off x="671119" y="1938818"/>
          <a:ext cx="10427517" cy="447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93551">
                  <a:extLst>
                    <a:ext uri="{9D8B030D-6E8A-4147-A177-3AD203B41FA5}">
                      <a16:colId xmlns:a16="http://schemas.microsoft.com/office/drawing/2014/main" val="287894964"/>
                    </a:ext>
                  </a:extLst>
                </a:gridCol>
                <a:gridCol w="938264">
                  <a:extLst>
                    <a:ext uri="{9D8B030D-6E8A-4147-A177-3AD203B41FA5}">
                      <a16:colId xmlns:a16="http://schemas.microsoft.com/office/drawing/2014/main" val="2106393221"/>
                    </a:ext>
                  </a:extLst>
                </a:gridCol>
                <a:gridCol w="938264">
                  <a:extLst>
                    <a:ext uri="{9D8B030D-6E8A-4147-A177-3AD203B41FA5}">
                      <a16:colId xmlns:a16="http://schemas.microsoft.com/office/drawing/2014/main" val="722058571"/>
                    </a:ext>
                  </a:extLst>
                </a:gridCol>
                <a:gridCol w="831641">
                  <a:extLst>
                    <a:ext uri="{9D8B030D-6E8A-4147-A177-3AD203B41FA5}">
                      <a16:colId xmlns:a16="http://schemas.microsoft.com/office/drawing/2014/main" val="2318029173"/>
                    </a:ext>
                  </a:extLst>
                </a:gridCol>
                <a:gridCol w="948926">
                  <a:extLst>
                    <a:ext uri="{9D8B030D-6E8A-4147-A177-3AD203B41FA5}">
                      <a16:colId xmlns:a16="http://schemas.microsoft.com/office/drawing/2014/main" val="499677204"/>
                    </a:ext>
                  </a:extLst>
                </a:gridCol>
                <a:gridCol w="1076871">
                  <a:extLst>
                    <a:ext uri="{9D8B030D-6E8A-4147-A177-3AD203B41FA5}">
                      <a16:colId xmlns:a16="http://schemas.microsoft.com/office/drawing/2014/main" val="1559373064"/>
                    </a:ext>
                  </a:extLst>
                </a:gridCol>
              </a:tblGrid>
              <a:tr h="604029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039783"/>
                  </a:ext>
                </a:extLst>
              </a:tr>
              <a:tr h="604029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 smtClean="0">
                          <a:effectLst/>
                        </a:rPr>
                        <a:t> úvazky </a:t>
                      </a:r>
                      <a:r>
                        <a:rPr lang="cs-CZ" sz="2000" u="none" strike="noStrike" baseline="0" dirty="0">
                          <a:effectLst/>
                        </a:rPr>
                        <a:t>celkem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111,85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</a:rPr>
                        <a:t>79,436</a:t>
                      </a:r>
                      <a:endParaRPr lang="cs-CZ" sz="20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78,184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15,73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baseline="0" dirty="0">
                          <a:effectLst/>
                        </a:rPr>
                        <a:t>285,2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58412"/>
                  </a:ext>
                </a:extLst>
              </a:tr>
              <a:tr h="604029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 smtClean="0">
                          <a:effectLst/>
                        </a:rPr>
                        <a:t> % </a:t>
                      </a:r>
                      <a:r>
                        <a:rPr lang="cs-CZ" sz="2000" u="none" strike="noStrike" baseline="0" dirty="0">
                          <a:effectLst/>
                        </a:rPr>
                        <a:t>úvazků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39,22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27,85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27,41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5,52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baseline="0" dirty="0">
                          <a:effectLst/>
                        </a:rPr>
                        <a:t>100,00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424808"/>
                  </a:ext>
                </a:extLst>
              </a:tr>
              <a:tr h="604029"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SS</a:t>
                      </a:r>
                      <a:endParaRPr lang="cs-CZ" sz="20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SAM</a:t>
                      </a:r>
                      <a:endParaRPr lang="cs-CZ" sz="20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Celkem</a:t>
                      </a:r>
                      <a:endParaRPr lang="cs-CZ" sz="20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7042254"/>
                  </a:ext>
                </a:extLst>
              </a:tr>
              <a:tr h="687548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 smtClean="0">
                          <a:effectLst/>
                        </a:rPr>
                        <a:t> rozdělení </a:t>
                      </a:r>
                      <a:r>
                        <a:rPr lang="cs-CZ" sz="2000" u="none" strike="noStrike" baseline="0" dirty="0">
                          <a:effectLst/>
                        </a:rPr>
                        <a:t>úvazků SERV a MAN podle % SS a SAM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</a:rPr>
                        <a:t>54,91</a:t>
                      </a:r>
                      <a:endParaRPr lang="cs-CZ" sz="20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39,00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baseline="0" dirty="0">
                          <a:effectLst/>
                        </a:rPr>
                        <a:t>93,91</a:t>
                      </a:r>
                      <a:endParaRPr lang="cs-CZ" sz="2000" b="1" i="0" u="none" strike="noStrike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58348768"/>
                  </a:ext>
                </a:extLst>
              </a:tr>
              <a:tr h="687548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 smtClean="0">
                          <a:effectLst/>
                        </a:rPr>
                        <a:t> úvazky </a:t>
                      </a:r>
                      <a:r>
                        <a:rPr lang="cs-CZ" sz="2000" u="none" strike="noStrike" baseline="0" dirty="0">
                          <a:effectLst/>
                        </a:rPr>
                        <a:t>SAM a SS celkem včetně SERV a MAN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166,76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</a:rPr>
                        <a:t>118,44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baseline="0" dirty="0">
                          <a:effectLst/>
                        </a:rPr>
                        <a:t>285,20</a:t>
                      </a:r>
                      <a:endParaRPr lang="cs-CZ" sz="2000" b="1" i="0" u="none" strike="noStrike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3294807"/>
                  </a:ext>
                </a:extLst>
              </a:tr>
              <a:tr h="687548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baseline="0" dirty="0" smtClean="0">
                          <a:effectLst/>
                        </a:rPr>
                        <a:t> % </a:t>
                      </a:r>
                      <a:r>
                        <a:rPr lang="pl-PL" sz="2000" u="none" strike="noStrike" baseline="0" dirty="0">
                          <a:effectLst/>
                        </a:rPr>
                        <a:t>úvazků SS a SAM bez pracovníků SERV a MAN</a:t>
                      </a:r>
                      <a:endParaRPr lang="pl-PL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58,47 %</a:t>
                      </a:r>
                      <a:endParaRPr lang="cs-CZ" sz="2000" b="1" i="0" u="none" strike="noStrike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41,53 %</a:t>
                      </a:r>
                      <a:endParaRPr lang="cs-CZ" sz="2000" b="1" i="0" u="none" strike="noStrike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2264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24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7229" y="449015"/>
            <a:ext cx="10880520" cy="1295895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Příklad definice úvazků z pohledu samostatné a přenesené působnosti na pracovišti oddělení bytového Odboru majetkového</a:t>
            </a:r>
            <a:endParaRPr lang="cs-CZ" sz="2000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003979"/>
              </p:ext>
            </p:extLst>
          </p:nvPr>
        </p:nvGraphicFramePr>
        <p:xfrm>
          <a:off x="494950" y="1988189"/>
          <a:ext cx="10972799" cy="4630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940">
                  <a:extLst>
                    <a:ext uri="{9D8B030D-6E8A-4147-A177-3AD203B41FA5}">
                      <a16:colId xmlns:a16="http://schemas.microsoft.com/office/drawing/2014/main" val="957033271"/>
                    </a:ext>
                  </a:extLst>
                </a:gridCol>
                <a:gridCol w="993574">
                  <a:extLst>
                    <a:ext uri="{9D8B030D-6E8A-4147-A177-3AD203B41FA5}">
                      <a16:colId xmlns:a16="http://schemas.microsoft.com/office/drawing/2014/main" val="2239463117"/>
                    </a:ext>
                  </a:extLst>
                </a:gridCol>
                <a:gridCol w="1003700">
                  <a:extLst>
                    <a:ext uri="{9D8B030D-6E8A-4147-A177-3AD203B41FA5}">
                      <a16:colId xmlns:a16="http://schemas.microsoft.com/office/drawing/2014/main" val="3829588263"/>
                    </a:ext>
                  </a:extLst>
                </a:gridCol>
                <a:gridCol w="1003700">
                  <a:extLst>
                    <a:ext uri="{9D8B030D-6E8A-4147-A177-3AD203B41FA5}">
                      <a16:colId xmlns:a16="http://schemas.microsoft.com/office/drawing/2014/main" val="567902683"/>
                    </a:ext>
                  </a:extLst>
                </a:gridCol>
                <a:gridCol w="1017415">
                  <a:extLst>
                    <a:ext uri="{9D8B030D-6E8A-4147-A177-3AD203B41FA5}">
                      <a16:colId xmlns:a16="http://schemas.microsoft.com/office/drawing/2014/main" val="1443132894"/>
                    </a:ext>
                  </a:extLst>
                </a:gridCol>
                <a:gridCol w="1193470">
                  <a:extLst>
                    <a:ext uri="{9D8B030D-6E8A-4147-A177-3AD203B41FA5}">
                      <a16:colId xmlns:a16="http://schemas.microsoft.com/office/drawing/2014/main" val="2442246947"/>
                    </a:ext>
                  </a:extLst>
                </a:gridCol>
              </a:tblGrid>
              <a:tr h="625540"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SS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Celkem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190567"/>
                  </a:ext>
                </a:extLst>
              </a:tr>
              <a:tr h="708481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úředník-bytové záležitosti - nájmy bytů, dodatky, přechody nájmů, zánik nájmu, podnájmy 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3085438"/>
                  </a:ext>
                </a:extLst>
              </a:tr>
              <a:tr h="708481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úředník-bytový technik, vidimace a legalizace pro potřeby odboru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3848801"/>
                  </a:ext>
                </a:extLst>
              </a:tr>
              <a:tr h="36862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úředník-ekonomika 3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0,9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0,1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27767765"/>
                  </a:ext>
                </a:extLst>
              </a:tr>
              <a:tr h="379794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úředník-ekonomika 2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0,2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0,8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910296"/>
                  </a:ext>
                </a:extLst>
              </a:tr>
              <a:tr h="708481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úředník-ekonomika, vystavování evidenčních listů, splátkových kalendářů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5354649"/>
                  </a:ext>
                </a:extLst>
              </a:tr>
              <a:tr h="379795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úředník-nebytové prostory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5985365"/>
                  </a:ext>
                </a:extLst>
              </a:tr>
              <a:tr h="379794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úředník-bytový technik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5122598"/>
                  </a:ext>
                </a:extLst>
              </a:tr>
              <a:tr h="37173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vedoucí </a:t>
                      </a:r>
                      <a:r>
                        <a:rPr lang="cs-CZ" sz="2000" u="none" strike="noStrike" baseline="0" dirty="0" smtClean="0">
                          <a:effectLst/>
                          <a:latin typeface="+mn-lt"/>
                        </a:rPr>
                        <a:t>oddělení </a:t>
                      </a:r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bytového</a:t>
                      </a:r>
                      <a:endParaRPr lang="cs-CZ" sz="20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0,7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 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0,3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baseline="0" dirty="0"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571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Balík</Template>
  <TotalTime>1151</TotalTime>
  <Words>2626</Words>
  <Application>Microsoft Office PowerPoint</Application>
  <PresentationFormat>Širokoúhlá obrazovka</PresentationFormat>
  <Paragraphs>496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Gill Sans MT</vt:lpstr>
      <vt:lpstr>Wingdings</vt:lpstr>
      <vt:lpstr>Parcel</vt:lpstr>
      <vt:lpstr>Příspěvek na přenesenou působnost z pohledu tajemníků městských a obecních úřadů</vt:lpstr>
      <vt:lpstr>Počty obcí v ČR</vt:lpstr>
      <vt:lpstr>Počet zaměstnanců vykonávající přenesenou působnost a Informační systém o platech (ISP) MF dle NV č. 328/2013 pro rok 2023</vt:lpstr>
      <vt:lpstr>Počet zaměstnanců úřadů obcí a platy za rok 2023</vt:lpstr>
      <vt:lpstr>Vývoj příjmů obcí za výkon přenesené působnosti  2018 - 2023</vt:lpstr>
      <vt:lpstr>Meziroční procentní vývoj příjmů obcí za výkon přenesené působnosti 2019 – 2023</vt:lpstr>
      <vt:lpstr>Výstupy z benchmarkingového srovnávání  Platy zaměstnanců 2023</vt:lpstr>
      <vt:lpstr>Zaměstnanci statutárního města Karviné zařazení  do Magistrátu města Karviné v roce 2023</vt:lpstr>
      <vt:lpstr>Příklad definice úvazků z pohledu samostatné a přenesené působnosti na pracovišti oddělení bytového Odboru majetkového</vt:lpstr>
      <vt:lpstr>Příklad definice úvazků z pohledu samostatné a přenesené působnosti na pracovišti oddělení živnostenského Odboru správního</vt:lpstr>
      <vt:lpstr>Zaměstnanci statutárního města Karviné zařazení  do Magistrátu města Karviné v roce 2023</vt:lpstr>
      <vt:lpstr>Prezentace aplikace PowerPoint</vt:lpstr>
      <vt:lpstr>Propočet míry krytí skutečných nákladů na výkon přenesené působnosti v Magistrátu města Karviné a příspěvku státu na tento výkon pro rok 2023 metodou propočtu skutečných příjmů a výdajů z rozpočtu města</vt:lpstr>
      <vt:lpstr>Propočet míry krytí skutečných nákladů na výkon přenesené působnosti v Magistrátu města Karviné a příspěvku státu na tento výkon pro rok 2023 metodou aplikace koeficientu 0,48 na obsluhu a management</vt:lpstr>
      <vt:lpstr>Vývoj transferů na PP a platů v obcích </vt:lpstr>
      <vt:lpstr>Součtové srovnání výdajů a příjmů za výkon PP na obcích ČR v roce 2023</vt:lpstr>
      <vt:lpstr>Výstupy z benchmarkingového srovnávání – Platy zaměstnanců 2023</vt:lpstr>
      <vt:lpstr>Propočet skutečných výdajů BI 2005</vt:lpstr>
      <vt:lpstr>Závěrečné shrnutí</vt:lpstr>
      <vt:lpstr>Faktory ovlivňující uvedená Data</vt:lpstr>
      <vt:lpstr>Prameny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Příspěvek na přenesenou působnost z pohledu tajemníků městských a obecních úřadůa</dc:title>
  <dc:creator>Nogol Roman</dc:creator>
  <cp:lastModifiedBy>Hercigová Tamara</cp:lastModifiedBy>
  <cp:revision>109</cp:revision>
  <cp:lastPrinted>2024-11-05T12:13:04Z</cp:lastPrinted>
  <dcterms:created xsi:type="dcterms:W3CDTF">2024-11-01T08:52:04Z</dcterms:created>
  <dcterms:modified xsi:type="dcterms:W3CDTF">2024-11-05T12:18:57Z</dcterms:modified>
</cp:coreProperties>
</file>