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358" r:id="rId7"/>
    <p:sldId id="347" r:id="rId8"/>
    <p:sldId id="348" r:id="rId9"/>
    <p:sldId id="349" r:id="rId10"/>
    <p:sldId id="357" r:id="rId11"/>
    <p:sldId id="262" r:id="rId12"/>
    <p:sldId id="324" r:id="rId13"/>
    <p:sldId id="339" r:id="rId14"/>
    <p:sldId id="274" r:id="rId15"/>
    <p:sldId id="354" r:id="rId16"/>
    <p:sldId id="355" r:id="rId17"/>
    <p:sldId id="352" r:id="rId18"/>
  </p:sldIdLst>
  <p:sldSz cx="13442950" cy="75612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A939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843" autoAdjust="0"/>
  </p:normalViewPr>
  <p:slideViewPr>
    <p:cSldViewPr>
      <p:cViewPr varScale="1">
        <p:scale>
          <a:sx n="50" d="100"/>
          <a:sy n="50" d="100"/>
        </p:scale>
        <p:origin x="1060" y="44"/>
      </p:cViewPr>
      <p:guideLst>
        <p:guide orient="horz" pos="2381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</a:t>
            </a:r>
            <a:r>
              <a:rPr lang="en-US" dirty="0"/>
              <a:t> </a:t>
            </a:r>
            <a:r>
              <a:rPr lang="en-US" dirty="0" err="1"/>
              <a:t>příjmů</a:t>
            </a:r>
            <a:r>
              <a:rPr lang="en-US" dirty="0"/>
              <a:t> a </a:t>
            </a:r>
            <a:r>
              <a:rPr lang="en-US" dirty="0" err="1"/>
              <a:t>výdajů</a:t>
            </a:r>
            <a:r>
              <a:rPr lang="en-US" dirty="0"/>
              <a:t> </a:t>
            </a:r>
            <a:r>
              <a:rPr lang="en-US" dirty="0" err="1"/>
              <a:t>Kraje</a:t>
            </a:r>
            <a:r>
              <a:rPr lang="cs-CZ" dirty="0"/>
              <a:t> Vysočina</a:t>
            </a:r>
          </a:p>
          <a:p>
            <a:pPr>
              <a:defRPr/>
            </a:pP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List2!$B$2</c:f>
              <c:strCache>
                <c:ptCount val="1"/>
                <c:pt idx="0">
                  <c:v>Příjmy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List2!$A$3:$A$14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List2!$B$3:$B$14</c:f>
              <c:numCache>
                <c:formatCode>#,##0</c:formatCode>
                <c:ptCount val="12"/>
                <c:pt idx="0">
                  <c:v>8887000029.0099983</c:v>
                </c:pt>
                <c:pt idx="1">
                  <c:v>8707883454.0800018</c:v>
                </c:pt>
                <c:pt idx="2">
                  <c:v>9612309478.7199993</c:v>
                </c:pt>
                <c:pt idx="3">
                  <c:v>10537348101.379997</c:v>
                </c:pt>
                <c:pt idx="4">
                  <c:v>10776151947.07</c:v>
                </c:pt>
                <c:pt idx="5">
                  <c:v>11716893026.789997</c:v>
                </c:pt>
                <c:pt idx="6">
                  <c:v>13327465046.870003</c:v>
                </c:pt>
                <c:pt idx="7">
                  <c:v>15192915040.749998</c:v>
                </c:pt>
                <c:pt idx="8">
                  <c:v>17070288137.77</c:v>
                </c:pt>
                <c:pt idx="9">
                  <c:v>18583538573.820004</c:v>
                </c:pt>
                <c:pt idx="10">
                  <c:v>19746842183.48999</c:v>
                </c:pt>
                <c:pt idx="11">
                  <c:v>22401870739.430004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A-4A12-A305-083A87A16535}"/>
            </c:ext>
          </c:extLst>
        </c:ser>
        <c:ser>
          <c:idx val="1"/>
          <c:order val="1"/>
          <c:tx>
            <c:strRef>
              <c:f>List2!$C$2</c:f>
              <c:strCache>
                <c:ptCount val="1"/>
                <c:pt idx="0">
                  <c:v>Výdaje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List2!$A$3:$A$14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List2!$C$3:$C$14</c:f>
              <c:numCache>
                <c:formatCode>#,##0</c:formatCode>
                <c:ptCount val="12"/>
                <c:pt idx="0">
                  <c:v>8658434831.3200035</c:v>
                </c:pt>
                <c:pt idx="1">
                  <c:v>8576204743.7999983</c:v>
                </c:pt>
                <c:pt idx="2">
                  <c:v>9335259749.6400013</c:v>
                </c:pt>
                <c:pt idx="3">
                  <c:v>10417992861.650002</c:v>
                </c:pt>
                <c:pt idx="4">
                  <c:v>9768612541.0699997</c:v>
                </c:pt>
                <c:pt idx="5">
                  <c:v>10965025109.329996</c:v>
                </c:pt>
                <c:pt idx="6">
                  <c:v>12937596428.119999</c:v>
                </c:pt>
                <c:pt idx="7">
                  <c:v>14303214665.429998</c:v>
                </c:pt>
                <c:pt idx="8">
                  <c:v>16510452009.220003</c:v>
                </c:pt>
                <c:pt idx="9">
                  <c:v>17759320310.619999</c:v>
                </c:pt>
                <c:pt idx="10">
                  <c:v>20257489380.34</c:v>
                </c:pt>
                <c:pt idx="11">
                  <c:v>20254901832.409992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4A-4A12-A305-083A87A16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92799"/>
        <c:axId val="39809119"/>
      </c:barChart>
      <c:catAx>
        <c:axId val="3979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09119"/>
        <c:crosses val="autoZero"/>
        <c:auto val="1"/>
        <c:lblAlgn val="ctr"/>
        <c:lblOffset val="100"/>
        <c:noMultiLvlLbl val="0"/>
      </c:catAx>
      <c:valAx>
        <c:axId val="3980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792799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CF2AA-81F9-4E85-A479-0B347ED5A04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42E17FE-4596-41B4-BEE9-144E0B8CAF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3600" dirty="0"/>
            <a:t>zásobník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3600" dirty="0"/>
            <a:t>akcí</a:t>
          </a:r>
        </a:p>
      </dgm:t>
    </dgm:pt>
    <dgm:pt modelId="{FAAD5FCF-BF4D-43D8-AA2A-88ED0A17D7E8}" type="parTrans" cxnId="{AFFC6E8A-D78C-49DE-8577-EBA276AC0395}">
      <dgm:prSet/>
      <dgm:spPr/>
      <dgm:t>
        <a:bodyPr/>
        <a:lstStyle/>
        <a:p>
          <a:endParaRPr lang="cs-CZ"/>
        </a:p>
      </dgm:t>
    </dgm:pt>
    <dgm:pt modelId="{8DDFCFC6-91FE-4060-9406-E9A99C8B0143}" type="sibTrans" cxnId="{AFFC6E8A-D78C-49DE-8577-EBA276AC0395}">
      <dgm:prSet/>
      <dgm:spPr/>
      <dgm:t>
        <a:bodyPr/>
        <a:lstStyle/>
        <a:p>
          <a:endParaRPr lang="cs-CZ"/>
        </a:p>
      </dgm:t>
    </dgm:pt>
    <dgm:pt modelId="{568E76CE-346B-40FA-ABCB-FABC196A7303}">
      <dgm:prSet phldrT="[Text]" custT="1"/>
      <dgm:spPr/>
      <dgm:t>
        <a:bodyPr/>
        <a:lstStyle/>
        <a:p>
          <a:r>
            <a:rPr lang="cs-CZ" sz="3600" dirty="0"/>
            <a:t>projekty</a:t>
          </a:r>
        </a:p>
      </dgm:t>
    </dgm:pt>
    <dgm:pt modelId="{4C10B9BC-8689-497D-8CD4-19E42171788B}" type="parTrans" cxnId="{831B5218-013A-4570-B3C2-072957A694DC}">
      <dgm:prSet/>
      <dgm:spPr/>
      <dgm:t>
        <a:bodyPr/>
        <a:lstStyle/>
        <a:p>
          <a:endParaRPr lang="cs-CZ"/>
        </a:p>
      </dgm:t>
    </dgm:pt>
    <dgm:pt modelId="{AC333BFD-DA08-4377-93C6-E366B3AC476D}" type="sibTrans" cxnId="{831B5218-013A-4570-B3C2-072957A694DC}">
      <dgm:prSet/>
      <dgm:spPr/>
      <dgm:t>
        <a:bodyPr/>
        <a:lstStyle/>
        <a:p>
          <a:endParaRPr lang="cs-CZ"/>
        </a:p>
      </dgm:t>
    </dgm:pt>
    <dgm:pt modelId="{64DCEBB9-FF1C-4C7B-8E0F-FE4DBF5B8867}" type="pres">
      <dgm:prSet presAssocID="{F31CF2AA-81F9-4E85-A479-0B347ED5A049}" presName="Name0" presStyleCnt="0">
        <dgm:presLayoutVars>
          <dgm:dir/>
          <dgm:animOne val="branch"/>
          <dgm:animLvl val="lvl"/>
        </dgm:presLayoutVars>
      </dgm:prSet>
      <dgm:spPr/>
    </dgm:pt>
    <dgm:pt modelId="{6D0AEE7F-563C-4A4B-8808-9C66E9FD3F7D}" type="pres">
      <dgm:prSet presAssocID="{442E17FE-4596-41B4-BEE9-144E0B8CAF3C}" presName="chaos" presStyleCnt="0"/>
      <dgm:spPr/>
    </dgm:pt>
    <dgm:pt modelId="{772183AB-32CF-473A-B9B7-D8CABC3A5A28}" type="pres">
      <dgm:prSet presAssocID="{442E17FE-4596-41B4-BEE9-144E0B8CAF3C}" presName="parTx1" presStyleLbl="revTx" presStyleIdx="0" presStyleCnt="1"/>
      <dgm:spPr/>
    </dgm:pt>
    <dgm:pt modelId="{218723A3-46AE-4D42-93D1-09D68E305FCC}" type="pres">
      <dgm:prSet presAssocID="{442E17FE-4596-41B4-BEE9-144E0B8CAF3C}" presName="c1" presStyleLbl="node1" presStyleIdx="0" presStyleCnt="19"/>
      <dgm:spPr/>
    </dgm:pt>
    <dgm:pt modelId="{96A3CAC7-AB13-42AF-A5D7-7A57628CADD2}" type="pres">
      <dgm:prSet presAssocID="{442E17FE-4596-41B4-BEE9-144E0B8CAF3C}" presName="c2" presStyleLbl="node1" presStyleIdx="1" presStyleCnt="19"/>
      <dgm:spPr/>
    </dgm:pt>
    <dgm:pt modelId="{9957096A-0F2F-48D7-A971-3A2B190381FC}" type="pres">
      <dgm:prSet presAssocID="{442E17FE-4596-41B4-BEE9-144E0B8CAF3C}" presName="c3" presStyleLbl="node1" presStyleIdx="2" presStyleCnt="19"/>
      <dgm:spPr/>
    </dgm:pt>
    <dgm:pt modelId="{A1310E45-EA38-4D30-9A34-224EE5186831}" type="pres">
      <dgm:prSet presAssocID="{442E17FE-4596-41B4-BEE9-144E0B8CAF3C}" presName="c4" presStyleLbl="node1" presStyleIdx="3" presStyleCnt="19"/>
      <dgm:spPr/>
    </dgm:pt>
    <dgm:pt modelId="{C717A7A3-6A16-4416-BBA1-E99FB88B4FF3}" type="pres">
      <dgm:prSet presAssocID="{442E17FE-4596-41B4-BEE9-144E0B8CAF3C}" presName="c5" presStyleLbl="node1" presStyleIdx="4" presStyleCnt="19"/>
      <dgm:spPr/>
    </dgm:pt>
    <dgm:pt modelId="{C536A10B-3A47-4EA7-BCFB-43FAB5ED093C}" type="pres">
      <dgm:prSet presAssocID="{442E17FE-4596-41B4-BEE9-144E0B8CAF3C}" presName="c6" presStyleLbl="node1" presStyleIdx="5" presStyleCnt="19"/>
      <dgm:spPr/>
    </dgm:pt>
    <dgm:pt modelId="{002F5DAE-CD04-410D-98B8-AB535DB17141}" type="pres">
      <dgm:prSet presAssocID="{442E17FE-4596-41B4-BEE9-144E0B8CAF3C}" presName="c7" presStyleLbl="node1" presStyleIdx="6" presStyleCnt="19"/>
      <dgm:spPr/>
    </dgm:pt>
    <dgm:pt modelId="{DC03A6C2-5BBB-4499-BA9F-7EB1FCFC3CDD}" type="pres">
      <dgm:prSet presAssocID="{442E17FE-4596-41B4-BEE9-144E0B8CAF3C}" presName="c8" presStyleLbl="node1" presStyleIdx="7" presStyleCnt="19"/>
      <dgm:spPr/>
    </dgm:pt>
    <dgm:pt modelId="{A57C5047-6324-4396-AA96-43C11BA5505E}" type="pres">
      <dgm:prSet presAssocID="{442E17FE-4596-41B4-BEE9-144E0B8CAF3C}" presName="c9" presStyleLbl="node1" presStyleIdx="8" presStyleCnt="19"/>
      <dgm:spPr/>
    </dgm:pt>
    <dgm:pt modelId="{67C64367-097A-4F03-BCE7-315797A39D94}" type="pres">
      <dgm:prSet presAssocID="{442E17FE-4596-41B4-BEE9-144E0B8CAF3C}" presName="c10" presStyleLbl="node1" presStyleIdx="9" presStyleCnt="19"/>
      <dgm:spPr/>
    </dgm:pt>
    <dgm:pt modelId="{F4AA5AE3-1677-4FAA-8450-9647FB32B774}" type="pres">
      <dgm:prSet presAssocID="{442E17FE-4596-41B4-BEE9-144E0B8CAF3C}" presName="c11" presStyleLbl="node1" presStyleIdx="10" presStyleCnt="19"/>
      <dgm:spPr/>
    </dgm:pt>
    <dgm:pt modelId="{2D06148E-F7A5-4EA8-831B-995B1FE33C62}" type="pres">
      <dgm:prSet presAssocID="{442E17FE-4596-41B4-BEE9-144E0B8CAF3C}" presName="c12" presStyleLbl="node1" presStyleIdx="11" presStyleCnt="19"/>
      <dgm:spPr/>
    </dgm:pt>
    <dgm:pt modelId="{085EA322-8847-4E8F-AB93-83BE73ABFF24}" type="pres">
      <dgm:prSet presAssocID="{442E17FE-4596-41B4-BEE9-144E0B8CAF3C}" presName="c13" presStyleLbl="node1" presStyleIdx="12" presStyleCnt="19"/>
      <dgm:spPr/>
    </dgm:pt>
    <dgm:pt modelId="{82EF39F0-E7AB-493E-9FFF-01D591FF8B9A}" type="pres">
      <dgm:prSet presAssocID="{442E17FE-4596-41B4-BEE9-144E0B8CAF3C}" presName="c14" presStyleLbl="node1" presStyleIdx="13" presStyleCnt="19"/>
      <dgm:spPr/>
    </dgm:pt>
    <dgm:pt modelId="{7A7BFB9E-BB7D-4417-BDC7-A662A8CB427F}" type="pres">
      <dgm:prSet presAssocID="{442E17FE-4596-41B4-BEE9-144E0B8CAF3C}" presName="c15" presStyleLbl="node1" presStyleIdx="14" presStyleCnt="19"/>
      <dgm:spPr/>
    </dgm:pt>
    <dgm:pt modelId="{E6CD4B91-9CFA-4956-8308-8D988D248FC6}" type="pres">
      <dgm:prSet presAssocID="{442E17FE-4596-41B4-BEE9-144E0B8CAF3C}" presName="c16" presStyleLbl="node1" presStyleIdx="15" presStyleCnt="19"/>
      <dgm:spPr/>
    </dgm:pt>
    <dgm:pt modelId="{735CB5BF-5807-4559-9E86-DA2903E780EE}" type="pres">
      <dgm:prSet presAssocID="{442E17FE-4596-41B4-BEE9-144E0B8CAF3C}" presName="c17" presStyleLbl="node1" presStyleIdx="16" presStyleCnt="19"/>
      <dgm:spPr/>
    </dgm:pt>
    <dgm:pt modelId="{B292861D-92D2-4CEC-A7CB-90E00366E3A9}" type="pres">
      <dgm:prSet presAssocID="{442E17FE-4596-41B4-BEE9-144E0B8CAF3C}" presName="c18" presStyleLbl="node1" presStyleIdx="17" presStyleCnt="19"/>
      <dgm:spPr/>
    </dgm:pt>
    <dgm:pt modelId="{91F59786-9E89-4758-8D08-4D9273665D2F}" type="pres">
      <dgm:prSet presAssocID="{8DDFCFC6-91FE-4060-9406-E9A99C8B0143}" presName="chevronComposite1" presStyleCnt="0"/>
      <dgm:spPr/>
    </dgm:pt>
    <dgm:pt modelId="{ED31F724-44E1-4EDC-9E3B-9BF7BBA6F7ED}" type="pres">
      <dgm:prSet presAssocID="{8DDFCFC6-91FE-4060-9406-E9A99C8B0143}" presName="chevron1" presStyleLbl="sibTrans2D1" presStyleIdx="0" presStyleCnt="2" custScaleY="33772" custLinFactNeighborX="7092" custLinFactNeighborY="0"/>
      <dgm:spPr>
        <a:solidFill>
          <a:srgbClr val="FFC000"/>
        </a:solidFill>
      </dgm:spPr>
    </dgm:pt>
    <dgm:pt modelId="{AE6C93CD-E21D-4888-B655-DF9A5CED590F}" type="pres">
      <dgm:prSet presAssocID="{8DDFCFC6-91FE-4060-9406-E9A99C8B0143}" presName="spChevron1" presStyleCnt="0"/>
      <dgm:spPr/>
    </dgm:pt>
    <dgm:pt modelId="{B58D43F2-B0DA-4715-910C-7C97C1D39588}" type="pres">
      <dgm:prSet presAssocID="{8DDFCFC6-91FE-4060-9406-E9A99C8B0143}" presName="overlap" presStyleCnt="0"/>
      <dgm:spPr/>
    </dgm:pt>
    <dgm:pt modelId="{291328BA-C94E-49AA-A276-325D495F0EEC}" type="pres">
      <dgm:prSet presAssocID="{8DDFCFC6-91FE-4060-9406-E9A99C8B0143}" presName="chevronComposite2" presStyleCnt="0"/>
      <dgm:spPr/>
    </dgm:pt>
    <dgm:pt modelId="{3E678875-74A7-40D5-AE78-C3FD7BE78258}" type="pres">
      <dgm:prSet presAssocID="{8DDFCFC6-91FE-4060-9406-E9A99C8B0143}" presName="chevron2" presStyleLbl="sibTrans2D1" presStyleIdx="1" presStyleCnt="2" custScaleY="33772" custLinFactNeighborX="7092" custLinFactNeighborY="0"/>
      <dgm:spPr>
        <a:solidFill>
          <a:srgbClr val="92D050"/>
        </a:solidFill>
      </dgm:spPr>
    </dgm:pt>
    <dgm:pt modelId="{61EC8709-C5FE-45E2-8A15-7F5B612ABF56}" type="pres">
      <dgm:prSet presAssocID="{8DDFCFC6-91FE-4060-9406-E9A99C8B0143}" presName="spChevron2" presStyleCnt="0"/>
      <dgm:spPr/>
    </dgm:pt>
    <dgm:pt modelId="{DC78F0E5-BA7A-4A8A-A5C9-A19061FBF64C}" type="pres">
      <dgm:prSet presAssocID="{568E76CE-346B-40FA-ABCB-FABC196A7303}" presName="last" presStyleCnt="0"/>
      <dgm:spPr/>
    </dgm:pt>
    <dgm:pt modelId="{4D0B5007-FFA2-45BA-B2FC-4D80EBB354E9}" type="pres">
      <dgm:prSet presAssocID="{568E76CE-346B-40FA-ABCB-FABC196A7303}" presName="circleTx" presStyleLbl="node1" presStyleIdx="18" presStyleCnt="19"/>
      <dgm:spPr/>
    </dgm:pt>
    <dgm:pt modelId="{0DC2FD99-EB0A-4DA9-8CC0-7CDCC197071C}" type="pres">
      <dgm:prSet presAssocID="{568E76CE-346B-40FA-ABCB-FABC196A7303}" presName="spN" presStyleCnt="0"/>
      <dgm:spPr/>
    </dgm:pt>
  </dgm:ptLst>
  <dgm:cxnLst>
    <dgm:cxn modelId="{831B5218-013A-4570-B3C2-072957A694DC}" srcId="{F31CF2AA-81F9-4E85-A479-0B347ED5A049}" destId="{568E76CE-346B-40FA-ABCB-FABC196A7303}" srcOrd="1" destOrd="0" parTransId="{4C10B9BC-8689-497D-8CD4-19E42171788B}" sibTransId="{AC333BFD-DA08-4377-93C6-E366B3AC476D}"/>
    <dgm:cxn modelId="{12105D61-5614-479C-9C7A-08BAB38E806F}" type="presOf" srcId="{568E76CE-346B-40FA-ABCB-FABC196A7303}" destId="{4D0B5007-FFA2-45BA-B2FC-4D80EBB354E9}" srcOrd="0" destOrd="0" presId="urn:microsoft.com/office/officeart/2009/3/layout/RandomtoResultProcess"/>
    <dgm:cxn modelId="{67E9C947-00A1-480D-8D2B-9B098EFC68E8}" type="presOf" srcId="{442E17FE-4596-41B4-BEE9-144E0B8CAF3C}" destId="{772183AB-32CF-473A-B9B7-D8CABC3A5A28}" srcOrd="0" destOrd="0" presId="urn:microsoft.com/office/officeart/2009/3/layout/RandomtoResultProcess"/>
    <dgm:cxn modelId="{AFFC6E8A-D78C-49DE-8577-EBA276AC0395}" srcId="{F31CF2AA-81F9-4E85-A479-0B347ED5A049}" destId="{442E17FE-4596-41B4-BEE9-144E0B8CAF3C}" srcOrd="0" destOrd="0" parTransId="{FAAD5FCF-BF4D-43D8-AA2A-88ED0A17D7E8}" sibTransId="{8DDFCFC6-91FE-4060-9406-E9A99C8B0143}"/>
    <dgm:cxn modelId="{DE504E8C-DF0E-4231-A117-1CCAAE588111}" type="presOf" srcId="{F31CF2AA-81F9-4E85-A479-0B347ED5A049}" destId="{64DCEBB9-FF1C-4C7B-8E0F-FE4DBF5B8867}" srcOrd="0" destOrd="0" presId="urn:microsoft.com/office/officeart/2009/3/layout/RandomtoResultProcess"/>
    <dgm:cxn modelId="{06726E0C-E28C-4CD0-AD94-BD797B85D64D}" type="presParOf" srcId="{64DCEBB9-FF1C-4C7B-8E0F-FE4DBF5B8867}" destId="{6D0AEE7F-563C-4A4B-8808-9C66E9FD3F7D}" srcOrd="0" destOrd="0" presId="urn:microsoft.com/office/officeart/2009/3/layout/RandomtoResultProcess"/>
    <dgm:cxn modelId="{CEC7AD14-748E-4D86-806E-FF231FC8A85A}" type="presParOf" srcId="{6D0AEE7F-563C-4A4B-8808-9C66E9FD3F7D}" destId="{772183AB-32CF-473A-B9B7-D8CABC3A5A28}" srcOrd="0" destOrd="0" presId="urn:microsoft.com/office/officeart/2009/3/layout/RandomtoResultProcess"/>
    <dgm:cxn modelId="{E183A7E0-E0A8-4497-B665-00F8BC95DF3A}" type="presParOf" srcId="{6D0AEE7F-563C-4A4B-8808-9C66E9FD3F7D}" destId="{218723A3-46AE-4D42-93D1-09D68E305FCC}" srcOrd="1" destOrd="0" presId="urn:microsoft.com/office/officeart/2009/3/layout/RandomtoResultProcess"/>
    <dgm:cxn modelId="{9E9AF90A-FE07-47D7-98E7-ED8A02716EEF}" type="presParOf" srcId="{6D0AEE7F-563C-4A4B-8808-9C66E9FD3F7D}" destId="{96A3CAC7-AB13-42AF-A5D7-7A57628CADD2}" srcOrd="2" destOrd="0" presId="urn:microsoft.com/office/officeart/2009/3/layout/RandomtoResultProcess"/>
    <dgm:cxn modelId="{47BEB6D4-697C-4D6D-AF9C-8559CB582101}" type="presParOf" srcId="{6D0AEE7F-563C-4A4B-8808-9C66E9FD3F7D}" destId="{9957096A-0F2F-48D7-A971-3A2B190381FC}" srcOrd="3" destOrd="0" presId="urn:microsoft.com/office/officeart/2009/3/layout/RandomtoResultProcess"/>
    <dgm:cxn modelId="{D2302771-CD48-44C3-BACD-F0E2D1010787}" type="presParOf" srcId="{6D0AEE7F-563C-4A4B-8808-9C66E9FD3F7D}" destId="{A1310E45-EA38-4D30-9A34-224EE5186831}" srcOrd="4" destOrd="0" presId="urn:microsoft.com/office/officeart/2009/3/layout/RandomtoResultProcess"/>
    <dgm:cxn modelId="{E71D8DE6-A89B-4191-A718-64ACBD0A4C9C}" type="presParOf" srcId="{6D0AEE7F-563C-4A4B-8808-9C66E9FD3F7D}" destId="{C717A7A3-6A16-4416-BBA1-E99FB88B4FF3}" srcOrd="5" destOrd="0" presId="urn:microsoft.com/office/officeart/2009/3/layout/RandomtoResultProcess"/>
    <dgm:cxn modelId="{FDE33AB3-D54B-4D7D-8330-24F473DAC91E}" type="presParOf" srcId="{6D0AEE7F-563C-4A4B-8808-9C66E9FD3F7D}" destId="{C536A10B-3A47-4EA7-BCFB-43FAB5ED093C}" srcOrd="6" destOrd="0" presId="urn:microsoft.com/office/officeart/2009/3/layout/RandomtoResultProcess"/>
    <dgm:cxn modelId="{4EBD3B5D-5A29-4109-9C98-33308B465932}" type="presParOf" srcId="{6D0AEE7F-563C-4A4B-8808-9C66E9FD3F7D}" destId="{002F5DAE-CD04-410D-98B8-AB535DB17141}" srcOrd="7" destOrd="0" presId="urn:microsoft.com/office/officeart/2009/3/layout/RandomtoResultProcess"/>
    <dgm:cxn modelId="{545A40DF-A647-49E1-BF93-CA56596AD5D3}" type="presParOf" srcId="{6D0AEE7F-563C-4A4B-8808-9C66E9FD3F7D}" destId="{DC03A6C2-5BBB-4499-BA9F-7EB1FCFC3CDD}" srcOrd="8" destOrd="0" presId="urn:microsoft.com/office/officeart/2009/3/layout/RandomtoResultProcess"/>
    <dgm:cxn modelId="{6CA54AC7-006A-4082-9A71-05876524FD20}" type="presParOf" srcId="{6D0AEE7F-563C-4A4B-8808-9C66E9FD3F7D}" destId="{A57C5047-6324-4396-AA96-43C11BA5505E}" srcOrd="9" destOrd="0" presId="urn:microsoft.com/office/officeart/2009/3/layout/RandomtoResultProcess"/>
    <dgm:cxn modelId="{F3FD755E-5326-4569-B57F-5A7ABA1D58A1}" type="presParOf" srcId="{6D0AEE7F-563C-4A4B-8808-9C66E9FD3F7D}" destId="{67C64367-097A-4F03-BCE7-315797A39D94}" srcOrd="10" destOrd="0" presId="urn:microsoft.com/office/officeart/2009/3/layout/RandomtoResultProcess"/>
    <dgm:cxn modelId="{F7735E1E-6A8D-41BD-983A-9D84D4A2F083}" type="presParOf" srcId="{6D0AEE7F-563C-4A4B-8808-9C66E9FD3F7D}" destId="{F4AA5AE3-1677-4FAA-8450-9647FB32B774}" srcOrd="11" destOrd="0" presId="urn:microsoft.com/office/officeart/2009/3/layout/RandomtoResultProcess"/>
    <dgm:cxn modelId="{EE016E6E-A484-4ACC-A8DC-9C6B2C2BFCDF}" type="presParOf" srcId="{6D0AEE7F-563C-4A4B-8808-9C66E9FD3F7D}" destId="{2D06148E-F7A5-4EA8-831B-995B1FE33C62}" srcOrd="12" destOrd="0" presId="urn:microsoft.com/office/officeart/2009/3/layout/RandomtoResultProcess"/>
    <dgm:cxn modelId="{9FBD28A6-53E3-4613-9E51-9E2A9FB922E3}" type="presParOf" srcId="{6D0AEE7F-563C-4A4B-8808-9C66E9FD3F7D}" destId="{085EA322-8847-4E8F-AB93-83BE73ABFF24}" srcOrd="13" destOrd="0" presId="urn:microsoft.com/office/officeart/2009/3/layout/RandomtoResultProcess"/>
    <dgm:cxn modelId="{7FAA4FF2-0DA2-42B3-B6E5-E2C94C221D56}" type="presParOf" srcId="{6D0AEE7F-563C-4A4B-8808-9C66E9FD3F7D}" destId="{82EF39F0-E7AB-493E-9FFF-01D591FF8B9A}" srcOrd="14" destOrd="0" presId="urn:microsoft.com/office/officeart/2009/3/layout/RandomtoResultProcess"/>
    <dgm:cxn modelId="{446F6CE8-F6BC-4EA8-AFA1-F51311ABF91D}" type="presParOf" srcId="{6D0AEE7F-563C-4A4B-8808-9C66E9FD3F7D}" destId="{7A7BFB9E-BB7D-4417-BDC7-A662A8CB427F}" srcOrd="15" destOrd="0" presId="urn:microsoft.com/office/officeart/2009/3/layout/RandomtoResultProcess"/>
    <dgm:cxn modelId="{9469B94C-536A-4396-B318-921E56E0EC93}" type="presParOf" srcId="{6D0AEE7F-563C-4A4B-8808-9C66E9FD3F7D}" destId="{E6CD4B91-9CFA-4956-8308-8D988D248FC6}" srcOrd="16" destOrd="0" presId="urn:microsoft.com/office/officeart/2009/3/layout/RandomtoResultProcess"/>
    <dgm:cxn modelId="{102AD291-F60D-4A18-92D6-E3F514239D15}" type="presParOf" srcId="{6D0AEE7F-563C-4A4B-8808-9C66E9FD3F7D}" destId="{735CB5BF-5807-4559-9E86-DA2903E780EE}" srcOrd="17" destOrd="0" presId="urn:microsoft.com/office/officeart/2009/3/layout/RandomtoResultProcess"/>
    <dgm:cxn modelId="{180D0DAF-75B0-4258-BBB4-2AB1FF836872}" type="presParOf" srcId="{6D0AEE7F-563C-4A4B-8808-9C66E9FD3F7D}" destId="{B292861D-92D2-4CEC-A7CB-90E00366E3A9}" srcOrd="18" destOrd="0" presId="urn:microsoft.com/office/officeart/2009/3/layout/RandomtoResultProcess"/>
    <dgm:cxn modelId="{EACF95D0-B9CD-47E3-89B3-A438B8047AF7}" type="presParOf" srcId="{64DCEBB9-FF1C-4C7B-8E0F-FE4DBF5B8867}" destId="{91F59786-9E89-4758-8D08-4D9273665D2F}" srcOrd="1" destOrd="0" presId="urn:microsoft.com/office/officeart/2009/3/layout/RandomtoResultProcess"/>
    <dgm:cxn modelId="{4F617B53-C9E1-410E-BBE7-2FF806F10845}" type="presParOf" srcId="{91F59786-9E89-4758-8D08-4D9273665D2F}" destId="{ED31F724-44E1-4EDC-9E3B-9BF7BBA6F7ED}" srcOrd="0" destOrd="0" presId="urn:microsoft.com/office/officeart/2009/3/layout/RandomtoResultProcess"/>
    <dgm:cxn modelId="{6355CDB8-79F3-4EC5-AA52-186FA3BC697B}" type="presParOf" srcId="{91F59786-9E89-4758-8D08-4D9273665D2F}" destId="{AE6C93CD-E21D-4888-B655-DF9A5CED590F}" srcOrd="1" destOrd="0" presId="urn:microsoft.com/office/officeart/2009/3/layout/RandomtoResultProcess"/>
    <dgm:cxn modelId="{77FC39E3-B825-4A58-86EE-D62F3D3A514A}" type="presParOf" srcId="{64DCEBB9-FF1C-4C7B-8E0F-FE4DBF5B8867}" destId="{B58D43F2-B0DA-4715-910C-7C97C1D39588}" srcOrd="2" destOrd="0" presId="urn:microsoft.com/office/officeart/2009/3/layout/RandomtoResultProcess"/>
    <dgm:cxn modelId="{3ACC9861-DCA6-4C57-919D-02C9E812614A}" type="presParOf" srcId="{64DCEBB9-FF1C-4C7B-8E0F-FE4DBF5B8867}" destId="{291328BA-C94E-49AA-A276-325D495F0EEC}" srcOrd="3" destOrd="0" presId="urn:microsoft.com/office/officeart/2009/3/layout/RandomtoResultProcess"/>
    <dgm:cxn modelId="{4B603E85-02A2-496E-9983-F0646D4793C6}" type="presParOf" srcId="{291328BA-C94E-49AA-A276-325D495F0EEC}" destId="{3E678875-74A7-40D5-AE78-C3FD7BE78258}" srcOrd="0" destOrd="0" presId="urn:microsoft.com/office/officeart/2009/3/layout/RandomtoResultProcess"/>
    <dgm:cxn modelId="{4E3BD7D1-A0DB-49FA-B080-D3F0164A8BCC}" type="presParOf" srcId="{291328BA-C94E-49AA-A276-325D495F0EEC}" destId="{61EC8709-C5FE-45E2-8A15-7F5B612ABF56}" srcOrd="1" destOrd="0" presId="urn:microsoft.com/office/officeart/2009/3/layout/RandomtoResultProcess"/>
    <dgm:cxn modelId="{C1AB021A-BFD7-4141-BD98-1C43B7252CED}" type="presParOf" srcId="{64DCEBB9-FF1C-4C7B-8E0F-FE4DBF5B8867}" destId="{DC78F0E5-BA7A-4A8A-A5C9-A19061FBF64C}" srcOrd="4" destOrd="0" presId="urn:microsoft.com/office/officeart/2009/3/layout/RandomtoResultProcess"/>
    <dgm:cxn modelId="{FACCB78B-6D35-422F-A3BD-E20A39A9D3B4}" type="presParOf" srcId="{DC78F0E5-BA7A-4A8A-A5C9-A19061FBF64C}" destId="{4D0B5007-FFA2-45BA-B2FC-4D80EBB354E9}" srcOrd="0" destOrd="0" presId="urn:microsoft.com/office/officeart/2009/3/layout/RandomtoResultProcess"/>
    <dgm:cxn modelId="{A5BC3363-A9C9-41E4-96C8-4348124D2052}" type="presParOf" srcId="{DC78F0E5-BA7A-4A8A-A5C9-A19061FBF64C}" destId="{0DC2FD99-EB0A-4DA9-8CC0-7CDCC197071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9DDE8-80FB-43CF-943A-2689309521D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3B4C6E86-EE2C-4FE1-914E-80B4AD5A0EBB}">
      <dgm:prSet phldrT="[Text]"/>
      <dgm:spPr/>
      <dgm:t>
        <a:bodyPr/>
        <a:lstStyle/>
        <a:p>
          <a:r>
            <a:rPr lang="cs-CZ" dirty="0"/>
            <a:t>Dlouhodobý plán</a:t>
          </a:r>
        </a:p>
      </dgm:t>
    </dgm:pt>
    <dgm:pt modelId="{C00ABA7D-6229-495E-9676-EF01E6BE375D}" type="parTrans" cxnId="{1B7D254E-B995-4DFC-B978-2A1E74C6141F}">
      <dgm:prSet/>
      <dgm:spPr/>
      <dgm:t>
        <a:bodyPr/>
        <a:lstStyle/>
        <a:p>
          <a:endParaRPr lang="cs-CZ"/>
        </a:p>
      </dgm:t>
    </dgm:pt>
    <dgm:pt modelId="{06D8C2BE-0E5D-46CA-8A3C-311CC9C5F7E1}" type="sibTrans" cxnId="{1B7D254E-B995-4DFC-B978-2A1E74C6141F}">
      <dgm:prSet/>
      <dgm:spPr/>
      <dgm:t>
        <a:bodyPr/>
        <a:lstStyle/>
        <a:p>
          <a:endParaRPr lang="cs-CZ"/>
        </a:p>
      </dgm:t>
    </dgm:pt>
    <dgm:pt modelId="{85B5B567-3CB0-42AD-87B9-5F8082D2094E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Střednědobý výhled</a:t>
          </a:r>
        </a:p>
      </dgm:t>
    </dgm:pt>
    <dgm:pt modelId="{2DF8C382-72CA-45EE-912E-5302C2454A03}" type="parTrans" cxnId="{295770F2-3BC6-4558-A2C2-8377A3EFB891}">
      <dgm:prSet/>
      <dgm:spPr/>
      <dgm:t>
        <a:bodyPr/>
        <a:lstStyle/>
        <a:p>
          <a:endParaRPr lang="cs-CZ"/>
        </a:p>
      </dgm:t>
    </dgm:pt>
    <dgm:pt modelId="{B7FEF44D-218D-46A1-B0F6-66A0F3C6700E}" type="sibTrans" cxnId="{295770F2-3BC6-4558-A2C2-8377A3EFB891}">
      <dgm:prSet/>
      <dgm:spPr/>
      <dgm:t>
        <a:bodyPr/>
        <a:lstStyle/>
        <a:p>
          <a:endParaRPr lang="cs-CZ"/>
        </a:p>
      </dgm:t>
    </dgm:pt>
    <dgm:pt modelId="{C3801D68-ED8B-4EFB-B29B-A9198C3AEFFF}">
      <dgm:prSet phldrT="[Text]"/>
      <dgm:spPr/>
      <dgm:t>
        <a:bodyPr/>
        <a:lstStyle/>
        <a:p>
          <a:r>
            <a:rPr lang="cs-CZ" dirty="0"/>
            <a:t>Rozpočet</a:t>
          </a:r>
        </a:p>
      </dgm:t>
    </dgm:pt>
    <dgm:pt modelId="{07E9C3A5-2D57-4FCD-98AB-929C4A344624}" type="parTrans" cxnId="{D8B949AB-5486-4059-95F2-321F3A0FA1AD}">
      <dgm:prSet/>
      <dgm:spPr/>
      <dgm:t>
        <a:bodyPr/>
        <a:lstStyle/>
        <a:p>
          <a:endParaRPr lang="cs-CZ"/>
        </a:p>
      </dgm:t>
    </dgm:pt>
    <dgm:pt modelId="{84C7964A-1BD8-41A4-A79E-0C2DC64C9F01}" type="sibTrans" cxnId="{D8B949AB-5486-4059-95F2-321F3A0FA1AD}">
      <dgm:prSet/>
      <dgm:spPr/>
      <dgm:t>
        <a:bodyPr/>
        <a:lstStyle/>
        <a:p>
          <a:endParaRPr lang="cs-CZ"/>
        </a:p>
      </dgm:t>
    </dgm:pt>
    <dgm:pt modelId="{81652CF3-38C1-4FA8-B2FE-DB9FE9099ABE}" type="pres">
      <dgm:prSet presAssocID="{1D69DDE8-80FB-43CF-943A-2689309521DB}" presName="Name0" presStyleCnt="0">
        <dgm:presLayoutVars>
          <dgm:dir/>
          <dgm:animLvl val="lvl"/>
          <dgm:resizeHandles val="exact"/>
        </dgm:presLayoutVars>
      </dgm:prSet>
      <dgm:spPr/>
    </dgm:pt>
    <dgm:pt modelId="{14030705-529B-4662-82FE-BE2B2CEAE3D9}" type="pres">
      <dgm:prSet presAssocID="{3B4C6E86-EE2C-4FE1-914E-80B4AD5A0EBB}" presName="parTxOnly" presStyleLbl="node1" presStyleIdx="0" presStyleCnt="3" custScaleY="60773">
        <dgm:presLayoutVars>
          <dgm:chMax val="0"/>
          <dgm:chPref val="0"/>
          <dgm:bulletEnabled val="1"/>
        </dgm:presLayoutVars>
      </dgm:prSet>
      <dgm:spPr/>
    </dgm:pt>
    <dgm:pt modelId="{AC459EDB-962A-4B77-8331-1DC31080D3C8}" type="pres">
      <dgm:prSet presAssocID="{06D8C2BE-0E5D-46CA-8A3C-311CC9C5F7E1}" presName="parTxOnlySpace" presStyleCnt="0"/>
      <dgm:spPr/>
    </dgm:pt>
    <dgm:pt modelId="{A91A9148-6D26-4ABD-8FF6-EA6E7EE7BEEA}" type="pres">
      <dgm:prSet presAssocID="{85B5B567-3CB0-42AD-87B9-5F8082D2094E}" presName="parTxOnly" presStyleLbl="node1" presStyleIdx="1" presStyleCnt="3" custScaleY="60773">
        <dgm:presLayoutVars>
          <dgm:chMax val="0"/>
          <dgm:chPref val="0"/>
          <dgm:bulletEnabled val="1"/>
        </dgm:presLayoutVars>
      </dgm:prSet>
      <dgm:spPr/>
    </dgm:pt>
    <dgm:pt modelId="{99915A01-AA2F-414D-BF2A-1BA331B1D045}" type="pres">
      <dgm:prSet presAssocID="{B7FEF44D-218D-46A1-B0F6-66A0F3C6700E}" presName="parTxOnlySpace" presStyleCnt="0"/>
      <dgm:spPr/>
    </dgm:pt>
    <dgm:pt modelId="{A92ECCAA-49E9-4C92-A68D-35FF86587B72}" type="pres">
      <dgm:prSet presAssocID="{C3801D68-ED8B-4EFB-B29B-A9198C3AEFFF}" presName="parTxOnly" presStyleLbl="node1" presStyleIdx="2" presStyleCnt="3" custScaleY="60773">
        <dgm:presLayoutVars>
          <dgm:chMax val="0"/>
          <dgm:chPref val="0"/>
          <dgm:bulletEnabled val="1"/>
        </dgm:presLayoutVars>
      </dgm:prSet>
      <dgm:spPr/>
    </dgm:pt>
  </dgm:ptLst>
  <dgm:cxnLst>
    <dgm:cxn modelId="{F9007661-1854-4CF8-B787-ED3D6CAAA010}" type="presOf" srcId="{3B4C6E86-EE2C-4FE1-914E-80B4AD5A0EBB}" destId="{14030705-529B-4662-82FE-BE2B2CEAE3D9}" srcOrd="0" destOrd="0" presId="urn:microsoft.com/office/officeart/2005/8/layout/chevron1"/>
    <dgm:cxn modelId="{1B7D254E-B995-4DFC-B978-2A1E74C6141F}" srcId="{1D69DDE8-80FB-43CF-943A-2689309521DB}" destId="{3B4C6E86-EE2C-4FE1-914E-80B4AD5A0EBB}" srcOrd="0" destOrd="0" parTransId="{C00ABA7D-6229-495E-9676-EF01E6BE375D}" sibTransId="{06D8C2BE-0E5D-46CA-8A3C-311CC9C5F7E1}"/>
    <dgm:cxn modelId="{55E16DA3-D4D9-4514-A3DB-77EEBF1AB519}" type="presOf" srcId="{85B5B567-3CB0-42AD-87B9-5F8082D2094E}" destId="{A91A9148-6D26-4ABD-8FF6-EA6E7EE7BEEA}" srcOrd="0" destOrd="0" presId="urn:microsoft.com/office/officeart/2005/8/layout/chevron1"/>
    <dgm:cxn modelId="{D8B949AB-5486-4059-95F2-321F3A0FA1AD}" srcId="{1D69DDE8-80FB-43CF-943A-2689309521DB}" destId="{C3801D68-ED8B-4EFB-B29B-A9198C3AEFFF}" srcOrd="2" destOrd="0" parTransId="{07E9C3A5-2D57-4FCD-98AB-929C4A344624}" sibTransId="{84C7964A-1BD8-41A4-A79E-0C2DC64C9F01}"/>
    <dgm:cxn modelId="{904F1FC7-690B-47C1-87D0-E0DD7EC4DEFD}" type="presOf" srcId="{1D69DDE8-80FB-43CF-943A-2689309521DB}" destId="{81652CF3-38C1-4FA8-B2FE-DB9FE9099ABE}" srcOrd="0" destOrd="0" presId="urn:microsoft.com/office/officeart/2005/8/layout/chevron1"/>
    <dgm:cxn modelId="{8D9ABAD1-3E23-449E-A93C-9CFE56424959}" type="presOf" srcId="{C3801D68-ED8B-4EFB-B29B-A9198C3AEFFF}" destId="{A92ECCAA-49E9-4C92-A68D-35FF86587B72}" srcOrd="0" destOrd="0" presId="urn:microsoft.com/office/officeart/2005/8/layout/chevron1"/>
    <dgm:cxn modelId="{295770F2-3BC6-4558-A2C2-8377A3EFB891}" srcId="{1D69DDE8-80FB-43CF-943A-2689309521DB}" destId="{85B5B567-3CB0-42AD-87B9-5F8082D2094E}" srcOrd="1" destOrd="0" parTransId="{2DF8C382-72CA-45EE-912E-5302C2454A03}" sibTransId="{B7FEF44D-218D-46A1-B0F6-66A0F3C6700E}"/>
    <dgm:cxn modelId="{A728CCC1-45B5-4344-BA62-67CDADB4B229}" type="presParOf" srcId="{81652CF3-38C1-4FA8-B2FE-DB9FE9099ABE}" destId="{14030705-529B-4662-82FE-BE2B2CEAE3D9}" srcOrd="0" destOrd="0" presId="urn:microsoft.com/office/officeart/2005/8/layout/chevron1"/>
    <dgm:cxn modelId="{0E9B7C6F-EB9C-46AE-A026-F1F42CF6D4D0}" type="presParOf" srcId="{81652CF3-38C1-4FA8-B2FE-DB9FE9099ABE}" destId="{AC459EDB-962A-4B77-8331-1DC31080D3C8}" srcOrd="1" destOrd="0" presId="urn:microsoft.com/office/officeart/2005/8/layout/chevron1"/>
    <dgm:cxn modelId="{CDC43CA3-3A20-4FFD-B09A-943A5747B6D4}" type="presParOf" srcId="{81652CF3-38C1-4FA8-B2FE-DB9FE9099ABE}" destId="{A91A9148-6D26-4ABD-8FF6-EA6E7EE7BEEA}" srcOrd="2" destOrd="0" presId="urn:microsoft.com/office/officeart/2005/8/layout/chevron1"/>
    <dgm:cxn modelId="{D7B1027D-515B-472C-8A36-263C73ACDD40}" type="presParOf" srcId="{81652CF3-38C1-4FA8-B2FE-DB9FE9099ABE}" destId="{99915A01-AA2F-414D-BF2A-1BA331B1D045}" srcOrd="3" destOrd="0" presId="urn:microsoft.com/office/officeart/2005/8/layout/chevron1"/>
    <dgm:cxn modelId="{27F84AB9-42FA-42BA-85EA-8011FBEB9AEF}" type="presParOf" srcId="{81652CF3-38C1-4FA8-B2FE-DB9FE9099ABE}" destId="{A92ECCAA-49E9-4C92-A68D-35FF86587B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183AB-32CF-473A-B9B7-D8CABC3A5A28}">
      <dsp:nvSpPr>
        <dsp:cNvPr id="0" name=""/>
        <dsp:cNvSpPr/>
      </dsp:nvSpPr>
      <dsp:spPr>
        <a:xfrm>
          <a:off x="280613" y="1684413"/>
          <a:ext cx="4124736" cy="1359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3600" kern="1200" dirty="0"/>
            <a:t>zásobník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3600" kern="1200" dirty="0"/>
            <a:t>akcí</a:t>
          </a:r>
        </a:p>
      </dsp:txBody>
      <dsp:txXfrm>
        <a:off x="280613" y="1684413"/>
        <a:ext cx="4124736" cy="1359288"/>
      </dsp:txXfrm>
    </dsp:sp>
    <dsp:sp modelId="{218723A3-46AE-4D42-93D1-09D68E305FCC}">
      <dsp:nvSpPr>
        <dsp:cNvPr id="0" name=""/>
        <dsp:cNvSpPr/>
      </dsp:nvSpPr>
      <dsp:spPr>
        <a:xfrm>
          <a:off x="275926" y="1271002"/>
          <a:ext cx="328104" cy="328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3CAC7-AB13-42AF-A5D7-7A57628CADD2}">
      <dsp:nvSpPr>
        <dsp:cNvPr id="0" name=""/>
        <dsp:cNvSpPr/>
      </dsp:nvSpPr>
      <dsp:spPr>
        <a:xfrm>
          <a:off x="505599" y="811656"/>
          <a:ext cx="328104" cy="3281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7096A-0F2F-48D7-A971-3A2B190381FC}">
      <dsp:nvSpPr>
        <dsp:cNvPr id="0" name=""/>
        <dsp:cNvSpPr/>
      </dsp:nvSpPr>
      <dsp:spPr>
        <a:xfrm>
          <a:off x="1056814" y="903526"/>
          <a:ext cx="515592" cy="5155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10E45-EA38-4D30-9A34-224EE5186831}">
      <dsp:nvSpPr>
        <dsp:cNvPr id="0" name=""/>
        <dsp:cNvSpPr/>
      </dsp:nvSpPr>
      <dsp:spPr>
        <a:xfrm>
          <a:off x="1516160" y="398245"/>
          <a:ext cx="328104" cy="3281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A7A3-6A16-4416-BBA1-E99FB88B4FF3}">
      <dsp:nvSpPr>
        <dsp:cNvPr id="0" name=""/>
        <dsp:cNvSpPr/>
      </dsp:nvSpPr>
      <dsp:spPr>
        <a:xfrm>
          <a:off x="2113309" y="214507"/>
          <a:ext cx="328104" cy="32810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6A10B-3A47-4EA7-BCFB-43FAB5ED093C}">
      <dsp:nvSpPr>
        <dsp:cNvPr id="0" name=""/>
        <dsp:cNvSpPr/>
      </dsp:nvSpPr>
      <dsp:spPr>
        <a:xfrm>
          <a:off x="2848262" y="536049"/>
          <a:ext cx="328104" cy="328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5DAE-CD04-410D-98B8-AB535DB17141}">
      <dsp:nvSpPr>
        <dsp:cNvPr id="0" name=""/>
        <dsp:cNvSpPr/>
      </dsp:nvSpPr>
      <dsp:spPr>
        <a:xfrm>
          <a:off x="3307608" y="765722"/>
          <a:ext cx="515592" cy="5155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3A6C2-5BBB-4499-BA9F-7EB1FCFC3CDD}">
      <dsp:nvSpPr>
        <dsp:cNvPr id="0" name=""/>
        <dsp:cNvSpPr/>
      </dsp:nvSpPr>
      <dsp:spPr>
        <a:xfrm>
          <a:off x="3950692" y="1271002"/>
          <a:ext cx="328104" cy="3281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C5047-6324-4396-AA96-43C11BA5505E}">
      <dsp:nvSpPr>
        <dsp:cNvPr id="0" name=""/>
        <dsp:cNvSpPr/>
      </dsp:nvSpPr>
      <dsp:spPr>
        <a:xfrm>
          <a:off x="4226299" y="1776282"/>
          <a:ext cx="328104" cy="3281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64367-097A-4F03-BCE7-315797A39D94}">
      <dsp:nvSpPr>
        <dsp:cNvPr id="0" name=""/>
        <dsp:cNvSpPr/>
      </dsp:nvSpPr>
      <dsp:spPr>
        <a:xfrm>
          <a:off x="1837702" y="811656"/>
          <a:ext cx="843696" cy="8436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A5AE3-1677-4FAA-8450-9647FB32B774}">
      <dsp:nvSpPr>
        <dsp:cNvPr id="0" name=""/>
        <dsp:cNvSpPr/>
      </dsp:nvSpPr>
      <dsp:spPr>
        <a:xfrm>
          <a:off x="46253" y="2557170"/>
          <a:ext cx="328104" cy="328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148E-F7A5-4EA8-831B-995B1FE33C62}">
      <dsp:nvSpPr>
        <dsp:cNvPr id="0" name=""/>
        <dsp:cNvSpPr/>
      </dsp:nvSpPr>
      <dsp:spPr>
        <a:xfrm>
          <a:off x="321861" y="2970581"/>
          <a:ext cx="515592" cy="5155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EA322-8847-4E8F-AB93-83BE73ABFF24}">
      <dsp:nvSpPr>
        <dsp:cNvPr id="0" name=""/>
        <dsp:cNvSpPr/>
      </dsp:nvSpPr>
      <dsp:spPr>
        <a:xfrm>
          <a:off x="1010879" y="3338058"/>
          <a:ext cx="749952" cy="749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F39F0-E7AB-493E-9FFF-01D591FF8B9A}">
      <dsp:nvSpPr>
        <dsp:cNvPr id="0" name=""/>
        <dsp:cNvSpPr/>
      </dsp:nvSpPr>
      <dsp:spPr>
        <a:xfrm>
          <a:off x="1975505" y="3935207"/>
          <a:ext cx="328104" cy="3281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BFB9E-BB7D-4417-BDC7-A662A8CB427F}">
      <dsp:nvSpPr>
        <dsp:cNvPr id="0" name=""/>
        <dsp:cNvSpPr/>
      </dsp:nvSpPr>
      <dsp:spPr>
        <a:xfrm>
          <a:off x="2159244" y="3338058"/>
          <a:ext cx="515592" cy="5155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D4B91-9CFA-4956-8308-8D988D248FC6}">
      <dsp:nvSpPr>
        <dsp:cNvPr id="0" name=""/>
        <dsp:cNvSpPr/>
      </dsp:nvSpPr>
      <dsp:spPr>
        <a:xfrm>
          <a:off x="2618589" y="3981142"/>
          <a:ext cx="328104" cy="328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CB5BF-5807-4559-9E86-DA2903E780EE}">
      <dsp:nvSpPr>
        <dsp:cNvPr id="0" name=""/>
        <dsp:cNvSpPr/>
      </dsp:nvSpPr>
      <dsp:spPr>
        <a:xfrm>
          <a:off x="3032000" y="3246189"/>
          <a:ext cx="749952" cy="749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2861D-92D2-4CEC-A7CB-90E00366E3A9}">
      <dsp:nvSpPr>
        <dsp:cNvPr id="0" name=""/>
        <dsp:cNvSpPr/>
      </dsp:nvSpPr>
      <dsp:spPr>
        <a:xfrm>
          <a:off x="4042561" y="3062450"/>
          <a:ext cx="515592" cy="5155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1F724-44E1-4EDC-9E3B-9BF7BBA6F7ED}">
      <dsp:nvSpPr>
        <dsp:cNvPr id="0" name=""/>
        <dsp:cNvSpPr/>
      </dsp:nvSpPr>
      <dsp:spPr>
        <a:xfrm>
          <a:off x="4665542" y="1860025"/>
          <a:ext cx="1514220" cy="976285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78875-74A7-40D5-AE78-C3FD7BE78258}">
      <dsp:nvSpPr>
        <dsp:cNvPr id="0" name=""/>
        <dsp:cNvSpPr/>
      </dsp:nvSpPr>
      <dsp:spPr>
        <a:xfrm>
          <a:off x="5904449" y="1860025"/>
          <a:ext cx="1514220" cy="976285"/>
        </a:xfrm>
        <a:prstGeom prst="chevron">
          <a:avLst>
            <a:gd name="adj" fmla="val 6231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5007-FFA2-45BA-B2FC-4D80EBB354E9}">
      <dsp:nvSpPr>
        <dsp:cNvPr id="0" name=""/>
        <dsp:cNvSpPr/>
      </dsp:nvSpPr>
      <dsp:spPr>
        <a:xfrm>
          <a:off x="7476469" y="663859"/>
          <a:ext cx="3510238" cy="35102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projekty</a:t>
          </a:r>
        </a:p>
      </dsp:txBody>
      <dsp:txXfrm>
        <a:off x="7990531" y="1177921"/>
        <a:ext cx="2482114" cy="248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0705-529B-4662-82FE-BE2B2CEAE3D9}">
      <dsp:nvSpPr>
        <dsp:cNvPr id="0" name=""/>
        <dsp:cNvSpPr/>
      </dsp:nvSpPr>
      <dsp:spPr>
        <a:xfrm>
          <a:off x="3037" y="396346"/>
          <a:ext cx="3701099" cy="89970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Dlouhodobý plán</a:t>
          </a:r>
        </a:p>
      </dsp:txBody>
      <dsp:txXfrm>
        <a:off x="452891" y="396346"/>
        <a:ext cx="2801392" cy="899707"/>
      </dsp:txXfrm>
    </dsp:sp>
    <dsp:sp modelId="{A91A9148-6D26-4ABD-8FF6-EA6E7EE7BEEA}">
      <dsp:nvSpPr>
        <dsp:cNvPr id="0" name=""/>
        <dsp:cNvSpPr/>
      </dsp:nvSpPr>
      <dsp:spPr>
        <a:xfrm>
          <a:off x="3334027" y="396346"/>
          <a:ext cx="3701099" cy="899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Střednědobý výhled</a:t>
          </a:r>
        </a:p>
      </dsp:txBody>
      <dsp:txXfrm>
        <a:off x="3783881" y="396346"/>
        <a:ext cx="2801392" cy="899707"/>
      </dsp:txXfrm>
    </dsp:sp>
    <dsp:sp modelId="{A92ECCAA-49E9-4C92-A68D-35FF86587B72}">
      <dsp:nvSpPr>
        <dsp:cNvPr id="0" name=""/>
        <dsp:cNvSpPr/>
      </dsp:nvSpPr>
      <dsp:spPr>
        <a:xfrm>
          <a:off x="6665016" y="396346"/>
          <a:ext cx="3701099" cy="89970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Rozpočet</a:t>
          </a:r>
        </a:p>
      </dsp:txBody>
      <dsp:txXfrm>
        <a:off x="7114870" y="396346"/>
        <a:ext cx="2801392" cy="89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79B450-3282-47E6-BCF3-5DC43B03CC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CCAB8-7189-4E77-8875-3BB41875F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025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852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608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71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394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30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168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CCAB8-7189-4E77-8875-3BB41875F4DB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241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pic>
        <p:nvPicPr>
          <p:cNvPr id="7" name="Picture 14" descr="Logo bar poz">
            <a:extLst>
              <a:ext uri="{FF2B5EF4-FFF2-40B4-BE49-F238E27FC236}">
                <a16:creationId xmlns:a16="http://schemas.microsoft.com/office/drawing/2014/main" id="{F6FC5347-BE9C-9AD5-E1A6-594311977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" y="6948983"/>
            <a:ext cx="1259790" cy="4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3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DAA9-A093-407C-B742-0C74B473DE5E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0296-1F0A-4418-B7B2-4714FDFC35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0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D174-8B6B-4BA6-8906-49217D8891A0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A8BA-BD3D-4B75-8E81-8A9BD98A93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8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7" name="Picture 14" descr="Logo bar poz">
            <a:extLst>
              <a:ext uri="{FF2B5EF4-FFF2-40B4-BE49-F238E27FC236}">
                <a16:creationId xmlns:a16="http://schemas.microsoft.com/office/drawing/2014/main" id="{F57A4C7F-DF29-92C1-1CBC-51ACD69727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0" y="6948385"/>
            <a:ext cx="1259790" cy="4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61286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0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E1A4-BAA9-4E3D-882A-BF55D6D086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8" name="Picture 14" descr="Logo bar poz">
            <a:extLst>
              <a:ext uri="{FF2B5EF4-FFF2-40B4-BE49-F238E27FC236}">
                <a16:creationId xmlns:a16="http://schemas.microsoft.com/office/drawing/2014/main" id="{35C4082D-3780-7121-7774-57B2D006C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" y="6948983"/>
            <a:ext cx="1259790" cy="4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95EF-9DD9-44B1-8A99-C6879CFA8A1E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D207-BD87-4B14-9912-75280915E0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785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4BB2F-AC87-4BEF-B313-165184A9362E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B68F-8827-4809-96CB-7E526B48B1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DFC2-0865-47D0-8CAB-2CCB8CFC542C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4D96-28F2-49B5-9A90-0B22522081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87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2386-850D-470D-ADAE-5F0EAAF1FF7C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C999-1B91-4BE6-BD63-2253C4DDA6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89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 rtlCol="0">
            <a:normAutofit/>
          </a:bodyPr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25" y="7008813"/>
            <a:ext cx="3024188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9C2EA-0154-4067-8276-7398119926AB}" type="datetime1">
              <a:rPr lang="cs-CZ" altLang="cs-CZ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2938" y="7008813"/>
            <a:ext cx="4537075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4838" y="7008813"/>
            <a:ext cx="3024187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DE4B-94B2-4AEE-A231-990117E99E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158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23925" y="403225"/>
            <a:ext cx="11595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25" y="2012950"/>
            <a:ext cx="11595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80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806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8063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806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kr-vysocina.cz/?_gl=1*1e8fvaa*_ga*Nzk1MDQ0NTk2LjE3MTk5MjI4NjY.*_ga_E5DLWDR9SV*MTcyOTA1OTc1MC4xNDQuMC4xNzI5MDU5NzUwLjYwLjAuMA.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pozadi_u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63" y="-193675"/>
            <a:ext cx="13681076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41355" y="2412479"/>
            <a:ext cx="5389562" cy="765175"/>
          </a:xfrm>
        </p:spPr>
        <p:txBody>
          <a:bodyPr wrap="none" anchor="t"/>
          <a:lstStyle/>
          <a:p>
            <a:pPr algn="l" eaLnBrk="1" hangingPunct="1"/>
            <a:r>
              <a:rPr lang="cs-CZ" altLang="cs-CZ" sz="4800" b="1" dirty="0">
                <a:solidFill>
                  <a:schemeClr val="bg1"/>
                </a:solidFill>
              </a:rPr>
              <a:t>Řízení cash </a:t>
            </a:r>
            <a:r>
              <a:rPr lang="cs-CZ" altLang="cs-CZ" sz="4800" b="1" dirty="0" err="1">
                <a:solidFill>
                  <a:schemeClr val="bg1"/>
                </a:solidFill>
              </a:rPr>
              <a:t>flow</a:t>
            </a:r>
            <a:br>
              <a:rPr lang="cs-CZ" altLang="cs-CZ" sz="4800" b="1" dirty="0">
                <a:solidFill>
                  <a:schemeClr val="bg1"/>
                </a:solidFill>
              </a:rPr>
            </a:br>
            <a:r>
              <a:rPr lang="cs-CZ" altLang="cs-CZ" sz="4800" b="1" dirty="0">
                <a:solidFill>
                  <a:schemeClr val="bg1"/>
                </a:solidFill>
              </a:rPr>
              <a:t>Kraje Vysočina</a:t>
            </a:r>
            <a:br>
              <a:rPr lang="cs-CZ" altLang="cs-CZ" sz="4800" b="1" dirty="0">
                <a:solidFill>
                  <a:schemeClr val="bg1"/>
                </a:solidFill>
              </a:rPr>
            </a:br>
            <a:br>
              <a:rPr lang="cs-CZ" altLang="cs-CZ" sz="4800" b="1" dirty="0">
                <a:solidFill>
                  <a:schemeClr val="bg1"/>
                </a:solidFill>
              </a:rPr>
            </a:br>
            <a:r>
              <a:rPr lang="cs-CZ" altLang="cs-CZ" sz="3600" b="1" i="1" dirty="0">
                <a:solidFill>
                  <a:schemeClr val="bg1"/>
                </a:solidFill>
              </a:rPr>
              <a:t>Eva Janoušková</a:t>
            </a:r>
            <a:br>
              <a:rPr lang="cs-CZ" altLang="cs-CZ" sz="3600" b="1" i="1" dirty="0">
                <a:solidFill>
                  <a:schemeClr val="bg1"/>
                </a:solidFill>
              </a:rPr>
            </a:br>
            <a:r>
              <a:rPr lang="cs-CZ" altLang="cs-CZ" sz="3600" b="1" i="1" dirty="0">
                <a:solidFill>
                  <a:schemeClr val="bg1"/>
                </a:solidFill>
              </a:rPr>
              <a:t>Dana Buřičová</a:t>
            </a:r>
          </a:p>
        </p:txBody>
      </p:sp>
      <p:pic>
        <p:nvPicPr>
          <p:cNvPr id="6149" name="Picture 14" descr="Logo bar po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711950"/>
            <a:ext cx="20875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ový bublinový popisek 26"/>
          <p:cNvSpPr/>
          <p:nvPr/>
        </p:nvSpPr>
        <p:spPr>
          <a:xfrm>
            <a:off x="10718824" y="4462785"/>
            <a:ext cx="2304256" cy="1008112"/>
          </a:xfrm>
          <a:prstGeom prst="wedgeRectCallout">
            <a:avLst>
              <a:gd name="adj1" fmla="val -120517"/>
              <a:gd name="adj2" fmla="val 70962"/>
            </a:avLst>
          </a:prstGeom>
          <a:pattFill prst="pct80">
            <a:fgClr>
              <a:srgbClr val="00B050"/>
            </a:fgClr>
            <a:bgClr>
              <a:srgbClr val="92D050"/>
            </a:bgClr>
          </a:pattFill>
          <a:ln>
            <a:solidFill>
              <a:srgbClr val="25A93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Část akcí ze střednědobého plánu kraj převezme do  zásobníku kraje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457779" y="6853079"/>
            <a:ext cx="3024187" cy="401637"/>
          </a:xfrm>
        </p:spPr>
        <p:txBody>
          <a:bodyPr/>
          <a:lstStyle/>
          <a:p>
            <a:pPr>
              <a:defRPr/>
            </a:pPr>
            <a:fld id="{00294D96-28F2-49B5-9A90-0B2252208114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037" y="1727993"/>
            <a:ext cx="4714875" cy="4105275"/>
          </a:xfrm>
          <a:prstGeom prst="rect">
            <a:avLst/>
          </a:prstGeom>
        </p:spPr>
      </p:pic>
      <p:sp>
        <p:nvSpPr>
          <p:cNvPr id="7" name="Obdélníkový bublinový popisek 6"/>
          <p:cNvSpPr/>
          <p:nvPr/>
        </p:nvSpPr>
        <p:spPr>
          <a:xfrm>
            <a:off x="710388" y="2099647"/>
            <a:ext cx="2304256" cy="1008112"/>
          </a:xfrm>
          <a:prstGeom prst="wedgeRectCallout">
            <a:avLst>
              <a:gd name="adj1" fmla="val 108306"/>
              <a:gd name="adj2" fmla="val -47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Zásobník akcí kraje (dlouhodobý plán</a:t>
            </a:r>
            <a:r>
              <a:rPr lang="cs-CZ" dirty="0"/>
              <a:t>)</a:t>
            </a:r>
          </a:p>
        </p:txBody>
      </p:sp>
      <p:sp>
        <p:nvSpPr>
          <p:cNvPr id="8" name="Obdélníkový bublinový popisek 7"/>
          <p:cNvSpPr/>
          <p:nvPr/>
        </p:nvSpPr>
        <p:spPr>
          <a:xfrm>
            <a:off x="10718824" y="1308123"/>
            <a:ext cx="2304256" cy="1008112"/>
          </a:xfrm>
          <a:prstGeom prst="wedgeRectCallout">
            <a:avLst>
              <a:gd name="adj1" fmla="val -119327"/>
              <a:gd name="adj2" fmla="val 800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Zásobník akcí PO (dlouhodobý plán)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412" y="2648782"/>
            <a:ext cx="2371725" cy="3204765"/>
          </a:xfrm>
          <a:prstGeom prst="rect">
            <a:avLst/>
          </a:prstGeom>
          <a:pattFill prst="plaid">
            <a:fgClr>
              <a:srgbClr val="0070C0"/>
            </a:fgClr>
            <a:bgClr>
              <a:srgbClr val="002060"/>
            </a:bgClr>
          </a:pattFill>
        </p:spPr>
      </p:pic>
      <p:sp>
        <p:nvSpPr>
          <p:cNvPr id="10" name="Obdélníkový bublinový popisek 9"/>
          <p:cNvSpPr/>
          <p:nvPr/>
        </p:nvSpPr>
        <p:spPr>
          <a:xfrm>
            <a:off x="710388" y="5784641"/>
            <a:ext cx="2304256" cy="1008112"/>
          </a:xfrm>
          <a:prstGeom prst="wedgeRectCallout">
            <a:avLst>
              <a:gd name="adj1" fmla="val 108801"/>
              <a:gd name="adj2" fmla="val -74413"/>
            </a:avLst>
          </a:prstGeom>
          <a:pattFill prst="plaid">
            <a:fgClr>
              <a:schemeClr val="accent1">
                <a:lumMod val="75000"/>
              </a:schemeClr>
            </a:fgClr>
            <a:bgClr>
              <a:srgbClr val="0D36BB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 některých akcí vznikne projekt </a:t>
            </a:r>
            <a:r>
              <a:rPr lang="cs-CZ" sz="1600" b="1" dirty="0"/>
              <a:t>(priorita 1x,2x,3x,6x,9x)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330" y="4707413"/>
            <a:ext cx="2371725" cy="1114425"/>
          </a:xfrm>
          <a:prstGeom prst="rect">
            <a:avLst/>
          </a:prstGeom>
        </p:spPr>
      </p:pic>
      <p:sp>
        <p:nvSpPr>
          <p:cNvPr id="13" name="Obdélníkový bublinový popisek 12"/>
          <p:cNvSpPr/>
          <p:nvPr/>
        </p:nvSpPr>
        <p:spPr>
          <a:xfrm>
            <a:off x="10719405" y="2817832"/>
            <a:ext cx="2304256" cy="1008112"/>
          </a:xfrm>
          <a:prstGeom prst="wedgeRectCallout">
            <a:avLst>
              <a:gd name="adj1" fmla="val -123493"/>
              <a:gd name="adj2" fmla="val 163253"/>
            </a:avLst>
          </a:prstGeom>
          <a:pattFill prst="openDmnd">
            <a:fgClr>
              <a:schemeClr val="tx1"/>
            </a:fgClr>
            <a:bgClr>
              <a:srgbClr val="92D050"/>
            </a:bgClr>
          </a:pattFill>
          <a:ln>
            <a:solidFill>
              <a:srgbClr val="25A93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Některé akce vloží PO do svého střednědobého plánu</a:t>
            </a:r>
            <a:endParaRPr lang="cs-CZ" sz="1400" b="1" dirty="0">
              <a:solidFill>
                <a:schemeClr val="tx1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0" y="5421788"/>
            <a:ext cx="2371725" cy="400050"/>
          </a:xfrm>
          <a:prstGeom prst="rect">
            <a:avLst/>
          </a:prstGeom>
        </p:spPr>
      </p:pic>
      <p:sp>
        <p:nvSpPr>
          <p:cNvPr id="19" name="Obdélníkový bublinový popisek 18"/>
          <p:cNvSpPr/>
          <p:nvPr/>
        </p:nvSpPr>
        <p:spPr>
          <a:xfrm>
            <a:off x="5585962" y="6423030"/>
            <a:ext cx="3047725" cy="923926"/>
          </a:xfrm>
          <a:prstGeom prst="wedgeRectCallout">
            <a:avLst>
              <a:gd name="adj1" fmla="val -66203"/>
              <a:gd name="adj2" fmla="val -1072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Cash </a:t>
            </a:r>
            <a:r>
              <a:rPr lang="cs-CZ" b="1" dirty="0" err="1"/>
              <a:t>flow</a:t>
            </a:r>
            <a:r>
              <a:rPr lang="cs-CZ" b="1" dirty="0"/>
              <a:t> projektových záměrů kraje (povinné)                         (priorita 1x,2x,3x,6x,9x)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16170" y="-28536"/>
            <a:ext cx="4593654" cy="433388"/>
          </a:xfrm>
          <a:prstGeom prst="rect">
            <a:avLst/>
          </a:prstGeom>
        </p:spPr>
        <p:txBody>
          <a:bodyPr wrap="none" rtlCol="0">
            <a:noAutofit/>
          </a:bodyPr>
          <a:lstStyle>
            <a:lvl1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080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080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1008126" eaLnBrk="1" fontAlgn="auto" hangingPunct="1"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chemeClr val="accent5">
                    <a:lumMod val="75000"/>
                  </a:schemeClr>
                </a:solidFill>
              </a:rPr>
              <a:t>  Jaké jsou základní principy?</a:t>
            </a:r>
          </a:p>
        </p:txBody>
      </p:sp>
      <p:sp>
        <p:nvSpPr>
          <p:cNvPr id="6" name="Obdélník 5"/>
          <p:cNvSpPr/>
          <p:nvPr/>
        </p:nvSpPr>
        <p:spPr>
          <a:xfrm>
            <a:off x="4351074" y="2629815"/>
            <a:ext cx="2386081" cy="32655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744979" y="5840664"/>
            <a:ext cx="2331076" cy="50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ový bublinový popisek 14"/>
          <p:cNvSpPr/>
          <p:nvPr/>
        </p:nvSpPr>
        <p:spPr>
          <a:xfrm>
            <a:off x="705171" y="594072"/>
            <a:ext cx="2309473" cy="1026319"/>
          </a:xfrm>
          <a:prstGeom prst="wedgeRectCallout">
            <a:avLst>
              <a:gd name="adj1" fmla="val 106361"/>
              <a:gd name="adj2" fmla="val 59873"/>
            </a:avLst>
          </a:prstGeom>
          <a:pattFill prst="lgCheck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44811" y="828303"/>
            <a:ext cx="216024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Lze zapojit i akce kraje do cash </a:t>
            </a:r>
            <a:r>
              <a:rPr lang="cs-CZ" sz="1400" b="1" dirty="0" err="1">
                <a:solidFill>
                  <a:schemeClr val="tx1"/>
                </a:solidFill>
              </a:rPr>
              <a:t>flow</a:t>
            </a:r>
            <a:r>
              <a:rPr lang="cs-CZ" sz="1400" b="1" dirty="0">
                <a:solidFill>
                  <a:schemeClr val="tx1"/>
                </a:solidFill>
              </a:rPr>
              <a:t> (priorita 5x)</a:t>
            </a:r>
          </a:p>
        </p:txBody>
      </p:sp>
      <p:sp>
        <p:nvSpPr>
          <p:cNvPr id="17" name="Obdélníkový bublinový popisek 16"/>
          <p:cNvSpPr/>
          <p:nvPr/>
        </p:nvSpPr>
        <p:spPr>
          <a:xfrm>
            <a:off x="10718824" y="4383737"/>
            <a:ext cx="2304256" cy="1143356"/>
          </a:xfrm>
          <a:prstGeom prst="wedgeRectCallout">
            <a:avLst>
              <a:gd name="adj1" fmla="val -178056"/>
              <a:gd name="adj2" fmla="val 93481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25A939"/>
                </a:solidFill>
              </a:rPr>
              <a:t>V zásobníku PO se krajem převzaté akce ukončí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361824" y="1226957"/>
            <a:ext cx="2364582" cy="527148"/>
          </a:xfrm>
          <a:prstGeom prst="rect">
            <a:avLst/>
          </a:prstGeom>
          <a:pattFill prst="wdDnDiag">
            <a:fgClr>
              <a:srgbClr val="25A939"/>
            </a:fgClr>
            <a:bgClr>
              <a:srgbClr val="0070C0"/>
            </a:bgClr>
          </a:pattFill>
          <a:ln w="0">
            <a:solidFill>
              <a:srgbClr val="0D3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ový bublinový popisek 29"/>
          <p:cNvSpPr/>
          <p:nvPr/>
        </p:nvSpPr>
        <p:spPr>
          <a:xfrm>
            <a:off x="7657579" y="620683"/>
            <a:ext cx="2397017" cy="999708"/>
          </a:xfrm>
          <a:prstGeom prst="wedgeRectCallout">
            <a:avLst>
              <a:gd name="adj1" fmla="val -89344"/>
              <a:gd name="adj2" fmla="val 49116"/>
            </a:avLst>
          </a:prstGeom>
          <a:pattFill prst="wdDnDiag">
            <a:fgClr>
              <a:srgbClr val="25A939"/>
            </a:fgClr>
            <a:bgClr>
              <a:srgbClr val="0070C0"/>
            </a:bgClr>
          </a:pattFill>
          <a:ln>
            <a:solidFill>
              <a:srgbClr val="25A93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Převzaté akce ze střednědobého plánu PO (5x)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744978" y="5434185"/>
            <a:ext cx="2371725" cy="394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457326" y="1116335"/>
            <a:ext cx="2380297" cy="1402858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755047" y="4707413"/>
            <a:ext cx="2297503" cy="714375"/>
          </a:xfrm>
          <a:prstGeom prst="rect">
            <a:avLst/>
          </a:prstGeom>
          <a:pattFill prst="weav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ový bublinový popisek 21"/>
          <p:cNvSpPr/>
          <p:nvPr/>
        </p:nvSpPr>
        <p:spPr>
          <a:xfrm>
            <a:off x="10177858" y="6084887"/>
            <a:ext cx="2845221" cy="1008112"/>
          </a:xfrm>
          <a:prstGeom prst="wedgeRectCallout">
            <a:avLst>
              <a:gd name="adj1" fmla="val -90462"/>
              <a:gd name="adj2" fmla="val -130816"/>
            </a:avLst>
          </a:prstGeom>
          <a:pattFill prst="weav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I tyto akce ze střednědobého plánu PO lze zapojit do cash </a:t>
            </a:r>
            <a:r>
              <a:rPr lang="cs-CZ" sz="1600" b="1" dirty="0" err="1">
                <a:solidFill>
                  <a:schemeClr val="tx1"/>
                </a:solidFill>
              </a:rPr>
              <a:t>flow</a:t>
            </a:r>
            <a:r>
              <a:rPr lang="cs-CZ" sz="1600" b="1" dirty="0">
                <a:solidFill>
                  <a:schemeClr val="tx1"/>
                </a:solidFill>
              </a:rPr>
              <a:t> (priorita 7)</a:t>
            </a:r>
          </a:p>
        </p:txBody>
      </p:sp>
    </p:spTree>
    <p:extLst>
      <p:ext uri="{BB962C8B-B14F-4D97-AF65-F5344CB8AC3E}">
        <p14:creationId xmlns:p14="http://schemas.microsoft.com/office/powerpoint/2010/main" val="27414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  <p:bldP spid="8" grpId="0" animBg="1"/>
      <p:bldP spid="10" grpId="0" animBg="1"/>
      <p:bldP spid="13" grpId="0" animBg="1"/>
      <p:bldP spid="19" grpId="0" animBg="1"/>
      <p:bldP spid="6" grpId="0" animBg="1"/>
      <p:bldP spid="15" grpId="0" animBg="1"/>
      <p:bldP spid="28" grpId="0" animBg="1"/>
      <p:bldP spid="17" grpId="0" animBg="1"/>
      <p:bldP spid="29" grpId="0" animBg="1"/>
      <p:bldP spid="30" grpId="0" animBg="1"/>
      <p:bldP spid="12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C52AF7-896C-1A96-3E42-03231B52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FDFC2-0865-47D0-8CAB-2CCB8CFC542C}" type="datetime1">
              <a:rPr lang="cs-CZ" altLang="cs-CZ" smtClean="0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FCE09C-437A-E4FC-F85E-4CA7CBB7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94D96-28F2-49B5-9A90-0B2252208114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EF0527-74A7-CF87-99D5-5E6D2D40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90"/>
            <a:ext cx="13442950" cy="74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BCD9E1-B8CF-412F-70EA-24BF2C90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FDFC2-0865-47D0-8CAB-2CCB8CFC542C}" type="datetime1">
              <a:rPr lang="cs-CZ" altLang="cs-CZ" smtClean="0"/>
              <a:pPr>
                <a:defRPr/>
              </a:pPr>
              <a:t>01.11.2024</a:t>
            </a:fld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A93026-AB1D-610C-60F7-5A35E61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94D96-28F2-49B5-9A90-0B2252208114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491C36-F10B-7A55-633D-CD94954E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56"/>
            <a:ext cx="13442950" cy="72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9467E2-5AD0-4122-A1FC-44A92A32A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638" y="5353099"/>
            <a:ext cx="6438342" cy="1654026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Děkujeme za pozornost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Eva Janoušková, janouskova.e@kr-vysocina.cz</a:t>
            </a:r>
            <a:endParaRPr lang="cs-CZ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Dana Buřičová, buricova.d@kr-vysocina.cz</a:t>
            </a:r>
            <a:endParaRPr lang="cs-CZ" sz="24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pic>
        <p:nvPicPr>
          <p:cNvPr id="7" name="Obrázek 6" descr="Obsah obrázku text, Písmo, Grafika, logo&#10;&#10;Popis byl vytvořen automaticky">
            <a:hlinkClick r:id="rId3"/>
            <a:extLst>
              <a:ext uri="{FF2B5EF4-FFF2-40B4-BE49-F238E27FC236}">
                <a16:creationId xmlns:a16="http://schemas.microsoft.com/office/drawing/2014/main" id="{324653B5-CD66-5EF5-792A-05D01DCE1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95" y="2889609"/>
            <a:ext cx="2501259" cy="57606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BB0C4E-E88E-C4D9-0B54-374768B40105}"/>
              </a:ext>
            </a:extLst>
          </p:cNvPr>
          <p:cNvSpPr txBox="1"/>
          <p:nvPr/>
        </p:nvSpPr>
        <p:spPr>
          <a:xfrm>
            <a:off x="4790549" y="828303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Navštivte Datový portál Kraje Vysočina</a:t>
            </a:r>
          </a:p>
          <a:p>
            <a:pPr algn="ctr"/>
            <a:r>
              <a:rPr lang="cs-CZ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 </a:t>
            </a:r>
            <a:r>
              <a:rPr lang="cs-CZ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https://data.kr-vysocina.cz/</a:t>
            </a:r>
          </a:p>
        </p:txBody>
      </p:sp>
      <p:pic>
        <p:nvPicPr>
          <p:cNvPr id="8" name="Picture 14" descr="Logo bar poz">
            <a:extLst>
              <a:ext uri="{FF2B5EF4-FFF2-40B4-BE49-F238E27FC236}">
                <a16:creationId xmlns:a16="http://schemas.microsoft.com/office/drawing/2014/main" id="{69586469-8782-AA42-8837-7A714ABA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8" y="7007125"/>
            <a:ext cx="1259790" cy="4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3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24A900-513A-1074-B11D-33092B59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27" y="145221"/>
            <a:ext cx="11378418" cy="1460500"/>
          </a:xfrm>
        </p:spPr>
        <p:txBody>
          <a:bodyPr/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Kraj Vysočina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45218226-E46B-8CD9-47A6-AC2BB014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79" y="1188972"/>
            <a:ext cx="1980848" cy="12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43AF1F1-28FC-A8A9-8272-79C938837E03}"/>
              </a:ext>
            </a:extLst>
          </p:cNvPr>
          <p:cNvSpPr txBox="1"/>
          <p:nvPr/>
        </p:nvSpPr>
        <p:spPr>
          <a:xfrm>
            <a:off x="888827" y="1459083"/>
            <a:ext cx="5163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Clr>
                <a:srgbClr val="25A939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Rozloha: 6 796 km</a:t>
            </a:r>
            <a:r>
              <a:rPr lang="cs-CZ" altLang="cs-CZ" sz="2400" baseline="30000" dirty="0"/>
              <a:t>2</a:t>
            </a:r>
          </a:p>
          <a:p>
            <a:pPr marL="342900" indent="-342900" eaLnBrk="1" hangingPunct="1">
              <a:buClr>
                <a:srgbClr val="25A939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Počet obcí:  704</a:t>
            </a:r>
          </a:p>
          <a:p>
            <a:pPr marL="342900" indent="-342900" eaLnBrk="1" hangingPunct="1">
              <a:buClr>
                <a:srgbClr val="25A939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Počet obyvatel: 516 913 </a:t>
            </a:r>
            <a:r>
              <a:rPr lang="cs-CZ" altLang="cs-CZ" sz="1400" dirty="0"/>
              <a:t>(k 30. 6. 2024)</a:t>
            </a:r>
            <a:endParaRPr lang="cs-CZ" altLang="cs-CZ" sz="2400" dirty="0"/>
          </a:p>
          <a:p>
            <a:pPr marL="342900" indent="-342900" eaLnBrk="1" hangingPunct="1">
              <a:buClr>
                <a:srgbClr val="25A939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Počet příspěvkových organizací: 93</a:t>
            </a:r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5C79CEF-2416-29CE-1511-970FF02CB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847156"/>
              </p:ext>
            </p:extLst>
          </p:nvPr>
        </p:nvGraphicFramePr>
        <p:xfrm>
          <a:off x="1002836" y="3636615"/>
          <a:ext cx="5544616" cy="30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9AC88BB-1499-552C-260D-E4D13B8BC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87" y="2700569"/>
            <a:ext cx="4093476" cy="27244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A39CD1-9E5A-1DA9-81AE-50E760099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51" y="1283386"/>
            <a:ext cx="2880464" cy="19210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F0E355C-EA56-46C3-53A6-50413FAA9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93" y="4932759"/>
            <a:ext cx="3012043" cy="20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D2E09-0977-A156-4B18-3EEB278E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 </a:t>
            </a: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„Co, kdo, za kolik, kdy, jak a proč?“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8B9BB-D122-C191-AC57-78E57437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64" y="1863725"/>
            <a:ext cx="11595100" cy="4797425"/>
          </a:xfrm>
        </p:spPr>
        <p:txBody>
          <a:bodyPr/>
          <a:lstStyle/>
          <a:p>
            <a:r>
              <a:rPr lang="cs-CZ" dirty="0">
                <a:solidFill>
                  <a:srgbClr val="25A939"/>
                </a:solidFill>
              </a:rPr>
              <a:t>CO</a:t>
            </a:r>
          </a:p>
          <a:p>
            <a:pPr lvl="1"/>
            <a:r>
              <a:rPr lang="cs-CZ" dirty="0"/>
              <a:t>V tuto chvíli můžeme hovořit o </a:t>
            </a:r>
            <a:r>
              <a:rPr lang="cs-CZ" u="sng" dirty="0"/>
              <a:t>systému</a:t>
            </a:r>
            <a:r>
              <a:rPr lang="cs-CZ" dirty="0"/>
              <a:t> řízení projektových záměrů v celém životním cyklu, a to včetně plánování finančních zdrojů (na všechny i strategické projekty) ve střednědobém či dlouhodobém horizontu a také kontinuálně.</a:t>
            </a:r>
          </a:p>
          <a:p>
            <a:r>
              <a:rPr lang="cs-CZ" dirty="0">
                <a:solidFill>
                  <a:srgbClr val="25A939"/>
                </a:solidFill>
              </a:rPr>
              <a:t>KDO</a:t>
            </a:r>
          </a:p>
          <a:p>
            <a:pPr lvl="1"/>
            <a:r>
              <a:rPr lang="cs-CZ" sz="3000" dirty="0"/>
              <a:t>Z</a:t>
            </a:r>
            <a:r>
              <a:rPr lang="cs-CZ" dirty="0"/>
              <a:t>aměstnanci úřadu ze všech odborů, zejména majetkového (investice), ekonomického, informatiky, dopravy a odboru regionálního rozvoje + zřizovatelské odbory.</a:t>
            </a:r>
          </a:p>
          <a:p>
            <a:pPr lvl="1"/>
            <a:r>
              <a:rPr lang="cs-CZ" dirty="0"/>
              <a:t>Zástupce ředitele krajského úřadu – ředitelka sekce ekonomiky a podpory </a:t>
            </a:r>
            <a:r>
              <a:rPr lang="cs-CZ" dirty="0">
                <a:sym typeface="Wingdings" panose="05000000000000000000" pitchFamily="2" charset="2"/>
              </a:rPr>
              <a:t> koordinace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Zaměstnanci příspěvkových organizací.</a:t>
            </a:r>
          </a:p>
          <a:p>
            <a:endParaRPr lang="cs-CZ" dirty="0"/>
          </a:p>
        </p:txBody>
      </p:sp>
      <p:pic>
        <p:nvPicPr>
          <p:cNvPr id="7" name="Grafický objekt 6" descr="Pracovní postup se souvislou výplní">
            <a:extLst>
              <a:ext uri="{FF2B5EF4-FFF2-40B4-BE49-F238E27FC236}">
                <a16:creationId xmlns:a16="http://schemas.microsoft.com/office/drawing/2014/main" id="{AB8BE79B-AA07-F258-45CB-32B528B3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8083" y="676275"/>
            <a:ext cx="914400" cy="914400"/>
          </a:xfrm>
          <a:prstGeom prst="rect">
            <a:avLst/>
          </a:prstGeom>
        </p:spPr>
      </p:pic>
      <p:pic>
        <p:nvPicPr>
          <p:cNvPr id="9" name="Graphic 52" descr="Head with Gears">
            <a:extLst>
              <a:ext uri="{FF2B5EF4-FFF2-40B4-BE49-F238E27FC236}">
                <a16:creationId xmlns:a16="http://schemas.microsoft.com/office/drawing/2014/main" id="{8F5DE75C-EB4A-A7DB-2BF0-97BD39845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2483" y="6762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D2E09-0977-A156-4B18-3EEB278E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„Co, kdo, za kolik, kdy, jak a proč?“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8B9BB-D122-C191-AC57-78E57437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863726"/>
            <a:ext cx="11595100" cy="4946650"/>
          </a:xfrm>
        </p:spPr>
        <p:txBody>
          <a:bodyPr/>
          <a:lstStyle/>
          <a:p>
            <a:r>
              <a:rPr lang="cs-CZ" dirty="0">
                <a:solidFill>
                  <a:srgbClr val="25A939"/>
                </a:solidFill>
              </a:rPr>
              <a:t>ZA KOLIK</a:t>
            </a:r>
          </a:p>
          <a:p>
            <a:pPr lvl="1"/>
            <a:r>
              <a:rPr lang="cs-CZ" sz="2400" dirty="0"/>
              <a:t>Agilní programování vlastními silami (výdaje na platy současných zaměstnanců kraje, kteří připravili analýzu zdrojů, nastavili procesy, k tomu software včetně datových pump datového skladu a grafické prezentace).</a:t>
            </a:r>
          </a:p>
          <a:p>
            <a:r>
              <a:rPr lang="cs-CZ" dirty="0">
                <a:solidFill>
                  <a:srgbClr val="25A939"/>
                </a:solidFill>
              </a:rPr>
              <a:t>KDY</a:t>
            </a:r>
          </a:p>
          <a:p>
            <a:pPr lvl="1"/>
            <a:r>
              <a:rPr lang="cs-CZ" sz="2400" dirty="0"/>
              <a:t>Pokus nastavit systematický přístup a správný proces započal před deseti lety (projekty spolufinancované ze zdrojů ES. Od r. 2021 roky řešíme již všechny projekty, od roku 2023 celý rozpočet).</a:t>
            </a:r>
          </a:p>
          <a:p>
            <a:r>
              <a:rPr lang="cs-CZ" dirty="0">
                <a:solidFill>
                  <a:srgbClr val="25A939"/>
                </a:solidFill>
              </a:rPr>
              <a:t>JAK</a:t>
            </a:r>
          </a:p>
          <a:p>
            <a:pPr lvl="1"/>
            <a:r>
              <a:rPr lang="cs-CZ" sz="2400" u="sng" dirty="0"/>
              <a:t>Software</a:t>
            </a:r>
            <a:r>
              <a:rPr lang="cs-CZ" sz="2400" dirty="0"/>
              <a:t> „Zásobník akcí a projektové řízení“ + datový sklad + </a:t>
            </a:r>
            <a:r>
              <a:rPr lang="cs-CZ" sz="2400" u="sng" dirty="0"/>
              <a:t>pravidla a procesy </a:t>
            </a:r>
            <a:r>
              <a:rPr lang="cs-CZ" sz="2400" dirty="0"/>
              <a:t>(Pravidla rady kraje pro kraj a příspěvkové organizace) + </a:t>
            </a:r>
            <a:r>
              <a:rPr lang="cs-CZ" sz="2400" u="sng" dirty="0"/>
              <a:t>průběžné školení </a:t>
            </a:r>
            <a:r>
              <a:rPr lang="cs-CZ" sz="2400" dirty="0"/>
              <a:t>+ průběžná </a:t>
            </a:r>
            <a:r>
              <a:rPr lang="cs-CZ" sz="2400" u="sng" dirty="0"/>
              <a:t>kontrola</a:t>
            </a:r>
            <a:r>
              <a:rPr lang="cs-CZ" sz="2400" dirty="0"/>
              <a:t> a to vše v cyklu </a:t>
            </a:r>
            <a:r>
              <a:rPr lang="cs-CZ" sz="2400" u="sng" dirty="0"/>
              <a:t>PDCA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Grafický objekt 6" descr="Noviny se souvislou výplní">
            <a:extLst>
              <a:ext uri="{FF2B5EF4-FFF2-40B4-BE49-F238E27FC236}">
                <a16:creationId xmlns:a16="http://schemas.microsoft.com/office/drawing/2014/main" id="{FC7B8466-7584-5ACF-DEA7-DEC3ADBEB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661" y="759494"/>
            <a:ext cx="914400" cy="914400"/>
          </a:xfrm>
          <a:prstGeom prst="rect">
            <a:avLst/>
          </a:prstGeom>
        </p:spPr>
      </p:pic>
      <p:pic>
        <p:nvPicPr>
          <p:cNvPr id="9" name="Grafický objekt 8" descr="Počítač se souvislou výplní">
            <a:extLst>
              <a:ext uri="{FF2B5EF4-FFF2-40B4-BE49-F238E27FC236}">
                <a16:creationId xmlns:a16="http://schemas.microsoft.com/office/drawing/2014/main" id="{80697909-31FF-DF67-B890-ABF1BE02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9947" y="72444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Poklad – bedna se souvislou výplní">
            <a:extLst>
              <a:ext uri="{FF2B5EF4-FFF2-40B4-BE49-F238E27FC236}">
                <a16:creationId xmlns:a16="http://schemas.microsoft.com/office/drawing/2014/main" id="{649CF7DC-EDAD-1783-D920-2A8944981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0670" y="759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F7B2A-3B04-4AB0-5985-942DF6F3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1CFA-8CAC-4C7A-3845-117F62BB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„Co, kdo, za kolik, kdy, jak a proč?“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F61C8-2B1C-AF3A-9883-20B31F9E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764407"/>
            <a:ext cx="11595100" cy="4797425"/>
          </a:xfrm>
        </p:spPr>
        <p:txBody>
          <a:bodyPr/>
          <a:lstStyle/>
          <a:p>
            <a:r>
              <a:rPr lang="cs-CZ" dirty="0">
                <a:solidFill>
                  <a:srgbClr val="25A939"/>
                </a:solidFill>
              </a:rPr>
              <a:t>PROČ, aneb co POTŘEBUJEME</a:t>
            </a:r>
          </a:p>
          <a:p>
            <a:pPr lvl="1"/>
            <a:r>
              <a:rPr lang="cs-CZ" sz="2300" dirty="0"/>
              <a:t>rozhodovat o realizaci budoucích záměrů, akcí, projektů, aktivit (KRAJE a PO) s ohledem na finanční zdroje kraje;</a:t>
            </a:r>
          </a:p>
          <a:p>
            <a:pPr lvl="1"/>
            <a:r>
              <a:rPr lang="cs-CZ" sz="2300" dirty="0"/>
              <a:t>„obejít“ nevýhody ročního a střednědobého rozpočtování „od – do“ a počítat s tím, že projekty probíhají více let;</a:t>
            </a:r>
          </a:p>
          <a:p>
            <a:pPr lvl="1"/>
            <a:r>
              <a:rPr lang="cs-CZ" sz="2300" dirty="0"/>
              <a:t>relevantní data pro rozpočet a střednědobý výhled;</a:t>
            </a:r>
          </a:p>
          <a:p>
            <a:pPr lvl="1"/>
            <a:r>
              <a:rPr lang="cs-CZ" sz="2300" dirty="0"/>
              <a:t>znát informace o stavu akcí, projektů, aktivit v konkrétním čase, minimálně z pohledu základních částí životního cyklu (předpříprava, příprava, realizace, ukončení, udržitelnost);</a:t>
            </a:r>
          </a:p>
          <a:p>
            <a:pPr lvl="1"/>
            <a:r>
              <a:rPr lang="cs-CZ" sz="2300" dirty="0"/>
              <a:t>mít na jednom místě všechny relevantní informace </a:t>
            </a:r>
            <a:r>
              <a:rPr lang="cs-CZ" sz="2000" dirty="0"/>
              <a:t>[</a:t>
            </a:r>
            <a:r>
              <a:rPr lang="cs-CZ" sz="2300" dirty="0"/>
              <a:t>rozpočet, projektový tým, </a:t>
            </a:r>
            <a:r>
              <a:rPr lang="cs-CZ" sz="2300" dirty="0" err="1"/>
              <a:t>fiše</a:t>
            </a:r>
            <a:r>
              <a:rPr lang="cs-CZ" sz="2300" dirty="0"/>
              <a:t> projektu, finance projektu, aktivity projektu, práva k projektu, dotčené území, dokumenty projektu (např. PD), usnesení orgánů, stanoviska k projektu, informace z DWH (doklady z GINIS), objednávky, smlouvy, veřejné zakázky apod.];</a:t>
            </a:r>
          </a:p>
          <a:p>
            <a:pPr lvl="1"/>
            <a:r>
              <a:rPr lang="cs-CZ" sz="2300" dirty="0"/>
              <a:t>minimalizovat chyby – data vznikají vždy na jednom místě, sdílíme data.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Grafický objekt 6" descr="Management se souvislou výplní">
            <a:extLst>
              <a:ext uri="{FF2B5EF4-FFF2-40B4-BE49-F238E27FC236}">
                <a16:creationId xmlns:a16="http://schemas.microsoft.com/office/drawing/2014/main" id="{5ADA67C1-35AB-0A5E-19B9-DC7D9F5AE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9707" y="676275"/>
            <a:ext cx="914400" cy="914400"/>
          </a:xfrm>
          <a:prstGeom prst="rect">
            <a:avLst/>
          </a:prstGeom>
        </p:spPr>
      </p:pic>
      <p:pic>
        <p:nvPicPr>
          <p:cNvPr id="9" name="Grafický objekt 8" descr="Otázky se souvislou výplní">
            <a:extLst>
              <a:ext uri="{FF2B5EF4-FFF2-40B4-BE49-F238E27FC236}">
                <a16:creationId xmlns:a16="http://schemas.microsoft.com/office/drawing/2014/main" id="{95FC71C7-29D8-0B82-36A0-1EA85A42B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7823" y="676275"/>
            <a:ext cx="914400" cy="914400"/>
          </a:xfrm>
          <a:prstGeom prst="rect">
            <a:avLst/>
          </a:prstGeom>
        </p:spPr>
      </p:pic>
      <p:pic>
        <p:nvPicPr>
          <p:cNvPr id="11" name="Grafický objekt 10" descr="Pruhový graf se souvislou výplní">
            <a:extLst>
              <a:ext uri="{FF2B5EF4-FFF2-40B4-BE49-F238E27FC236}">
                <a16:creationId xmlns:a16="http://schemas.microsoft.com/office/drawing/2014/main" id="{41ED4E86-73B1-174C-C5B5-48828BC7A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2223" y="658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ECF47-5B5C-3CAD-0ACF-209D7207D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42" y="449242"/>
            <a:ext cx="11918230" cy="1460500"/>
          </a:xfrm>
        </p:spPr>
        <p:txBody>
          <a:bodyPr/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Jak vypadá proces „strategické řízení kraje“?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DD593-094F-9F56-5ED7-6780D191AA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08588" y="6957219"/>
            <a:ext cx="3025775" cy="401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2DDDE3-F44F-4431-B7CB-551577CFBACE}" type="datetime1">
              <a:rPr lang="cs-CZ" altLang="cs-CZ" smtClean="0"/>
              <a:pPr>
                <a:defRPr/>
              </a:pPr>
              <a:t>01.11.2024</a:t>
            </a:fld>
            <a:endParaRPr lang="cs-CZ" alt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9328AD-87A2-BD66-5B18-77E1BC746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704888"/>
              </p:ext>
            </p:extLst>
          </p:nvPr>
        </p:nvGraphicFramePr>
        <p:xfrm>
          <a:off x="1320875" y="1624055"/>
          <a:ext cx="11198150" cy="452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8FB423-D516-A74F-FD6E-C15F60944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188178"/>
              </p:ext>
            </p:extLst>
          </p:nvPr>
        </p:nvGraphicFramePr>
        <p:xfrm>
          <a:off x="1705480" y="5924529"/>
          <a:ext cx="10369154" cy="1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041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4771" y="1260351"/>
            <a:ext cx="12529392" cy="583721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cs-CZ" altLang="cs-CZ" sz="2800" b="1" dirty="0">
              <a:solidFill>
                <a:srgbClr val="25A939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cs-CZ" altLang="cs-CZ" sz="2800" b="1" dirty="0">
                <a:solidFill>
                  <a:srgbClr val="25A939"/>
                </a:solidFill>
              </a:rPr>
              <a:t>Plánování - </a:t>
            </a:r>
            <a:r>
              <a:rPr lang="cs-CZ" altLang="cs-CZ" sz="2400" b="1" dirty="0">
                <a:solidFill>
                  <a:srgbClr val="FF0000"/>
                </a:solidFill>
              </a:rPr>
              <a:t>Zásobník akcí (kraj a PO) </a:t>
            </a:r>
            <a:r>
              <a:rPr lang="cs-CZ" altLang="cs-CZ" sz="2400" dirty="0">
                <a:solidFill>
                  <a:srgbClr val="333333"/>
                </a:solidFill>
              </a:rPr>
              <a:t>– jde o vyjádření ideálního či chtěného budoucího stavu. Akce řeší situaci, kdy není dosud definitivně rozhodnuto, tj. styl „</a:t>
            </a:r>
            <a:r>
              <a:rPr lang="cs-CZ" altLang="cs-CZ" sz="2400" b="1" dirty="0">
                <a:solidFill>
                  <a:srgbClr val="333333"/>
                </a:solidFill>
              </a:rPr>
              <a:t>víme o tom, upřesňujte zadání, až to bude vhodné </a:t>
            </a:r>
            <a:r>
              <a:rPr lang="cs-CZ" altLang="cs-CZ" sz="2400" dirty="0">
                <a:solidFill>
                  <a:srgbClr val="333333"/>
                </a:solidFill>
              </a:rPr>
              <a:t>(např. budou k dispozici personální kapacity, finanční zdroje, vyřešená logistika apod.), </a:t>
            </a:r>
            <a:r>
              <a:rPr lang="cs-CZ" altLang="cs-CZ" sz="2400" b="1" dirty="0">
                <a:solidFill>
                  <a:srgbClr val="333333"/>
                </a:solidFill>
              </a:rPr>
              <a:t>předložte opakovaně.“ </a:t>
            </a:r>
            <a:r>
              <a:rPr lang="cs-CZ" altLang="cs-CZ" sz="2400" dirty="0">
                <a:solidFill>
                  <a:srgbClr val="333333"/>
                </a:solidFill>
              </a:rPr>
              <a:t>Tato fáze řeší:</a:t>
            </a:r>
          </a:p>
          <a:p>
            <a:pPr lvl="1" eaLnBrk="1" hangingPunct="1">
              <a:spcBef>
                <a:spcPts val="600"/>
              </a:spcBef>
            </a:pPr>
            <a:r>
              <a:rPr lang="cs-CZ" altLang="cs-CZ" sz="2400" b="1" dirty="0"/>
              <a:t>dlouhodobé</a:t>
            </a:r>
            <a:r>
              <a:rPr lang="cs-CZ" altLang="cs-CZ" sz="2400" dirty="0"/>
              <a:t> </a:t>
            </a:r>
            <a:r>
              <a:rPr lang="cs-CZ" altLang="cs-CZ" sz="2400" b="1" dirty="0"/>
              <a:t>a střednědobé PLÁNOVÁNÍ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b="1" dirty="0"/>
              <a:t>3E – </a:t>
            </a:r>
            <a:r>
              <a:rPr lang="cs-CZ" altLang="cs-CZ" sz="2400" dirty="0"/>
              <a:t>zahájení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posuzování účelnosti, efektivnosti a hospodárnosti (z komplexních informací o akci včetně stanovisek, a to průběžně)</a:t>
            </a:r>
            <a:endParaRPr lang="cs-CZ" altLang="cs-CZ" sz="2000" b="1" dirty="0"/>
          </a:p>
          <a:p>
            <a:pPr lvl="1" eaLnBrk="1" hangingPunct="1">
              <a:spcBef>
                <a:spcPts val="0"/>
              </a:spcBef>
            </a:pPr>
            <a:r>
              <a:rPr lang="cs-CZ" altLang="cs-CZ" sz="2400" b="1" dirty="0"/>
              <a:t>diskuze </a:t>
            </a:r>
            <a:r>
              <a:rPr lang="cs-CZ" altLang="cs-CZ" sz="2400" dirty="0"/>
              <a:t> zainteresovaných stran</a:t>
            </a:r>
          </a:p>
          <a:p>
            <a:pPr marL="504825" lvl="1" indent="0" eaLnBrk="1" hangingPunct="1"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>
              <a:spcBef>
                <a:spcPts val="0"/>
              </a:spcBef>
            </a:pPr>
            <a:r>
              <a:rPr lang="cs-CZ" altLang="cs-CZ" sz="2800" b="1" dirty="0">
                <a:solidFill>
                  <a:srgbClr val="25A939"/>
                </a:solidFill>
              </a:rPr>
              <a:t>Realizační fáze – </a:t>
            </a:r>
            <a:r>
              <a:rPr lang="cs-CZ" altLang="cs-CZ" sz="2400" b="1" dirty="0">
                <a:solidFill>
                  <a:srgbClr val="FF0000"/>
                </a:solidFill>
              </a:rPr>
              <a:t>Projekty </a:t>
            </a:r>
            <a:r>
              <a:rPr lang="cs-CZ" altLang="cs-CZ" sz="2400" dirty="0"/>
              <a:t>(</a:t>
            </a:r>
            <a:r>
              <a:rPr lang="cs-CZ" altLang="cs-CZ" sz="2400" dirty="0">
                <a:solidFill>
                  <a:srgbClr val="333333"/>
                </a:solidFill>
              </a:rPr>
              <a:t>bylo rozhodnuto minimálně o přípravách na projektu), tj.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b="1" dirty="0">
                <a:solidFill>
                  <a:srgbClr val="FF0000"/>
                </a:solidFill>
              </a:rPr>
              <a:t>Plán (akce)</a:t>
            </a:r>
            <a:r>
              <a:rPr lang="cs-CZ" altLang="cs-CZ" sz="2400" dirty="0"/>
              <a:t> přechází do </a:t>
            </a:r>
            <a:r>
              <a:rPr lang="cs-CZ" altLang="cs-CZ" sz="2400" b="1" dirty="0"/>
              <a:t>REALIZAČNÍ FÁZE (projekt)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dirty="0"/>
              <a:t>bylo (nebo bude po schválení RK/ZK bude) přiděleno </a:t>
            </a:r>
            <a:r>
              <a:rPr lang="cs-CZ" altLang="cs-CZ" sz="2400" b="1" dirty="0"/>
              <a:t>ORG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dirty="0"/>
              <a:t>stav realizovaných a plánovaných </a:t>
            </a:r>
            <a:r>
              <a:rPr lang="cs-CZ" altLang="cs-CZ" sz="2400" b="1" dirty="0"/>
              <a:t>AKTIVIT</a:t>
            </a:r>
            <a:r>
              <a:rPr lang="cs-CZ" altLang="cs-CZ" sz="2400" dirty="0"/>
              <a:t> koreluje s </a:t>
            </a:r>
            <a:r>
              <a:rPr lang="cs-CZ" altLang="cs-CZ" sz="2400" b="1" dirty="0"/>
              <a:t>PRIORITAMI </a:t>
            </a:r>
            <a:r>
              <a:rPr lang="cs-CZ" altLang="cs-CZ" sz="2400" dirty="0"/>
              <a:t>(proces řízení projektu)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dirty="0"/>
              <a:t>průběžné řešení </a:t>
            </a:r>
            <a:r>
              <a:rPr lang="cs-CZ" altLang="cs-CZ" sz="2400" b="1" dirty="0"/>
              <a:t>3E</a:t>
            </a:r>
          </a:p>
          <a:p>
            <a:pPr lvl="1" eaLnBrk="1" hangingPunct="1">
              <a:spcBef>
                <a:spcPts val="0"/>
              </a:spcBef>
            </a:pPr>
            <a:r>
              <a:rPr lang="cs-CZ" altLang="cs-CZ" sz="2400" dirty="0"/>
              <a:t>přímo navázáno na rozpočet a střednědobý výhled rozpočtu – </a:t>
            </a:r>
            <a:r>
              <a:rPr lang="cs-CZ" altLang="cs-CZ" sz="2400" b="1" dirty="0"/>
              <a:t>ALOKACE PENĚZ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128DD05-DC58-85BF-D463-FBBB4E59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60" y="252239"/>
            <a:ext cx="11918230" cy="1460500"/>
          </a:xfrm>
        </p:spPr>
        <p:txBody>
          <a:bodyPr/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Jaké jsou zásady?</a:t>
            </a:r>
          </a:p>
        </p:txBody>
      </p:sp>
    </p:spTree>
    <p:extLst>
      <p:ext uri="{BB962C8B-B14F-4D97-AF65-F5344CB8AC3E}">
        <p14:creationId xmlns:p14="http://schemas.microsoft.com/office/powerpoint/2010/main" val="224930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11788775" y="7124700"/>
            <a:ext cx="1654175" cy="184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61D6DB-6ECE-4203-B64A-35018CE65B3D}" type="slidenum">
              <a:rPr lang="cs-CZ" altLang="cs-CZ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574" y="787206"/>
            <a:ext cx="4237037" cy="433388"/>
          </a:xfrm>
        </p:spPr>
        <p:txBody>
          <a:bodyPr wrap="none" rtlCol="0"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accent5">
                    <a:lumMod val="75000"/>
                  </a:schemeClr>
                </a:solidFill>
              </a:rPr>
              <a:t>Jak to vypadá v software?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5" y="1770355"/>
            <a:ext cx="7776864" cy="57909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9E110F3-1B99-34E4-F218-00396A15E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403" y="237445"/>
            <a:ext cx="7339203" cy="72340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34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2465387" y="4860751"/>
            <a:ext cx="11597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indent="-373063" defTabSz="995363" eaLnBrk="1" hangingPunct="1">
              <a:spcBef>
                <a:spcPct val="20000"/>
              </a:spcBef>
            </a:pPr>
            <a:endParaRPr lang="cs-CZ" sz="2200">
              <a:ln w="28575">
                <a:solidFill>
                  <a:srgbClr val="FF0000"/>
                </a:solidFill>
              </a:ln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63" y="1044327"/>
            <a:ext cx="9067576" cy="433388"/>
          </a:xfrm>
          <a:noFill/>
        </p:spPr>
        <p:txBody>
          <a:bodyPr wrap="none"/>
          <a:lstStyle/>
          <a:p>
            <a:r>
              <a:rPr lang="cs-CZ" altLang="cs-CZ" sz="4000" b="1" dirty="0">
                <a:solidFill>
                  <a:schemeClr val="accent5">
                    <a:lumMod val="75000"/>
                  </a:schemeClr>
                </a:solidFill>
              </a:rPr>
              <a:t>Jak to </a:t>
            </a:r>
            <a:br>
              <a:rPr lang="cs-CZ" alt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altLang="cs-CZ" sz="4000" b="1" dirty="0">
                <a:solidFill>
                  <a:schemeClr val="accent5">
                    <a:lumMod val="75000"/>
                  </a:schemeClr>
                </a:solidFill>
              </a:rPr>
              <a:t>celé funguje?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32527C-C650-C32B-9420-1D516B253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09107" y="737203"/>
            <a:ext cx="9859664" cy="67199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973722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6ku9.pot [režim kompatibility]" id="{078A41A7-26EB-4951-8BE6-EE5250B1C8E0}" vid="{5FDA071A-F142-4C37-995C-03748937DCD7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rva xmlns="ad0a1802-d40a-4fae-a083-bd919e9592b2">Barevná</Barva>
    <Kategorie xmlns="ad0a1802-d40a-4fae-a083-bd919e9592b2">Prezentace</Kategorie>
    <Vnit_x0159_n_x00ed__x0020_p_x0159_edpisy_x0020__x002d__x0020_p_x0159__x00ed_loha xmlns="ad0a1802-d40a-4fae-a083-bd919e9592b2">false</Vnit_x0159_n_x00ed__x0020_p_x0159_edpisy_x0020__x002d__x0020_p_x0159__x00ed_loha>
    <Vlastn_x00ed_k_x0020__x0161_ablony xmlns="ad0a1802-d40a-4fae-a083-bd919e9592b2">OSH</Vlastn_x00ed_k_x0020__x0161_ablony>
    <Datum_x0020_vyd_x00e1_n_x00ed__x0020_verze xmlns="ad0a1802-d40a-4fae-a083-bd919e9592b2">2018-01-03T23:00:00+00:00</Datum_x0020_vyd_x00e1_n_x00ed__x0020_verze>
    <Popis_x0020_dokumentu xmlns="ad0a1802-d40a-4fae-a083-bd919e9592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7" ma:contentTypeDescription="Vytvoří nový dokument" ma:contentTypeScope="" ma:versionID="0bb631a01b2456230b70190d4b2f9cac">
  <xsd:schema xmlns:xsd="http://www.w3.org/2001/XMLSchema" xmlns:xs="http://www.w3.org/2001/XMLSchema" xmlns:p="http://schemas.microsoft.com/office/2006/metadata/properties" xmlns:ns2="ad0a1802-d40a-4fae-a083-bd919e9592b2" xmlns:ns3="552c9eae-b457-430e-aa69-c3e45868fffa" targetNamespace="http://schemas.microsoft.com/office/2006/metadata/properties" ma:root="true" ma:fieldsID="019473a6dbac341c863c31ced28d54b0" ns2:_="" ns3:_="">
    <xsd:import namespace="ad0a1802-d40a-4fae-a083-bd919e9592b2"/>
    <xsd:import namespace="552c9eae-b457-430e-aa69-c3e45868fffa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Vlastn_x00ed_k_x0020__x0161_ablony" minOccurs="0"/>
                <xsd:element ref="ns2:Datum_x0020_vyd_x00e1_n_x00ed__x0020_verze"/>
                <xsd:element ref="ns2:Vnit_x0159_n_x00ed__x0020_p_x0159_edpisy_x0020__x002d__x0020_p_x0159__x00ed_loh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Černobíl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Vlastn_x00ed_k_x0020__x0161_ablony" ma:index="5" nillable="true" ma:displayName="Vlastník šablony" ma:default="OSV" ma:format="Dropdown" ma:internalName="Vlastn_x00ed_k_x0020__x0161_ablony">
      <xsd:simpleType>
        <xsd:restriction base="dms:Choice">
          <xsd:enumeration value="OddRLZ"/>
          <xsd:enumeration value="OAPR"/>
          <xsd:enumeration value="OddHS"/>
          <xsd:enumeration value="Reditel"/>
          <xsd:enumeration value="Sekční ředitelé"/>
          <xsd:enumeration value="OddPKZU"/>
          <xsd:enumeration value="OSH"/>
          <xsd:enumeration value="OM"/>
          <xsd:enumeration value="OE"/>
          <xsd:enumeration value="OK"/>
          <xsd:enumeration value="ODSH"/>
          <xsd:enumeration value="OKPPCR"/>
          <xsd:enumeration value="ORR"/>
          <xsd:enumeration value="OSV"/>
          <xsd:enumeration value="OSMS"/>
          <xsd:enumeration value="OUPSR"/>
          <xsd:enumeration value="OZ"/>
          <xsd:enumeration value="OŽPZ"/>
          <xsd:enumeration value="OddHS"/>
          <xsd:enumeration value="OddIA"/>
          <xsd:enumeration value="OddOSC"/>
          <xsd:enumeration value="OddVK"/>
          <xsd:enumeration value="OI"/>
        </xsd:restriction>
      </xsd:simpleType>
    </xsd:element>
    <xsd:element name="Datum_x0020_vyd_x00e1_n_x00ed__x0020_verze" ma:index="6" ma:displayName="Datum vydání verze" ma:default="2019-01-01T00:00:00Z" ma:format="DateOnly" ma:internalName="Datum_x0020_vyd_x00e1_n_x00ed__x0020_verze">
      <xsd:simpleType>
        <xsd:restriction base="dms:DateTime"/>
      </xsd:simpleType>
    </xsd:element>
    <xsd:element name="Vnit_x0159_n_x00ed__x0020_p_x0159_edpisy_x0020__x002d__x0020_p_x0159__x00ed_loha" ma:index="13" nillable="true" ma:displayName="Vnitřní předpisy - příloha" ma:default="0" ma:internalName="Vnit_x0159_n_x00ed__x0020_p_x0159_edpisy_x0020__x002d__x0020_p_x0159__x00ed_loh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9eae-b457-430e-aa69-c3e45868f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89132DC-9E00-484E-A271-A41CCF17FCB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52c9eae-b457-430e-aa69-c3e45868fffa"/>
    <ds:schemaRef ds:uri="ad0a1802-d40a-4fae-a083-bd919e9592b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077352-2455-4361-AC4A-48246A51B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552c9eae-b457-430e-aa69-c3e45868f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9F114-33DC-4867-9947-685A543162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1D41F2C-2C86-4549-9D1C-F377B3D12CD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8197</TotalTime>
  <Words>809</Words>
  <Application>Microsoft Office PowerPoint</Application>
  <PresentationFormat>Vlastní</PresentationFormat>
  <Paragraphs>85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Vlastní návrh</vt:lpstr>
      <vt:lpstr>Řízení cash flow Kraje Vysočina  Eva Janoušková Dana Buřičová</vt:lpstr>
      <vt:lpstr>Kraj Vysočina</vt:lpstr>
      <vt:lpstr> „Co, kdo, za kolik, kdy, jak a proč?“</vt:lpstr>
      <vt:lpstr>„Co, kdo, za kolik, kdy, jak a proč?“</vt:lpstr>
      <vt:lpstr>„Co, kdo, za kolik, kdy, jak a proč?“</vt:lpstr>
      <vt:lpstr>Jak vypadá proces „strategické řízení kraje“?</vt:lpstr>
      <vt:lpstr>Jaké jsou zásady?</vt:lpstr>
      <vt:lpstr>Jak to vypadá v software?</vt:lpstr>
      <vt:lpstr>Jak to  celé funguje?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 prezentace</dc:title>
  <dc:creator>JF</dc:creator>
  <cp:lastModifiedBy>Janoušková Eva Ing.</cp:lastModifiedBy>
  <cp:revision>334</cp:revision>
  <dcterms:created xsi:type="dcterms:W3CDTF">2005-08-29T05:12:14Z</dcterms:created>
  <dcterms:modified xsi:type="dcterms:W3CDTF">2024-11-01T13:51:32Z</dcterms:modified>
</cp:coreProperties>
</file>