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62" r:id="rId2"/>
    <p:sldMasterId id="2147483667" r:id="rId3"/>
  </p:sldMasterIdLst>
  <p:notesMasterIdLst>
    <p:notesMasterId r:id="rId26"/>
  </p:notesMasterIdLst>
  <p:sldIdLst>
    <p:sldId id="308" r:id="rId4"/>
    <p:sldId id="311" r:id="rId5"/>
    <p:sldId id="419" r:id="rId6"/>
    <p:sldId id="429" r:id="rId7"/>
    <p:sldId id="436" r:id="rId8"/>
    <p:sldId id="432" r:id="rId9"/>
    <p:sldId id="437" r:id="rId10"/>
    <p:sldId id="441" r:id="rId11"/>
    <p:sldId id="439" r:id="rId12"/>
    <p:sldId id="430" r:id="rId13"/>
    <p:sldId id="435" r:id="rId14"/>
    <p:sldId id="433" r:id="rId15"/>
    <p:sldId id="431" r:id="rId16"/>
    <p:sldId id="423" r:id="rId17"/>
    <p:sldId id="434" r:id="rId18"/>
    <p:sldId id="440" r:id="rId19"/>
    <p:sldId id="421" r:id="rId20"/>
    <p:sldId id="422" r:id="rId21"/>
    <p:sldId id="426" r:id="rId22"/>
    <p:sldId id="427" r:id="rId23"/>
    <p:sldId id="375" r:id="rId24"/>
    <p:sldId id="271" r:id="rId25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EŠ Jan, Mgr." initials="RJM" lastIdx="1" clrIdx="0">
    <p:extLst>
      <p:ext uri="{19B8F6BF-5375-455C-9EA6-DF929625EA0E}">
        <p15:presenceInfo xmlns:p15="http://schemas.microsoft.com/office/powerpoint/2012/main" userId="RONEŠ Jan, Mg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65856" autoAdjust="0"/>
  </p:normalViewPr>
  <p:slideViewPr>
    <p:cSldViewPr snapToGrid="0">
      <p:cViewPr varScale="1">
        <p:scale>
          <a:sx n="109" d="100"/>
          <a:sy n="109" d="100"/>
        </p:scale>
        <p:origin x="5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7549982D-6BD3-493B-BA0D-53748012FEC5}" type="datetimeFigureOut">
              <a:rPr lang="cs-CZ" smtClean="0"/>
              <a:pPr/>
              <a:t>01.10.2025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03241369-67C0-4D59-891F-7DDF4A3B981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60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51F2-7F8B-1FD0-2DA8-6A22407E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86EB6D-03B1-7937-AACA-80CBEE3E1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3CEA71-425E-3255-F981-717CD2595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8BA242-38E3-289E-FEF5-A6D7A7B2D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11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CF9A7-A495-AF09-07C6-0A821072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3EA9F9-19DC-E994-BA2C-F9A6C7011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229AE7-7845-7DC2-BEE2-6EADF3DF9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E228FE-4219-A39A-EC5E-05FFE833B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85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101C9-9E0A-F1B9-E3B9-D340A855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6554CB9-95EE-B56E-899F-6B7CFD42A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F24971F-F744-94A9-383D-178AEF694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60468E-2468-F459-2615-F4FBD62D2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86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19EF-22A8-2DA7-D0C3-3A95FF499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01B05F1-434E-7595-F565-E53360F7C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532068-B0E9-1DFD-F4DC-F332716BE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281BDF-B015-814F-E3AD-59E4F3AF7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50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A34A1-77CE-A512-1453-DB7FC6908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809889-90D1-4FC6-DD89-515810768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FDB301-B0DC-5724-24E9-66549C29E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28DCA1-5B8B-D9AF-7B8D-A2907693E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3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57B6D-F24B-998E-16D4-C04FA66F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916850-A0C4-AE4B-F15C-DBE5998D9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FE7A3B-276F-4FB6-BECD-F72B5F8A7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4526B4-DB90-44AA-C631-C354B77BE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253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F290-86A9-820A-1C67-93FD0CFF3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D874DF-B52E-5832-228D-07D1D65DF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D6993E-0A9E-1B2C-FEFB-40BD83DDA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2F00D-A09B-4772-B3EC-26030375F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550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3DA4F-8672-9ECE-81D0-45AB80B0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009D50-B9F2-1DBE-863D-552CF0AD8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32C2EB-AA5F-8CA4-D5A3-54A59DB8F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3AB3F8-172D-6C37-131B-53A62272A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415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B49A-07FD-CBEE-BB43-F775F5E5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DE6CE3-E7BA-7BD9-8216-14CDE2AD5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5F22B7F-5327-0B4E-2F26-5C16C218C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114ACC-79CE-13C2-73E4-8EB9312F6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998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61265-6471-22BA-320A-7A14A6D34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D7A447-9009-06AE-1661-B6109EF81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DDB213-BF75-B70C-D76D-721D55615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A93445-501E-53B1-2D91-91029ED6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2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8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1C846-4E02-D806-92EE-8447E9F9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60940C-B44F-0241-D9E4-C1B789708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2025D1-ECB0-1979-1751-213E780A3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E357A1-253F-0FC0-8B25-5F2B43248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754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65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7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6F159-ED77-7A7F-1F54-EDD419CC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EA14DE-CB87-FF68-26E6-A69679074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93C409F-981C-8AE0-45E7-403224331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056593-068D-265C-6707-38B0BEFB2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82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5081-4C5A-D39F-0DC0-3C980D36A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20938D-6C42-9975-FFCC-84D43A0C7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F0FA19F-C856-F54B-6187-F545AD845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BE830F-2FE0-BD3E-75C7-EA70B6242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1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CC49B-BCA2-6973-8738-38D9C347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05744D-2B3B-AB66-B62B-375599D0E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F892071-54CD-FA81-4BEB-4443FDBE2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7BFDF9-7634-E094-EFA8-40091A487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81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72A6E-0A88-01E2-9BC6-093C43FA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BF01EA-61E2-B379-C89A-4A7A63CC6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25B02D-8C22-DFC3-36FB-B9DDD91CC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690D61-C061-A5F7-D795-5E8778EFF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67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0DBF-1BFF-2E1F-578B-EAAC1E29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E4E45B-F553-EE54-1992-FBBADB65D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936E52-D813-DEA2-5DEA-393DB2CA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8220B-2737-AEBB-361B-43D96BB95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62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9FE4-D269-53D7-4E16-EF8A4D39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C732ED-CEC1-C95F-51AC-93F2E4CF0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EEB5609-F3A4-157C-9F05-996E9F37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767149-9377-24A8-068F-7E31C0434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54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222EC-D943-C7EE-22CA-1DB2337D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D832AA-8DDE-9E6E-CCFD-02C7DBF4B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0616491-E2A0-F83B-EDA6-6EEA0D43F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8FD6C2-DA9E-5E02-842A-206097AF6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1369-67C0-4D59-891F-7DDF4A3B981B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12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1531" y="3903192"/>
            <a:ext cx="9889099" cy="12540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2080" y="5204792"/>
            <a:ext cx="9878549" cy="1248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288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D3B1DF2-3F65-4DE0-8719-64680BAA4BC9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AA19FCB9-B00E-4537-A814-8B45918DB4AD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5866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5BEE327-1214-42EB-BA2C-2B1AAAF77DC1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6D42DE6B-3097-450D-B9EF-777A735BD13E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5714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315751D-D369-4308-9923-0807182F87D8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8B9C4565-37D3-42EB-B2D3-9E8DBFE1EBE1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942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CAB00AA-B9F4-4ADF-9F00-2AFB6C77C0B0}" type="slidenum">
              <a:rPr lang="cs-CZ" altLang="cs-CZ" sz="1100" b="1">
                <a:latin typeface="Georgia" panose="02040502050405020303" pitchFamily="18" charset="0"/>
              </a:rPr>
              <a:pPr algn="ctr" eaLnBrk="1" hangingPunct="1"/>
              <a:t>‹#›</a:t>
            </a:fld>
            <a:endParaRPr lang="cs-CZ" altLang="cs-CZ" sz="1100" b="1" dirty="0">
              <a:latin typeface="Georgia" panose="02040502050405020303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89839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1531" y="3903192"/>
            <a:ext cx="9889099" cy="12540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2080" y="5204792"/>
            <a:ext cx="9878549" cy="1248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754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1531" y="3903192"/>
            <a:ext cx="9889099" cy="12540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2080" y="5204792"/>
            <a:ext cx="9878549" cy="1248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50694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 descr="Prezentace_titul_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ovéPole 7"/>
          <p:cNvSpPr txBox="1">
            <a:spLocks noChangeArrowheads="1"/>
          </p:cNvSpPr>
          <p:nvPr/>
        </p:nvSpPr>
        <p:spPr bwMode="auto">
          <a:xfrm>
            <a:off x="4559301" y="2474913"/>
            <a:ext cx="2688167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 dirty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Odbor dozoru a kontroly veřejné správy</a:t>
            </a:r>
          </a:p>
        </p:txBody>
      </p:sp>
      <p:pic>
        <p:nvPicPr>
          <p:cNvPr id="1028" name="Obrázek 8" descr="MV_inverz_CMYK_modrobila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2286001"/>
            <a:ext cx="355176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 descr="Prezentace_vnitrek_fina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334434" y="6519864"/>
            <a:ext cx="278553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Georgia" panose="02040502050405020303" pitchFamily="18" charset="0"/>
              </a:rPr>
              <a:t>www.mvcr.cz/odk</a:t>
            </a: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3600451" y="5949951"/>
            <a:ext cx="268816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 dirty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Odbor veřejné správy, dozoru a kontroly</a:t>
            </a:r>
          </a:p>
        </p:txBody>
      </p:sp>
      <p:pic>
        <p:nvPicPr>
          <p:cNvPr id="2053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5537200"/>
            <a:ext cx="349038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267018" y="6519864"/>
            <a:ext cx="781049" cy="338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Georgia" panose="02040502050405020303" pitchFamily="18" charset="0"/>
              </a:defRPr>
            </a:lvl1pPr>
          </a:lstStyle>
          <a:p>
            <a:fld id="{2802AFF5-9D82-482C-967A-77A532CD77E3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977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9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6" descr="Prezentace_titul_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7"/>
          <p:cNvSpPr txBox="1">
            <a:spLocks noChangeArrowheads="1"/>
          </p:cNvSpPr>
          <p:nvPr/>
        </p:nvSpPr>
        <p:spPr bwMode="auto">
          <a:xfrm>
            <a:off x="4559301" y="2474913"/>
            <a:ext cx="2688167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 dirty="0">
                <a:solidFill>
                  <a:schemeClr val="bg1"/>
                </a:solidFill>
                <a:latin typeface="Georgia" panose="02040502050405020303" pitchFamily="18" charset="0"/>
                <a:cs typeface="Arial" charset="0"/>
              </a:rPr>
              <a:t>Odbor dozoru a kontroly veřejné správy</a:t>
            </a:r>
          </a:p>
        </p:txBody>
      </p:sp>
      <p:pic>
        <p:nvPicPr>
          <p:cNvPr id="3076" name="Obrázek 8" descr="MV_inverz_CMYK_modrobila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2286001"/>
            <a:ext cx="355176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0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.gov.cz/odk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dbordk@mv.gov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5911" y="274320"/>
            <a:ext cx="10615581" cy="1188720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Konference Moderní veřejná správa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8840" y="1670857"/>
            <a:ext cx="11023133" cy="3941377"/>
          </a:xfrm>
        </p:spPr>
        <p:txBody>
          <a:bodyPr/>
          <a:lstStyle/>
          <a:p>
            <a:pPr algn="ctr"/>
            <a:endParaRPr lang="cs-CZ" sz="2800" dirty="0">
              <a:solidFill>
                <a:schemeClr val="tx2"/>
              </a:solidFill>
            </a:endParaRPr>
          </a:p>
          <a:p>
            <a:pPr algn="ctr"/>
            <a:endParaRPr lang="cs-CZ" sz="2800" dirty="0">
              <a:solidFill>
                <a:schemeClr val="tx2"/>
              </a:solidFill>
            </a:endParaRPr>
          </a:p>
          <a:p>
            <a:pPr algn="ctr"/>
            <a:r>
              <a:rPr lang="cs-CZ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Novela zákona o úředních ÚSC 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(poznatky z aplikace)   </a:t>
            </a:r>
            <a:endParaRPr lang="cs-CZ" i="1" dirty="0">
              <a:solidFill>
                <a:srgbClr val="FF0000"/>
              </a:solidFill>
            </a:endParaRPr>
          </a:p>
          <a:p>
            <a:pPr algn="ctr"/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1512" y="4679576"/>
            <a:ext cx="1035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>
              <a:latin typeface="Georgia" panose="02040502050405020303" pitchFamily="18" charset="0"/>
            </a:endParaRPr>
          </a:p>
          <a:p>
            <a:r>
              <a:rPr lang="cs-CZ" sz="2000" b="1" dirty="0">
                <a:latin typeface="Georgia" panose="02040502050405020303" pitchFamily="18" charset="0"/>
              </a:rPr>
              <a:t>Olomouc                                                                                                              7. října 2025</a:t>
            </a:r>
          </a:p>
        </p:txBody>
      </p:sp>
    </p:spTree>
    <p:extLst>
      <p:ext uri="{BB962C8B-B14F-4D97-AF65-F5344CB8AC3E}">
        <p14:creationId xmlns:p14="http://schemas.microsoft.com/office/powerpoint/2010/main" val="404219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52C59-9307-6551-E7EC-8EB7430F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2E2A4-E08F-E201-C424-D99D8444A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989A764-B621-169B-D5CA-1748E778C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778214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Zrušení</a:t>
            </a:r>
            <a:r>
              <a:rPr lang="cs-CZ" sz="1800" b="0" u="sng" dirty="0">
                <a:solidFill>
                  <a:schemeClr val="tx1"/>
                </a:solidFill>
              </a:rPr>
              <a:t> </a:t>
            </a:r>
            <a:r>
              <a:rPr lang="cs-CZ" sz="1800" u="sng" dirty="0">
                <a:solidFill>
                  <a:schemeClr val="tx1"/>
                </a:solidFill>
              </a:rPr>
              <a:t>obecné části ZOZ - zavedení  vstupního vzdělávání a zkoušky vstupního vzdělávání:</a:t>
            </a:r>
          </a:p>
          <a:p>
            <a:pPr>
              <a:buClr>
                <a:schemeClr val="tx1"/>
              </a:buClr>
            </a:pPr>
            <a:endParaRPr lang="cs-CZ" sz="180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osvojení základních znalostí u všech úředníků ÚSC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větší zaměření na vykonávanou správní činnost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méně mechanického učení paragrafů – větší vazba na praxi  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- Kvalita ?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 				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		- Odpovědnost ?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- Kontrola?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Tx/>
              <a:buChar char="-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FCED1A70-EEFC-30B2-C351-9CA503628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01288598-21E1-AD43-60BD-9C23A4E31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7CF9FE35-E6A9-3B30-263A-1C84C3913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silueta osoby stojící s otevřenou učebnicí v rukou, jednoduchý černobílý piktogram, bez detailů, styl školní ikony">
            <a:extLst>
              <a:ext uri="{FF2B5EF4-FFF2-40B4-BE49-F238E27FC236}">
                <a16:creationId xmlns:a16="http://schemas.microsoft.com/office/drawing/2014/main" id="{39174E90-77DA-407D-5F9A-539D2F91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799" y="1600200"/>
            <a:ext cx="365482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8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CDBA-018E-9DC8-18AC-0A6543FA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79658-9FA3-72DD-200B-C07F6A411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C7ED41B-14C4-B1D2-E101-BA826903F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153" y="2823040"/>
            <a:ext cx="165060" cy="279636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B592FF6-B495-4BF5-F271-32F8C4871D3D}"/>
              </a:ext>
            </a:extLst>
          </p:cNvPr>
          <p:cNvSpPr txBox="1"/>
          <p:nvPr/>
        </p:nvSpPr>
        <p:spPr>
          <a:xfrm>
            <a:off x="481550" y="151537"/>
            <a:ext cx="101688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/>
              <a:t>🧑‍🎓 Zkouška vstupního vzdělávání úředníků ÚSC</a:t>
            </a:r>
          </a:p>
          <a:p>
            <a:pPr>
              <a:buNone/>
            </a:pPr>
            <a:r>
              <a:rPr lang="cs-CZ" b="1" dirty="0"/>
              <a:t>(údaje k 30. 9. 2025)</a:t>
            </a:r>
          </a:p>
          <a:p>
            <a:pPr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Počet vypsaných termínů:</a:t>
            </a:r>
            <a:r>
              <a:rPr lang="cs-CZ" dirty="0"/>
              <a:t> 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Počet zařazených úředníků:</a:t>
            </a:r>
            <a:r>
              <a:rPr lang="cs-CZ" dirty="0"/>
              <a:t> 961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Počet úspěšných absolventů:</a:t>
            </a:r>
            <a:r>
              <a:rPr lang="cs-CZ" dirty="0"/>
              <a:t> 638</a:t>
            </a:r>
          </a:p>
          <a:p>
            <a:endParaRPr lang="cs-CZ" dirty="0"/>
          </a:p>
        </p:txBody>
      </p: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DAD965E9-688A-A7E9-30E3-C9B9962E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1" y="456241"/>
            <a:ext cx="5556739" cy="51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rated Image">
            <a:extLst>
              <a:ext uri="{FF2B5EF4-FFF2-40B4-BE49-F238E27FC236}">
                <a16:creationId xmlns:a16="http://schemas.microsoft.com/office/drawing/2014/main" id="{A76DF4BB-4E8E-8BEA-EB4F-2DCB5E97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802423"/>
            <a:ext cx="6192019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1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76FC-3090-E276-0328-E1CAFDA77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256D3-12D1-1011-A5A1-C06C7D25B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F1F1842-1AFC-AB1F-A0E1-8F713ED1A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1570008"/>
            <a:ext cx="10967258" cy="404939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9964FA10-72A1-27BA-D3C8-C69D0B85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1500"/>
            <a:ext cx="9525000" cy="47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3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492C9-74ED-4AB4-CF1C-E62B3522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3B915-476D-4883-FC07-DB0165CF5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EFF8513-A888-5FA5-8B56-40EE4FFE4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778214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Zrušení uznávání rovnocennosti vzdělávání ve správním řízení</a:t>
            </a:r>
          </a:p>
          <a:p>
            <a:pPr>
              <a:buClr>
                <a:schemeClr val="tx1"/>
              </a:buClr>
            </a:pPr>
            <a:endParaRPr lang="cs-CZ" sz="180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snížení administrativního zatížení MV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částečné přenesení vzdělávání úředníků na VŠ (VOŠ)    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 systémová spolupráce veřejné správy a VŠ, VOŠ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- Kvalita ?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- Rovnost?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	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		- Úspory ?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- Motivace?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Tx/>
              <a:buChar char="-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EE66CB9D-F877-5C18-3EFA-735592921A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8AC5C87F-7304-5646-8C58-0C8C1B948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FC5438E0-4631-BC53-97F7-94DFFA220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8A749B-32F3-0B0C-EB0A-D6C929D7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08" y="1723292"/>
            <a:ext cx="3933092" cy="26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E0F9-7F8D-624D-A393-C226E388C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BFD4A-D7F6-02EE-201B-DA3B5E22E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194311"/>
            <a:ext cx="10615581" cy="628649"/>
          </a:xfrm>
        </p:spPr>
        <p:txBody>
          <a:bodyPr/>
          <a:lstStyle/>
          <a:p>
            <a:pPr algn="ctr"/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4E8D30-C6EC-DEA9-A81E-826181AE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" y="194312"/>
            <a:ext cx="11895113" cy="5433406"/>
          </a:xfrm>
        </p:spPr>
        <p:txBody>
          <a:bodyPr/>
          <a:lstStyle/>
          <a:p>
            <a:r>
              <a:rPr lang="cs-CZ" sz="1800" u="sng" dirty="0">
                <a:solidFill>
                  <a:schemeClr val="tx1"/>
                </a:solidFill>
              </a:rPr>
              <a:t>Průběžný systém uznání rovnocennosti ZOZ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S účinností od 1. 1. 2025 (vyhláška č. 414/2024 Sb.) – 167 stud. programů pro 17 správních činností</a:t>
            </a:r>
          </a:p>
          <a:p>
            <a:r>
              <a:rPr lang="cs-CZ" sz="1800" dirty="0">
                <a:solidFill>
                  <a:schemeClr val="tx1"/>
                </a:solidFill>
              </a:rPr>
              <a:t> 						  – 6 stud. programů pro vzdělávání VÚ – obecná část 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</a:p>
          <a:p>
            <a:r>
              <a:rPr lang="cs-CZ" sz="1800" dirty="0">
                <a:solidFill>
                  <a:srgbClr val="0070C0"/>
                </a:solidFill>
                <a:ea typeface="Times New Roman" panose="02020603050405020304" pitchFamily="18" charset="0"/>
              </a:rPr>
              <a:t>S </a:t>
            </a:r>
            <a:r>
              <a:rPr lang="cs-CZ" sz="1800" dirty="0">
                <a:solidFill>
                  <a:srgbClr val="0070C0"/>
                </a:solidFill>
              </a:rPr>
              <a:t>účinností od 1. 1. 2026 bude přidáno (stav k 1. 9. 2025):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66 stud. programů + 36 </a:t>
            </a:r>
            <a:r>
              <a:rPr lang="cs-CZ" sz="1800" dirty="0" err="1">
                <a:solidFill>
                  <a:srgbClr val="0070C0"/>
                </a:solidFill>
              </a:rPr>
              <a:t>vzděl</a:t>
            </a:r>
            <a:r>
              <a:rPr lang="cs-CZ" sz="1800" dirty="0">
                <a:solidFill>
                  <a:srgbClr val="0070C0"/>
                </a:solidFill>
              </a:rPr>
              <a:t>. programů VOŠ celkově pro 19 správních činností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3 stud. programy pro vzdělávání VÚ – obecná část</a:t>
            </a:r>
          </a:p>
          <a:p>
            <a:pPr algn="just">
              <a:spcAft>
                <a:spcPts val="1200"/>
              </a:spcAft>
            </a:pPr>
            <a:r>
              <a:rPr lang="cs-CZ" sz="1600" dirty="0">
                <a:solidFill>
                  <a:schemeClr val="tx1"/>
                </a:solidFill>
              </a:rPr>
              <a:t>S účinností od 1. 1. 2026 přidáno i ustanovení týkající se rovnocennosti zvláštní části úřednické zkoušky pro příslušný obor státní služby podle zákona o státní službě ke zkoušce zvláštní odborné způsobilosti pro danou správní činnost:</a:t>
            </a:r>
            <a:endParaRPr lang="cs-CZ" sz="1800" b="0" u="sng" dirty="0">
              <a:solidFill>
                <a:schemeClr val="tx1"/>
              </a:solidFill>
            </a:endParaRPr>
          </a:p>
          <a:p>
            <a:pPr fontAlgn="ctr"/>
            <a:r>
              <a:rPr lang="cs-CZ" dirty="0"/>
              <a:t>Zvláštní odborná způsobilost úředníka územního samosprávného celku k výkonu správní činnosti</a:t>
            </a:r>
            <a:r>
              <a:rPr lang="cs-CZ" b="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endParaRPr lang="cs-CZ" sz="1800" b="0" dirty="0">
              <a:solidFill>
                <a:srgbClr val="FF0000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4600B4-6034-7D42-6A20-CCF5881A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16" y="3534509"/>
            <a:ext cx="10065368" cy="20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3978-1EE5-DD72-E903-9CB706C7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2876E-993F-7603-8C69-1DBE21A7A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BDB28D4F-BD4A-9E23-208C-2273F470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1570008"/>
            <a:ext cx="10967258" cy="404939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EE0B1B-B6A4-B361-F511-3D7513E19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8" y="0"/>
            <a:ext cx="9127261" cy="57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36D8-DD29-F983-DC8E-6A16CF137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89E4B-E50C-580A-52DB-D020E9B30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117072A-7166-4CC1-34BD-6C8C8F096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262" y="332510"/>
            <a:ext cx="10967258" cy="528689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4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400" b="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400" b="0" u="sng" dirty="0">
                <a:solidFill>
                  <a:schemeClr val="tx1"/>
                </a:solidFill>
              </a:rPr>
              <a:t>zdroj: Výroční zpráva o stavu vzdělávání úředníků ÚSC v ČR v roce 2024 a Výroční zpráva o stavu veřejné správy v ČR v roce 2024) </a:t>
            </a:r>
          </a:p>
          <a:p>
            <a:pPr>
              <a:buClr>
                <a:schemeClr val="tx1"/>
              </a:buClr>
            </a:pPr>
            <a:r>
              <a:rPr lang="cs-CZ" sz="1400" b="0" u="sng" dirty="0">
                <a:solidFill>
                  <a:schemeClr val="tx1"/>
                </a:solidFill>
              </a:rPr>
              <a:t>Podle analýz </a:t>
            </a:r>
            <a:r>
              <a:rPr lang="cs-CZ" sz="1400" b="0" u="sng" dirty="0" err="1">
                <a:solidFill>
                  <a:schemeClr val="tx1"/>
                </a:solidFill>
              </a:rPr>
              <a:t>think</a:t>
            </a:r>
            <a:r>
              <a:rPr lang="cs-CZ" sz="1400" b="0" u="sng" dirty="0">
                <a:solidFill>
                  <a:schemeClr val="tx1"/>
                </a:solidFill>
              </a:rPr>
              <a:t>-tanku IDEA při CERGE-EI tvoří úředníci přibližně 84 % zaměstnanců obecních úřadů</a:t>
            </a:r>
            <a:r>
              <a:rPr lang="cs-CZ" sz="1800" b="0" dirty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id="{24A6F49D-BAC4-6A4B-607A-7AFCDD5D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4" y="20320"/>
            <a:ext cx="10615581" cy="47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5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20B84-17B8-0502-FDEB-E6CED861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C12F1-8DA2-5245-E5D3-AABB7C7EC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50833C6A-7949-D6EA-2E2E-DF94CE5D5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0" y="465514"/>
            <a:ext cx="11067796" cy="51538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Průběžné vzdělávání úřadníků - naplňování vzdělávacího plánu: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chemeClr val="tx1"/>
                </a:solidFill>
              </a:rPr>
              <a:t>V roce 2023 a 2024 se počet proškolených úředníků přiblížil k úrovni počtu proškolených úředníků v roce 2018, ale stále ještě nedosahuje hodnot z roku 2019. 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chemeClr val="tx1"/>
                </a:solidFill>
              </a:rPr>
              <a:t>Rozdíl v počtech proškolených úředníků mezi rokem 2019 a rokem 2024 je o 12 895 úředníků nižší. 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rgbClr val="FF0000"/>
                </a:solidFill>
              </a:rPr>
              <a:t>I s ohledem na výše uvedené tyto údaje zřetelně ukazují, že některé územní samosprávné celky nedodržují předepsaný minimální rozsah povinného vzdělávání svých úředníků. </a:t>
            </a:r>
          </a:p>
          <a:p>
            <a:pPr>
              <a:buClr>
                <a:schemeClr val="tx1"/>
              </a:buClr>
            </a:pPr>
            <a:endParaRPr lang="cs-CZ" sz="180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Z části to bylo i z důvodu, že povinný minimální rozsah vzdělávání úředníka ÚSC byl do konce roku 2024 stanoven na 18 pracovních dnů během 3 let (průměrně 6 dnů na rok), přičemž u některých méně exponovaných správních činností nebylo toto možné smysluplně dodržet; popř. z </a:t>
            </a:r>
            <a:r>
              <a:rPr lang="cs-CZ" sz="1800" u="sng" dirty="0" err="1">
                <a:solidFill>
                  <a:schemeClr val="tx1"/>
                </a:solidFill>
              </a:rPr>
              <a:t>fin</a:t>
            </a:r>
            <a:r>
              <a:rPr lang="cs-CZ" sz="1800" u="sng" dirty="0">
                <a:solidFill>
                  <a:schemeClr val="tx1"/>
                </a:solidFill>
              </a:rPr>
              <a:t>. důvodů.</a:t>
            </a:r>
          </a:p>
          <a:p>
            <a:pPr>
              <a:buClr>
                <a:schemeClr val="tx1"/>
              </a:buClr>
            </a:pPr>
            <a:endParaRPr lang="cs-CZ" sz="1800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cs-CZ" sz="1800" dirty="0">
                <a:solidFill>
                  <a:srgbClr val="FF0000"/>
                </a:solidFill>
              </a:rPr>
              <a:t>Zohledněno nov</a:t>
            </a:r>
            <a:r>
              <a:rPr lang="cs-CZ" sz="1800" u="sng" dirty="0">
                <a:solidFill>
                  <a:srgbClr val="FF0000"/>
                </a:solidFill>
              </a:rPr>
              <a:t>elou zákona o úřednících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0996DA4F-E989-145A-A54F-C67C9C6C3515}"/>
              </a:ext>
            </a:extLst>
          </p:cNvPr>
          <p:cNvSpPr/>
          <p:nvPr/>
        </p:nvSpPr>
        <p:spPr>
          <a:xfrm>
            <a:off x="5803663" y="4300248"/>
            <a:ext cx="230038" cy="2587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AC3DC31-4F1A-56A8-1610-DD101EC19D39}"/>
              </a:ext>
            </a:extLst>
          </p:cNvPr>
          <p:cNvSpPr/>
          <p:nvPr/>
        </p:nvSpPr>
        <p:spPr>
          <a:xfrm>
            <a:off x="5688644" y="3110488"/>
            <a:ext cx="230038" cy="2587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4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41FD-A266-8224-76D6-15DBAA0B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17158-EB08-4080-FDC8-4D24F5F32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30EEC8B-4F00-702A-829F-1F3B6B8EC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387927"/>
            <a:ext cx="10967258" cy="523147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dirty="0">
                <a:solidFill>
                  <a:srgbClr val="00B0F0"/>
                </a:solidFill>
              </a:rPr>
              <a:t>Další výzvy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 Role vzdělávacích institucí -  ÚSÚ, KVOP a krajů a HM Prahy v systému vzdělávání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		</a:t>
            </a:r>
            <a:r>
              <a:rPr lang="cs-CZ" sz="1800" dirty="0">
                <a:solidFill>
                  <a:srgbClr val="FF0000"/>
                </a:solidFill>
              </a:rPr>
              <a:t>Školení nebo setkání?  		Levně nebo kvalitně?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 Průřezová ZOZ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rgbClr val="FF0000"/>
                </a:solidFill>
              </a:rPr>
              <a:t>Jak zlepšit kvalitu výkonu veřejné správy na malých obcích?</a:t>
            </a:r>
          </a:p>
          <a:p>
            <a:pPr>
              <a:buClr>
                <a:schemeClr val="tx1"/>
              </a:buClr>
            </a:pPr>
            <a:endParaRPr lang="cs-CZ" sz="1800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Společenství obcí a sdílený úředník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rgbClr val="FF0000"/>
                </a:solidFill>
              </a:rPr>
              <a:t>Uživí malé obce úředníky pro všechny vykonávané správní činnosti?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ZOZ pro </a:t>
            </a:r>
            <a:r>
              <a:rPr lang="cs-CZ" sz="1800" dirty="0" err="1">
                <a:solidFill>
                  <a:schemeClr val="tx1"/>
                </a:solidFill>
              </a:rPr>
              <a:t>neúředníky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rgbClr val="FF0000"/>
                </a:solidFill>
              </a:rPr>
              <a:t>Je schopen starosta malé obce vykonávat sám přenesenou působnost bez ZOZ?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FF0000"/>
              </a:solidFill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FF0000"/>
              </a:solidFill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7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1A3A0-BB92-2517-CFE1-E989A5B5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5241D-B945-C1D5-3616-EC671FA97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194311"/>
            <a:ext cx="10615581" cy="628649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7E254F-328C-1888-7B7E-81159FF5C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" y="131885"/>
            <a:ext cx="12048730" cy="549583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Poznatky z kontrolní činnosti MV :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 roce 2021 byla pilotně provedena koordinová kontrola výkonu správních činností úředníky obcí bez ZOZ – Kontrolní zjištění KÚ: </a:t>
            </a:r>
            <a:r>
              <a:rPr lang="cs-CZ" sz="1800" dirty="0">
                <a:solidFill>
                  <a:srgbClr val="FF0000"/>
                </a:solidFill>
              </a:rPr>
              <a:t>303 případy výkonu správní činnosti bez ZOZ (OÚ 230x, POÚ 15x, ORP 58x!)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 II. Q 2025 byl ze strany MV proveden neoficiální pilotní průzkum způsobu výkonu správních činností v obcích I. typu u menšího nejmenovaného kraje; osloveni byli starostové s těmito otázkami:</a:t>
            </a:r>
          </a:p>
          <a:p>
            <a:pPr lvl="0"/>
            <a:r>
              <a:rPr lang="cs-CZ" sz="1600" i="1" dirty="0">
                <a:solidFill>
                  <a:srgbClr val="0070C0"/>
                </a:solidFill>
              </a:rPr>
              <a:t>1. Jaké vykonává vaše obec správní činnosti podle § 1 vyhlášky č. 413/2024 Sb., o zvláštní odborné způsobilosti, zkoušce vstupního vzdělávání a náležitostech osvědčení o vzdělávání úředníků územních samosprávných celků (dále jen „vyhláška“)?</a:t>
            </a:r>
          </a:p>
          <a:p>
            <a:pPr lvl="0"/>
            <a:r>
              <a:rPr lang="cs-CZ" sz="1600" i="1" dirty="0">
                <a:solidFill>
                  <a:srgbClr val="0070C0"/>
                </a:solidFill>
              </a:rPr>
              <a:t>2. Jakou zvláštní odbornou způsobilostí (ZOZ) k výkonu těchto správních činností disponuje úředník, který tyto správní činnosti vykonává?</a:t>
            </a:r>
          </a:p>
          <a:p>
            <a:pPr lvl="0"/>
            <a:r>
              <a:rPr lang="cs-CZ" sz="1600" i="1" dirty="0">
                <a:solidFill>
                  <a:srgbClr val="0070C0"/>
                </a:solidFill>
              </a:rPr>
              <a:t>3.Pokud správní činnosti podle výše uvedené vyhlášky na obecním úřadu vykonává přímo starostka/starosta nebo místostarostka/místostarosta, jaký je důvod pro vykonávání těchto správních činností právě těmito osobami? A zda v tomto případě starostka/starosta nebo místostarostka/místostarosta absolvoval zkoušku zvláštní odborné způsobilosti?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Žádost byla odeslána všem 176 obcím I. typu kraje; požadované údaje zaslalo ve velmi rozdílné kvalitě pouze 81 obcí. </a:t>
            </a:r>
            <a:r>
              <a:rPr lang="cs-CZ" sz="1800" dirty="0">
                <a:solidFill>
                  <a:srgbClr val="FF0000"/>
                </a:solidFill>
              </a:rPr>
              <a:t>Výstupy viz níže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F53BCE1C-6CC6-EB7A-A8C2-4FE1B6DCCD3D}"/>
              </a:ext>
            </a:extLst>
          </p:cNvPr>
          <p:cNvSpPr/>
          <p:nvPr/>
        </p:nvSpPr>
        <p:spPr>
          <a:xfrm>
            <a:off x="5418550" y="5317166"/>
            <a:ext cx="163902" cy="3105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2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12371" y="703386"/>
            <a:ext cx="10967258" cy="491601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Účel/cíl zákona o úřednících (z důvodové zprávy):</a:t>
            </a:r>
          </a:p>
          <a:p>
            <a:pPr>
              <a:buClr>
                <a:schemeClr val="tx1"/>
              </a:buClr>
            </a:pPr>
            <a:r>
              <a:rPr lang="cs-CZ" sz="1800" b="0" i="1" dirty="0">
                <a:solidFill>
                  <a:schemeClr val="tx1"/>
                </a:solidFill>
              </a:rPr>
              <a:t>„</a:t>
            </a:r>
            <a:r>
              <a:rPr lang="cs-CZ" sz="1800" i="1" dirty="0">
                <a:solidFill>
                  <a:srgbClr val="FF0000"/>
                </a:solidFill>
              </a:rPr>
              <a:t>Hlavním cílem návrhu zákona o úřednících územních samosprávných celků je zajištění kvalitního, efektivního a nestranného výkonu veřejné správy v území. Předpokladem k tomu je profesionalizace úředníků samospráv. Profesionalizací se rozumí zvýšené nároky na jejich odbornost, stanovení povinností odpovídajících charakteru jejich práce a poskytnutí záruk a kompenzací, které by vyvažovaly rozšířené nároky a povinnosti. </a:t>
            </a:r>
            <a:r>
              <a:rPr lang="cs-CZ" sz="1800" i="1" u="sng" dirty="0">
                <a:solidFill>
                  <a:srgbClr val="FF0000"/>
                </a:solidFill>
              </a:rPr>
              <a:t>Základním předpokladem profesionalizace je vzdělávání, a to jak vzdělávání vstupní, tak příprava na prokazování zvláštní odborné způsobilosti, vzdělávání vedoucích úředníků a průběžné vzdělávání.“    </a:t>
            </a:r>
          </a:p>
          <a:p>
            <a:pPr>
              <a:buClr>
                <a:schemeClr val="tx1"/>
              </a:buClr>
            </a:pPr>
            <a:endParaRPr lang="cs-CZ" sz="1800" i="1" u="sng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chemeClr val="tx1"/>
                </a:solidFill>
              </a:rPr>
              <a:t>S ohledem na výkon správních činností v rámci samostatné a přenesené působnosti ze strany ÚSC (u činností vyžadujících ZOZ jde až na výjimky o výkon státní správy přenesený na ÚSC) se jedná o sdílenou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odpovědnost státu a územních samosprávných celků za kvalitní výkon správních činností u ÚSC.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2D0F98F3-6C47-7506-7931-1CAB80CF6D3B}"/>
              </a:ext>
            </a:extLst>
          </p:cNvPr>
          <p:cNvSpPr/>
          <p:nvPr/>
        </p:nvSpPr>
        <p:spPr>
          <a:xfrm>
            <a:off x="5627583" y="3429000"/>
            <a:ext cx="672860" cy="7647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1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2D48-E893-D3DB-2667-4726C196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37F72-A4BC-734C-F73B-841895C5C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194311"/>
            <a:ext cx="10615581" cy="628649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60DF8C-6898-6F43-2676-E99C8A434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" y="1230283"/>
            <a:ext cx="12048730" cy="4397434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6FD60F2-BC8F-B68E-9E32-9291980AE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15591"/>
              </p:ext>
            </p:extLst>
          </p:nvPr>
        </p:nvGraphicFramePr>
        <p:xfrm>
          <a:off x="369276" y="70338"/>
          <a:ext cx="11183815" cy="5574104"/>
        </p:xfrm>
        <a:graphic>
          <a:graphicData uri="http://schemas.openxmlformats.org/drawingml/2006/table">
            <a:tbl>
              <a:tblPr/>
              <a:tblGrid>
                <a:gridCol w="1039993">
                  <a:extLst>
                    <a:ext uri="{9D8B030D-6E8A-4147-A177-3AD203B41FA5}">
                      <a16:colId xmlns:a16="http://schemas.microsoft.com/office/drawing/2014/main" val="2579046596"/>
                    </a:ext>
                  </a:extLst>
                </a:gridCol>
                <a:gridCol w="1039993">
                  <a:extLst>
                    <a:ext uri="{9D8B030D-6E8A-4147-A177-3AD203B41FA5}">
                      <a16:colId xmlns:a16="http://schemas.microsoft.com/office/drawing/2014/main" val="1515801917"/>
                    </a:ext>
                  </a:extLst>
                </a:gridCol>
                <a:gridCol w="1039993">
                  <a:extLst>
                    <a:ext uri="{9D8B030D-6E8A-4147-A177-3AD203B41FA5}">
                      <a16:colId xmlns:a16="http://schemas.microsoft.com/office/drawing/2014/main" val="1793692565"/>
                    </a:ext>
                  </a:extLst>
                </a:gridCol>
                <a:gridCol w="1381486">
                  <a:extLst>
                    <a:ext uri="{9D8B030D-6E8A-4147-A177-3AD203B41FA5}">
                      <a16:colId xmlns:a16="http://schemas.microsoft.com/office/drawing/2014/main" val="3143877672"/>
                    </a:ext>
                  </a:extLst>
                </a:gridCol>
                <a:gridCol w="1105965">
                  <a:extLst>
                    <a:ext uri="{9D8B030D-6E8A-4147-A177-3AD203B41FA5}">
                      <a16:colId xmlns:a16="http://schemas.microsoft.com/office/drawing/2014/main" val="216217497"/>
                    </a:ext>
                  </a:extLst>
                </a:gridCol>
                <a:gridCol w="1117605">
                  <a:extLst>
                    <a:ext uri="{9D8B030D-6E8A-4147-A177-3AD203B41FA5}">
                      <a16:colId xmlns:a16="http://schemas.microsoft.com/office/drawing/2014/main" val="4153177987"/>
                    </a:ext>
                  </a:extLst>
                </a:gridCol>
                <a:gridCol w="1117605">
                  <a:extLst>
                    <a:ext uri="{9D8B030D-6E8A-4147-A177-3AD203B41FA5}">
                      <a16:colId xmlns:a16="http://schemas.microsoft.com/office/drawing/2014/main" val="120712926"/>
                    </a:ext>
                  </a:extLst>
                </a:gridCol>
                <a:gridCol w="1117605">
                  <a:extLst>
                    <a:ext uri="{9D8B030D-6E8A-4147-A177-3AD203B41FA5}">
                      <a16:colId xmlns:a16="http://schemas.microsoft.com/office/drawing/2014/main" val="41231868"/>
                    </a:ext>
                  </a:extLst>
                </a:gridCol>
                <a:gridCol w="1117605">
                  <a:extLst>
                    <a:ext uri="{9D8B030D-6E8A-4147-A177-3AD203B41FA5}">
                      <a16:colId xmlns:a16="http://schemas.microsoft.com/office/drawing/2014/main" val="144922766"/>
                    </a:ext>
                  </a:extLst>
                </a:gridCol>
                <a:gridCol w="1105965">
                  <a:extLst>
                    <a:ext uri="{9D8B030D-6E8A-4147-A177-3AD203B41FA5}">
                      <a16:colId xmlns:a16="http://schemas.microsoft.com/office/drawing/2014/main" val="2972604723"/>
                    </a:ext>
                  </a:extLst>
                </a:gridCol>
              </a:tblGrid>
              <a:tr h="9736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Správní činnost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Vykonává obcí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Pokrytí agendy obcí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Vykonává starostů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Vykonává úředníků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toho úředníků se ZOZ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Podíl  úředníků se ZOZ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Podíl  zabezpečení agendy úředníkem se  ZOZ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toho starostů se ZOZ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VPS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44928"/>
                  </a:ext>
                </a:extLst>
              </a:tr>
              <a:tr h="3306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Silniční hospodářství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64442"/>
                  </a:ext>
                </a:extLst>
              </a:tr>
              <a:tr h="4868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Finanční hospodaření ÚSC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97838"/>
                  </a:ext>
                </a:extLst>
              </a:tr>
              <a:tr h="50357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Správa místních poplatků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7527"/>
                  </a:ext>
                </a:extLst>
              </a:tr>
              <a:tr h="3306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Veřejné opatrovnictví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6172"/>
                  </a:ext>
                </a:extLst>
              </a:tr>
              <a:tr h="21127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Sociální služby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46093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Veřejný pořádek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(přestupky)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6247"/>
                  </a:ext>
                </a:extLst>
              </a:tr>
              <a:tr h="4868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Ochrana přírody a krajiny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60499"/>
                  </a:ext>
                </a:extLst>
              </a:tr>
              <a:tr h="3306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Ochrana ovzduší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32767"/>
                  </a:ext>
                </a:extLst>
              </a:tr>
              <a:tr h="3306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Odpadové hospodářství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79978"/>
                  </a:ext>
                </a:extLst>
              </a:tr>
              <a:tr h="3306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Evidence obyvatel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(rušení TP)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190080"/>
                  </a:ext>
                </a:extLst>
              </a:tr>
              <a:tr h="64300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Zajištění ochrany obyvatelstva a krizové řízení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35829"/>
                  </a:ext>
                </a:extLst>
              </a:tr>
              <a:tr h="21127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92" marR="7192" marT="71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15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725487" y="465513"/>
            <a:ext cx="10854141" cy="5153890"/>
          </a:xfrm>
        </p:spPr>
        <p:txBody>
          <a:bodyPr/>
          <a:lstStyle/>
          <a:p>
            <a:r>
              <a:rPr lang="cs-CZ" sz="1800" u="sng" dirty="0">
                <a:solidFill>
                  <a:schemeClr val="tx1"/>
                </a:solidFill>
              </a:rPr>
              <a:t>Průřezová ZOZ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kompilace činností vykonávaných obcemi I. typu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průřezová ZOZ představuje „univerzální“ ZOZ </a:t>
            </a:r>
            <a:r>
              <a:rPr lang="cs-CZ" sz="1800" b="0" u="sng" dirty="0">
                <a:solidFill>
                  <a:srgbClr val="FF0000"/>
                </a:solidFill>
              </a:rPr>
              <a:t>pouze pro úředníky obcí I. typu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obsah průřezové ZOZ – vychází z působnosti obcí I. typu, tedy ze správních činností, pro jejichž výkon je předpokladem ZOZ: </a:t>
            </a:r>
          </a:p>
          <a:p>
            <a:pPr lvl="0"/>
            <a:r>
              <a:rPr lang="cs-CZ" sz="1800" b="0" dirty="0">
                <a:solidFill>
                  <a:schemeClr val="tx1"/>
                </a:solidFill>
              </a:rPr>
              <a:t>Silniční hospodářství (16 hod.), Finanční hospodaření (16 hod.), Daně (12 hod.), Veřejné opatrovnictví a sociální služby (12 hod.), Veřejný pořádek-přestupky (5 hod.), Evidence obyvatel (2 hod.), Ochrana přírody a krajiny (2 hod.), Ochrana ovzduší (2 hod.), Odpadové hospodářství (4 hod.) a správní řád (8 hod.) – </a:t>
            </a:r>
            <a:r>
              <a:rPr lang="cs-CZ" sz="1800" dirty="0">
                <a:solidFill>
                  <a:schemeClr val="tx1"/>
                </a:solidFill>
              </a:rPr>
              <a:t>celkem 79 vyučovacích hodin.</a:t>
            </a:r>
          </a:p>
          <a:p>
            <a:pPr lvl="0"/>
            <a:endParaRPr lang="cs-CZ" sz="1800" b="0" dirty="0">
              <a:solidFill>
                <a:schemeClr val="tx1"/>
              </a:solidFill>
            </a:endParaRPr>
          </a:p>
          <a:p>
            <a:pPr algn="just"/>
            <a:r>
              <a:rPr lang="cs-CZ" sz="1800" dirty="0">
                <a:solidFill>
                  <a:srgbClr val="FF0000"/>
                </a:solidFill>
              </a:rPr>
              <a:t>Aktuálně má akreditovánu přípravu k průřezové ZOZ pouze IVS Praha a 1 další vzdělávací instituce (Jitka Pohnerová - FO)</a:t>
            </a:r>
          </a:p>
          <a:p>
            <a:pPr algn="just"/>
            <a:endParaRPr lang="cs-CZ" sz="1800" dirty="0">
              <a:solidFill>
                <a:srgbClr val="FF0000"/>
              </a:solidFill>
            </a:endParaRPr>
          </a:p>
          <a:p>
            <a:pPr algn="just"/>
            <a:r>
              <a:rPr lang="cs-CZ" sz="1800" dirty="0">
                <a:solidFill>
                  <a:srgbClr val="FF0000"/>
                </a:solidFill>
              </a:rPr>
              <a:t>Zkouška v roce 2025 proběhla zatím pouze v 1 termínu (8 účastníků – 2 neúspěšní – uspěli v opravném termínu)</a:t>
            </a:r>
          </a:p>
          <a:p>
            <a:pPr algn="just"/>
            <a:r>
              <a:rPr lang="cs-CZ" sz="1800" dirty="0">
                <a:solidFill>
                  <a:srgbClr val="FF0000"/>
                </a:solidFill>
              </a:rPr>
              <a:t>Aktuálně přihlášeno ke zkoušce cca 20 úředníků</a:t>
            </a:r>
          </a:p>
        </p:txBody>
      </p:sp>
    </p:spTree>
    <p:extLst>
      <p:ext uri="{BB962C8B-B14F-4D97-AF65-F5344CB8AC3E}">
        <p14:creationId xmlns:p14="http://schemas.microsoft.com/office/powerpoint/2010/main" val="226177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0829" y="721454"/>
            <a:ext cx="9878549" cy="4903842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rgbClr val="00B0F0"/>
                </a:solidFill>
                <a:cs typeface="Arial" charset="0"/>
              </a:rPr>
              <a:t>Děkuji za pozornost</a:t>
            </a:r>
          </a:p>
          <a:p>
            <a:pPr algn="ctr">
              <a:defRPr/>
            </a:pPr>
            <a:endParaRPr lang="cs-CZ" sz="2000" dirty="0">
              <a:solidFill>
                <a:schemeClr val="tx1"/>
              </a:solidFill>
              <a:cs typeface="Arial" charset="0"/>
            </a:endParaRP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  <a:cs typeface="Arial" charset="0"/>
              </a:rPr>
              <a:t>KONTAKTNÍ ÚDAJE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webové stránky MV ODK: 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http://www.mv.gov.cz/odk2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poštovní adresa:  Ministerstvo vnitra ČR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		      Odbor veřejné správy, dozoru a kontroly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		      Nám. Hrdinů 1634/3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		      140 21 Praha 4</a:t>
            </a:r>
            <a:endParaRPr lang="cs-CZ" altLang="cs-CZ" sz="2000" dirty="0">
              <a:solidFill>
                <a:schemeClr val="tx1"/>
              </a:solidFill>
              <a:cs typeface="Arial" charset="0"/>
            </a:endParaRP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  <a:cs typeface="Arial" charset="0"/>
              </a:rPr>
              <a:t>ID datové schránky MV:</a:t>
            </a:r>
            <a:r>
              <a:rPr lang="cs-CZ" sz="2000" dirty="0">
                <a:solidFill>
                  <a:schemeClr val="tx1"/>
                </a:solidFill>
              </a:rPr>
              <a:t> 6bnaawp</a:t>
            </a:r>
            <a:endParaRPr lang="cs-CZ" altLang="cs-CZ" sz="2000" dirty="0">
              <a:solidFill>
                <a:schemeClr val="tx1"/>
              </a:solidFill>
              <a:cs typeface="Arial" charset="0"/>
            </a:endParaRP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  <a:cs typeface="Arial" charset="0"/>
              </a:rPr>
              <a:t>Tel: 974 816 411 (429) – sekretariát odboru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  <a:cs typeface="Arial" charset="0"/>
              </a:rPr>
              <a:t>E-mail: </a:t>
            </a:r>
            <a:r>
              <a:rPr lang="cs-CZ" sz="2000" dirty="0">
                <a:solidFill>
                  <a:schemeClr val="tx1"/>
                </a:solidFill>
                <a:cs typeface="Arial" charset="0"/>
                <a:hlinkClick r:id="rId4"/>
              </a:rPr>
              <a:t>odbordk</a:t>
            </a:r>
            <a:r>
              <a:rPr lang="en-US" sz="2000" dirty="0">
                <a:solidFill>
                  <a:schemeClr val="tx1"/>
                </a:solidFill>
                <a:cs typeface="Arial" charset="0"/>
                <a:hlinkClick r:id="rId4"/>
              </a:rPr>
              <a:t>@</a:t>
            </a:r>
            <a:r>
              <a:rPr lang="cs-CZ" sz="2000" dirty="0">
                <a:solidFill>
                  <a:schemeClr val="tx1"/>
                </a:solidFill>
                <a:cs typeface="Arial" charset="0"/>
                <a:hlinkClick r:id="rId4"/>
              </a:rPr>
              <a:t>mv.gov.cz</a:t>
            </a:r>
            <a:r>
              <a:rPr lang="cs-CZ" sz="2000" dirty="0">
                <a:solidFill>
                  <a:schemeClr val="tx1"/>
                </a:solidFill>
                <a:cs typeface="Arial" charset="0"/>
              </a:rPr>
              <a:t> – sekretariát odboru</a:t>
            </a:r>
          </a:p>
        </p:txBody>
      </p:sp>
    </p:spTree>
    <p:extLst>
      <p:ext uri="{BB962C8B-B14F-4D97-AF65-F5344CB8AC3E}">
        <p14:creationId xmlns:p14="http://schemas.microsoft.com/office/powerpoint/2010/main" val="191042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63BF0-1FA4-937D-3326-3286629A8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5B974-F65E-1F47-2C53-10EE55C8F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01736D0-E524-C94A-F9D1-21F59A04F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778214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Výzvy (poslední) novely zákona:</a:t>
            </a:r>
          </a:p>
          <a:p>
            <a:pPr>
              <a:buClr>
                <a:schemeClr val="tx1"/>
              </a:buClr>
            </a:pPr>
            <a:endParaRPr lang="cs-CZ" sz="1800" u="sng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Zrušení akreditace  vzdělávacích programů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Zrušení obecné části ZOZ - zavedení zkoušky vstupního vzdělávání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Zrušení uznávání rovnocennosti vzdělávání ve správním řízení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Snížení rozsahu průběžného vzdělávání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Rozšíření výčtu vzdělávacích institucí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Překvapený, Úředník, Počítač, Pc">
            <a:extLst>
              <a:ext uri="{FF2B5EF4-FFF2-40B4-BE49-F238E27FC236}">
                <a16:creationId xmlns:a16="http://schemas.microsoft.com/office/drawing/2014/main" id="{042229FD-617F-B9BA-10B8-73F63CC3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11" y="1570008"/>
            <a:ext cx="4270442" cy="34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6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27309-9024-C7B1-E901-1735DDE8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C37BE-0113-97D7-F0D6-E8F8147C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5ACCA7C8-55C2-7E35-A611-147961DFF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778214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Zrušení akreditace vzdělávacích programů:</a:t>
            </a:r>
          </a:p>
          <a:p>
            <a:pPr>
              <a:buClr>
                <a:schemeClr val="tx1"/>
              </a:buClr>
            </a:pPr>
            <a:endParaRPr lang="cs-CZ" sz="1800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snížení administrativního zatížení vzdělávacích institucí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větší volnost ÚSC při volbě vzdělávacího programu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+ větší flexibilita a operativnost ve vzdělávání 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- Kvalita ?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- Informovanost?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	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		- Odpovědnost ?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FF0000"/>
                </a:solidFill>
              </a:rPr>
              <a:t>			- Kontrola?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Tx/>
              <a:buChar char="-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61579329-E1AD-7847-335B-000B8020E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E0CE03F5-459D-6614-43CE-72487298F5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01E34B29-BFFA-BE7B-05B7-B5B658A1F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úřední razítko ve stylu dokumentu s nápisem „akreditováno“, neutrální design bez státních znaků, černobílý piktogram">
            <a:extLst>
              <a:ext uri="{FF2B5EF4-FFF2-40B4-BE49-F238E27FC236}">
                <a16:creationId xmlns:a16="http://schemas.microsoft.com/office/drawing/2014/main" id="{DA771538-71C3-6D7A-1DD1-DBAC58CF5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92" y="1542985"/>
            <a:ext cx="3209193" cy="36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0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E0F55-6208-2EE9-11CF-8F5FB4929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3ACB0-200D-B00D-414F-23A15C7ED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C7D1A81-568F-CBC7-6513-E28390F99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11" y="760629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Výběr vzdělávacího programu a vzdělávací instituce = právo a povinnost ÚSC</a:t>
            </a:r>
          </a:p>
          <a:p>
            <a:pPr>
              <a:buClr>
                <a:schemeClr val="tx1"/>
              </a:buClr>
            </a:pPr>
            <a:r>
              <a:rPr lang="cs-CZ" sz="1800" b="0" dirty="0">
                <a:solidFill>
                  <a:srgbClr val="00B050"/>
                </a:solidFill>
              </a:rPr>
              <a:t>Doporučená kritéria výběru</a:t>
            </a: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9AF0635A-D621-AC5F-18C7-0EAA449B4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DA68C5B4-C640-C1DB-A65C-AC6CC551C7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695A8B52-8C59-6D40-9F4B-EF97FC728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EBF183A2-7638-66EE-F728-725B63F1414F}"/>
              </a:ext>
            </a:extLst>
          </p:cNvPr>
          <p:cNvSpPr/>
          <p:nvPr/>
        </p:nvSpPr>
        <p:spPr>
          <a:xfrm>
            <a:off x="580292" y="1522912"/>
            <a:ext cx="3349869" cy="10638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Obsah vzdělávacího programu</a:t>
            </a:r>
          </a:p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 </a:t>
            </a:r>
          </a:p>
          <a:p>
            <a:pPr algn="ctr"/>
            <a:r>
              <a:rPr lang="cs-CZ" dirty="0"/>
              <a:t>znalosti a dovednosti nezbytné pro výkon správní činnost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953F923-C02D-311D-8D46-E58AC2529C4F}"/>
              </a:ext>
            </a:extLst>
          </p:cNvPr>
          <p:cNvSpPr/>
          <p:nvPr/>
        </p:nvSpPr>
        <p:spPr>
          <a:xfrm>
            <a:off x="3930161" y="2383857"/>
            <a:ext cx="3121269" cy="111503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Kvalita lektora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2EF4506-7716-DD5B-0A7B-643487280E94}"/>
              </a:ext>
            </a:extLst>
          </p:cNvPr>
          <p:cNvSpPr/>
          <p:nvPr/>
        </p:nvSpPr>
        <p:spPr>
          <a:xfrm>
            <a:off x="7051430" y="1505650"/>
            <a:ext cx="3024555" cy="10638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Forma vzdělávání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750B1F5-0A8C-75D0-8352-CC16FD7F61E6}"/>
              </a:ext>
            </a:extLst>
          </p:cNvPr>
          <p:cNvSpPr/>
          <p:nvPr/>
        </p:nvSpPr>
        <p:spPr>
          <a:xfrm>
            <a:off x="7197049" y="3224613"/>
            <a:ext cx="3385038" cy="106386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Solidnost, dobrá pověst a zkušenosti se vzdělávací institucí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0DB0F6E-DC55-9E71-8669-068014BD5D88}"/>
              </a:ext>
            </a:extLst>
          </p:cNvPr>
          <p:cNvSpPr/>
          <p:nvPr/>
        </p:nvSpPr>
        <p:spPr>
          <a:xfrm>
            <a:off x="515351" y="3333373"/>
            <a:ext cx="3267811" cy="93784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Zázemí vzdělávací  instituce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C0B33858-8DDB-A915-4736-67860654AFA2}"/>
              </a:ext>
            </a:extLst>
          </p:cNvPr>
          <p:cNvSpPr/>
          <p:nvPr/>
        </p:nvSpPr>
        <p:spPr>
          <a:xfrm>
            <a:off x="3930161" y="4288482"/>
            <a:ext cx="3121269" cy="1115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Odbornost a aktuálnost vzdělávacího programu</a:t>
            </a:r>
          </a:p>
        </p:txBody>
      </p:sp>
    </p:spTree>
    <p:extLst>
      <p:ext uri="{BB962C8B-B14F-4D97-AF65-F5344CB8AC3E}">
        <p14:creationId xmlns:p14="http://schemas.microsoft.com/office/powerpoint/2010/main" val="124241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A91C6-93F4-11B8-87C6-CDC0CBD37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E631A-8338-CBAB-CAC9-4678791A7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F9E19DB0-352B-3D69-53CE-7467DCD57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1570008"/>
            <a:ext cx="10967258" cy="404939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9DF786-8844-18FD-C794-DF9FED5E7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65513"/>
            <a:ext cx="7620000" cy="48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523E6-B8DE-B49F-EB86-242BBF1FD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149AC-6684-53DF-469C-07C4D18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F07C5F4-5EBF-0BD7-0524-62D12EACA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11" y="760629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46EBCDFB-31EE-20B8-20D0-7141B27F6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9C0BFA39-0D48-C501-F10C-4512CE8A4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438636BE-9921-A7FA-ADE7-8A47FD6288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9D9A692-68EF-B50E-3598-60FF354D83FF}"/>
              </a:ext>
            </a:extLst>
          </p:cNvPr>
          <p:cNvSpPr/>
          <p:nvPr/>
        </p:nvSpPr>
        <p:spPr>
          <a:xfrm>
            <a:off x="3930161" y="4288482"/>
            <a:ext cx="3121269" cy="1115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Odbornost a aktuálnost </a:t>
            </a:r>
            <a:r>
              <a:rPr lang="cs-CZ" dirty="0" err="1"/>
              <a:t>vzdělávacío</a:t>
            </a:r>
            <a:r>
              <a:rPr lang="cs-CZ" dirty="0"/>
              <a:t> programu</a:t>
            </a:r>
          </a:p>
        </p:txBody>
      </p:sp>
      <p:pic>
        <p:nvPicPr>
          <p:cNvPr id="3074" name="Picture 2" descr="Generated Image">
            <a:extLst>
              <a:ext uri="{FF2B5EF4-FFF2-40B4-BE49-F238E27FC236}">
                <a16:creationId xmlns:a16="http://schemas.microsoft.com/office/drawing/2014/main" id="{6128314F-0F29-FC3F-8BF3-0C744E15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1" y="0"/>
            <a:ext cx="9525000" cy="55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0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1CB2-5FEC-4F6E-9684-F2666E146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3557E-B6C0-4244-AEF2-75B148BC5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11" y="465513"/>
            <a:ext cx="10615581" cy="764771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AF72F3FB-8647-C766-72B0-6C4A462B2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778214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0305295B-6C1A-F452-4A7A-4C04DE988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30F60998-8577-2A67-9BA7-8F103D000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8CC1F5FF-98AD-6768-478A-F23685EE7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Úředník sedící u počítače na distančním vzdělávání, v rušném prostředí kanceláře nebo domácnosti. Kolem něj kolegové mluví, telefon zvoní, dítě tahá za rukáv. Úředník vypadá rozptýleně a frustrovaně.">
            <a:extLst>
              <a:ext uri="{FF2B5EF4-FFF2-40B4-BE49-F238E27FC236}">
                <a16:creationId xmlns:a16="http://schemas.microsoft.com/office/drawing/2014/main" id="{09EE91D2-3995-C92E-6922-F493387E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946"/>
            <a:ext cx="12192000" cy="58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1F405-689D-08F9-150B-6B4B12DF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855E-0EE5-C81C-5DBA-FEC870C22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95828"/>
            <a:ext cx="11320663" cy="5136754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2"/>
                </a:solidFill>
              </a:rPr>
              <a:t> </a:t>
            </a:r>
            <a:br>
              <a:rPr lang="cs-CZ" i="1" dirty="0">
                <a:solidFill>
                  <a:schemeClr val="tx2"/>
                </a:solidFill>
              </a:rPr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C5A4766-8DF1-6FE1-2A3C-EC45C97D9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71" y="778214"/>
            <a:ext cx="10967258" cy="484119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1800" u="sng" dirty="0">
                <a:solidFill>
                  <a:schemeClr val="tx1"/>
                </a:solidFill>
              </a:rPr>
              <a:t> </a:t>
            </a:r>
            <a:endParaRPr lang="cs-CZ" sz="18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i="1" u="sng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Nalezený obrázek pro DŘEVĚNÉ RAZÍTKO">
            <a:extLst>
              <a:ext uri="{FF2B5EF4-FFF2-40B4-BE49-F238E27FC236}">
                <a16:creationId xmlns:a16="http://schemas.microsoft.com/office/drawing/2014/main" id="{1BD53DEF-B4D8-6E37-4C63-BEC1D9A4B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27185"/>
            <a:ext cx="2954215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Nalezený obrázek pro DŘEVĚNÉ RAZÍTKO">
            <a:extLst>
              <a:ext uri="{FF2B5EF4-FFF2-40B4-BE49-F238E27FC236}">
                <a16:creationId xmlns:a16="http://schemas.microsoft.com/office/drawing/2014/main" id="{AC9A6092-4A2A-07A6-23C8-6F8C848D2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DŘEVĚNÉ RAZÍTKO">
            <a:extLst>
              <a:ext uri="{FF2B5EF4-FFF2-40B4-BE49-F238E27FC236}">
                <a16:creationId xmlns:a16="http://schemas.microsoft.com/office/drawing/2014/main" id="{9ED56D00-5364-6F51-06DD-641C41A4C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22B04B-15F3-3123-2029-C37A58589561}"/>
              </a:ext>
            </a:extLst>
          </p:cNvPr>
          <p:cNvSpPr txBox="1"/>
          <p:nvPr/>
        </p:nvSpPr>
        <p:spPr>
          <a:xfrm>
            <a:off x="203200" y="395828"/>
            <a:ext cx="114808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B0F0"/>
                </a:solidFill>
              </a:rPr>
              <a:t>Kontrolní role Ministerstva vnitra</a:t>
            </a:r>
          </a:p>
          <a:p>
            <a:endParaRPr lang="cs-CZ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zrušené akreditace průběžného vzdělávání </a:t>
            </a:r>
            <a:r>
              <a:rPr lang="cs-CZ" sz="1800" b="0" dirty="0">
                <a:solidFill>
                  <a:schemeClr val="tx1"/>
                </a:solidFill>
              </a:rPr>
              <a:t>(neexistuje garantovaný seznam vzdělávacích programů, ze kterých mohou čerpat ÚSC při tvorbě vzdělávacích plánů, na což si většinou menší obce stěžují, není možné regulovat obsah a rozsah vzdělávacích programů či odbornost lektorů…)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rozšíření a prohloubení kontrol vzdělávacích institucí </a:t>
            </a:r>
            <a:r>
              <a:rPr lang="cs-CZ" sz="1800" b="0" dirty="0">
                <a:solidFill>
                  <a:schemeClr val="tx1"/>
                </a:solidFill>
              </a:rPr>
              <a:t>(s ohledem na zrušené akreditace zejména průběžného vzdělávání kladen větší důraz na kontrolu věcné stránky obsahu programu a erudici lektora)</a:t>
            </a:r>
          </a:p>
          <a:p>
            <a:endParaRPr lang="cs-CZ" sz="1800" b="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spolupráce v rámci kontrol s jednotlivými ÚSÚ </a:t>
            </a:r>
            <a:r>
              <a:rPr lang="cs-CZ" sz="1800" b="0" dirty="0">
                <a:solidFill>
                  <a:schemeClr val="tx1"/>
                </a:solidFill>
              </a:rPr>
              <a:t>[viz nové ustanovení § 36 písm. d) zákona o úřednících – podle zaměření vzdělávacího programu jsou oslovováni zástupci ÚSÚ, do jejichž působnosti program patří (jako přizvané osoby dle kontrolního řádu) – za  rok 2025 doposud provedeno 55 kontrol z toho </a:t>
            </a:r>
            <a:r>
              <a:rPr lang="cs-CZ" sz="1800" dirty="0">
                <a:solidFill>
                  <a:srgbClr val="FF0000"/>
                </a:solidFill>
              </a:rPr>
              <a:t>39 společných kontrol</a:t>
            </a:r>
            <a:r>
              <a:rPr lang="cs-CZ" sz="1800" b="0" dirty="0">
                <a:solidFill>
                  <a:schemeClr val="tx1"/>
                </a:solidFill>
              </a:rPr>
              <a:t>, kterých se zúčastnilo </a:t>
            </a:r>
            <a:r>
              <a:rPr lang="cs-CZ" sz="1800" dirty="0">
                <a:solidFill>
                  <a:srgbClr val="FF0000"/>
                </a:solidFill>
              </a:rPr>
              <a:t>33 přizvaných osob </a:t>
            </a:r>
            <a:r>
              <a:rPr lang="cs-CZ" sz="1800" b="0" dirty="0">
                <a:solidFill>
                  <a:schemeClr val="tx1"/>
                </a:solidFill>
              </a:rPr>
              <a:t>z jednotlivých ÚSÚ]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Kontrolní zjištění – neaktuálnost, nesprávné právní výklady, prezentace vzdělávacího programu jako akreditovaného</a:t>
            </a:r>
            <a:endParaRPr lang="cs-CZ" sz="1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piktogram znázorňující kontrolu vzdělávací instituce – stylizovaná budova školy s lupou nad ní, symbolizující inspekci nebo audit, jednoduchý ikonický design vhodný pro dokumenty nebo prezentace">
            <a:extLst>
              <a:ext uri="{FF2B5EF4-FFF2-40B4-BE49-F238E27FC236}">
                <a16:creationId xmlns:a16="http://schemas.microsoft.com/office/drawing/2014/main" id="{8398AFED-9068-4E2F-5C05-D81D7DCD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0" y="2716371"/>
            <a:ext cx="1305859" cy="13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92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6B3A6051-97FE-4348-A480-4F2A1E46594D}" vid="{E15A4546-66C0-47F3-ABE4-20D1F6B2FC80}"/>
    </a:ext>
  </a:extLst>
</a:theme>
</file>

<file path=ppt/theme/theme2.xml><?xml version="1.0" encoding="utf-8"?>
<a:theme xmlns:a="http://schemas.openxmlformats.org/drawingml/2006/main" name="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VČR-ODK_Uvodni_stra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8812</TotalTime>
  <Words>1782</Words>
  <Application>Microsoft Office PowerPoint</Application>
  <PresentationFormat>Širokoúhlá obrazovka</PresentationFormat>
  <Paragraphs>365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Motiv1</vt:lpstr>
      <vt:lpstr>MV-ODK</vt:lpstr>
      <vt:lpstr>1_MVČR-ODK_Uvodni_strana</vt:lpstr>
      <vt:lpstr> Konference Moderní veřejná správa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</vt:lpstr>
      <vt:lpstr>   </vt:lpstr>
      <vt:lpstr>   </vt:lpstr>
      <vt:lpstr>   </vt:lpstr>
      <vt:lpstr>  </vt:lpstr>
      <vt:lpstr>   </vt:lpstr>
      <vt:lpstr>   </vt:lpstr>
      <vt:lpstr>   </vt:lpstr>
      <vt:lpstr>Prezentace aplikace PowerPoint</vt:lpstr>
    </vt:vector>
  </TitlesOfParts>
  <Company>Ministerstvo vnitra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Porada Ministerstva vnitra s tajemníky obcí                      s rozšířenou působností</dc:title>
  <dc:creator>BEDNÁŘOVÁ Veronika, Mgr.</dc:creator>
  <cp:lastModifiedBy>Veselý Miroslav, Ing. Bc.</cp:lastModifiedBy>
  <cp:revision>498</cp:revision>
  <cp:lastPrinted>2025-02-14T09:13:57Z</cp:lastPrinted>
  <dcterms:created xsi:type="dcterms:W3CDTF">2020-06-25T10:49:05Z</dcterms:created>
  <dcterms:modified xsi:type="dcterms:W3CDTF">2025-10-01T09:01:33Z</dcterms:modified>
</cp:coreProperties>
</file>