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257" r:id="rId7"/>
    <p:sldId id="288" r:id="rId8"/>
    <p:sldId id="292" r:id="rId9"/>
    <p:sldId id="728" r:id="rId10"/>
    <p:sldId id="294" r:id="rId11"/>
    <p:sldId id="295" r:id="rId12"/>
    <p:sldId id="293" r:id="rId13"/>
    <p:sldId id="297" r:id="rId14"/>
    <p:sldId id="340" r:id="rId15"/>
    <p:sldId id="1883" r:id="rId16"/>
    <p:sldId id="299" r:id="rId17"/>
    <p:sldId id="333" r:id="rId18"/>
    <p:sldId id="335" r:id="rId19"/>
    <p:sldId id="731" r:id="rId20"/>
    <p:sldId id="732" r:id="rId21"/>
    <p:sldId id="304" r:id="rId22"/>
    <p:sldId id="305" r:id="rId23"/>
    <p:sldId id="26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678C3E-972C-D9BD-C2DD-10FD52761C9D}" name="Jandová Barbora Mgr. (MPSV)" initials="JBM(" userId="S::barbora.jandova1@mpsv.cz::45cc78b8-4f48-4598-b1f6-5b033486829f" providerId="AD"/>
  <p188:author id="{70A9F24E-55C8-F319-6D7F-88827BA570B3}" name="Horna Vladimír Mgr. (MPSV)" initials="HVM(" userId="S::vladimir.horna@mpsv.cz::50192d97-e4c5-4321-a0d1-9f78179ab8bc" providerId="AD"/>
  <p188:author id="{CA42D363-FAB5-3FAA-E8ED-5898EE229AB6}" name="Košnar Michael JUDr. (MPSV)" initials="KMJ(" userId="S::michael.kosnar@mpsv.cz::dedd012f-8706-4daa-b9bc-15e50558f19f" providerId="AD"/>
  <p188:author id="{D65B60C4-7646-06B6-66E4-30C3D500FA40}" name="Doudová Soňa Mgr. (MPSV)" initials="DSM(" userId="S::sona.doudova@mpsv.cz::63bc6486-ed30-4526-a6ac-4d15c491b6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F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E3EDB-9768-4596-AADB-1F71D80C2B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BB0D-0088-4007-ABE3-66C1775D0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17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noProof="0" smtClean="0"/>
              <a:pPr rtl="0"/>
              <a:t>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0426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76F9C-0C91-8C3E-9F04-F48AB0130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C80682-A723-BE34-9CD7-AC9A292B9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43672C-D41F-8359-4ABC-89EF0714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F438-B1F5-4BAC-9E13-4991F7E6C88D}" type="datetime1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02949D-9F81-C9DB-988C-D54BC08C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ADEA5A-11DB-2BE6-78EB-0B216D68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2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E7F96-63E0-3042-D66D-A5DD6678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F57131-3613-CFF6-CA1F-63F1C0BC0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7BC1EA-AB0E-5846-F522-588AC333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4EC0-FEA3-4B22-A463-783784C40709}" type="datetime1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99BA77-D96C-7D24-214B-20A46DFD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C14906-C2DB-795B-0651-192D8DDF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62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A1B494-28E3-A5E2-9A87-4068CADE7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51CDB6-A4CC-3E04-A3BF-C255CA27D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8B42F3-7302-C1CB-4A5F-46EEE7C8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160E-FE99-44B5-BD55-95619B5E690E}" type="datetime1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0F8778-498C-1B42-D7B4-74429751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CA040E-7CEC-67C0-7900-322CB6FF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4A404-83EE-F5F0-6D53-97ABB8CA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BA125-CA3A-C3D3-FD12-5252F8D4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7B7784-10D8-7686-F859-BEB18908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F039-9FB7-4276-AAE5-3736F0029F3E}" type="datetime1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F3A8BA-17F7-F886-B9BC-A7982479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9200FE-C936-E164-657B-68347FC4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15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4A404-83EE-F5F0-6D53-97ABB8CA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BA125-CA3A-C3D3-FD12-5252F8D4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7B7784-10D8-7686-F859-BEB18908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F039-9FB7-4276-AAE5-3736F0029F3E}" type="datetime1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F3A8BA-17F7-F886-B9BC-A7982479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9200FE-C936-E164-657B-68347FC4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15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0682C-0E93-61A2-578F-5F493181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C9C7FE-2FBE-FD2D-9CFF-B15980E3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E68B1D-7223-07CE-2662-E3E1B3E3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7C4C-78B4-4518-9F6E-281CFE044DA5}" type="datetime1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0BB14-E3D7-23C9-2D7F-27F3FA66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B662E1-9D65-BFC6-FB93-644BD7F0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55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1B5D6-E4E6-F5ED-DB40-3F8B8648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AA512-5D52-EC54-34CB-1EE03AC3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6E80B1-93BF-28B6-A527-AF58FABDF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645FD5-7410-4851-0DEC-56A3E575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A1B-9FE6-484C-9C52-92335205D212}" type="datetime1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194D31-D86C-BEEC-CC5A-F5970FFE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C9793A-84AF-FA77-3A9B-39F0B6CC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67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C04D0-5648-C77E-96B4-B160FC63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F0CF4E-BEA0-F0FB-2DEC-5E87F7048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17B250-CB9D-4B64-A7CD-5BE1B0ECF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7F93C2-15EC-E046-D64D-86D81280D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323555-0BC6-9083-569C-D53FA60E4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9F8EF6-5DA2-A14D-A5F0-E6FED5E2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D8EC-AA68-4116-8AF6-467326104DEE}" type="datetime1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E8ACE1-F0D8-CB15-3F5F-88C4C439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9E8882-7339-D247-92C8-50EAAB9B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73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B0A7D-5990-AFA1-E5D0-B88A6071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81D3C6-1B15-BBC7-088A-03DECDB0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096A-2A01-471D-A682-66840879C752}" type="datetime1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CB3FE0-FD5D-4B51-D3B8-493F16E4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F363AE-D743-6A54-7D60-33F6FDF9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43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534409-6ED5-426A-7C95-52CAA3D4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9A53-4F3A-4835-A21B-49FDDABBAC6D}" type="datetime1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3113AD-7BE6-525B-7A8B-54812B3E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DBC40A-2CFE-7582-B7DB-F4E8BA10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03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EA6A4-1533-21DB-160C-B95CAD6B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457E36-793E-B611-E266-5BB092F7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91D927-BB39-1012-9E53-1F723BEF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5238AD-2B02-B1AC-96F7-CB7A9EDB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80-A148-483F-A0C3-06A016DFA43E}" type="datetime1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2A9333-35DE-31E7-724D-D257AC15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758090-7DAF-62DD-B155-6FE4BB29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2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35112-5CE7-14E4-834C-3E04118A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981FDA1-1CE6-D107-A6A4-9024AE21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CD56E0-5BBC-7386-0327-2D1B6F8D3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438CD3-5A1D-6114-9141-B0C43173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9A04-9425-46FA-B2C3-078E3F0B991E}" type="datetime1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2DABD5-4E2E-0B39-8FB5-FF133337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F576E9-4FAB-F3AE-CF90-D1968EF1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5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7B9F6D-B6A5-498E-F111-A0FBFD2E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7139C9-5CC6-9215-8E8E-FAD232780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3D0DD2-EA2A-CA11-CE2C-C39012F52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67E53-C4E6-4B6D-B913-64128F92D80C}" type="datetime1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8791E1-650D-5E39-C3A2-BBB52E085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2D33A8-F73E-76EB-9592-D88288022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11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7B9F6D-B6A5-498E-F111-A0FBFD2E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7139C9-5CC6-9215-8E8E-FAD232780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3D0DD2-EA2A-CA11-CE2C-C39012F52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67E53-C4E6-4B6D-B913-64128F92D80C}" type="datetime1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8791E1-650D-5E39-C3A2-BBB52E085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2D33A8-F73E-76EB-9592-D88288022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5814-504B-448D-9233-CCBE7940C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11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30CFB39-2A16-ED37-7726-77A7EF1A3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24254" y="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37" y="875758"/>
            <a:ext cx="5219885" cy="51095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986" y="673591"/>
            <a:ext cx="5565913" cy="54154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734" y="1041621"/>
            <a:ext cx="4953365" cy="480152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99DF029-3D3A-304D-6713-7710A26B4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047" y="883977"/>
            <a:ext cx="5083175" cy="3130550"/>
          </a:xfrm>
        </p:spPr>
        <p:txBody>
          <a:bodyPr anchor="b">
            <a:normAutofit/>
          </a:bodyPr>
          <a:lstStyle/>
          <a:p>
            <a:r>
              <a:rPr lang="cs-CZ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Flexinovela</a:t>
            </a:r>
            <a:r>
              <a:rPr lang="cs-CZ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cs-CZ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zákoníku práce 2025</a:t>
            </a:r>
            <a:br>
              <a:rPr lang="cs-CZ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klíčové změny 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241A261A-E9A1-6517-B3EE-2969B836B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473" y="4180390"/>
            <a:ext cx="5219885" cy="1204194"/>
          </a:xfrm>
        </p:spPr>
        <p:txBody>
          <a:bodyPr anchor="t">
            <a:noAutofit/>
          </a:bodyPr>
          <a:lstStyle/>
          <a:p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Mgr. Taťána Dohnalová, 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vedoucí oddělení pracovněprávního, 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MPSV</a:t>
            </a:r>
          </a:p>
        </p:txBody>
      </p:sp>
    </p:spTree>
    <p:extLst>
      <p:ext uri="{BB962C8B-B14F-4D97-AF65-F5344CB8AC3E}">
        <p14:creationId xmlns:p14="http://schemas.microsoft.com/office/powerpoint/2010/main" val="384103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12" y="186431"/>
            <a:ext cx="8906680" cy="129614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Brigády mladistvých od 14 let i bez ukončeného základního vzdělání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11" y="1544127"/>
            <a:ext cx="8748215" cy="5127441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Pouze</a:t>
            </a: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době hlavních prázdnin</a:t>
            </a:r>
            <a:endParaRPr lang="cs-CZ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36036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Pouze</a:t>
            </a: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lehké práce, 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které neškodí zdraví, morálnímu rozvoji a vzdělávání </a:t>
            </a:r>
          </a:p>
          <a:p>
            <a:pPr marL="685800" lvl="2" indent="-342900">
              <a:lnSpc>
                <a:spcPct val="120000"/>
              </a:lnSpc>
              <a:spcBef>
                <a:spcPts val="600"/>
              </a:spcBef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práce zařazené do kategorie první – bez rizika, pokud součástí práce není činnost, pro jejíž výkon jsou podmínky stanoveny právním předpisem – tzv. profesní rizika</a:t>
            </a:r>
          </a:p>
          <a:p>
            <a:pPr marL="360363" indent="-36036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Platí pro pracovní poměr i pro DPP/DPČ</a:t>
            </a:r>
          </a:p>
          <a:p>
            <a:pPr marL="360363" indent="-36036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Přísnější</a:t>
            </a: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ochranné limity 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pracovní doby</a:t>
            </a:r>
          </a:p>
          <a:p>
            <a:pPr marL="360363" indent="-36036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výkonu práce se lze zavázat </a:t>
            </a: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 s písemným souhlasem 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rodiče.</a:t>
            </a:r>
          </a:p>
          <a:p>
            <a:pPr marL="360363" indent="-36036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Zaměstnavatel musí zajistit vstupní lékařskou prohlídku každého mladistvého zaměstnance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nejen před vznikem pracovního poměru, ale i před DPP či DPČ, a to vždy bez ohledu na rizikovost práce.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  <p:pic>
        <p:nvPicPr>
          <p:cNvPr id="6" name="Graphic 8" descr="Promoční čepice se souvislou výplní">
            <a:extLst>
              <a:ext uri="{FF2B5EF4-FFF2-40B4-BE49-F238E27FC236}">
                <a16:creationId xmlns:a16="http://schemas.microsoft.com/office/drawing/2014/main" id="{F1D194E0-68DA-1CC7-DCAE-4A8CCB803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1781" y="1990229"/>
            <a:ext cx="2906973" cy="2906973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7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50245-6DF3-7AD4-C539-BD26B16B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24" y="251132"/>
            <a:ext cx="10157354" cy="636488"/>
          </a:xfrm>
        </p:spPr>
        <p:txBody>
          <a:bodyPr/>
          <a:lstStyle/>
          <a:p>
            <a:r>
              <a:rPr lang="cs-CZ" sz="3600" b="1" dirty="0">
                <a:solidFill>
                  <a:schemeClr val="accent1"/>
                </a:solidFill>
              </a:rPr>
              <a:t>Vstupní lékařské prohlídky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DD547F-0A1A-039A-90AB-C4CA33D5758F}"/>
              </a:ext>
            </a:extLst>
          </p:cNvPr>
          <p:cNvSpPr txBox="1"/>
          <p:nvPr/>
        </p:nvSpPr>
        <p:spPr>
          <a:xfrm>
            <a:off x="775524" y="981091"/>
            <a:ext cx="10640952" cy="16344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Úprava pro pracovní poměr účinná před 1. 6. 2025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zaměstnanců v pracovním poměru bylo nutné provádět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vstupní prohlídky vždy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bez ohledu na to, v jaké kategorii byla vykonávaná práce zařazena, tj. i u prací v kategorii první podle zákona o ochraně veřejného zdraví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2DE37C-E665-8D21-7844-03B789682F14}"/>
              </a:ext>
            </a:extLst>
          </p:cNvPr>
          <p:cNvSpPr txBox="1"/>
          <p:nvPr/>
        </p:nvSpPr>
        <p:spPr>
          <a:xfrm>
            <a:off x="775524" y="2802523"/>
            <a:ext cx="10640953" cy="214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Změny pro pracovní poměr od 1. 6. 2025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Vstupní lékařské prohlídky již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nejsou povinné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pracovních poměrů s druhem práce zařazeným do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kategorie první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zákona o ochraně veřejného zdraví.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v této kategorii prací však je nutné vstupní prohlídky provést, požádá-li o to zaměstnavatel nebo zaměstnanec (uchazeč).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0ED36BA-77D0-A5DF-8B87-C36C5B57FCB1}"/>
              </a:ext>
            </a:extLst>
          </p:cNvPr>
          <p:cNvSpPr txBox="1"/>
          <p:nvPr/>
        </p:nvSpPr>
        <p:spPr>
          <a:xfrm>
            <a:off x="839415" y="5134733"/>
            <a:ext cx="10640953" cy="16344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Úprava pro DPP/DPČ od 30. září 2025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(zákon č. 360/2025 Sb.)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Vstupní lékařské prohlídky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nejsou povinné pro DPP/DPČ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druhem práce zařazeným do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kategorie první + druhé nerizikové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zákona o ochraně veřejného zdraví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 „</a:t>
            </a:r>
            <a:r>
              <a:rPr lang="cs-CZ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dohodáře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návrat ke stavu před 1. 6. 2025)</a:t>
            </a:r>
          </a:p>
        </p:txBody>
      </p:sp>
    </p:spTree>
    <p:extLst>
      <p:ext uri="{BB962C8B-B14F-4D97-AF65-F5344CB8AC3E}">
        <p14:creationId xmlns:p14="http://schemas.microsoft.com/office/powerpoint/2010/main" val="5284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69" y="115903"/>
            <a:ext cx="6881026" cy="132288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Změny v oblasti odměňování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70" y="1345224"/>
            <a:ext cx="7562416" cy="518746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Preference </a:t>
            </a:r>
            <a:r>
              <a:rPr lang="cs-CZ" sz="2400" b="1" dirty="0"/>
              <a:t>bezhotovostní</a:t>
            </a:r>
            <a:r>
              <a:rPr lang="cs-CZ" sz="2400" dirty="0"/>
              <a:t> výplaty mzdy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Výplata mzdy v </a:t>
            </a:r>
            <a:r>
              <a:rPr lang="cs-CZ" sz="2400" b="1" dirty="0"/>
              <a:t>jiné než české měně </a:t>
            </a:r>
            <a:r>
              <a:rPr lang="cs-CZ" sz="2400" dirty="0"/>
              <a:t>– rozšíření případů, kdy je to možné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Usnadnění</a:t>
            </a:r>
            <a:r>
              <a:rPr lang="cs-CZ" sz="2400" b="1" dirty="0"/>
              <a:t> doručování mzdového a platového výměru elektronicky - </a:t>
            </a:r>
            <a:r>
              <a:rPr lang="cs-CZ" sz="2400" dirty="0"/>
              <a:t>prostřednictvím interních systémů zaměstnavatele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2400" b="1" dirty="0"/>
              <a:t>Zákaz</a:t>
            </a:r>
            <a:r>
              <a:rPr lang="cs-CZ" sz="2400" dirty="0"/>
              <a:t> </a:t>
            </a:r>
            <a:r>
              <a:rPr lang="cs-CZ" sz="2400" b="1" dirty="0"/>
              <a:t>doložek mlčenlivosti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Zpřesnění ohledně </a:t>
            </a:r>
            <a:r>
              <a:rPr lang="cs-CZ" sz="2400" b="1" dirty="0"/>
              <a:t>průměrného výdělku </a:t>
            </a:r>
            <a:r>
              <a:rPr lang="cs-CZ" sz="2400" dirty="0"/>
              <a:t>(při změně úvazku, při skončení)</a:t>
            </a:r>
          </a:p>
          <a:p>
            <a:pPr marL="457200" lvl="2" indent="0" algn="just">
              <a:lnSpc>
                <a:spcPct val="100000"/>
              </a:lnSpc>
              <a:spcBef>
                <a:spcPts val="1000"/>
              </a:spcBef>
              <a:buNone/>
              <a:tabLst>
                <a:tab pos="5381625" algn="l"/>
              </a:tabLst>
            </a:pPr>
            <a:endParaRPr lang="cs-CZ" sz="2600" dirty="0">
              <a:solidFill>
                <a:schemeClr val="tx1"/>
              </a:solidFill>
            </a:endParaRPr>
          </a:p>
          <a:p>
            <a:pPr marL="800100" lvl="2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cs-CZ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5" descr="Peníze se souvislou výplní">
            <a:extLst>
              <a:ext uri="{FF2B5EF4-FFF2-40B4-BE49-F238E27FC236}">
                <a16:creationId xmlns:a16="http://schemas.microsoft.com/office/drawing/2014/main" id="{BA24C744-C550-BAC9-8E2D-43E4566D4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1718" y="2172717"/>
            <a:ext cx="2512564" cy="25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6658C5-9219-8509-4FD3-C19E9D6A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A3851F-5CC7-A3D5-4732-5D874954A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1F36F-1725-316A-143F-884B7E24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08" name="Group 12">
            <a:extLst>
              <a:ext uri="{FF2B5EF4-FFF2-40B4-BE49-F238E27FC236}">
                <a16:creationId xmlns:a16="http://schemas.microsoft.com/office/drawing/2014/main" id="{D981660E-4FD5-4A1B-05C9-AD511E8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1DA28E-5F1B-01DA-1419-5F8E728B2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8A259-06EE-E748-51C1-F1B73B440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F8B5A37-9C04-6E27-0D1C-28FC8E9B4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59F2554-F7BB-D2CF-EE04-77DB882F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03333E-14B8-C77B-5FA0-179DFD9CE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98CD111-39DD-D4D3-51BE-B7EC8CEE6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20BB44-9747-7B20-6323-76EC09ADF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006FA64-CF12-9CD3-0D91-D2600D72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15" y="857285"/>
            <a:ext cx="6105194" cy="3547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Změny týkající se výlučně veřejné správy</a:t>
            </a:r>
            <a:endParaRPr lang="cs-CZ" sz="40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D04B32-14A7-B9FE-E4D4-1AFA09A3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4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70" y="0"/>
            <a:ext cx="7562416" cy="132288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Změny týkající se veřejné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83" y="1187752"/>
            <a:ext cx="7851401" cy="5351160"/>
          </a:xfrm>
        </p:spPr>
        <p:txBody>
          <a:bodyPr>
            <a:normAutofit fontScale="85000" lnSpcReduction="10000"/>
          </a:bodyPr>
          <a:lstStyle/>
          <a:p>
            <a:pPr marL="360363" indent="-36036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b="1" dirty="0"/>
              <a:t>Zrušení obecného zákazu členství zaměstnanců veřejné sféry podle § 303 v orgánech podnikajících právnických osob </a:t>
            </a:r>
          </a:p>
          <a:p>
            <a:pPr marL="800100" lvl="2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400" dirty="0"/>
              <a:t>Nově je to umožněno s předchozím písemným souhlasem zaměstnavatele.</a:t>
            </a:r>
          </a:p>
          <a:p>
            <a:pPr marL="800100" lvl="2" indent="-342900" algn="just">
              <a:lnSpc>
                <a:spcPct val="120000"/>
              </a:lnSpc>
              <a:spcBef>
                <a:spcPts val="600"/>
              </a:spcBef>
            </a:pPr>
            <a:endParaRPr lang="cs-CZ" sz="2400" dirty="0"/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b="1" dirty="0"/>
              <a:t>Úprava pravidel pro vysílání zaměstnanců veřejné sféry do orgánů podnikajících právnických osob </a:t>
            </a:r>
          </a:p>
          <a:p>
            <a:pPr marL="800100" lvl="2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/>
              <a:t>Sjednocení úprav v ZP, ZSS a </a:t>
            </a:r>
            <a:r>
              <a:rPr lang="cs-CZ" dirty="0" err="1"/>
              <a:t>ZoÚÚSC</a:t>
            </a:r>
            <a:endParaRPr lang="cs-CZ" dirty="0"/>
          </a:p>
          <a:p>
            <a:pPr marL="457200" lvl="2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cs-CZ" sz="2400" dirty="0"/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b="1" dirty="0"/>
              <a:t>Zápočet nových náhradních dob do praxe pro určení platového stupně</a:t>
            </a:r>
          </a:p>
          <a:p>
            <a:pPr marL="800100" lvl="2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100" dirty="0"/>
              <a:t>Doba osobní péče o dospělou osobu blízkou závislou na péči ve stupni III (těžká závislost) nebo ve stupni IV (úplná závislost);</a:t>
            </a:r>
          </a:p>
          <a:p>
            <a:pPr marL="800100" lvl="2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dirty="0"/>
              <a:t>Doba dokončeného studia v doktorském studijním programu (max 5 let).</a:t>
            </a:r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7" descr="Aktovka se souvislou výplní">
            <a:extLst>
              <a:ext uri="{FF2B5EF4-FFF2-40B4-BE49-F238E27FC236}">
                <a16:creationId xmlns:a16="http://schemas.microsoft.com/office/drawing/2014/main" id="{45A79016-5BE0-6F24-8ED2-18659AE57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10307" y="2171306"/>
            <a:ext cx="2515386" cy="25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5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BE091B-E8D7-05BD-9038-3E6001BF0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BBF4A1-011A-4BCC-6C7E-FB497ADE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7BF525-5FF2-6F05-48A1-6BBC5C885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08" name="Group 12">
            <a:extLst>
              <a:ext uri="{FF2B5EF4-FFF2-40B4-BE49-F238E27FC236}">
                <a16:creationId xmlns:a16="http://schemas.microsoft.com/office/drawing/2014/main" id="{B26B06B7-160C-25C3-34E2-A17F07E28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F78D44-4107-72EE-24D8-46DC846F3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61CC3E-80E5-454B-662B-C9B0CA0F4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EC7315-5CAD-CE3D-4215-780953659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516BAD7-898F-979C-1DBF-35D01ED25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7D95D4-410A-67BB-E817-D09CD008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624F9A-B0D6-ECCE-EA9D-95DBECA0D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2E8DB-0244-1425-1362-CD24885D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CFB0ED2-C7CD-589C-671D-C4C36CCA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848" y="1297232"/>
            <a:ext cx="6273997" cy="3547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Novela nařízení vlády </a:t>
            </a:r>
            <a:b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č. 590/2006 Sb., kterým se stanoví okruh a rozsah jiných důležitých osobních překážek v práci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D7B6C6-8CF9-3585-825D-240C9B0E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2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5F726-FE18-AE02-04D8-0789CCCDA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26921-27F1-B4B6-9820-F2D1305E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35" y="150282"/>
            <a:ext cx="8714141" cy="1322887"/>
          </a:xfrm>
        </p:spPr>
        <p:txBody>
          <a:bodyPr>
            <a:normAutofit/>
          </a:bodyPr>
          <a:lstStyle/>
          <a:p>
            <a:r>
              <a:rPr lang="cs-CZ" sz="4300" b="1" dirty="0">
                <a:solidFill>
                  <a:schemeClr val="accent1"/>
                </a:solidFill>
              </a:rPr>
              <a:t>Novela nařízení vlády č. 590/2006 Sb.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20C8E-0160-9708-2AE2-ED45535F5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36" y="1588945"/>
            <a:ext cx="9527312" cy="4687200"/>
          </a:xfrm>
        </p:spPr>
        <p:txBody>
          <a:bodyPr>
            <a:normAutofit/>
          </a:bodyPr>
          <a:lstStyle/>
          <a:p>
            <a:r>
              <a:rPr lang="cs-CZ" dirty="0"/>
              <a:t>Vyhlášeno pod č. 122/2025 Sb.</a:t>
            </a:r>
          </a:p>
          <a:p>
            <a:pPr lvl="0" algn="just">
              <a:lnSpc>
                <a:spcPct val="107000"/>
              </a:lnSpc>
            </a:pPr>
            <a:r>
              <a:rPr lang="cs-CZ" dirty="0">
                <a:cs typeface="Times New Roman" panose="02020603050405020304" pitchFamily="18" charset="0"/>
              </a:rPr>
              <a:t>Účinnost od </a:t>
            </a:r>
            <a:r>
              <a:rPr lang="cs-CZ" b="1" dirty="0">
                <a:cs typeface="Times New Roman" panose="02020603050405020304" pitchFamily="18" charset="0"/>
              </a:rPr>
              <a:t>1. června 2025</a:t>
            </a:r>
            <a:endParaRPr lang="cs-CZ" sz="3600" dirty="0">
              <a:cs typeface="Times New Roman" panose="02020603050405020304" pitchFamily="18" charset="0"/>
            </a:endParaRPr>
          </a:p>
          <a:p>
            <a:r>
              <a:rPr lang="cs-CZ" dirty="0">
                <a:sym typeface="Wingdings" panose="05000000000000000000" pitchFamily="2" charset="2"/>
              </a:rPr>
              <a:t>Okruh změn: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zrovnoprávnění (registrovaných) partnerů s manžely </a:t>
            </a:r>
            <a:r>
              <a:rPr lang="cs-CZ" b="1" dirty="0">
                <a:sym typeface="Wingdings" panose="05000000000000000000" pitchFamily="2" charset="2"/>
              </a:rPr>
              <a:t>(uzavření manželství, úmrtí, doprovod) – </a:t>
            </a:r>
            <a:r>
              <a:rPr lang="cs-CZ" dirty="0">
                <a:sym typeface="Wingdings" panose="05000000000000000000" pitchFamily="2" charset="2"/>
              </a:rPr>
              <a:t>nový § 1a;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změny reagující na nejasný výklad v praxi (</a:t>
            </a:r>
            <a:r>
              <a:rPr lang="cs-CZ" b="1" dirty="0">
                <a:sym typeface="Wingdings" panose="05000000000000000000" pitchFamily="2" charset="2"/>
              </a:rPr>
              <a:t>svatba, doprovod, ...</a:t>
            </a:r>
            <a:r>
              <a:rPr lang="cs-CZ" dirty="0">
                <a:sym typeface="Wingdings" panose="05000000000000000000" pitchFamily="2" charset="2"/>
              </a:rPr>
              <a:t>);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věcné změny (</a:t>
            </a:r>
            <a:r>
              <a:rPr lang="cs-CZ" b="1" dirty="0">
                <a:sym typeface="Wingdings" panose="05000000000000000000" pitchFamily="2" charset="2"/>
              </a:rPr>
              <a:t>úmrtí; vyhledání nového zaměstnání</a:t>
            </a:r>
            <a:r>
              <a:rPr lang="cs-CZ" dirty="0">
                <a:sym typeface="Wingdings" panose="05000000000000000000" pitchFamily="2" charset="2"/>
              </a:rPr>
              <a:t>).</a:t>
            </a:r>
          </a:p>
          <a:p>
            <a:pPr marL="914400" lvl="2" indent="-4572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</a:pPr>
            <a:endParaRPr lang="cs-CZ" sz="2600" dirty="0"/>
          </a:p>
          <a:p>
            <a:pPr marL="914400" lvl="2" indent="-4572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5BCE79-F0E0-D6DB-C1FC-C0F35167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87875D8-96C0-578E-7F36-434CA18A56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9" descr="Váhy spravedlnosti se souvislou výplní">
            <a:extLst>
              <a:ext uri="{FF2B5EF4-FFF2-40B4-BE49-F238E27FC236}">
                <a16:creationId xmlns:a16="http://schemas.microsoft.com/office/drawing/2014/main" id="{7E6D0A71-3079-2762-4C16-C9B4D232D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7122" y="2765425"/>
            <a:ext cx="1327149" cy="13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7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8908"/>
            <a:ext cx="10035073" cy="1322887"/>
          </a:xfrm>
        </p:spPr>
        <p:txBody>
          <a:bodyPr>
            <a:normAutofit/>
          </a:bodyPr>
          <a:lstStyle/>
          <a:p>
            <a:r>
              <a:rPr lang="cs-CZ" sz="4300" b="1" dirty="0">
                <a:solidFill>
                  <a:schemeClr val="accent1"/>
                </a:solidFill>
              </a:rPr>
              <a:t>Hlavní změny nařízení vlády č. 590/2006 Sb.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304" y="1640703"/>
            <a:ext cx="8177744" cy="4687200"/>
          </a:xfrm>
        </p:spPr>
        <p:txBody>
          <a:bodyPr>
            <a:normAutofit fontScale="77500" lnSpcReduction="20000"/>
          </a:bodyPr>
          <a:lstStyle/>
          <a:p>
            <a:pPr marL="360363" indent="-3603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/>
                </a:solidFill>
              </a:rPr>
              <a:t>Uzavření manželství (partnerství)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</a:pPr>
            <a:r>
              <a:rPr lang="cs-CZ" sz="2600" dirty="0"/>
              <a:t>Zaměstnanci stejně jako dosud náleží pracovní volno v rozsahu 2 dnů s náhradou mzdy/platu za 1 z nich, nově se však stanoví, že tímto </a:t>
            </a:r>
            <a:r>
              <a:rPr lang="cs-CZ" sz="2600" b="1" dirty="0"/>
              <a:t>dnem je den samotného obřadu</a:t>
            </a:r>
            <a:r>
              <a:rPr lang="cs-CZ" sz="2600" dirty="0"/>
              <a:t>.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</a:pPr>
            <a:r>
              <a:rPr lang="cs-CZ" sz="2600" dirty="0"/>
              <a:t>Pokud zaměstnanec čerpá pracovní volno pouze 1 den (protože obřad připadne na víkend), přísluší mu náhrada mzdy/platu stejně </a:t>
            </a:r>
            <a:r>
              <a:rPr lang="cs-CZ" sz="2600" b="1" dirty="0"/>
              <a:t>jako doposud </a:t>
            </a:r>
            <a:r>
              <a:rPr lang="cs-CZ" sz="2600" dirty="0"/>
              <a:t>za tento jeden den.</a:t>
            </a:r>
          </a:p>
          <a:p>
            <a:pPr marL="360363" lvl="2" indent="-360363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/>
                </a:solidFill>
              </a:rPr>
              <a:t>Úmrtí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</a:pPr>
            <a:r>
              <a:rPr lang="cs-CZ" sz="2600" dirty="0">
                <a:ea typeface="Calibri" panose="020F0502020204030204" pitchFamily="34" charset="0"/>
                <a:cs typeface="Calibri" panose="020F0502020204030204" pitchFamily="34" charset="0"/>
              </a:rPr>
              <a:t>Ruší se povinnost v některých případech prokazovat, že zaměstnanec na pohřbu blízké osoby strávil pouze „nezbytně nutnou dobu“ – pracovní volno s náhradou mzdy přísluší v rozsahu celého dne i v případě úmrtí vzdálenějších příbuzných.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</a:pPr>
            <a:r>
              <a:rPr lang="cs-CZ" sz="2600" b="1" i="0" dirty="0">
                <a:effectLst/>
              </a:rPr>
              <a:t>Dalších 5 dní bez náhrady mzdy </a:t>
            </a:r>
            <a:r>
              <a:rPr lang="cs-CZ" sz="2600" b="0" i="0" dirty="0">
                <a:effectLst/>
              </a:rPr>
              <a:t>v případě </a:t>
            </a:r>
            <a:r>
              <a:rPr lang="cs-CZ" sz="2600" dirty="0"/>
              <a:t>úmrtí člena </a:t>
            </a:r>
            <a:r>
              <a:rPr lang="cs-CZ" sz="2600" b="0" i="0" dirty="0">
                <a:effectLst/>
              </a:rPr>
              <a:t>nejbližší </a:t>
            </a:r>
            <a:r>
              <a:rPr lang="cs-CZ" sz="2600" dirty="0"/>
              <a:t>rodiny (manžel/partner/druh, dítě, vnouče, rodič, prarodič, sourozenec zaměstnance).</a:t>
            </a:r>
          </a:p>
          <a:p>
            <a:pPr marL="914400" lvl="2" indent="-4572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</a:pPr>
            <a:endParaRPr lang="cs-CZ" sz="2600" dirty="0"/>
          </a:p>
          <a:p>
            <a:pPr marL="914400" lvl="2" indent="-4572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cký objekt 1" descr="Snubní prsteny se souvislou výplní">
            <a:extLst>
              <a:ext uri="{FF2B5EF4-FFF2-40B4-BE49-F238E27FC236}">
                <a16:creationId xmlns:a16="http://schemas.microsoft.com/office/drawing/2014/main" id="{9AF32EBA-0362-9434-B893-AAE4AF9AF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015" y="1286366"/>
            <a:ext cx="2142634" cy="2142634"/>
          </a:xfrm>
          <a:prstGeom prst="rect">
            <a:avLst/>
          </a:prstGeom>
        </p:spPr>
      </p:pic>
      <p:pic>
        <p:nvPicPr>
          <p:cNvPr id="11" name="Grafický objekt 2" descr="Náhrobek se souvislou výplní">
            <a:extLst>
              <a:ext uri="{FF2B5EF4-FFF2-40B4-BE49-F238E27FC236}">
                <a16:creationId xmlns:a16="http://schemas.microsoft.com/office/drawing/2014/main" id="{44D82E27-4FA4-5D35-BBEC-F092B4BAC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4015" y="3750733"/>
            <a:ext cx="2206950" cy="22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4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8908"/>
            <a:ext cx="10128380" cy="1322887"/>
          </a:xfrm>
        </p:spPr>
        <p:txBody>
          <a:bodyPr>
            <a:normAutofit/>
          </a:bodyPr>
          <a:lstStyle/>
          <a:p>
            <a:r>
              <a:rPr lang="cs-CZ" sz="4300" b="1" dirty="0">
                <a:solidFill>
                  <a:schemeClr val="accent1"/>
                </a:solidFill>
              </a:rPr>
              <a:t>Hlavní změny nařízení vlády č. 590/2006 Sb.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83" y="1580763"/>
            <a:ext cx="8748214" cy="4687200"/>
          </a:xfrm>
        </p:spPr>
        <p:txBody>
          <a:bodyPr>
            <a:normAutofit fontScale="70000" lnSpcReduction="20000"/>
          </a:bodyPr>
          <a:lstStyle/>
          <a:p>
            <a:pPr marL="360363" indent="-3603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3400" b="1" dirty="0">
                <a:solidFill>
                  <a:schemeClr val="accent1"/>
                </a:solidFill>
              </a:rPr>
              <a:t>Vyhledání nového zaměstnání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Zohledňuje se důvod, pro nějž pracovní poměr končí.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případě výpovědi (či dohody z téhož důvodu) dané z tzv. sankčních důvodů se snižuje rozsah pracovního volna</a:t>
            </a:r>
          </a:p>
          <a:p>
            <a:pPr marL="914400" lvl="2" indent="-457200">
              <a:lnSpc>
                <a:spcPct val="80000"/>
              </a:lnSpc>
              <a:spcBef>
                <a:spcPts val="1000"/>
              </a:spcBef>
            </a:pPr>
            <a:endParaRPr lang="cs-CZ" sz="2600" dirty="0"/>
          </a:p>
          <a:p>
            <a:pPr marL="914400" lvl="2" indent="-457200">
              <a:lnSpc>
                <a:spcPct val="80000"/>
              </a:lnSpc>
              <a:spcBef>
                <a:spcPts val="1000"/>
              </a:spcBef>
            </a:pPr>
            <a:endParaRPr lang="cs-CZ" sz="2600" dirty="0"/>
          </a:p>
          <a:p>
            <a:pPr marL="914400" lvl="2" indent="-457200">
              <a:lnSpc>
                <a:spcPct val="80000"/>
              </a:lnSpc>
              <a:spcBef>
                <a:spcPts val="1000"/>
              </a:spcBef>
            </a:pPr>
            <a:endParaRPr lang="cs-CZ" sz="2600" dirty="0"/>
          </a:p>
          <a:p>
            <a:pPr marL="914400" lvl="2" indent="-457200">
              <a:lnSpc>
                <a:spcPct val="80000"/>
              </a:lnSpc>
              <a:spcBef>
                <a:spcPts val="1000"/>
              </a:spcBef>
            </a:pPr>
            <a:endParaRPr lang="cs-CZ" sz="2600" dirty="0"/>
          </a:p>
          <a:p>
            <a:pPr marL="914400" lvl="2" indent="-457200">
              <a:lnSpc>
                <a:spcPct val="80000"/>
              </a:lnSpc>
              <a:spcBef>
                <a:spcPts val="1000"/>
              </a:spcBef>
            </a:pPr>
            <a:endParaRPr lang="cs-CZ" sz="2600" dirty="0"/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</a:pPr>
            <a:r>
              <a:rPr lang="cs-CZ" sz="2900" dirty="0"/>
              <a:t>Pracovní volno je </a:t>
            </a:r>
            <a:r>
              <a:rPr lang="cs-CZ" sz="2900" b="1" dirty="0"/>
              <a:t>nově poskytováno v rozsahu celých dnů</a:t>
            </a:r>
            <a:r>
              <a:rPr lang="cs-CZ" sz="2900" dirty="0"/>
              <a:t>, pokud však zaměstnanec zamešká jen část směny, „spotřebuje“ se tím celý den pracovního volna.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</a:pPr>
            <a:r>
              <a:rPr lang="cs-CZ" sz="2900" dirty="0"/>
              <a:t>Po vyčerpání základního rozsahu pracovního volna bude moci zaměstnanec využít </a:t>
            </a:r>
            <a:r>
              <a:rPr lang="cs-CZ" sz="2900" b="1" dirty="0"/>
              <a:t>nové „doplňkové“ neplacené volno</a:t>
            </a:r>
            <a:r>
              <a:rPr lang="cs-CZ" sz="2900" dirty="0"/>
              <a:t> v rozsahu 1 či 2 dnů (podle důvodu skončení PP), které však bude sloužit již </a:t>
            </a:r>
            <a:r>
              <a:rPr lang="cs-CZ" sz="2900" b="1" dirty="0"/>
              <a:t>pouze pro poradenské služby Úřadu práce.</a:t>
            </a:r>
          </a:p>
          <a:p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cký objekt 3" descr="Lupa se souvislou výplní">
            <a:extLst>
              <a:ext uri="{FF2B5EF4-FFF2-40B4-BE49-F238E27FC236}">
                <a16:creationId xmlns:a16="http://schemas.microsoft.com/office/drawing/2014/main" id="{00C99DA8-B074-C33B-8E6E-51560BA5E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9927" y="2043060"/>
            <a:ext cx="2771877" cy="27718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8AF03E8-19ED-7E23-A4DA-0C3E711F1A73}"/>
              </a:ext>
            </a:extLst>
          </p:cNvPr>
          <p:cNvSpPr txBox="1"/>
          <p:nvPr/>
        </p:nvSpPr>
        <p:spPr>
          <a:xfrm>
            <a:off x="1447800" y="2939397"/>
            <a:ext cx="7986215" cy="1097736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26645" lvl="1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400" b="1" dirty="0"/>
              <a:t>a) až 4 dny s náhradou mzdy </a:t>
            </a:r>
            <a:r>
              <a:rPr lang="cs-CZ" sz="1400" dirty="0"/>
              <a:t>při výpovědi podle § 52 písm. a) až e) ZP anebo dohody z téhož důvodu,</a:t>
            </a:r>
          </a:p>
          <a:p>
            <a:pPr marL="426645" lvl="1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400" b="1" dirty="0"/>
              <a:t>b) až 2 dny bez náhrady mzdy </a:t>
            </a:r>
            <a:r>
              <a:rPr lang="cs-CZ" sz="1400" dirty="0"/>
              <a:t>při výpovědi podle § 52 písm. f) až h) ZP anebo dohody z téhož důvodu</a:t>
            </a:r>
            <a:r>
              <a:rPr lang="cs-CZ" sz="1400" b="1" dirty="0"/>
              <a:t>,</a:t>
            </a:r>
          </a:p>
          <a:p>
            <a:pPr marL="426645" lvl="1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400" b="1" dirty="0"/>
              <a:t>c) až 4 dny bez náhrady mzdy, </a:t>
            </a:r>
            <a:r>
              <a:rPr lang="cs-CZ" sz="1400" dirty="0"/>
              <a:t>má-li skončit pracovní poměr jinak, než je uvedeno v písmenu a) a b).</a:t>
            </a:r>
          </a:p>
        </p:txBody>
      </p:sp>
    </p:spTree>
    <p:extLst>
      <p:ext uri="{BB962C8B-B14F-4D97-AF65-F5344CB8AC3E}">
        <p14:creationId xmlns:p14="http://schemas.microsoft.com/office/powerpoint/2010/main" val="350317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6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D139C1C2-7322-F48E-F9AD-E5B147408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5434" y="18288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DEFC27-4AFB-DD75-6F49-3DD682D9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71" y="590730"/>
            <a:ext cx="5980622" cy="2794717"/>
          </a:xfrm>
        </p:spPr>
        <p:txBody>
          <a:bodyPr anchor="b">
            <a:normAutofit/>
          </a:bodyPr>
          <a:lstStyle/>
          <a:p>
            <a:pPr algn="ctr"/>
            <a:r>
              <a:rPr lang="cs-CZ" sz="4800" b="1" dirty="0"/>
              <a:t>Děkuji za pozornost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7FB77F-AB76-FD03-3B4A-28FE1526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2608" y="18288"/>
            <a:ext cx="475488" cy="47548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89D5814-504B-448D-9233-CCBE7940CCDF}" type="slidenum">
              <a:rPr lang="cs-CZ" sz="800" smtClean="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19</a:t>
            </a:fld>
            <a:endParaRPr lang="cs-CZ" sz="80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73ADE0-6151-371B-5B3F-1563CC29FC8B}"/>
              </a:ext>
            </a:extLst>
          </p:cNvPr>
          <p:cNvSpPr txBox="1">
            <a:spLocks/>
          </p:cNvSpPr>
          <p:nvPr/>
        </p:nvSpPr>
        <p:spPr>
          <a:xfrm>
            <a:off x="237878" y="4413303"/>
            <a:ext cx="5219885" cy="1737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Mgr. Taťána Dohnalová,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vedoucí oddělení pracovněprávního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odbor pracně právní legislativy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Ministerstvo práce a sociálních věcí</a:t>
            </a:r>
          </a:p>
        </p:txBody>
      </p:sp>
    </p:spTree>
    <p:extLst>
      <p:ext uri="{BB962C8B-B14F-4D97-AF65-F5344CB8AC3E}">
        <p14:creationId xmlns:p14="http://schemas.microsoft.com/office/powerpoint/2010/main" val="91988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ACC56-D22C-95E8-6DDC-156264AF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800"/>
            <a:ext cx="10515600" cy="1000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Flexibilní novela zákoníku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701EFC-02ED-FEEE-F205-8484B6D7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36" y="1259632"/>
            <a:ext cx="10428963" cy="4982548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</a:pPr>
            <a:r>
              <a:rPr 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Vyhlášena pod č. 120/2025 Sb.</a:t>
            </a:r>
          </a:p>
          <a:p>
            <a:pPr lvl="0" algn="just">
              <a:lnSpc>
                <a:spcPct val="107000"/>
              </a:lnSpc>
            </a:pPr>
            <a:r>
              <a:rPr 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Účinnost od 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1. června 2025</a:t>
            </a:r>
            <a:endParaRPr lang="cs-CZ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cs-CZ" sz="2600" b="1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2600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Cílem</a:t>
            </a:r>
            <a:endParaRPr lang="cs-CZ" sz="2600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cs-CZ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flexibility</a:t>
            </a:r>
            <a:r>
              <a:rPr lang="cs-CZ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zákoníku práce v zájmu zaměstnanců i zaměstnavatelů.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cs-CZ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Zohlednění aktuálních potřeb </a:t>
            </a:r>
            <a:r>
              <a:rPr lang="cs-CZ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moderního trhu práce</a:t>
            </a:r>
            <a:r>
              <a:rPr lang="cs-CZ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snížení administrativní zátěže</a:t>
            </a:r>
            <a:r>
              <a:rPr lang="cs-CZ" sz="22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cs-CZ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</a:t>
            </a:r>
            <a:r>
              <a:rPr lang="cs-CZ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slaďování pracovního a rodinného života.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cs-CZ" sz="2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184D2BE-EBC8-0DC5-C37A-9199426EE9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A908C1-25D4-4423-9137-8EA5837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BA04-3FFA-465E-AB57-A2DE4D6356E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55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69" y="93869"/>
            <a:ext cx="6881026" cy="132288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Změny u zkušební doby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70" y="1416756"/>
            <a:ext cx="7908414" cy="5199704"/>
          </a:xfrm>
        </p:spPr>
        <p:txBody>
          <a:bodyPr>
            <a:normAutofit/>
          </a:bodyPr>
          <a:lstStyle/>
          <a:p>
            <a:pPr marL="360363" indent="-360363" algn="just">
              <a:buFont typeface="Wingdings" panose="05000000000000000000" pitchFamily="2" charset="2"/>
              <a:buChar char="Ø"/>
            </a:pPr>
            <a:r>
              <a:rPr lang="cs-CZ" dirty="0"/>
              <a:t>U </a:t>
            </a:r>
            <a:r>
              <a:rPr lang="cs-CZ" u="sng" dirty="0"/>
              <a:t>řadových</a:t>
            </a:r>
            <a:r>
              <a:rPr lang="cs-CZ" dirty="0"/>
              <a:t> zaměstnanců </a:t>
            </a:r>
            <a:r>
              <a:rPr lang="cs-CZ" b="1" dirty="0"/>
              <a:t>prodloužení max. limitu o 1 měsíc (tj. </a:t>
            </a:r>
            <a:r>
              <a:rPr lang="cs-CZ" b="1" dirty="0">
                <a:solidFill>
                  <a:srgbClr val="4472C4"/>
                </a:solidFill>
              </a:rPr>
              <a:t>maximální délka 4 měsíce</a:t>
            </a:r>
            <a:r>
              <a:rPr lang="cs-CZ" b="1" dirty="0"/>
              <a:t>)</a:t>
            </a:r>
            <a:r>
              <a:rPr lang="cs-CZ" dirty="0"/>
              <a:t>.</a:t>
            </a:r>
          </a:p>
          <a:p>
            <a:pPr marL="360363" indent="-360363" algn="just">
              <a:buFont typeface="Wingdings" panose="05000000000000000000" pitchFamily="2" charset="2"/>
              <a:buChar char="Ø"/>
            </a:pPr>
            <a:r>
              <a:rPr lang="cs-CZ" dirty="0"/>
              <a:t>U </a:t>
            </a:r>
            <a:r>
              <a:rPr lang="cs-CZ" u="sng" dirty="0"/>
              <a:t>vedoucích</a:t>
            </a:r>
            <a:r>
              <a:rPr lang="cs-CZ" dirty="0"/>
              <a:t> zaměstnanců </a:t>
            </a:r>
            <a:r>
              <a:rPr lang="cs-CZ" b="1" dirty="0"/>
              <a:t>prodloužení max. limitu o 2 měsíce (tj. </a:t>
            </a:r>
            <a:r>
              <a:rPr lang="cs-CZ" b="1" dirty="0">
                <a:solidFill>
                  <a:srgbClr val="4472C4"/>
                </a:solidFill>
              </a:rPr>
              <a:t>maximální délka 8 měsíců</a:t>
            </a:r>
            <a:r>
              <a:rPr lang="cs-CZ" b="1" dirty="0"/>
              <a:t>)</a:t>
            </a:r>
            <a:r>
              <a:rPr lang="cs-CZ" dirty="0"/>
              <a:t>.</a:t>
            </a:r>
          </a:p>
          <a:p>
            <a:pPr algn="just"/>
            <a:endParaRPr lang="cs-CZ" sz="2400" dirty="0"/>
          </a:p>
          <a:p>
            <a:pPr marL="360363" indent="-360363" algn="just">
              <a:buFont typeface="Wingdings" panose="05000000000000000000" pitchFamily="2" charset="2"/>
              <a:buChar char="Ø"/>
            </a:pPr>
            <a:r>
              <a:rPr lang="cs-CZ" sz="1800" dirty="0"/>
              <a:t>Možnost </a:t>
            </a:r>
            <a:r>
              <a:rPr lang="cs-CZ" sz="1800" b="1" dirty="0"/>
              <a:t>dodatečného smluvního prodloužení </a:t>
            </a:r>
            <a:r>
              <a:rPr lang="cs-CZ" sz="1800" dirty="0"/>
              <a:t>zkušební doby v rámci zákonných maximálních limitů (4/8 měsíců) a při dodržení max. celkové délky ½ doby určité.</a:t>
            </a:r>
          </a:p>
          <a:p>
            <a:pPr marL="800100" lvl="2" indent="-342900" algn="just">
              <a:spcBef>
                <a:spcPts val="1000"/>
              </a:spcBef>
            </a:pPr>
            <a:r>
              <a:rPr lang="cs-CZ" sz="1800" dirty="0"/>
              <a:t>Odpadá nutnost automaticky sjednat zkušební dobu v maximální délce.</a:t>
            </a:r>
          </a:p>
          <a:p>
            <a:pPr marL="800100" lvl="2" indent="-342900" algn="just">
              <a:spcBef>
                <a:spcPts val="1000"/>
              </a:spcBef>
            </a:pPr>
            <a:r>
              <a:rPr lang="cs-CZ" sz="1800" dirty="0"/>
              <a:t>Není možné, jestliže již zkušební doba uplynula (lze pouze za trvání zkušební doby).</a:t>
            </a:r>
          </a:p>
          <a:p>
            <a:pPr marL="800100" lvl="2" indent="-342900" algn="just">
              <a:spcBef>
                <a:spcPts val="1000"/>
              </a:spcBef>
            </a:pPr>
            <a:endParaRPr lang="cs-CZ" sz="2400" dirty="0"/>
          </a:p>
          <a:p>
            <a:pPr marL="800100" lvl="2" indent="-342900" algn="just">
              <a:spcBef>
                <a:spcPts val="1000"/>
              </a:spcBef>
            </a:pPr>
            <a:endParaRPr lang="cs-CZ" sz="2400" dirty="0"/>
          </a:p>
          <a:p>
            <a:pPr marL="800100" lvl="2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cs-CZ" sz="24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400" dirty="0"/>
          </a:p>
          <a:p>
            <a:pPr algn="just"/>
            <a:endParaRPr lang="cs-CZ" sz="2400" dirty="0"/>
          </a:p>
        </p:txBody>
      </p:sp>
      <p:pic>
        <p:nvPicPr>
          <p:cNvPr id="6" name="Grafický objekt 5" descr="Přesýpací hodiny 30% se souvislou výplní">
            <a:extLst>
              <a:ext uri="{FF2B5EF4-FFF2-40B4-BE49-F238E27FC236}">
                <a16:creationId xmlns:a16="http://schemas.microsoft.com/office/drawing/2014/main" id="{185D1BD0-5AAD-0B08-38DF-FD4351D99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4513" y="1975512"/>
            <a:ext cx="2906973" cy="2906973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9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69" y="115903"/>
            <a:ext cx="6881026" cy="132288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Změny u výpovědní doby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69" y="1418399"/>
            <a:ext cx="7787603" cy="53030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Změna 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počátku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běhu 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výpovědní doby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(§ 51 ZP) – 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dnem doručení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Výpovědní doba začne běžet dnem doručení, nikoliv až od prvního dne následujícího měsíce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Skončí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dnem, který se označením s tímto dnem shoduje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Pokud takový den v daném měsíci není (např. 31.), skončí výpovědní doba posledním dnem daného měsíce.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Písemnou dohodou lze běh výpovědní doby změnit - podmínky musí být stejné pro obě strany (nelze kolektivní smlouvou, ani vnitřním předpisem)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Zkrácení výpovědní doby na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(nejméně) 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měsíc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důvody dle 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52 písm. f) - h)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Jde o případy nesplňování požadavků/předpokladů, pochybení zaměstnance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Písemnou dohodou lze prodloužit výpovědní dobu, nelze zkrátit pod zákonný standard</a:t>
            </a:r>
          </a:p>
          <a:p>
            <a:pPr marL="800100" lvl="2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cs-CZ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</p:txBody>
      </p:sp>
      <p:pic>
        <p:nvPicPr>
          <p:cNvPr id="8" name="Graphic 3" descr="Vchod se souvislou výplní">
            <a:extLst>
              <a:ext uri="{FF2B5EF4-FFF2-40B4-BE49-F238E27FC236}">
                <a16:creationId xmlns:a16="http://schemas.microsoft.com/office/drawing/2014/main" id="{A66F949A-2848-FF86-0C1C-F7B7730CC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6400" y="1975512"/>
            <a:ext cx="2906973" cy="2906973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2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0"/>
            <a:ext cx="10945216" cy="996528"/>
          </a:xfrm>
        </p:spPr>
        <p:txBody>
          <a:bodyPr rtlCol="0">
            <a:no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Změna počátku běhu výpovědní doby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7010" y="1165243"/>
            <a:ext cx="10581398" cy="31683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-CZ" sz="2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STARÁ PRÁVNÍ ÚPRAVA</a:t>
            </a:r>
          </a:p>
          <a:p>
            <a:pPr marL="228621" lv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cs-CZ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Zaměstnanec doručil zaměstnavateli dne </a:t>
            </a:r>
            <a:r>
              <a:rPr lang="cs-CZ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7. 10. 2024</a:t>
            </a:r>
            <a:r>
              <a:rPr lang="cs-CZ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výpověď z pracovního poměru – výpovědní doba začíná běžte od 1. dne následujícího měsíce - 2měsíční výpovědní doba skončila </a:t>
            </a:r>
            <a:r>
              <a:rPr lang="cs-CZ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31. 12. 2024.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-CZ" sz="29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NOVÁ PRÁVNÍ ÚPRAVA OD 1. 6. 2025 </a:t>
            </a:r>
            <a:endParaRPr lang="cs-CZ" sz="29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cs-CZ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Zaměstnanec doručí zaměstnavateli dne </a:t>
            </a:r>
            <a:r>
              <a:rPr lang="cs-CZ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7. 10. 2025 </a:t>
            </a:r>
            <a:r>
              <a:rPr lang="cs-CZ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výpověď z pracovního poměru - 2měsíční výpovědní doba končí </a:t>
            </a:r>
            <a:r>
              <a:rPr lang="cs-CZ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7. 12. 2025 </a:t>
            </a:r>
            <a:r>
              <a:rPr lang="cs-CZ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(ačkoliv tento den připadl na neděli).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1C4001-AFD6-F2AF-AF11-6A0228BC0FB6}"/>
              </a:ext>
            </a:extLst>
          </p:cNvPr>
          <p:cNvSpPr txBox="1"/>
          <p:nvPr/>
        </p:nvSpPr>
        <p:spPr>
          <a:xfrm>
            <a:off x="1047010" y="4618631"/>
            <a:ext cx="10581397" cy="1438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900"/>
              </a:spcAft>
              <a:buClr>
                <a:schemeClr val="accent6">
                  <a:lumMod val="50000"/>
                </a:schemeClr>
              </a:buClr>
              <a:buSzPct val="100000"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NOVÁ PRÁVNÍ ÚPRAVA OD 1. 6. 2025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příklad, pokud se dny číselně neshodují</a:t>
            </a:r>
          </a:p>
          <a:p>
            <a:pPr marL="228621" indent="-228621">
              <a:spcAft>
                <a:spcPts val="900"/>
              </a:spcAft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Zaměstnavatel doručí zaměstnanci výpověď dne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31. 12. 2025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Dvouměsíční výpovědní doba by tedy teoreticky uplynula 31. 2. 2026, ale protože takové datum neexistuje, skončí pracovní poměr zaměstnance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posledním únorovým dnem – 28. 2. 2026.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8509DCD-BC37-F706-F85D-3575A81410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70" y="503409"/>
            <a:ext cx="7562416" cy="132288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Sloučení výpovědních důvodů souvisejících se ztrátou zdravotní způsobilosti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70" y="2170799"/>
            <a:ext cx="7562416" cy="4687200"/>
          </a:xfrm>
        </p:spPr>
        <p:txBody>
          <a:bodyPr>
            <a:normAutofit/>
          </a:bodyPr>
          <a:lstStyle/>
          <a:p>
            <a:pPr marL="342900" lvl="1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dirty="0"/>
              <a:t>Nově se </a:t>
            </a:r>
            <a:r>
              <a:rPr lang="cs-CZ" b="1" dirty="0"/>
              <a:t>rozlišuje jen mezi pozbytím zdravotní způsobilosti </a:t>
            </a:r>
            <a:r>
              <a:rPr lang="cs-CZ" dirty="0"/>
              <a:t>[§ 52 písm. d)] </a:t>
            </a:r>
            <a:r>
              <a:rPr lang="cs-CZ" b="1" dirty="0"/>
              <a:t>a dosažením maximální přípustné expozice</a:t>
            </a:r>
            <a:r>
              <a:rPr lang="cs-CZ" dirty="0"/>
              <a:t> [§ 52 písm. e)]</a:t>
            </a:r>
          </a:p>
          <a:p>
            <a:pPr marL="342900" lvl="1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dirty="0"/>
              <a:t>Výpověď již nemůže být neplatná z důvodu chybného určení příčiny pozbytí zdravotní způsobilosti</a:t>
            </a:r>
          </a:p>
          <a:p>
            <a:pPr marL="342900" lvl="1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dirty="0"/>
              <a:t>Výpověď </a:t>
            </a:r>
            <a:r>
              <a:rPr lang="cs-CZ" b="1" dirty="0"/>
              <a:t>lze dát i bez znalosti příčiny pozbytí zdravotní způsobilosti</a:t>
            </a:r>
            <a:r>
              <a:rPr lang="cs-CZ" dirty="0"/>
              <a:t>, je však nutné ji zjistit pro účely poskytnutí peněžního plnění zaměstnanci.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3" descr="Lékař samičího pohlaví se souvislou výplní">
            <a:extLst>
              <a:ext uri="{FF2B5EF4-FFF2-40B4-BE49-F238E27FC236}">
                <a16:creationId xmlns:a16="http://schemas.microsoft.com/office/drawing/2014/main" id="{51E08BFB-B5B4-3B26-2994-71ECE57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8550" y="2109549"/>
            <a:ext cx="2638899" cy="26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6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71" y="172252"/>
            <a:ext cx="7562415" cy="132288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Nahrazení odstupného jednorázovou náhradou nemajetkové újmy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70" y="1667390"/>
            <a:ext cx="8111222" cy="505408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skončení pracovního poměru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důvodu:</a:t>
            </a:r>
          </a:p>
          <a:p>
            <a:pPr marL="769545" lvl="2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pracovního úrazu, </a:t>
            </a:r>
          </a:p>
          <a:p>
            <a:pPr marL="769545" lvl="2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nemoci z povolání či </a:t>
            </a:r>
          </a:p>
          <a:p>
            <a:pPr marL="769545" lvl="2" indent="-342900">
              <a:lnSpc>
                <a:spcPct val="100000"/>
              </a:lnSpc>
              <a:spcBef>
                <a:spcPts val="600"/>
              </a:spcBef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ohrožení nemocí z povolání 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nově místo odstupného přísluší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náhrada nemajetkové újmy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(§ 271ca ZP)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Stejná výše jako původní odstupné -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12násobek průměrného výdělku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Náhrada je zaměstnavateli refundována ze zákonného pojištění odpovědnosti zaměstnavatele za škodu –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hradí pojišťovna</a:t>
            </a:r>
          </a:p>
          <a:p>
            <a:pPr marL="769545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Zaměstnavatelé také mají možnost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požádat pojišťovnu o přímou výplatu částky zaměstnanci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tj. zaměstnavatel nemusí příslušnou částkou disponovat ani dočasně (formuláře zveřejňují pojišťovny Kooperativa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Česká Pojišťovna na svých webových stránkách).</a:t>
            </a:r>
          </a:p>
          <a:p>
            <a:pPr algn="just"/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2" descr="Mince se souvislou výplní">
            <a:extLst>
              <a:ext uri="{FF2B5EF4-FFF2-40B4-BE49-F238E27FC236}">
                <a16:creationId xmlns:a16="http://schemas.microsoft.com/office/drawing/2014/main" id="{294ABE86-5010-4620-A7F6-72DE76A30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1175" y="2162174"/>
            <a:ext cx="2533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2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8908"/>
            <a:ext cx="10023894" cy="1057417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Další změny týkající se skončení pracovního poměru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16324"/>
            <a:ext cx="8074325" cy="5482767"/>
          </a:xfrm>
        </p:spPr>
        <p:txBody>
          <a:bodyPr>
            <a:normAutofit lnSpcReduction="10000"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cs-CZ" b="1" dirty="0">
                <a:solidFill>
                  <a:schemeClr val="accent1"/>
                </a:solidFill>
              </a:rPr>
              <a:t>Delší lhůta pro propuštění zaměstnance za porušení povinností</a:t>
            </a:r>
          </a:p>
          <a:p>
            <a:pPr marL="342900" lvl="1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Prodloužení lhůt </a:t>
            </a:r>
            <a:r>
              <a:rPr lang="cs-CZ" dirty="0"/>
              <a:t>podle § 58 ZP, v nichž může zaměstnavatel dát zaměstnanci výpověď z důvodu porušení „pracovní kázně“, či s ním okamžitě zrušit pracovní poměr.</a:t>
            </a:r>
          </a:p>
          <a:p>
            <a:pPr marL="685800" lvl="2" algn="just">
              <a:spcBef>
                <a:spcPts val="1000"/>
              </a:spcBef>
            </a:pPr>
            <a:r>
              <a:rPr lang="cs-CZ" sz="2400" b="1" dirty="0"/>
              <a:t>Subjektivní lhůta </a:t>
            </a:r>
            <a:r>
              <a:rPr lang="cs-CZ" sz="2400" dirty="0"/>
              <a:t>(od doby, kdy se o porušení dozvěděl) </a:t>
            </a:r>
            <a:r>
              <a:rPr lang="cs-CZ" sz="2400" b="1" dirty="0"/>
              <a:t>se prodlužuje ze 2 na </a:t>
            </a:r>
            <a:r>
              <a:rPr lang="cs-CZ" sz="2400" b="1" dirty="0">
                <a:solidFill>
                  <a:schemeClr val="accent1"/>
                </a:solidFill>
              </a:rPr>
              <a:t>3 měsíce .</a:t>
            </a:r>
          </a:p>
          <a:p>
            <a:pPr marL="685800" lvl="2" algn="just">
              <a:spcBef>
                <a:spcPts val="1000"/>
              </a:spcBef>
            </a:pPr>
            <a:r>
              <a:rPr lang="cs-CZ" sz="2400" b="1" dirty="0"/>
              <a:t>Objektivní lhůta </a:t>
            </a:r>
            <a:r>
              <a:rPr lang="cs-CZ" sz="2400" dirty="0"/>
              <a:t>(od doby, kdy k porušení došlo)</a:t>
            </a:r>
            <a:r>
              <a:rPr lang="cs-CZ" sz="2400" b="1" dirty="0"/>
              <a:t> se prodlužuje ze 12 měsíců na </a:t>
            </a:r>
            <a:r>
              <a:rPr lang="cs-CZ" sz="2400" b="1" dirty="0">
                <a:solidFill>
                  <a:schemeClr val="accent1"/>
                </a:solidFill>
              </a:rPr>
              <a:t>15 měsíců.</a:t>
            </a:r>
            <a:endParaRPr lang="cs-CZ" sz="24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400" b="1" dirty="0">
                <a:solidFill>
                  <a:schemeClr val="accent1"/>
                </a:solidFill>
              </a:rPr>
              <a:t>Výslovné přiznání práva na dovolenou při neplatném rozvázání pracovního poměru</a:t>
            </a:r>
          </a:p>
          <a:p>
            <a:pPr marL="342900" lvl="1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dirty="0"/>
              <a:t>Zaměstnanci při neplatném rozvázání pracovního poměru ze strany zaměstnavatele vzniká právo na dovolenou i po dobu trvání soudního sporu.</a:t>
            </a: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4" descr="Vlajka1 se souvislou výplní">
            <a:extLst>
              <a:ext uri="{FF2B5EF4-FFF2-40B4-BE49-F238E27FC236}">
                <a16:creationId xmlns:a16="http://schemas.microsoft.com/office/drawing/2014/main" id="{22AF6AE6-2796-8056-8AEC-25F05E9A3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6550" y="1216324"/>
            <a:ext cx="1920515" cy="1920515"/>
          </a:xfrm>
          <a:prstGeom prst="rect">
            <a:avLst/>
          </a:prstGeom>
        </p:spPr>
      </p:pic>
      <p:pic>
        <p:nvPicPr>
          <p:cNvPr id="7" name="Graphic 7" descr="Cestování se souvislou výplní">
            <a:extLst>
              <a:ext uri="{FF2B5EF4-FFF2-40B4-BE49-F238E27FC236}">
                <a16:creationId xmlns:a16="http://schemas.microsoft.com/office/drawing/2014/main" id="{F78E68EF-AE7F-0EB7-979D-70D4C82BC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8458" y="4124325"/>
            <a:ext cx="1657742" cy="16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70" y="344503"/>
            <a:ext cx="7755715" cy="132288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Slaďování pracovního a rodinného života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70" y="1826297"/>
            <a:ext cx="7562416" cy="4687200"/>
          </a:xfrm>
        </p:spPr>
        <p:txBody>
          <a:bodyPr>
            <a:normAutofit/>
          </a:bodyPr>
          <a:lstStyle/>
          <a:p>
            <a:pPr marL="360363" indent="-36036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400" b="1" dirty="0"/>
              <a:t>Garance „stejné židle“ při návratu z rodičovské dovolené do 2 let věku dítěte</a:t>
            </a:r>
          </a:p>
          <a:p>
            <a:pPr marL="800100" lvl="2" indent="-342900" algn="just">
              <a:lnSpc>
                <a:spcPct val="80000"/>
              </a:lnSpc>
              <a:spcBef>
                <a:spcPts val="1000"/>
              </a:spcBef>
            </a:pPr>
            <a:r>
              <a:rPr lang="cs-CZ" sz="2400" dirty="0"/>
              <a:t>Při návratu </a:t>
            </a:r>
            <a:r>
              <a:rPr lang="cs-CZ" sz="2400" b="1" dirty="0"/>
              <a:t>před dosažením 2 let věku dítěte musí být</a:t>
            </a:r>
            <a:r>
              <a:rPr lang="cs-CZ" sz="2400" dirty="0"/>
              <a:t> zaměstnanec zařazen na stejnou práci a pracoviště.</a:t>
            </a:r>
          </a:p>
          <a:p>
            <a:pPr marL="800100" lvl="2" indent="-342900" algn="just">
              <a:lnSpc>
                <a:spcPct val="80000"/>
              </a:lnSpc>
              <a:spcBef>
                <a:spcPts val="1000"/>
              </a:spcBef>
            </a:pPr>
            <a:r>
              <a:rPr lang="cs-CZ" sz="2400" dirty="0"/>
              <a:t>Při pozdějším návratu bude jako dosud zařazen „pouze“ podle pracovní smlouvy.</a:t>
            </a:r>
          </a:p>
          <a:p>
            <a:pPr marL="457200" lvl="2" indent="0" algn="just">
              <a:lnSpc>
                <a:spcPct val="80000"/>
              </a:lnSpc>
              <a:spcBef>
                <a:spcPts val="1000"/>
              </a:spcBef>
              <a:buNone/>
            </a:pPr>
            <a:endParaRPr lang="cs-CZ" sz="2400" dirty="0"/>
          </a:p>
          <a:p>
            <a:pPr marL="360363" indent="-36036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400" b="1" dirty="0"/>
              <a:t>Umožnění souběhu rodičovské dovolené a DPP/DPČ na stejný druh práce u stejného zaměstnavatele</a:t>
            </a:r>
          </a:p>
          <a:p>
            <a:pPr marL="800100" lvl="2" indent="-342900" algn="just">
              <a:lnSpc>
                <a:spcPct val="80000"/>
              </a:lnSpc>
              <a:spcBef>
                <a:spcPts val="1000"/>
              </a:spcBef>
            </a:pPr>
            <a:r>
              <a:rPr lang="cs-CZ" sz="2400" dirty="0"/>
              <a:t>Pouze během rodičovské dovolené, souběh při mateřské dovolené není možný.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D5814-504B-448D-9233-CCBE7940CCDF}" type="slidenum">
              <a:rPr lang="cs-CZ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cs-CZ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4" descr="Rodina s chlapcem se souvislou výplní">
            <a:extLst>
              <a:ext uri="{FF2B5EF4-FFF2-40B4-BE49-F238E27FC236}">
                <a16:creationId xmlns:a16="http://schemas.microsoft.com/office/drawing/2014/main" id="{498F9B83-6BCB-44A2-3F2B-59AF709B9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7989" y="2080180"/>
            <a:ext cx="2697638" cy="26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24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B2B70E8D1914585E463FE43706966" ma:contentTypeVersion="2" ma:contentTypeDescription="Vytvoří nový dokument" ma:contentTypeScope="" ma:versionID="046e23caf1500c41c178a268c68e2568">
  <xsd:schema xmlns:xsd="http://www.w3.org/2001/XMLSchema" xmlns:xs="http://www.w3.org/2001/XMLSchema" xmlns:p="http://schemas.microsoft.com/office/2006/metadata/properties" xmlns:ns3="3f788671-6a4c-446e-864d-48108c500c34" targetNamespace="http://schemas.microsoft.com/office/2006/metadata/properties" ma:root="true" ma:fieldsID="5aa0517f544faed7a7face0936677274" ns3:_="">
    <xsd:import namespace="3f788671-6a4c-446e-864d-48108c500c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88671-6a4c-446e-864d-48108c500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E07593-3A20-4724-BAE9-F953156FD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88671-6a4c-446e-864d-48108c500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B69D1F-EC02-475E-8970-920916F40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20C6C5-2A72-42F3-843F-5C1199D5E53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3f788671-6a4c-446e-864d-48108c500c3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1678</Words>
  <Application>Microsoft Office PowerPoint</Application>
  <PresentationFormat>Širokoúhlá obrazovka</PresentationFormat>
  <Paragraphs>155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Meiryo</vt:lpstr>
      <vt:lpstr>Arial</vt:lpstr>
      <vt:lpstr>Calibri</vt:lpstr>
      <vt:lpstr>Calibri Light</vt:lpstr>
      <vt:lpstr>Times New Roman</vt:lpstr>
      <vt:lpstr>Wingdings</vt:lpstr>
      <vt:lpstr>Motiv Office</vt:lpstr>
      <vt:lpstr>Motiv Office</vt:lpstr>
      <vt:lpstr>Flexinovela  zákoníku práce 2025  - klíčové změny </vt:lpstr>
      <vt:lpstr>Flexibilní novela zákoníku práce</vt:lpstr>
      <vt:lpstr>Změny u zkušební doby</vt:lpstr>
      <vt:lpstr>Změny u výpovědní doby</vt:lpstr>
      <vt:lpstr>Změna počátku běhu výpovědní doby - příklad</vt:lpstr>
      <vt:lpstr>Sloučení výpovědních důvodů souvisejících se ztrátou zdravotní způsobilosti</vt:lpstr>
      <vt:lpstr>Nahrazení odstupného jednorázovou náhradou nemajetkové újmy </vt:lpstr>
      <vt:lpstr>Další změny týkající se skončení pracovního poměru</vt:lpstr>
      <vt:lpstr>Slaďování pracovního a rodinného života </vt:lpstr>
      <vt:lpstr>Brigády mladistvých od 14 let i bez ukončeného základního vzdělání </vt:lpstr>
      <vt:lpstr>Vstupní lékařské prohlídky </vt:lpstr>
      <vt:lpstr>Změny v oblasti odměňování </vt:lpstr>
      <vt:lpstr>Změny týkající se výlučně veřejné správy</vt:lpstr>
      <vt:lpstr>Změny týkající se veřejné správy</vt:lpstr>
      <vt:lpstr>Novela nařízení vlády  č. 590/2006 Sb., kterým se stanoví okruh a rozsah jiných důležitých osobních překážek v práci </vt:lpstr>
      <vt:lpstr>Novela nařízení vlády č. 590/2006 Sb. </vt:lpstr>
      <vt:lpstr>Hlavní změny nařízení vlády č. 590/2006 Sb. </vt:lpstr>
      <vt:lpstr>Hlavní změny nařízení vlády č. 590/2006 Sb. </vt:lpstr>
      <vt:lpstr>Děkuji za pozornost</vt:lpstr>
    </vt:vector>
  </TitlesOfParts>
  <Company>MPSV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PMP</dc:creator>
  <cp:lastModifiedBy>Dohnalová Taťána Mgr. (MPSV)</cp:lastModifiedBy>
  <cp:revision>315</cp:revision>
  <dcterms:created xsi:type="dcterms:W3CDTF">2023-11-15T08:31:27Z</dcterms:created>
  <dcterms:modified xsi:type="dcterms:W3CDTF">2025-10-06T19:46:02Z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0x010100016B2B70E8D1914585E463FE43706966</vt:lpwstr>
  </property>
</Properties>
</file>