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8" r:id="rId3"/>
    <p:sldId id="273" r:id="rId4"/>
    <p:sldId id="259" r:id="rId5"/>
    <p:sldId id="276" r:id="rId6"/>
    <p:sldId id="277" r:id="rId7"/>
    <p:sldId id="278" r:id="rId8"/>
    <p:sldId id="279" r:id="rId9"/>
    <p:sldId id="283" r:id="rId10"/>
    <p:sldId id="280" r:id="rId11"/>
    <p:sldId id="282" r:id="rId12"/>
    <p:sldId id="271" r:id="rId13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592A57-B0F9-47F5-85C7-4B1A2691FD2B}" v="85" dt="2024-10-30T14:05:31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526" autoAdjust="0"/>
  </p:normalViewPr>
  <p:slideViewPr>
    <p:cSldViewPr snapToGrid="0" showGuides="1">
      <p:cViewPr varScale="1">
        <p:scale>
          <a:sx n="29" d="100"/>
          <a:sy n="29" d="100"/>
        </p:scale>
        <p:origin x="980" y="68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99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07FA9-DE9C-409F-85F2-97F44B920B82}" type="datetimeFigureOut">
              <a:rPr lang="cs-CZ" smtClean="0"/>
              <a:t>31.10.2024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384A4-C56D-4B31-91D3-4CC689CA89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8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312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065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151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Vyjděte prosím z tohoto závěrečného snímku, který je přímo v prezentaci – upravte texty dle potřeby, vyměňte případně podkladovou fotografii, a to buď přes pravé tlačítko myši Změnit obrázek, nebo obrázek smažte a vložte nový pomocí ikony uprostřed zástupného symbolu pro vložení obrázku. Klikněte na nově vložený obrázek a přeneste jej do pozadí přes Nástroje obrázku / Formát / Přenést dál / Přenést do pozadí. Toto řešení zachovává možnost výměny podkladového obrázku – více viz poznámka u titulního snímku.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911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Fotografie: Lužnice, Planá nad Lužnicí 9/2024 (Povodí Vltavy)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830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408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211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59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671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0A339-83E0-3477-FF04-6064A0C56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5CA6067-8767-136D-0628-33D3E7ECE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B88A0AB-8B71-584E-B54E-D67F22A64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BFDC3E-6A2A-BD2C-5ACD-D1D4BCD93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830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E995B-1B1A-E002-5E7E-4606A50AC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A21AFB6-0275-DDD8-47EB-B8D60CCF6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C08F79E-8691-5AD1-3AA7-80DB2FD51A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47CB8F-AC63-FCAA-8440-A812F8B25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153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8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odkladový obrázek">
            <a:extLst>
              <a:ext uri="{FF2B5EF4-FFF2-40B4-BE49-F238E27FC236}">
                <a16:creationId xmlns:a16="http://schemas.microsoft.com/office/drawing/2014/main" id="{1484CE54-FF2E-408A-B4CF-FF94338BEBE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6" name="Bílý podklad">
            <a:extLst>
              <a:ext uri="{FF2B5EF4-FFF2-40B4-BE49-F238E27FC236}">
                <a16:creationId xmlns:a16="http://schemas.microsoft.com/office/drawing/2014/main" id="{F70F13C3-16CD-4EC9-A61B-A853E6F0F1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522800"/>
            <a:ext cx="15228000" cy="342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9" name="Bílá pod nadpisem" hidden="1"/>
          <p:cNvSpPr/>
          <p:nvPr userDrawn="1"/>
        </p:nvSpPr>
        <p:spPr>
          <a:xfrm>
            <a:off x="4500000" y="1522800"/>
            <a:ext cx="10440000" cy="3420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 hidden="1">
            <a:extLst>
              <a:ext uri="{FF2B5EF4-FFF2-40B4-BE49-F238E27FC236}">
                <a16:creationId xmlns:a16="http://schemas.microsoft.com/office/drawing/2014/main" id="{BCC887BD-1330-4E6F-92EE-65D69E01A7EE}"/>
              </a:ext>
            </a:extLst>
          </p:cNvPr>
          <p:cNvCxnSpPr/>
          <p:nvPr userDrawn="1"/>
        </p:nvCxnSpPr>
        <p:spPr>
          <a:xfrm>
            <a:off x="4114800" y="215265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Logo MZe" hidden="1">
            <a:extLst>
              <a:ext uri="{FF2B5EF4-FFF2-40B4-BE49-F238E27FC236}">
                <a16:creationId xmlns:a16="http://schemas.microsoft.com/office/drawing/2014/main" id="{D7F392D9-0192-44DF-B5B6-E60B0F320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2" y="3215692"/>
            <a:ext cx="3133350" cy="1353315"/>
          </a:xfrm>
          <a:prstGeom prst="rect">
            <a:avLst/>
          </a:prstGeom>
        </p:spPr>
      </p:pic>
      <p:pic>
        <p:nvPicPr>
          <p:cNvPr id="8" name="Logo MZe png" hidden="1">
            <a:extLst>
              <a:ext uri="{FF2B5EF4-FFF2-40B4-BE49-F238E27FC236}">
                <a16:creationId xmlns:a16="http://schemas.microsoft.com/office/drawing/2014/main" id="{129EC058-4951-49A8-B2F1-71C45ED31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" y="3214934"/>
            <a:ext cx="3133350" cy="1353315"/>
          </a:xfrm>
          <a:prstGeom prst="rect">
            <a:avLst/>
          </a:prstGeom>
        </p:spPr>
      </p:pic>
      <p:sp>
        <p:nvSpPr>
          <p:cNvPr id="16" name="Datum">
            <a:extLst>
              <a:ext uri="{FF2B5EF4-FFF2-40B4-BE49-F238E27FC236}">
                <a16:creationId xmlns:a16="http://schemas.microsoft.com/office/drawing/2014/main" id="{19795874-6BF3-4E26-B86E-D2075A368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2160000"/>
            <a:ext cx="2880000" cy="720000"/>
          </a:xfrm>
          <a:noFill/>
        </p:spPr>
        <p:txBody>
          <a:bodyPr tIns="0" rIns="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0000" y="4140000"/>
            <a:ext cx="10440000" cy="7207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Autor prezentace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0000" y="1990800"/>
            <a:ext cx="10440000" cy="1980000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ts val="7800"/>
              </a:lnSpc>
              <a:defRPr sz="6600"/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0" y="1980000"/>
            <a:ext cx="15217200" cy="126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920000" y="3420000"/>
            <a:ext cx="15217200" cy="1656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7920000" y="5219700"/>
            <a:ext cx="15217200" cy="7239000"/>
          </a:xfrm>
        </p:spPr>
        <p:txBody>
          <a:bodyPr/>
          <a:lstStyle>
            <a:lvl1pPr marL="504000" indent="-504000">
              <a:buFontTx/>
              <a:buBlip>
                <a:blip r:embed="rId2"/>
              </a:buBlip>
              <a:defRPr cap="all" baseline="0">
                <a:solidFill>
                  <a:schemeClr val="accent2"/>
                </a:solidFill>
              </a:defRPr>
            </a:lvl1pPr>
            <a:lvl2pPr marL="1008000" indent="-504000">
              <a:buClr>
                <a:schemeClr val="accent2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9" name="Lístek s linkou tmavě modrý">
            <a:extLst>
              <a:ext uri="{FF2B5EF4-FFF2-40B4-BE49-F238E27FC236}">
                <a16:creationId xmlns:a16="http://schemas.microsoft.com/office/drawing/2014/main" id="{FECF6A3C-E773-4D22-822E-5EFACF374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8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 s obrázek, střední obrázek či graf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500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500000" cy="4104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0248300" cy="9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26"/>
          </p:nvPr>
        </p:nvSpPr>
        <p:spPr>
          <a:xfrm>
            <a:off x="1249200" y="8679600"/>
            <a:ext cx="4500000" cy="37872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000" y="288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8072000" y="342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8072000" y="516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8072000" y="5724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9" hasCustomPrompt="1"/>
          </p:nvPr>
        </p:nvSpPr>
        <p:spPr>
          <a:xfrm>
            <a:off x="18072000" y="744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30" hasCustomPrompt="1"/>
          </p:nvPr>
        </p:nvSpPr>
        <p:spPr>
          <a:xfrm>
            <a:off x="18072000" y="7992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31" hasCustomPrompt="1"/>
          </p:nvPr>
        </p:nvSpPr>
        <p:spPr>
          <a:xfrm>
            <a:off x="18072000" y="972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32" hasCustomPrompt="1"/>
          </p:nvPr>
        </p:nvSpPr>
        <p:spPr>
          <a:xfrm>
            <a:off x="18072000" y="1026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112CEA-A89A-40F5-9B5A-7589038E7C10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31.10.2024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9A95665-5191-4CEE-B676-2081A6A1E17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92B6150-2864-4F6A-814F-8C54C94CA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1" name="Lístek s linkou tmavě modrý">
            <a:extLst>
              <a:ext uri="{FF2B5EF4-FFF2-40B4-BE49-F238E27FC236}">
                <a16:creationId xmlns:a16="http://schemas.microsoft.com/office/drawing/2014/main" id="{FE198D1F-CAA8-4D7E-9CD4-3AC30F4CB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654"/>
          <a:stretch/>
        </p:blipFill>
        <p:spPr>
          <a:xfrm flipH="1">
            <a:off x="6289620" y="2033714"/>
            <a:ext cx="525847" cy="104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2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 s líst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Lístek s linkou tmavě modrý">
            <a:extLst>
              <a:ext uri="{FF2B5EF4-FFF2-40B4-BE49-F238E27FC236}">
                <a16:creationId xmlns:a16="http://schemas.microsoft.com/office/drawing/2014/main" id="{862E5BC3-DD10-4465-997F-9FE3AA2E8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21888000" cy="9226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Lístek s linkou tmavě modrý">
            <a:extLst>
              <a:ext uri="{FF2B5EF4-FFF2-40B4-BE49-F238E27FC236}">
                <a16:creationId xmlns:a16="http://schemas.microsoft.com/office/drawing/2014/main" id="{D03EAF01-9C44-4F00-8722-52E6F8902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45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128160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Lístek s linkou tmavě modrý">
            <a:extLst>
              <a:ext uri="{FF2B5EF4-FFF2-40B4-BE49-F238E27FC236}">
                <a16:creationId xmlns:a16="http://schemas.microsoft.com/office/drawing/2014/main" id="{6FA1681F-18BC-4AA2-89C6-CC1797F46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ílý podklad">
            <a:extLst>
              <a:ext uri="{FF2B5EF4-FFF2-40B4-BE49-F238E27FC236}">
                <a16:creationId xmlns:a16="http://schemas.microsoft.com/office/drawing/2014/main" id="{92AF821C-5C62-41EB-8EE6-BD2D59AAC7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587" y="4338000"/>
            <a:ext cx="12960000" cy="504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61200" y="4338000"/>
            <a:ext cx="7812387" cy="3780000"/>
          </a:xfrm>
          <a:noFill/>
        </p:spPr>
        <p:txBody>
          <a:bodyPr lIns="0" tIns="0" anchor="ctr" anchorCtr="0">
            <a:normAutofit/>
          </a:bodyPr>
          <a:lstStyle>
            <a:lvl1pPr algn="l">
              <a:lnSpc>
                <a:spcPts val="7800"/>
              </a:lnSpc>
              <a:defRPr sz="6600" baseline="0"/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3587" y="8118000"/>
            <a:ext cx="12960000" cy="1260000"/>
          </a:xfrm>
          <a:noFill/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cap="none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Kontakty:  Jméno, adresa, e-mail, telefonní číslo</a:t>
            </a:r>
            <a:br>
              <a:rPr lang="cs-CZ" dirty="0"/>
            </a:br>
            <a:r>
              <a:rPr lang="cs-CZ" dirty="0"/>
              <a:t>Autor fotografií: Jméno</a:t>
            </a:r>
            <a:endParaRPr lang="en-US" dirty="0"/>
          </a:p>
        </p:txBody>
      </p:sp>
      <p:sp>
        <p:nvSpPr>
          <p:cNvPr id="5" name="Zástup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81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31600" y="1980000"/>
            <a:ext cx="10614150" cy="1224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8252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 Položka obsahu 1"/>
          <p:cNvSpPr>
            <a:spLocks noGrp="1"/>
          </p:cNvSpPr>
          <p:nvPr>
            <p:ph type="body" sz="quarter" idx="14" hasCustomPrompt="1"/>
          </p:nvPr>
        </p:nvSpPr>
        <p:spPr>
          <a:xfrm>
            <a:off x="12531600" y="3672000"/>
            <a:ext cx="10605600" cy="8786700"/>
          </a:xfrm>
        </p:spPr>
        <p:txBody>
          <a:bodyPr/>
          <a:lstStyle>
            <a:lvl1pPr marL="648000" indent="-648000">
              <a:spcBef>
                <a:spcPts val="0"/>
              </a:spcBef>
              <a:spcAft>
                <a:spcPts val="9000"/>
              </a:spcAft>
              <a:buSzPct val="150000"/>
              <a:buFontTx/>
              <a:buBlip>
                <a:blip r:embed="rId2"/>
              </a:buBlip>
              <a:defRPr sz="3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Položka obsahu</a:t>
            </a:r>
          </a:p>
        </p:txBody>
      </p:sp>
      <p:pic>
        <p:nvPicPr>
          <p:cNvPr id="4" name="Lístek s linkou tmavě modrý">
            <a:extLst>
              <a:ext uri="{FF2B5EF4-FFF2-40B4-BE49-F238E27FC236}">
                <a16:creationId xmlns:a16="http://schemas.microsoft.com/office/drawing/2014/main" id="{69ACD24F-DBEE-434B-AD9C-84D36E9E6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11706224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457200"/>
            <a:ext cx="16689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7" name="Lístek s linkou tmavě modrý">
            <a:extLst>
              <a:ext uri="{FF2B5EF4-FFF2-40B4-BE49-F238E27FC236}">
                <a16:creationId xmlns:a16="http://schemas.microsoft.com/office/drawing/2014/main" id="{8FF7A68B-108B-4C90-9017-3546208DC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14879"/>
          <a:stretch/>
        </p:blipFill>
        <p:spPr>
          <a:xfrm flipH="1">
            <a:off x="6289621" y="2033714"/>
            <a:ext cx="525847" cy="11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 a text v blo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0" y="1980000"/>
            <a:ext cx="4032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72000" y="4248000"/>
            <a:ext cx="40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6936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 hasCustomPrompt="1"/>
          </p:nvPr>
        </p:nvSpPr>
        <p:spPr>
          <a:xfrm>
            <a:off x="179064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26936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79064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79064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26936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9064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Lístek s linkou tmavě modrý">
            <a:extLst>
              <a:ext uri="{FF2B5EF4-FFF2-40B4-BE49-F238E27FC236}">
                <a16:creationId xmlns:a16="http://schemas.microsoft.com/office/drawing/2014/main" id="{7D3C9E08-EFC7-45BA-9EE2-4FC19E8F3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dní obrázek, text,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800" y="3240000"/>
            <a:ext cx="10454400" cy="1332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5624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682800" y="4680000"/>
            <a:ext cx="10454400" cy="432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6002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6002000" y="11634573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7" name="Zástupný symbol pro obrázek 7"/>
          <p:cNvSpPr>
            <a:spLocks noGrp="1"/>
          </p:cNvSpPr>
          <p:nvPr>
            <p:ph type="pic" sz="quarter" idx="23"/>
          </p:nvPr>
        </p:nvSpPr>
        <p:spPr>
          <a:xfrm>
            <a:off x="12682800" y="9331200"/>
            <a:ext cx="2865600" cy="3135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8684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21348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8684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21348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pic>
        <p:nvPicPr>
          <p:cNvPr id="15" name="Lístek s linkou tmavě modrý">
            <a:extLst>
              <a:ext uri="{FF2B5EF4-FFF2-40B4-BE49-F238E27FC236}">
                <a16:creationId xmlns:a16="http://schemas.microsoft.com/office/drawing/2014/main" id="{9022AE5E-DCFD-4C0E-9017-2A1064DEA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11439524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graf či 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1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 hasCustomPrompt="1"/>
          </p:nvPr>
        </p:nvSpPr>
        <p:spPr>
          <a:xfrm>
            <a:off x="7920000" y="2017713"/>
            <a:ext cx="15217200" cy="60227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dirty="0"/>
              <a:t>Kliknutím lze na ikonu lze vložit graf, ale i jiné objekty či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910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8910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366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366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5822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5822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19278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9278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A0F8F35C-3EBD-4D92-A682-98134090EC0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31.10.2024</a:t>
            </a:fld>
            <a:endParaRPr lang="cs-CZ" dirty="0"/>
          </a:p>
        </p:txBody>
      </p:sp>
      <p:sp>
        <p:nvSpPr>
          <p:cNvPr id="20" name="Zástupný symbol pro zápatí 19">
            <a:extLst>
              <a:ext uri="{FF2B5EF4-FFF2-40B4-BE49-F238E27FC236}">
                <a16:creationId xmlns:a16="http://schemas.microsoft.com/office/drawing/2014/main" id="{83CB2368-0C7F-4A8D-82C9-F3F9B375AD3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694D55FB-482C-4174-9D72-A2274FB4E15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2" name="Lístek s linkou tmavě modrý">
            <a:extLst>
              <a:ext uri="{FF2B5EF4-FFF2-40B4-BE49-F238E27FC236}">
                <a16:creationId xmlns:a16="http://schemas.microsoft.com/office/drawing/2014/main" id="{97D4A6D7-65B2-451C-8B29-3AE3EA52E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706"/>
          <a:stretch/>
        </p:blipFill>
        <p:spPr>
          <a:xfrm flipH="1">
            <a:off x="6289620" y="2033714"/>
            <a:ext cx="525847" cy="104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tři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obrázek 7"/>
          <p:cNvSpPr>
            <a:spLocks noGrp="1"/>
          </p:cNvSpPr>
          <p:nvPr>
            <p:ph type="pic" sz="quarter" idx="15"/>
          </p:nvPr>
        </p:nvSpPr>
        <p:spPr>
          <a:xfrm>
            <a:off x="125298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pro obrázek 7"/>
          <p:cNvSpPr>
            <a:spLocks noGrp="1"/>
          </p:cNvSpPr>
          <p:nvPr>
            <p:ph type="pic" sz="quarter" idx="16"/>
          </p:nvPr>
        </p:nvSpPr>
        <p:spPr>
          <a:xfrm>
            <a:off x="178200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39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239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531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531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78200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78200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1217565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12531600" y="10800000"/>
            <a:ext cx="38160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25316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2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78200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3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78200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cxnSp>
        <p:nvCxnSpPr>
          <p:cNvPr id="24" name="Přímá spojnice 23"/>
          <p:cNvCxnSpPr>
            <a:cxnSpLocks/>
          </p:cNvCxnSpPr>
          <p:nvPr userDrawn="1"/>
        </p:nvCxnSpPr>
        <p:spPr>
          <a:xfrm>
            <a:off x="1178535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cxnSpLocks/>
          </p:cNvCxnSpPr>
          <p:nvPr userDrawn="1"/>
        </p:nvCxnSpPr>
        <p:spPr>
          <a:xfrm>
            <a:off x="1707090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BEB555-79A3-47E9-B777-CD6AF6AE243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31.10.2024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D4D53E-F1AF-46C3-8230-7A2D6B81B02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31FB46-E73A-4EC4-9E00-0D05DF8D0E6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6" name="Lístek s linkou tmavě modrý">
            <a:extLst>
              <a:ext uri="{FF2B5EF4-FFF2-40B4-BE49-F238E27FC236}">
                <a16:creationId xmlns:a16="http://schemas.microsoft.com/office/drawing/2014/main" id="{3D6DC962-F10B-453F-8BA5-564F0D017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654"/>
          <a:stretch/>
        </p:blipFill>
        <p:spPr>
          <a:xfrm flipH="1">
            <a:off x="6289620" y="2033714"/>
            <a:ext cx="525847" cy="104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8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graf či tabulka se zdro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5897600" cy="10479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903000"/>
            <a:ext cx="129600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81E1459-9530-4B93-9D6D-409F0958B9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498400" y="1979810"/>
            <a:ext cx="432000" cy="432000"/>
          </a:xfrm>
          <a:solidFill>
            <a:schemeClr val="accent4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0" name="Zástupný symbol pro text 5">
            <a:extLst>
              <a:ext uri="{FF2B5EF4-FFF2-40B4-BE49-F238E27FC236}">
                <a16:creationId xmlns:a16="http://schemas.microsoft.com/office/drawing/2014/main" id="{91238411-F7B2-4C2E-B752-012ACEEB09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498400" y="3148010"/>
            <a:ext cx="432000" cy="432000"/>
          </a:xfrm>
          <a:solidFill>
            <a:schemeClr val="accent3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id="{ACCC8690-2D85-435A-979C-ECFD7FD54A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498400" y="2563910"/>
            <a:ext cx="432000" cy="432000"/>
          </a:xfrm>
          <a:solidFill>
            <a:schemeClr val="accent1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2" name="Zástupný symbol pro text 13">
            <a:extLst>
              <a:ext uri="{FF2B5EF4-FFF2-40B4-BE49-F238E27FC236}">
                <a16:creationId xmlns:a16="http://schemas.microsoft.com/office/drawing/2014/main" id="{D036E4CD-F9CC-4C94-9BC0-C61C87612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4400" y="2012154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>
            <a:extLst>
              <a:ext uri="{FF2B5EF4-FFF2-40B4-BE49-F238E27FC236}">
                <a16:creationId xmlns:a16="http://schemas.microsoft.com/office/drawing/2014/main" id="{570776ED-CE61-4689-82BC-FFCCE7766B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74400" y="25632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E9C2F4F2-5EA5-44B2-970A-95EB1301C9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74400" y="31464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4D73951F-C1A7-4F5F-ADFE-929DB12722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78150" y="2012154"/>
            <a:ext cx="4140000" cy="1566246"/>
          </a:xfrm>
        </p:spPr>
        <p:txBody>
          <a:bodyPr anchor="ctr" anchorCtr="0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20" name="Zástupný symbol pro číslo snímku 19">
            <a:extLst>
              <a:ext uri="{FF2B5EF4-FFF2-40B4-BE49-F238E27FC236}">
                <a16:creationId xmlns:a16="http://schemas.microsoft.com/office/drawing/2014/main" id="{7FEDBD48-8860-4068-B323-34D475515FC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7" name="Lístek s linkou tmavě modrý">
            <a:extLst>
              <a:ext uri="{FF2B5EF4-FFF2-40B4-BE49-F238E27FC236}">
                <a16:creationId xmlns:a16="http://schemas.microsoft.com/office/drawing/2014/main" id="{56F4C523-F866-4D9E-B095-AE5EEB606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14879"/>
          <a:stretch/>
        </p:blipFill>
        <p:spPr>
          <a:xfrm flipH="1">
            <a:off x="6289621" y="2033714"/>
            <a:ext cx="525847" cy="11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data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600" y="1980000"/>
            <a:ext cx="10443600" cy="126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3420000"/>
            <a:ext cx="10443600" cy="241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72000" y="1980000"/>
            <a:ext cx="4068000" cy="12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4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42480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5652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701025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7239600" y="8424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7239600" y="97725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7239600" y="11160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12693600" y="5954400"/>
            <a:ext cx="10443600" cy="6484950"/>
          </a:xfrm>
        </p:spPr>
        <p:txBody>
          <a:bodyPr/>
          <a:lstStyle>
            <a:lvl1pPr marL="504000" indent="-504000">
              <a:buFont typeface="+mj-lt"/>
              <a:buAutoNum type="arabicPeriod"/>
              <a:defRPr cap="all" baseline="0">
                <a:solidFill>
                  <a:schemeClr val="accent2"/>
                </a:solidFill>
              </a:defRPr>
            </a:lvl1pPr>
            <a:lvl2pPr marL="504000" indent="0">
              <a:buFontTx/>
              <a:buNone/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21" name="Lístek s linkou tmavě modrý">
            <a:extLst>
              <a:ext uri="{FF2B5EF4-FFF2-40B4-BE49-F238E27FC236}">
                <a16:creationId xmlns:a16="http://schemas.microsoft.com/office/drawing/2014/main" id="{374B7C71-89FE-4279-A0F9-7033D01CE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21888000" cy="122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9200" y="3240000"/>
            <a:ext cx="21888000" cy="922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9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fld id="{9B3895B8-0BD6-4EDC-959F-D82D66CA15D6}" type="datetimeFigureOut">
              <a:rPr lang="cs-CZ" smtClean="0"/>
              <a:pPr/>
              <a:t>31.10.2024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9199" y="12826800"/>
            <a:ext cx="16127999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257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2"/>
                </a:solidFill>
              </a:defRPr>
            </a:lvl1pPr>
          </a:lstStyle>
          <a:p>
            <a:fld id="{C79EEDCB-EB91-4C4F-A503-5C6FE3AC84D2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Vodítko vertik. 4" hidden="1">
            <a:extLst>
              <a:ext uri="{FF2B5EF4-FFF2-40B4-BE49-F238E27FC236}">
                <a16:creationId xmlns:a16="http://schemas.microsoft.com/office/drawing/2014/main" id="{3C895B8F-B083-4AB2-ABAF-76FFED21E58B}"/>
              </a:ext>
            </a:extLst>
          </p:cNvPr>
          <p:cNvCxnSpPr/>
          <p:nvPr userDrawn="1"/>
        </p:nvCxnSpPr>
        <p:spPr>
          <a:xfrm>
            <a:off x="2392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dítko vertik. 3" hidden="1">
            <a:extLst>
              <a:ext uri="{FF2B5EF4-FFF2-40B4-BE49-F238E27FC236}">
                <a16:creationId xmlns:a16="http://schemas.microsoft.com/office/drawing/2014/main" id="{E20CCA9D-0858-4D06-AD11-DB0C32CCCB3F}"/>
              </a:ext>
            </a:extLst>
          </p:cNvPr>
          <p:cNvCxnSpPr/>
          <p:nvPr userDrawn="1"/>
        </p:nvCxnSpPr>
        <p:spPr>
          <a:xfrm>
            <a:off x="2313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odítko vertik. 2" hidden="1">
            <a:extLst>
              <a:ext uri="{FF2B5EF4-FFF2-40B4-BE49-F238E27FC236}">
                <a16:creationId xmlns:a16="http://schemas.microsoft.com/office/drawing/2014/main" id="{552F0DDD-210D-4D0D-B69E-49C20B18EE61}"/>
              </a:ext>
            </a:extLst>
          </p:cNvPr>
          <p:cNvCxnSpPr/>
          <p:nvPr userDrawn="1"/>
        </p:nvCxnSpPr>
        <p:spPr>
          <a:xfrm>
            <a:off x="124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odítko vertik. 1" hidden="1">
            <a:extLst>
              <a:ext uri="{FF2B5EF4-FFF2-40B4-BE49-F238E27FC236}">
                <a16:creationId xmlns:a16="http://schemas.microsoft.com/office/drawing/2014/main" id="{4605B7AA-218E-4F0A-B999-802A12C3C648}"/>
              </a:ext>
            </a:extLst>
          </p:cNvPr>
          <p:cNvCxnSpPr/>
          <p:nvPr userDrawn="1"/>
        </p:nvCxnSpPr>
        <p:spPr>
          <a:xfrm>
            <a:off x="45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dítko horiz. 5" hidden="1">
            <a:extLst>
              <a:ext uri="{FF2B5EF4-FFF2-40B4-BE49-F238E27FC236}">
                <a16:creationId xmlns:a16="http://schemas.microsoft.com/office/drawing/2014/main" id="{02A43B78-8D94-4A2A-B8D6-D956D5628068}"/>
              </a:ext>
            </a:extLst>
          </p:cNvPr>
          <p:cNvCxnSpPr/>
          <p:nvPr userDrawn="1"/>
        </p:nvCxnSpPr>
        <p:spPr>
          <a:xfrm>
            <a:off x="0" y="13258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odítko horiz. 4" hidden="1">
            <a:extLst>
              <a:ext uri="{FF2B5EF4-FFF2-40B4-BE49-F238E27FC236}">
                <a16:creationId xmlns:a16="http://schemas.microsoft.com/office/drawing/2014/main" id="{98DFABD4-A214-480D-94A5-1E1544CD332E}"/>
              </a:ext>
            </a:extLst>
          </p:cNvPr>
          <p:cNvCxnSpPr/>
          <p:nvPr userDrawn="1"/>
        </p:nvCxnSpPr>
        <p:spPr>
          <a:xfrm>
            <a:off x="0" y="12466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dítko horiz. 3" hidden="1">
            <a:extLst>
              <a:ext uri="{FF2B5EF4-FFF2-40B4-BE49-F238E27FC236}">
                <a16:creationId xmlns:a16="http://schemas.microsoft.com/office/drawing/2014/main" id="{292E6A4A-D85F-47FA-88D3-6AFDEBD14EAC}"/>
              </a:ext>
            </a:extLst>
          </p:cNvPr>
          <p:cNvCxnSpPr/>
          <p:nvPr userDrawn="1"/>
        </p:nvCxnSpPr>
        <p:spPr>
          <a:xfrm>
            <a:off x="0" y="324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dítko horiz. 2" hidden="1">
            <a:extLst>
              <a:ext uri="{FF2B5EF4-FFF2-40B4-BE49-F238E27FC236}">
                <a16:creationId xmlns:a16="http://schemas.microsoft.com/office/drawing/2014/main" id="{CA282E34-2CFA-4C0E-88E6-0A81E1260065}"/>
              </a:ext>
            </a:extLst>
          </p:cNvPr>
          <p:cNvCxnSpPr/>
          <p:nvPr userDrawn="1"/>
        </p:nvCxnSpPr>
        <p:spPr>
          <a:xfrm>
            <a:off x="0" y="198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dítko horiz. 1" hidden="1">
            <a:extLst>
              <a:ext uri="{FF2B5EF4-FFF2-40B4-BE49-F238E27FC236}">
                <a16:creationId xmlns:a16="http://schemas.microsoft.com/office/drawing/2014/main" id="{0EB48E79-C8D3-4A13-B2EF-7C2BF5C2F322}"/>
              </a:ext>
            </a:extLst>
          </p:cNvPr>
          <p:cNvCxnSpPr/>
          <p:nvPr userDrawn="1"/>
        </p:nvCxnSpPr>
        <p:spPr>
          <a:xfrm>
            <a:off x="0" y="4572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6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3" r:id="rId12"/>
    <p:sldLayoutId id="2147483684" r:id="rId13"/>
    <p:sldLayoutId id="2147483685" r:id="rId14"/>
    <p:sldLayoutId id="2147483682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828800" rtl="0" eaLnBrk="1" latinLnBrk="0" hangingPunct="1">
        <a:lnSpc>
          <a:spcPct val="90000"/>
        </a:lnSpc>
        <a:spcBef>
          <a:spcPts val="2000"/>
        </a:spcBef>
        <a:buClr>
          <a:schemeClr val="accent2"/>
        </a:buClr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1" userDrawn="1">
          <p15:clr>
            <a:srgbClr val="F26B43"/>
          </p15:clr>
        </p15:guide>
        <p15:guide id="3" pos="287" userDrawn="1">
          <p15:clr>
            <a:srgbClr val="F26B43"/>
          </p15:clr>
        </p15:guide>
        <p15:guide id="4" pos="15075" userDrawn="1">
          <p15:clr>
            <a:srgbClr val="F26B43"/>
          </p15:clr>
        </p15:guide>
        <p15:guide id="5" orient="horz" pos="283" userDrawn="1">
          <p15:clr>
            <a:srgbClr val="F26B43"/>
          </p15:clr>
        </p15:guide>
        <p15:guide id="6" orient="horz" pos="8357" userDrawn="1">
          <p15:clr>
            <a:srgbClr val="F26B43"/>
          </p15:clr>
        </p15:guide>
        <p15:guide id="7" orient="horz" pos="1236" userDrawn="1">
          <p15:clr>
            <a:srgbClr val="F26B43"/>
          </p15:clr>
        </p15:guide>
        <p15:guide id="8" orient="horz" pos="2029" userDrawn="1">
          <p15:clr>
            <a:srgbClr val="F26B43"/>
          </p15:clr>
        </p15:guide>
        <p15:guide id="9" orient="horz" pos="7858" userDrawn="1">
          <p15:clr>
            <a:srgbClr val="F26B43"/>
          </p15:clr>
        </p15:guide>
        <p15:guide id="10" pos="786" userDrawn="1">
          <p15:clr>
            <a:srgbClr val="F26B43"/>
          </p15:clr>
        </p15:guide>
        <p15:guide id="11" pos="14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emf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jan.zak2@mze.gov.cz" TargetMode="External"/><Relationship Id="rId5" Type="http://schemas.openxmlformats.org/officeDocument/2006/relationships/hyperlink" Target="mailto:karel.pelikan@mze.gov.cz" TargetMode="External"/><Relationship Id="rId4" Type="http://schemas.openxmlformats.org/officeDocument/2006/relationships/hyperlink" Target="mailto:anna.svestkova@mze.gov.cz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hyperlink" Target="mailto:klara.ticha@mze.gov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vis.c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Zástupný symbol obrázku 33">
            <a:extLst>
              <a:ext uri="{FF2B5EF4-FFF2-40B4-BE49-F238E27FC236}">
                <a16:creationId xmlns:a16="http://schemas.microsoft.com/office/drawing/2014/main" id="{1B0D1E8F-D839-4831-9DC3-FDB839C1FA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87" y="457200"/>
            <a:ext cx="23472000" cy="12801600"/>
          </a:xfrm>
        </p:spPr>
      </p:pic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735ECAE3-0400-4B2F-B23D-77F10795F1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Datum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6. 11. 2024</a:t>
            </a:r>
          </a:p>
        </p:txBody>
      </p:sp>
      <p:sp>
        <p:nvSpPr>
          <p:cNvPr id="25" name="Podnadpis snímku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Oddělení protipovodňových opatření</a:t>
            </a:r>
          </a:p>
          <a:p>
            <a:r>
              <a:rPr lang="cs-CZ" dirty="0"/>
              <a:t>Ing. Mgr. Klára Tichá</a:t>
            </a:r>
          </a:p>
        </p:txBody>
      </p:sp>
      <p:sp>
        <p:nvSpPr>
          <p:cNvPr id="24" name="Nadpis snímku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dirty="0"/>
              <a:t>Systémová protipovodňová opatření</a:t>
            </a:r>
          </a:p>
        </p:txBody>
      </p:sp>
      <p:pic>
        <p:nvPicPr>
          <p:cNvPr id="22" name="Logo MZe">
            <a:extLst>
              <a:ext uri="{FF2B5EF4-FFF2-40B4-BE49-F238E27FC236}">
                <a16:creationId xmlns:a16="http://schemas.microsoft.com/office/drawing/2014/main" id="{DA531F35-4064-445C-B666-A301F89A6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2" y="3215692"/>
            <a:ext cx="3133350" cy="1353315"/>
          </a:xfrm>
          <a:prstGeom prst="rect">
            <a:avLst/>
          </a:prstGeom>
        </p:spPr>
      </p:pic>
      <p:cxnSp>
        <p:nvCxnSpPr>
          <p:cNvPr id="27" name="Svislá linka">
            <a:extLst>
              <a:ext uri="{FF2B5EF4-FFF2-40B4-BE49-F238E27FC236}">
                <a16:creationId xmlns:a16="http://schemas.microsoft.com/office/drawing/2014/main" id="{CCC7CE16-A853-4FB5-9503-EB361932F740}"/>
              </a:ext>
            </a:extLst>
          </p:cNvPr>
          <p:cNvCxnSpPr/>
          <p:nvPr/>
        </p:nvCxnSpPr>
        <p:spPr>
          <a:xfrm>
            <a:off x="4114800" y="215265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Horizontální linka">
            <a:extLst>
              <a:ext uri="{FF2B5EF4-FFF2-40B4-BE49-F238E27FC236}">
                <a16:creationId xmlns:a16="http://schemas.microsoft.com/office/drawing/2014/main" id="{358AD105-F3CC-4542-8D91-57376C6551A2}"/>
              </a:ext>
            </a:extLst>
          </p:cNvPr>
          <p:cNvCxnSpPr/>
          <p:nvPr/>
        </p:nvCxnSpPr>
        <p:spPr>
          <a:xfrm>
            <a:off x="0" y="4942800"/>
            <a:ext cx="15228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AF693442-4110-3249-57E3-3D219979BFC5}"/>
              </a:ext>
            </a:extLst>
          </p:cNvPr>
          <p:cNvSpPr txBox="1"/>
          <p:nvPr/>
        </p:nvSpPr>
        <p:spPr>
          <a:xfrm>
            <a:off x="442756" y="13346668"/>
            <a:ext cx="652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 Suchá nádrž Lichkov 9/2024 (Povodí Labe, státní podnik)</a:t>
            </a:r>
          </a:p>
        </p:txBody>
      </p:sp>
    </p:spTree>
    <p:extLst>
      <p:ext uri="{BB962C8B-B14F-4D97-AF65-F5344CB8AC3E}">
        <p14:creationId xmlns:p14="http://schemas.microsoft.com/office/powerpoint/2010/main" val="2462539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1FE0AE6F-BE11-7B8F-66C0-39AADAE9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4800" y="1735632"/>
            <a:ext cx="10562400" cy="1259816"/>
          </a:xfrm>
        </p:spPr>
        <p:txBody>
          <a:bodyPr>
            <a:normAutofit fontScale="90000"/>
          </a:bodyPr>
          <a:lstStyle/>
          <a:p>
            <a:r>
              <a:rPr lang="cs-CZ" dirty="0"/>
              <a:t>Program 129 500</a:t>
            </a:r>
            <a:br>
              <a:rPr lang="cs-CZ" dirty="0"/>
            </a:br>
            <a:r>
              <a:rPr lang="cs-CZ" dirty="0"/>
              <a:t>podpora prevence před povodněmi V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AAD82FB-240D-06BB-9445-09F6F8FEFE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82800" y="3295650"/>
            <a:ext cx="10454400" cy="868471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spcBef>
                <a:spcPts val="2000"/>
              </a:spcBef>
            </a:pPr>
            <a:endParaRPr lang="cs-CZ" dirty="0"/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Realizace 2022 – 2030;</a:t>
            </a:r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navazuje na předcházející etapy, reflektuje potřeby strategie resortu a potřeby realizace opatření pro zvládání klimatické změny;</a:t>
            </a:r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cíl: zvýšení míry ochrany před povodněmi především v oblastech s významným povodňových rizikem a dle tzv. povodňové směrnice realizací technických protipovodňových opatření s prioritou opatření, která jsou identifikována v plánech pro zvládání povodňových rizik;</a:t>
            </a:r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akumulační a retenční prostory (tj. zřizování, úprava a rekonstrukce poldrů včetně realizací dalších doprovodných opatření jako jsou např. zasakovací průlehy atp., zřizování a rekonstrukce vodních nádrží s vyčleněnými retenčními prostory a řízených rozlivů povodní) a výstavba podél a na vodních tocích, projektová příprava významných vodních děl;</a:t>
            </a:r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předpokládaná alokace 4,9 mld. Kč;</a:t>
            </a:r>
          </a:p>
          <a:p>
            <a:pPr>
              <a:lnSpc>
                <a:spcPct val="70000"/>
              </a:lnSpc>
              <a:spcBef>
                <a:spcPts val="2000"/>
              </a:spcBef>
            </a:pPr>
            <a:r>
              <a:rPr lang="cs-CZ" dirty="0"/>
              <a:t>  </a:t>
            </a:r>
          </a:p>
          <a:p>
            <a:pPr lvl="1" indent="0">
              <a:lnSpc>
                <a:spcPct val="70000"/>
              </a:lnSpc>
              <a:spcBef>
                <a:spcPts val="2000"/>
              </a:spcBef>
              <a:buNone/>
            </a:pPr>
            <a:endParaRPr lang="cs-CZ" dirty="0"/>
          </a:p>
          <a:p>
            <a:pPr lvl="1" indent="0">
              <a:lnSpc>
                <a:spcPct val="70000"/>
              </a:lnSpc>
              <a:spcBef>
                <a:spcPts val="2000"/>
              </a:spcBef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27" name="Zástupný symbol obrázku 26">
            <a:extLst>
              <a:ext uri="{FF2B5EF4-FFF2-40B4-BE49-F238E27FC236}">
                <a16:creationId xmlns:a16="http://schemas.microsoft.com/office/drawing/2014/main" id="{995B843B-1A54-3B84-845A-8148B71842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457200" y="283780"/>
            <a:ext cx="10562400" cy="12801600"/>
          </a:xfrm>
        </p:spPr>
      </p:pic>
    </p:spTree>
    <p:extLst>
      <p:ext uri="{BB962C8B-B14F-4D97-AF65-F5344CB8AC3E}">
        <p14:creationId xmlns:p14="http://schemas.microsoft.com/office/powerpoint/2010/main" val="204310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E47C1-198F-92BD-A52F-060620404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4B91DF92-E7C2-5F13-061D-8019F1395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4800" y="1735632"/>
            <a:ext cx="10562400" cy="1335024"/>
          </a:xfrm>
        </p:spPr>
        <p:txBody>
          <a:bodyPr/>
          <a:lstStyle/>
          <a:p>
            <a:r>
              <a:rPr lang="cs-CZ" dirty="0"/>
              <a:t>PROGRAMY </a:t>
            </a:r>
            <a:r>
              <a:rPr lang="cs-CZ" dirty="0" err="1"/>
              <a:t>OdstraňOVÁNÍ</a:t>
            </a:r>
            <a:br>
              <a:rPr lang="cs-CZ" dirty="0"/>
            </a:br>
            <a:r>
              <a:rPr lang="cs-CZ" dirty="0"/>
              <a:t>POVODŇOVÝCH ŠKOD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BB246B8D-C6B2-6189-4FD5-73E33C69C1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82800" y="3070656"/>
            <a:ext cx="10454400" cy="9399974"/>
          </a:xfrm>
        </p:spPr>
        <p:txBody>
          <a:bodyPr>
            <a:normAutofit/>
          </a:bodyPr>
          <a:lstStyle/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endParaRPr lang="cs-CZ" dirty="0"/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Program 129 370 „Odstraňování povodňových škod na státním vodohospodářském majetku III</a:t>
            </a:r>
          </a:p>
          <a:p>
            <a:pPr marL="1080000" lvl="1">
              <a:lnSpc>
                <a:spcPct val="70000"/>
              </a:lnSpc>
              <a:spcBef>
                <a:spcPts val="2000"/>
              </a:spcBef>
            </a:pPr>
            <a:r>
              <a:rPr lang="cs-CZ" dirty="0"/>
              <a:t>Oprávněné žadatelé: státní podniky Povodí a LČR</a:t>
            </a:r>
          </a:p>
          <a:p>
            <a:pPr lvl="1" indent="0">
              <a:lnSpc>
                <a:spcPct val="70000"/>
              </a:lnSpc>
              <a:spcBef>
                <a:spcPts val="2000"/>
              </a:spcBef>
              <a:buNone/>
            </a:pPr>
            <a:r>
              <a:rPr lang="cs-CZ" dirty="0"/>
              <a:t>Kontakt: Ing. Anna Švestková, 221 81 2344</a:t>
            </a:r>
          </a:p>
          <a:p>
            <a:pPr lvl="1" indent="0">
              <a:lnSpc>
                <a:spcPct val="70000"/>
              </a:lnSpc>
              <a:spcBef>
                <a:spcPts val="2000"/>
              </a:spcBef>
              <a:buNone/>
            </a:pPr>
            <a:r>
              <a:rPr lang="cs-CZ" dirty="0">
                <a:hlinkClick r:id="rId4"/>
              </a:rPr>
              <a:t>anna.svestkova@mze.gov.cz</a:t>
            </a:r>
            <a:endParaRPr lang="cs-CZ" dirty="0"/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Program 129 384 „Odstranění povodňových škod na rybnících a vodních nádržích“</a:t>
            </a:r>
          </a:p>
          <a:p>
            <a:pPr marL="1080000" lvl="1">
              <a:lnSpc>
                <a:spcPct val="70000"/>
              </a:lnSpc>
              <a:spcBef>
                <a:spcPts val="2000"/>
              </a:spcBef>
            </a:pPr>
            <a:r>
              <a:rPr lang="cs-CZ" dirty="0"/>
              <a:t>Oprávnění žadatelé: rybářsky hospodařící subjekty</a:t>
            </a:r>
          </a:p>
          <a:p>
            <a:pPr lvl="1" indent="0">
              <a:lnSpc>
                <a:spcPct val="70000"/>
              </a:lnSpc>
              <a:spcBef>
                <a:spcPts val="2000"/>
              </a:spcBef>
              <a:buNone/>
            </a:pPr>
            <a:r>
              <a:rPr lang="cs-CZ" dirty="0"/>
              <a:t>Kontakt: Ing. Karel Pelikán, 221 81 3048</a:t>
            </a:r>
          </a:p>
          <a:p>
            <a:pPr lvl="1" indent="0">
              <a:lnSpc>
                <a:spcPct val="70000"/>
              </a:lnSpc>
              <a:spcBef>
                <a:spcPts val="2000"/>
              </a:spcBef>
              <a:buNone/>
            </a:pPr>
            <a:r>
              <a:rPr lang="cs-CZ" dirty="0">
                <a:hlinkClick r:id="rId5"/>
              </a:rPr>
              <a:t>karel.pelikan@mze.gov.cz</a:t>
            </a:r>
            <a:r>
              <a:rPr lang="cs-CZ" dirty="0"/>
              <a:t> </a:t>
            </a:r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129 320 „Podpora odstraňování povodňových škod na infrastruktuře vodovodu a kanalizací II“</a:t>
            </a:r>
          </a:p>
          <a:p>
            <a:pPr marL="1080000" lvl="1">
              <a:lnSpc>
                <a:spcPct val="70000"/>
              </a:lnSpc>
              <a:spcBef>
                <a:spcPts val="2000"/>
              </a:spcBef>
            </a:pPr>
            <a:r>
              <a:rPr lang="cs-CZ" dirty="0"/>
              <a:t>Oprávnění žadatelé: obce, svazky obcí, vodohospodářské společnosti majoritně vlastně obcemi</a:t>
            </a:r>
          </a:p>
          <a:p>
            <a:pPr lvl="1" indent="0">
              <a:lnSpc>
                <a:spcPct val="70000"/>
              </a:lnSpc>
              <a:spcBef>
                <a:spcPts val="2000"/>
              </a:spcBef>
              <a:buNone/>
            </a:pPr>
            <a:r>
              <a:rPr lang="cs-CZ" dirty="0"/>
              <a:t>Kontakt: Ing. Jan Žák, 221 81 2314</a:t>
            </a:r>
          </a:p>
          <a:p>
            <a:pPr lvl="1" indent="0">
              <a:lnSpc>
                <a:spcPct val="70000"/>
              </a:lnSpc>
              <a:spcBef>
                <a:spcPts val="2000"/>
              </a:spcBef>
              <a:buNone/>
            </a:pPr>
            <a:r>
              <a:rPr lang="cs-CZ" dirty="0">
                <a:hlinkClick r:id="rId6"/>
              </a:rPr>
              <a:t>jan.zak2@mze.gov.cz</a:t>
            </a:r>
            <a:r>
              <a:rPr lang="cs-CZ" dirty="0"/>
              <a:t> </a:t>
            </a:r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endParaRPr lang="cs-CZ" dirty="0"/>
          </a:p>
          <a:p>
            <a:endParaRPr lang="cs-CZ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84714C2-2C1D-4C54-BC4C-0F5559D0E409}"/>
              </a:ext>
            </a:extLst>
          </p:cNvPr>
          <p:cNvSpPr txBox="1"/>
          <p:nvPr/>
        </p:nvSpPr>
        <p:spPr>
          <a:xfrm>
            <a:off x="438912" y="12470630"/>
            <a:ext cx="496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 autor neznámy s licencí </a:t>
            </a:r>
            <a:r>
              <a:rPr lang="cs-CZ" sz="1800" dirty="0">
                <a:hlinkClick r:id="rId7" tooltip="https://creativecommons.org/licenses/by-nc-sa/3.0/"/>
              </a:rPr>
              <a:t>CC BY-SA-NC</a:t>
            </a:r>
            <a:r>
              <a:rPr lang="cs-CZ" dirty="0"/>
              <a:t> </a:t>
            </a:r>
          </a:p>
        </p:txBody>
      </p:sp>
      <p:pic>
        <p:nvPicPr>
          <p:cNvPr id="13" name="Zástupný symbol obrázku 12" descr="Obsah obrázku území, venku, budova, cedule&#10;&#10;Popis byl vytvořen automaticky">
            <a:extLst>
              <a:ext uri="{FF2B5EF4-FFF2-40B4-BE49-F238E27FC236}">
                <a16:creationId xmlns:a16="http://schemas.microsoft.com/office/drawing/2014/main" id="{E6524DFB-7799-30EF-8DD6-051B0B225D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r="22495"/>
          <a:stretch>
            <a:fillRect/>
          </a:stretch>
        </p:blipFill>
        <p:spPr>
          <a:xfrm>
            <a:off x="438150" y="457200"/>
            <a:ext cx="10563225" cy="12801600"/>
          </a:xfrm>
        </p:spPr>
      </p:pic>
    </p:spTree>
    <p:extLst>
      <p:ext uri="{BB962C8B-B14F-4D97-AF65-F5344CB8AC3E}">
        <p14:creationId xmlns:p14="http://schemas.microsoft.com/office/powerpoint/2010/main" val="311866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Zástupný symbol pro obrázek 1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587" y="457200"/>
            <a:ext cx="23472000" cy="12801600"/>
          </a:xfrm>
        </p:spPr>
      </p:pic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8F359389-F770-4572-A9CF-3ACDE4B5EB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1EC619-241E-451F-A24E-56421AA5D2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Příjemný den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E3BD29-4BBD-408B-9592-E82155D75A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Kontakty:  Ing. Mgr. Klára Tichá, </a:t>
            </a:r>
            <a:r>
              <a:rPr lang="cs-CZ" dirty="0">
                <a:hlinkClick r:id="rId4"/>
              </a:rPr>
              <a:t>klara.ticha@mze.gov.cz</a:t>
            </a:r>
            <a:r>
              <a:rPr lang="cs-CZ" dirty="0"/>
              <a:t>. 221 812 432</a:t>
            </a:r>
          </a:p>
        </p:txBody>
      </p:sp>
      <p:cxnSp>
        <p:nvCxnSpPr>
          <p:cNvPr id="7" name="Zelená horizontální linka">
            <a:extLst>
              <a:ext uri="{FF2B5EF4-FFF2-40B4-BE49-F238E27FC236}">
                <a16:creationId xmlns:a16="http://schemas.microsoft.com/office/drawing/2014/main" id="{CC4E7CF4-015C-4443-B70B-8BB3A7A9B4F6}"/>
              </a:ext>
            </a:extLst>
          </p:cNvPr>
          <p:cNvCxnSpPr/>
          <p:nvPr/>
        </p:nvCxnSpPr>
        <p:spPr>
          <a:xfrm>
            <a:off x="5713587" y="8064000"/>
            <a:ext cx="12960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vislá linka">
            <a:extLst>
              <a:ext uri="{FF2B5EF4-FFF2-40B4-BE49-F238E27FC236}">
                <a16:creationId xmlns:a16="http://schemas.microsoft.com/office/drawing/2014/main" id="{E8E5C449-5924-44BE-AF0F-87E977362123}"/>
              </a:ext>
            </a:extLst>
          </p:cNvPr>
          <p:cNvCxnSpPr/>
          <p:nvPr/>
        </p:nvCxnSpPr>
        <p:spPr>
          <a:xfrm>
            <a:off x="10325100" y="508320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Logo MZe">
            <a:extLst>
              <a:ext uri="{FF2B5EF4-FFF2-40B4-BE49-F238E27FC236}">
                <a16:creationId xmlns:a16="http://schemas.microsoft.com/office/drawing/2014/main" id="{737F2E1F-2363-41C6-B357-662CC3F47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01" y="5551200"/>
            <a:ext cx="3133350" cy="135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6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ožky obsahu">
            <a:extLst>
              <a:ext uri="{FF2B5EF4-FFF2-40B4-BE49-F238E27FC236}">
                <a16:creationId xmlns:a16="http://schemas.microsoft.com/office/drawing/2014/main" id="{6DF8A153-2FC8-4BD0-93A8-72F84577A6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cs-CZ" dirty="0"/>
              <a:t>Legislativní a koncepční rámec PPO</a:t>
            </a:r>
          </a:p>
          <a:p>
            <a:r>
              <a:rPr lang="cs-CZ" dirty="0"/>
              <a:t>Systémová protipovodňová opatření</a:t>
            </a:r>
          </a:p>
          <a:p>
            <a:r>
              <a:rPr lang="cs-CZ" dirty="0"/>
              <a:t>Povodně 2024 </a:t>
            </a:r>
          </a:p>
          <a:p>
            <a:r>
              <a:rPr lang="cs-CZ" dirty="0"/>
              <a:t>Program prevence před povodněmi</a:t>
            </a:r>
          </a:p>
          <a:p>
            <a:r>
              <a:rPr lang="cs-CZ" dirty="0"/>
              <a:t>PROGRAMY Odstraňování povodňových škod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9588F9-E5FC-4876-9C88-6D580918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Obsah</a:t>
            </a:r>
            <a:endParaRPr lang="cs-CZ" dirty="0"/>
          </a:p>
        </p:txBody>
      </p:sp>
      <p:pic>
        <p:nvPicPr>
          <p:cNvPr id="10" name="Zástupný symbol obrázku 9" descr="Obsah obrázku mrak, venku, obloha, strom&#10;&#10;Popis byl vytvořen automaticky">
            <a:extLst>
              <a:ext uri="{FF2B5EF4-FFF2-40B4-BE49-F238E27FC236}">
                <a16:creationId xmlns:a16="http://schemas.microsoft.com/office/drawing/2014/main" id="{9D8E9160-65E6-F7CF-0E79-0647DD47FA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r="5653"/>
          <a:stretch>
            <a:fillRect/>
          </a:stretch>
        </p:blipFill>
        <p:spPr>
          <a:xfrm rot="5400000">
            <a:off x="-466057" y="1445418"/>
            <a:ext cx="12801600" cy="10825163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0EBEE4F-20C4-7E3B-66B5-504497D38412}"/>
              </a:ext>
            </a:extLst>
          </p:cNvPr>
          <p:cNvSpPr txBox="1"/>
          <p:nvPr/>
        </p:nvSpPr>
        <p:spPr>
          <a:xfrm>
            <a:off x="522161" y="13293306"/>
            <a:ext cx="708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Lužnice, Planá nad Lužnicí 9/2024 (Povodí Vltavy, státní podnik) </a:t>
            </a:r>
          </a:p>
        </p:txBody>
      </p:sp>
    </p:spTree>
    <p:extLst>
      <p:ext uri="{BB962C8B-B14F-4D97-AF65-F5344CB8AC3E}">
        <p14:creationId xmlns:p14="http://schemas.microsoft.com/office/powerpoint/2010/main" val="3168647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A47DD-1049-4560-8762-CA15266F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Legislativní a koncepční rámec protipovodňových opatření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3E927D-CDC9-4CB8-B11E-EDA74F4414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Zákon č. 254/2001 Sb., o vodách a o změně některých zákonů (vodní zákon), ve znění pozdějších předpisů;</a:t>
            </a:r>
          </a:p>
          <a:p>
            <a:pPr lvl="1"/>
            <a:r>
              <a:rPr lang="cs-CZ" dirty="0"/>
              <a:t>§ 86 k nákladům na opatření na ochranu před povodněmi;</a:t>
            </a:r>
          </a:p>
          <a:p>
            <a:pPr lvl="1"/>
            <a:r>
              <a:rPr lang="cs-CZ" dirty="0"/>
              <a:t>§ 102 upravuje možnost státu poskytnout finanční prostředky k úhradě výdajů na opatření ve veřejném zájmu, mezi která patří rovněž vodní a zařízení k ochraně před povodněmi;</a:t>
            </a:r>
          </a:p>
          <a:p>
            <a:r>
              <a:rPr lang="cs-CZ" dirty="0"/>
              <a:t>Směrnice EP a Rady 2000/60/ES (Rámcová směrnice) ustavující rámec pro činnost Společenství;</a:t>
            </a:r>
          </a:p>
          <a:p>
            <a:r>
              <a:rPr lang="cs-CZ" dirty="0"/>
              <a:t>Směrnice EP a Rady 2007/60/ES (Povodňová směrnice) o vyhodnocování a zvládání povodňových rizik;</a:t>
            </a:r>
          </a:p>
          <a:p>
            <a:r>
              <a:rPr lang="cs-CZ" dirty="0"/>
              <a:t>Plány pro zvládání povodňových rizik (MŽP, </a:t>
            </a:r>
            <a:r>
              <a:rPr lang="cs-CZ" dirty="0" err="1"/>
              <a:t>MZe</a:t>
            </a:r>
            <a:r>
              <a:rPr lang="cs-CZ" dirty="0"/>
              <a:t>, správci povodí a krajské úřady);</a:t>
            </a:r>
          </a:p>
          <a:p>
            <a:r>
              <a:rPr lang="cs-CZ" dirty="0">
                <a:hlinkClick r:id="rId3"/>
              </a:rPr>
              <a:t>www.povis.cz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Zákon č. 218/2000 Sb., o rozpočtových pravidlech a o změně některých souvisejících zákonů, ve znění pozdějších předpisů;</a:t>
            </a:r>
          </a:p>
          <a:p>
            <a:r>
              <a:rPr lang="cs-CZ" dirty="0"/>
              <a:t>Vyhláška č. 560/2006 Sb., o účasti státního rozpočtu na financování reprodukce majetku, ve znění pozdějších předpisů.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Absolutní ochranu před povodněmi nelze zajistit a proto je pro návrhy protipovodňových opatření základem hodnocení účinnosti vzhledem k nákladů, a k chráněným hodnotám. </a:t>
            </a:r>
          </a:p>
        </p:txBody>
      </p:sp>
    </p:spTree>
    <p:extLst>
      <p:ext uri="{BB962C8B-B14F-4D97-AF65-F5344CB8AC3E}">
        <p14:creationId xmlns:p14="http://schemas.microsoft.com/office/powerpoint/2010/main" val="355613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72EBE06-D94A-443C-A9F9-44AD2FC05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1947" y="4213494"/>
            <a:ext cx="4968000" cy="8210700"/>
          </a:xfrm>
        </p:spPr>
        <p:txBody>
          <a:bodyPr>
            <a:normAutofit fontScale="92500" lnSpcReduction="10000"/>
          </a:bodyPr>
          <a:lstStyle/>
          <a:p>
            <a:pPr marL="360000" indent="-360000">
              <a:lnSpc>
                <a:spcPct val="10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Řešení v rámci celého záplavového území;</a:t>
            </a:r>
          </a:p>
          <a:p>
            <a:pPr marL="360000" indent="-360000">
              <a:lnSpc>
                <a:spcPct val="10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nezhoršují povodňovou situaci v dolních částech povodí;</a:t>
            </a:r>
          </a:p>
          <a:p>
            <a:pPr marL="360000" indent="-360000">
              <a:lnSpc>
                <a:spcPct val="10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preferována opatření s retenčním účinkem, opatření ke zvýšení retence na stávajících vodních dílech a výstavba </a:t>
            </a:r>
            <a:r>
              <a:rPr lang="cs-CZ"/>
              <a:t>ochranných hrází;</a:t>
            </a:r>
            <a:endParaRPr lang="cs-CZ" dirty="0"/>
          </a:p>
          <a:p>
            <a:pPr marL="360000" indent="-360000">
              <a:lnSpc>
                <a:spcPct val="10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opatření podél vodních toků k ochraně zástavby provázejí kompenzační opatření pod chráněnou lokalitou; </a:t>
            </a:r>
          </a:p>
          <a:p>
            <a:pPr marL="360000" indent="-360000">
              <a:lnSpc>
                <a:spcPct val="10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komplexní PPO.</a:t>
            </a:r>
          </a:p>
          <a:p>
            <a:pPr algn="just"/>
            <a:r>
              <a:rPr lang="cs-CZ" dirty="0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34CC4B-C26A-46F7-A778-80EB991F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>
            <a:noAutofit/>
          </a:bodyPr>
          <a:lstStyle/>
          <a:p>
            <a:r>
              <a:rPr lang="cs-CZ" sz="3800" dirty="0"/>
              <a:t>Systémová</a:t>
            </a:r>
            <a:br>
              <a:rPr lang="cs-CZ" sz="3800" dirty="0"/>
            </a:br>
            <a:r>
              <a:rPr lang="cs-CZ" sz="3800" dirty="0"/>
              <a:t>protipovodňová </a:t>
            </a:r>
            <a:br>
              <a:rPr lang="cs-CZ" sz="3800" dirty="0"/>
            </a:br>
            <a:r>
              <a:rPr lang="cs-CZ" sz="3800" dirty="0"/>
              <a:t>opatření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E0187A5F-3E85-4B3B-B450-9F42BBE4C8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1359" y="457200"/>
            <a:ext cx="16689600" cy="12801600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7DE4632-9F1A-3538-3D33-21A4DA040258}"/>
              </a:ext>
            </a:extLst>
          </p:cNvPr>
          <p:cNvSpPr txBox="1"/>
          <p:nvPr/>
        </p:nvSpPr>
        <p:spPr>
          <a:xfrm>
            <a:off x="7291359" y="13294910"/>
            <a:ext cx="680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Ochranná hráz </a:t>
            </a:r>
            <a:r>
              <a:rPr lang="cs-CZ" dirty="0" err="1"/>
              <a:t>Obicka</a:t>
            </a:r>
            <a:r>
              <a:rPr lang="cs-CZ" dirty="0"/>
              <a:t> 9/2024 (Povodí Labe, státní podnik)</a:t>
            </a:r>
          </a:p>
        </p:txBody>
      </p:sp>
    </p:spTree>
    <p:extLst>
      <p:ext uri="{BB962C8B-B14F-4D97-AF65-F5344CB8AC3E}">
        <p14:creationId xmlns:p14="http://schemas.microsoft.com/office/powerpoint/2010/main" val="73221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659039E6-1306-DBAF-43BC-33B3E1D3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Povodně 2024 </a:t>
            </a:r>
          </a:p>
        </p:txBody>
      </p:sp>
      <p:pic>
        <p:nvPicPr>
          <p:cNvPr id="11" name="Zástupný obsah 10" descr="Obsah obrázku venku, obloha, mrak, budova&#10;&#10;Popis byl vytvořen automaticky">
            <a:extLst>
              <a:ext uri="{FF2B5EF4-FFF2-40B4-BE49-F238E27FC236}">
                <a16:creationId xmlns:a16="http://schemas.microsoft.com/office/drawing/2014/main" id="{664C48CD-E9ED-4824-1D4C-BAAB2C00AB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3634379"/>
            <a:ext cx="10320337" cy="7740252"/>
          </a:xfrm>
        </p:spPr>
      </p:pic>
      <p:pic>
        <p:nvPicPr>
          <p:cNvPr id="13" name="Zástupný obsah 12" descr="Obsah obrázku venku, obloha, mrak, strom&#10;&#10;Popis byl vytvořen automaticky">
            <a:extLst>
              <a:ext uri="{FF2B5EF4-FFF2-40B4-BE49-F238E27FC236}">
                <a16:creationId xmlns:a16="http://schemas.microsoft.com/office/drawing/2014/main" id="{1E0352AD-BFB4-F89E-BE82-9A4F6EF2727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888" y="3633784"/>
            <a:ext cx="10321925" cy="7741443"/>
          </a:xfr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24DFCC7-5FFC-26A8-4015-F935743EA362}"/>
              </a:ext>
            </a:extLst>
          </p:cNvPr>
          <p:cNvSpPr txBox="1"/>
          <p:nvPr/>
        </p:nvSpPr>
        <p:spPr>
          <a:xfrm>
            <a:off x="1249200" y="11435678"/>
            <a:ext cx="583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Olomouc, II. etapa B, 9/2024 (Povodí Moravy, s. p.)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3BF193F-052B-C712-71DF-D6526A4B0696}"/>
              </a:ext>
            </a:extLst>
          </p:cNvPr>
          <p:cNvSpPr txBox="1"/>
          <p:nvPr/>
        </p:nvSpPr>
        <p:spPr>
          <a:xfrm>
            <a:off x="12815888" y="11435678"/>
            <a:ext cx="589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Olomouc, IV. etapa A, 9/2024 (Povodí Moravy, s. p.)</a:t>
            </a:r>
          </a:p>
        </p:txBody>
      </p:sp>
    </p:spTree>
    <p:extLst>
      <p:ext uri="{BB962C8B-B14F-4D97-AF65-F5344CB8AC3E}">
        <p14:creationId xmlns:p14="http://schemas.microsoft.com/office/powerpoint/2010/main" val="2376237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F3D2F1-7005-30B4-B81F-077B8D11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Povodně 2024</a:t>
            </a:r>
          </a:p>
        </p:txBody>
      </p:sp>
      <p:pic>
        <p:nvPicPr>
          <p:cNvPr id="7" name="Zástupný obsah 6" descr="Obsah obrázku venku, mrak, tráva, obloha&#10;&#10;Popis byl vytvořen automaticky">
            <a:extLst>
              <a:ext uri="{FF2B5EF4-FFF2-40B4-BE49-F238E27FC236}">
                <a16:creationId xmlns:a16="http://schemas.microsoft.com/office/drawing/2014/main" id="{068DDF34-FEB1-0CA9-024C-677709E1288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75" y="3645645"/>
            <a:ext cx="10321925" cy="7741443"/>
          </a:xfrm>
        </p:spPr>
      </p:pic>
      <p:pic>
        <p:nvPicPr>
          <p:cNvPr id="12" name="Zástupný obsah 11" descr="Obsah obrázku venku, mrak, obloha, tráva&#10;&#10;Popis byl vytvořen automaticky">
            <a:extLst>
              <a:ext uri="{FF2B5EF4-FFF2-40B4-BE49-F238E27FC236}">
                <a16:creationId xmlns:a16="http://schemas.microsoft.com/office/drawing/2014/main" id="{9B7FE450-FEB6-30F1-06D1-FE262497528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6" t="778" r="-2304" b="-778"/>
          <a:stretch/>
        </p:blipFill>
        <p:spPr>
          <a:xfrm>
            <a:off x="1413792" y="3645645"/>
            <a:ext cx="10564848" cy="7741443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AE56A6E-C062-7794-FD65-69A4850D01D1}"/>
              </a:ext>
            </a:extLst>
          </p:cNvPr>
          <p:cNvSpPr txBox="1"/>
          <p:nvPr/>
        </p:nvSpPr>
        <p:spPr>
          <a:xfrm>
            <a:off x="1309680" y="11387088"/>
            <a:ext cx="590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SN Lichnov V, 9/2024 (povodí Odry, státní podnik)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AA3D9F2-7E2A-2208-D5C3-EACEE5F1834B}"/>
              </a:ext>
            </a:extLst>
          </p:cNvPr>
          <p:cNvSpPr txBox="1"/>
          <p:nvPr/>
        </p:nvSpPr>
        <p:spPr>
          <a:xfrm>
            <a:off x="12847238" y="11387088"/>
            <a:ext cx="595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SN Lichnov III, 9/2024 (Povodí Odry, státní podnik)</a:t>
            </a:r>
          </a:p>
        </p:txBody>
      </p:sp>
    </p:spTree>
    <p:extLst>
      <p:ext uri="{BB962C8B-B14F-4D97-AF65-F5344CB8AC3E}">
        <p14:creationId xmlns:p14="http://schemas.microsoft.com/office/powerpoint/2010/main" val="750989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19C48-7585-2975-4A35-A813E1FD1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9CFBD9D5-4570-3124-7DEE-F3CBAF35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Povodně 2024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D0CE6A6-2787-6F8A-9D88-7598D4CF6867}"/>
              </a:ext>
            </a:extLst>
          </p:cNvPr>
          <p:cNvSpPr txBox="1"/>
          <p:nvPr/>
        </p:nvSpPr>
        <p:spPr>
          <a:xfrm>
            <a:off x="1249200" y="11435678"/>
            <a:ext cx="716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 Lužnice, Novořecké hráze, 9/2024 (Povodí Vltavy, státní podnik)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D8182F8-46AB-08FF-2018-053F7EAE5614}"/>
              </a:ext>
            </a:extLst>
          </p:cNvPr>
          <p:cNvSpPr txBox="1"/>
          <p:nvPr/>
        </p:nvSpPr>
        <p:spPr>
          <a:xfrm>
            <a:off x="13035344" y="11527960"/>
            <a:ext cx="5585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SN Králíky, 9/2024 (Povodí Labe, státní podnik)</a:t>
            </a:r>
          </a:p>
        </p:txBody>
      </p:sp>
      <p:pic>
        <p:nvPicPr>
          <p:cNvPr id="8" name="Zástupný obsah 7" descr="Obsah obrázku venku, voda, příroda, Přírodní krajina&#10;&#10;Popis byl vytvořen automaticky">
            <a:extLst>
              <a:ext uri="{FF2B5EF4-FFF2-40B4-BE49-F238E27FC236}">
                <a16:creationId xmlns:a16="http://schemas.microsoft.com/office/drawing/2014/main" id="{FB33A225-3CE4-47D6-03D6-7F0641EC5F7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3695426"/>
            <a:ext cx="10320337" cy="7740252"/>
          </a:xfrm>
        </p:spPr>
      </p:pic>
      <p:pic>
        <p:nvPicPr>
          <p:cNvPr id="16" name="Zástupný obsah 15" descr="Obsah obrázku tráva, venku, strom, obloha&#10;&#10;Popis byl vytvořen automaticky">
            <a:extLst>
              <a:ext uri="{FF2B5EF4-FFF2-40B4-BE49-F238E27FC236}">
                <a16:creationId xmlns:a16="http://schemas.microsoft.com/office/drawing/2014/main" id="{D3C807B2-600E-A481-AE5C-D74B9EA67C9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344" y="3695426"/>
            <a:ext cx="10321925" cy="7733624"/>
          </a:xfrm>
        </p:spPr>
      </p:pic>
    </p:spTree>
    <p:extLst>
      <p:ext uri="{BB962C8B-B14F-4D97-AF65-F5344CB8AC3E}">
        <p14:creationId xmlns:p14="http://schemas.microsoft.com/office/powerpoint/2010/main" val="3681136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603BF-9A16-13DF-A80F-117FF6CFA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B931D871-263F-F34B-7085-90BF5E985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Povodně 2024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A0EF47E-8D9C-C9B6-B30C-4BD4DABC9DCF}"/>
              </a:ext>
            </a:extLst>
          </p:cNvPr>
          <p:cNvSpPr txBox="1"/>
          <p:nvPr/>
        </p:nvSpPr>
        <p:spPr>
          <a:xfrm>
            <a:off x="1249200" y="10271349"/>
            <a:ext cx="6129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 VD Hněvkovice, 9/2024 (Povodí Vltavy, státní podnik)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1012442-84F2-355C-AD62-1723D49A951B}"/>
              </a:ext>
            </a:extLst>
          </p:cNvPr>
          <p:cNvSpPr txBox="1"/>
          <p:nvPr/>
        </p:nvSpPr>
        <p:spPr>
          <a:xfrm>
            <a:off x="14516894" y="12466637"/>
            <a:ext cx="528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Svitava, Svitavy, 9/2024 (Povodí Moravy, s. p.)</a:t>
            </a:r>
          </a:p>
        </p:txBody>
      </p:sp>
      <p:pic>
        <p:nvPicPr>
          <p:cNvPr id="20" name="Zástupný obsah 19" descr="Obsah obrázku výjev, voda, venku, sníh&#10;&#10;Popis byl vytvořen automaticky">
            <a:extLst>
              <a:ext uri="{FF2B5EF4-FFF2-40B4-BE49-F238E27FC236}">
                <a16:creationId xmlns:a16="http://schemas.microsoft.com/office/drawing/2014/main" id="{0BDEFC98-171B-F7C1-47F2-D1665A5CCDC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63" y="5524120"/>
            <a:ext cx="10320337" cy="4658485"/>
          </a:xfrm>
        </p:spPr>
      </p:pic>
      <p:pic>
        <p:nvPicPr>
          <p:cNvPr id="26" name="Zástupný obsah 25" descr="Obsah obrázku venku, budova, obloha, strom&#10;&#10;Popis byl vytvořen automaticky">
            <a:extLst>
              <a:ext uri="{FF2B5EF4-FFF2-40B4-BE49-F238E27FC236}">
                <a16:creationId xmlns:a16="http://schemas.microsoft.com/office/drawing/2014/main" id="{FFCB9CF5-B476-8C73-02FF-B99D25674B8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63575" y="4393406"/>
            <a:ext cx="9226550" cy="6919912"/>
          </a:xfrm>
        </p:spPr>
      </p:pic>
    </p:spTree>
    <p:extLst>
      <p:ext uri="{BB962C8B-B14F-4D97-AF65-F5344CB8AC3E}">
        <p14:creationId xmlns:p14="http://schemas.microsoft.com/office/powerpoint/2010/main" val="283947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FF182-7291-EBE2-F410-AEA25EEA9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1CDBE026-C6AD-80E0-DBEF-2C42B9B5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4799" y="1229710"/>
            <a:ext cx="10836993" cy="1277007"/>
          </a:xfrm>
        </p:spPr>
        <p:txBody>
          <a:bodyPr>
            <a:normAutofit fontScale="90000"/>
          </a:bodyPr>
          <a:lstStyle/>
          <a:p>
            <a:r>
              <a:rPr lang="cs-CZ" dirty="0"/>
              <a:t>PROGRAM </a:t>
            </a:r>
            <a:br>
              <a:rPr lang="cs-CZ" dirty="0"/>
            </a:br>
            <a:r>
              <a:rPr lang="cs-CZ" dirty="0"/>
              <a:t>Prevence před povodněmi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78E58E69-C9A0-FA19-5078-CE1CD75F4A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82799" y="2948152"/>
            <a:ext cx="10728993" cy="10310648"/>
          </a:xfrm>
        </p:spPr>
        <p:txBody>
          <a:bodyPr>
            <a:normAutofit/>
          </a:bodyPr>
          <a:lstStyle/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Zahájen po povodňových událostech v roce 1997 a 1998 </a:t>
            </a:r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Realizace od roku 2002 – 2030 v pěti etapách:</a:t>
            </a:r>
          </a:p>
          <a:p>
            <a:pPr marL="1080000" lvl="1">
              <a:lnSpc>
                <a:spcPct val="70000"/>
              </a:lnSpc>
              <a:spcBef>
                <a:spcPts val="2000"/>
              </a:spcBef>
            </a:pPr>
            <a:r>
              <a:rPr lang="cs-CZ" dirty="0"/>
              <a:t>zasažená území povodňovými událostmi (povodí Moravy, horního Labe a Odry;</a:t>
            </a:r>
          </a:p>
          <a:p>
            <a:pPr marL="1080000" lvl="1">
              <a:lnSpc>
                <a:spcPct val="70000"/>
              </a:lnSpc>
              <a:spcBef>
                <a:spcPts val="2000"/>
              </a:spcBef>
            </a:pPr>
            <a:r>
              <a:rPr lang="cs-CZ" dirty="0"/>
              <a:t>záplavové oblasti (s významným povodňovým rizikem); </a:t>
            </a:r>
          </a:p>
          <a:p>
            <a:pPr marL="1080000" lvl="1">
              <a:lnSpc>
                <a:spcPct val="70000"/>
              </a:lnSpc>
              <a:spcBef>
                <a:spcPts val="2000"/>
              </a:spcBef>
            </a:pPr>
            <a:r>
              <a:rPr lang="cs-CZ" dirty="0"/>
              <a:t>zadržování vody z přívalových srážek;</a:t>
            </a:r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vícekriteriální Metodika pro posuzování PPO (ČVUT); </a:t>
            </a:r>
          </a:p>
          <a:p>
            <a:pPr>
              <a:lnSpc>
                <a:spcPct val="70000"/>
              </a:lnSpc>
              <a:spcBef>
                <a:spcPts val="2000"/>
              </a:spcBef>
            </a:pPr>
            <a:endParaRPr lang="cs-CZ" dirty="0"/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SZÚ, SOP, projektové práce významných akcí; opatření s retencí; opatření podél vodních toků zejména v intravilánu zvyšování bezpečnosti vodních děl; </a:t>
            </a:r>
          </a:p>
          <a:p>
            <a:pPr>
              <a:lnSpc>
                <a:spcPct val="70000"/>
              </a:lnSpc>
              <a:spcBef>
                <a:spcPts val="2000"/>
              </a:spcBef>
            </a:pPr>
            <a:endParaRPr lang="cs-CZ" dirty="0"/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téměř1000 stavebních akcí (</a:t>
            </a:r>
            <a:r>
              <a:rPr lang="cs-CZ"/>
              <a:t>cca 24 </a:t>
            </a:r>
            <a:r>
              <a:rPr lang="cs-CZ" dirty="0"/>
              <a:t>mld. Kč); </a:t>
            </a:r>
          </a:p>
          <a:p>
            <a:pPr marL="360000" indent="-360000">
              <a:lnSpc>
                <a:spcPct val="7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cs-CZ" dirty="0"/>
              <a:t>Oprávnění žadatelé: </a:t>
            </a:r>
          </a:p>
          <a:p>
            <a:pPr marL="1080000" lvl="1">
              <a:lnSpc>
                <a:spcPct val="70000"/>
              </a:lnSpc>
              <a:spcBef>
                <a:spcPts val="2000"/>
              </a:spcBef>
            </a:pPr>
            <a:r>
              <a:rPr lang="cs-CZ" dirty="0"/>
              <a:t>s. p. Povodí a LČR, obce, správci DVT dle § 48 vodního zákona</a:t>
            </a:r>
          </a:p>
          <a:p>
            <a:pPr marL="1080000" lvl="1">
              <a:lnSpc>
                <a:spcPct val="70000"/>
              </a:lnSpc>
              <a:spcBef>
                <a:spcPts val="2000"/>
              </a:spcBef>
            </a:pPr>
            <a:r>
              <a:rPr lang="cs-CZ" dirty="0"/>
              <a:t>institut „Navrhovatele“</a:t>
            </a:r>
          </a:p>
          <a:p>
            <a:pPr lvl="1" indent="0">
              <a:lnSpc>
                <a:spcPct val="70000"/>
              </a:lnSpc>
              <a:spcBef>
                <a:spcPts val="2000"/>
              </a:spcBef>
              <a:buNone/>
            </a:pPr>
            <a:endParaRPr lang="cs-CZ" dirty="0"/>
          </a:p>
          <a:p>
            <a:pPr lvl="1" indent="0">
              <a:lnSpc>
                <a:spcPct val="70000"/>
              </a:lnSpc>
              <a:spcBef>
                <a:spcPts val="2000"/>
              </a:spcBef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27" name="Zástupný symbol obrázku 26" descr="Obsah obrázku tráva, venku, obloha, rostlina&#10;&#10;Popis byl vytvořen automaticky">
            <a:extLst>
              <a:ext uri="{FF2B5EF4-FFF2-40B4-BE49-F238E27FC236}">
                <a16:creationId xmlns:a16="http://schemas.microsoft.com/office/drawing/2014/main" id="{1B740220-3B5F-BC3E-46EC-B1E39693FD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r="19093"/>
          <a:stretch>
            <a:fillRect/>
          </a:stretch>
        </p:blipFill>
        <p:spPr>
          <a:xfrm>
            <a:off x="614855" y="457200"/>
            <a:ext cx="10562400" cy="12801600"/>
          </a:xfr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25F32261-85BF-DD13-787D-EA50E5F45087}"/>
              </a:ext>
            </a:extLst>
          </p:cNvPr>
          <p:cNvSpPr txBox="1"/>
          <p:nvPr/>
        </p:nvSpPr>
        <p:spPr>
          <a:xfrm>
            <a:off x="457200" y="13346668"/>
            <a:ext cx="737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Fotografie:  SN Lichkov a SN Dolní Lipka, 9/2024 (Povodí Labe, státní podnik)</a:t>
            </a:r>
          </a:p>
        </p:txBody>
      </p:sp>
    </p:spTree>
    <p:extLst>
      <p:ext uri="{BB962C8B-B14F-4D97-AF65-F5344CB8AC3E}">
        <p14:creationId xmlns:p14="http://schemas.microsoft.com/office/powerpoint/2010/main" val="3989638594"/>
      </p:ext>
    </p:extLst>
  </p:cSld>
  <p:clrMapOvr>
    <a:masterClrMapping/>
  </p:clrMapOvr>
</p:sld>
</file>

<file path=ppt/theme/theme1.xml><?xml version="1.0" encoding="utf-8"?>
<a:theme xmlns:a="http://schemas.openxmlformats.org/drawingml/2006/main" name="MZe - Vodní hospodářství - 16:9">
  <a:themeElements>
    <a:clrScheme name="MZe - Vodní hospodářství">
      <a:dk1>
        <a:sysClr val="windowText" lastClr="000000"/>
      </a:dk1>
      <a:lt1>
        <a:sysClr val="window" lastClr="FFFFFF"/>
      </a:lt1>
      <a:dk2>
        <a:srgbClr val="1D1D1B"/>
      </a:dk2>
      <a:lt2>
        <a:srgbClr val="C6C6C6"/>
      </a:lt2>
      <a:accent1>
        <a:srgbClr val="29B4E9"/>
      </a:accent1>
      <a:accent2>
        <a:srgbClr val="004A99"/>
      </a:accent2>
      <a:accent3>
        <a:srgbClr val="98D0BF"/>
      </a:accent3>
      <a:accent4>
        <a:srgbClr val="80733D"/>
      </a:accent4>
      <a:accent5>
        <a:srgbClr val="CDCE00"/>
      </a:accent5>
      <a:accent6>
        <a:srgbClr val="005C2B"/>
      </a:accent6>
      <a:hlink>
        <a:srgbClr val="29B4E9"/>
      </a:hlink>
      <a:folHlink>
        <a:srgbClr val="29B4E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ZE_Prez_VodniHospodarstvi_16x9.potx" id="{37C848B3-AC23-4065-ADF8-86100E7F729C}" vid="{CE7BB757-A824-4AE0-A691-561606B4467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MZE_Prez_VodniHospodarstvi_16x9</Template>
  <TotalTime>571</TotalTime>
  <Words>989</Words>
  <Application>Microsoft Office PowerPoint</Application>
  <PresentationFormat>Vlastní</PresentationFormat>
  <Paragraphs>101</Paragraphs>
  <Slides>12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Gill Sans MT</vt:lpstr>
      <vt:lpstr>MZe - Vodní hospodářství - 16:9</vt:lpstr>
      <vt:lpstr>Systémová protipovodňová opatření</vt:lpstr>
      <vt:lpstr>Obsah</vt:lpstr>
      <vt:lpstr>Legislativní a koncepční rámec protipovodňových opatření</vt:lpstr>
      <vt:lpstr>Systémová protipovodňová  opatření</vt:lpstr>
      <vt:lpstr>Povodně 2024 </vt:lpstr>
      <vt:lpstr>Povodně 2024</vt:lpstr>
      <vt:lpstr>Povodně 2024 </vt:lpstr>
      <vt:lpstr>Povodně 2024 </vt:lpstr>
      <vt:lpstr>PROGRAM  Prevence před povodněmi</vt:lpstr>
      <vt:lpstr>Program 129 500 podpora prevence před povodněmi V</vt:lpstr>
      <vt:lpstr>PROGRAMY OdstraňOVÁNÍ POVODŇOVÝCH ŠKOD</vt:lpstr>
      <vt:lpstr>Příjemný den</vt:lpstr>
    </vt:vector>
  </TitlesOfParts>
  <Company>MZe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Systémová protipovodňová opatření</dc:title>
  <dc:creator>Tichá Klára</dc:creator>
  <cp:lastModifiedBy>MIHULOVÁ Lucie, Ing.</cp:lastModifiedBy>
  <cp:revision>3</cp:revision>
  <dcterms:created xsi:type="dcterms:W3CDTF">2024-10-24T12:21:48Z</dcterms:created>
  <dcterms:modified xsi:type="dcterms:W3CDTF">2024-10-31T14:06:17Z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39d554d-d720-408f-a503-c83424d8e5d7_Enabled">
    <vt:lpwstr>true</vt:lpwstr>
  </property>
  <property fmtid="{D5CDD505-2E9C-101B-9397-08002B2CF9AE}" pid="3" name="MSIP_Label_239d554d-d720-408f-a503-c83424d8e5d7_SetDate">
    <vt:lpwstr>2024-10-24T12:39:54Z</vt:lpwstr>
  </property>
  <property fmtid="{D5CDD505-2E9C-101B-9397-08002B2CF9AE}" pid="4" name="MSIP_Label_239d554d-d720-408f-a503-c83424d8e5d7_Method">
    <vt:lpwstr>Privileged</vt:lpwstr>
  </property>
  <property fmtid="{D5CDD505-2E9C-101B-9397-08002B2CF9AE}" pid="5" name="MSIP_Label_239d554d-d720-408f-a503-c83424d8e5d7_Name">
    <vt:lpwstr>Interní</vt:lpwstr>
  </property>
  <property fmtid="{D5CDD505-2E9C-101B-9397-08002B2CF9AE}" pid="6" name="MSIP_Label_239d554d-d720-408f-a503-c83424d8e5d7_SiteId">
    <vt:lpwstr>e84ea0de-38e7-4864-b153-a909a7746ff0</vt:lpwstr>
  </property>
  <property fmtid="{D5CDD505-2E9C-101B-9397-08002B2CF9AE}" pid="7" name="MSIP_Label_239d554d-d720-408f-a503-c83424d8e5d7_ActionId">
    <vt:lpwstr>376a93e8-dc7e-48cb-bf5a-2d112f2e883e</vt:lpwstr>
  </property>
  <property fmtid="{D5CDD505-2E9C-101B-9397-08002B2CF9AE}" pid="8" name="MSIP_Label_239d554d-d720-408f-a503-c83424d8e5d7_ContentBits">
    <vt:lpwstr>0</vt:lpwstr>
  </property>
</Properties>
</file>