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  <p:sldMasterId id="2147483654" r:id="rId2"/>
  </p:sldMasterIdLst>
  <p:notesMasterIdLst>
    <p:notesMasterId r:id="rId17"/>
  </p:notesMasterIdLst>
  <p:sldIdLst>
    <p:sldId id="256" r:id="rId3"/>
    <p:sldId id="332" r:id="rId4"/>
    <p:sldId id="324" r:id="rId5"/>
    <p:sldId id="326" r:id="rId6"/>
    <p:sldId id="327" r:id="rId7"/>
    <p:sldId id="328" r:id="rId8"/>
    <p:sldId id="330" r:id="rId9"/>
    <p:sldId id="329" r:id="rId10"/>
    <p:sldId id="331" r:id="rId11"/>
    <p:sldId id="297" r:id="rId12"/>
    <p:sldId id="2203" r:id="rId13"/>
    <p:sldId id="2202" r:id="rId14"/>
    <p:sldId id="2204" r:id="rId15"/>
    <p:sldId id="285" r:id="rId16"/>
  </p:sldIdLst>
  <p:sldSz cx="9144000" cy="5143500" type="screen16x9"/>
  <p:notesSz cx="9929813" cy="67992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3">
          <p15:clr>
            <a:srgbClr val="A4A3A4"/>
          </p15:clr>
        </p15:guide>
        <p15:guide id="2" orient="horz" pos="2857">
          <p15:clr>
            <a:srgbClr val="A4A3A4"/>
          </p15:clr>
        </p15:guide>
        <p15:guide id="3" orient="horz" pos="2634">
          <p15:clr>
            <a:srgbClr val="A4A3A4"/>
          </p15:clr>
        </p15:guide>
        <p15:guide id="4" pos="5532">
          <p15:clr>
            <a:srgbClr val="A4A3A4"/>
          </p15:clr>
        </p15:guide>
        <p15:guide id="5" pos="229">
          <p15:clr>
            <a:srgbClr val="A4A3A4"/>
          </p15:clr>
        </p15:guide>
        <p15:guide id="6" pos="1726">
          <p15:clr>
            <a:srgbClr val="A4A3A4"/>
          </p15:clr>
        </p15:guide>
        <p15:guide id="7" pos="1497">
          <p15:clr>
            <a:srgbClr val="A4A3A4"/>
          </p15:clr>
        </p15:guide>
        <p15:guide id="8" pos="3218">
          <p15:clr>
            <a:srgbClr val="A4A3A4"/>
          </p15:clr>
        </p15:guide>
        <p15:guide id="9" pos="29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krábalová Lenka" initials="ŠL" lastIdx="9" clrIdx="0">
    <p:extLst>
      <p:ext uri="{19B8F6BF-5375-455C-9EA6-DF929625EA0E}">
        <p15:presenceInfo xmlns:p15="http://schemas.microsoft.com/office/powerpoint/2012/main" userId="Škrábalová Len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44"/>
      </p:cViewPr>
      <p:guideLst>
        <p:guide orient="horz" pos="223"/>
        <p:guide orient="horz" pos="2857"/>
        <p:guide orient="horz" pos="2634"/>
        <p:guide pos="5532"/>
        <p:guide pos="229"/>
        <p:guide pos="1726"/>
        <p:guide pos="1497"/>
        <p:guide pos="3218"/>
        <p:guide pos="299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42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4597" y="0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8121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4597" y="6458121"/>
            <a:ext cx="4302919" cy="33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992982" y="3229650"/>
            <a:ext cx="7943850" cy="305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3" tIns="45709" rIns="91443" bIns="45709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text">
  <p:cSld name="Nadpis a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63538" y="354013"/>
            <a:ext cx="84185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63538" y="912777"/>
            <a:ext cx="8418512" cy="326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EAE787-8291-459F-A970-13DC91A4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DAF5F5-E8B7-4D9F-9736-64A0B9D5D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7CEC70-C127-4A96-B091-DE9F907A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73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EDB7C5-0BEF-4EBD-B4ED-769B9A72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61E062-A468-4D76-B000-E68B7B0D0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5F9FED1-B34D-4FFF-B4E0-CA126B08D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A74257-599C-4DA4-B349-97728F8C2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133BCA-F489-46D8-9913-31A4C2B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5AAABDA-BF1D-4134-8F6C-FAE1B522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282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21A48-8F13-4881-9BD5-C91AE92F2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A50306E-BDDB-46CC-A529-3A3ADE9EB5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05F03C-92AD-4548-9F41-4AF1AA003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7B1E0C-F31C-4555-99B8-AC3418F4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39DE17-93CF-4DC7-A20F-DDE4CDAFD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D77946-F5DA-4D9F-BA3E-1CB4583AB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854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05AD5-2B9A-414E-AC49-ABC14937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C30246B-879D-4941-99F1-C9BF8CDD2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7327C7-9028-4236-AF45-C54C2FC92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3FFEC3-D007-4895-860A-BC7341F3F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287A7D-651F-423E-B39E-04792CBF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607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E0ECC89-B7F8-40C1-9B8B-CE8F2A88B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4432D2-B4BE-4EFC-AE26-BF10B9201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1524D7-4C7B-4B56-899D-380F24BC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CD0D08-B25F-410B-9DCC-D34C2CD4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7AEF9F-45FC-4EE4-8348-F37FC6C33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3375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/>
          <p:nvPr/>
        </p:nvSpPr>
        <p:spPr>
          <a:xfrm>
            <a:off x="714" y="0"/>
            <a:ext cx="9143999" cy="4654502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4851401" y="2133601"/>
            <a:ext cx="4293313" cy="3009899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241007"/>
            <a:ext cx="2320925" cy="902494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363538" y="356639"/>
            <a:ext cx="841851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538" y="4358922"/>
            <a:ext cx="1213200" cy="57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8574" y="1931998"/>
            <a:ext cx="4035426" cy="32115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363538" y="977251"/>
            <a:ext cx="8418512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lvl1pPr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69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363538" y="912777"/>
            <a:ext cx="8418512" cy="32686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167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D26C-DD2D-4044-A90F-494CB23816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BED5E9-5395-4B89-AF85-33E0C5DDD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038628-4792-4559-87C9-54BB3009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720886-8F15-4DB1-8825-3B110A696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D48A08-8473-4B58-8EE2-AC2D776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43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A10DF7-BCAD-4B70-BB98-F9EBE81C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1F9B6D-D188-4465-BC1B-C5237A38A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37B766-693D-4E4D-9C44-A0BA6EEDC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3036EA-89AB-431C-BA84-6D4364FC2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39D6D2-D51C-4B45-A541-3266E737F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4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A358C-10FE-42AE-84B4-5BC839C24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766E0-2E78-4C7A-B4E5-C9B704F3D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03AE93-79D6-4AC4-BEC6-9BA3B1F74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55C5F5-6B5D-4E79-AA6C-B4ECA229D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2CB0C1-C46E-4420-B6D6-63B92A20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29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06682-457E-4704-88E2-1AEC63F39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8AD0F-9F07-4D4D-A7F9-C1A0FD914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1D97BED-2B0C-4BCA-8002-A6FDD6A55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DC0040-353A-44B5-B00F-07E3127CC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E01E6F-6226-476A-A514-CCD58863C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2F977AB-2114-4073-BE9F-28FD2E9A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16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1BBA49-D6AA-4B67-862E-A83C9471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487967-CEC5-4822-87F5-281DCD3BA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860382-D704-4727-9902-5B31253DD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5800466-9D7D-418A-8945-FB0EEC1006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E4A156D-D0C5-4F4C-916C-1069422DD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723FF1C-7DEC-455E-93D7-3E0314C1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5325807-A6FE-4C67-A464-E0204D46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58A1E7F-572D-4B05-AA0E-102CA694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76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299349-7B9A-4EA2-AC83-42A86728E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B309B8A-A07F-4BEC-992A-3DA54B06C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63A47F-8814-46BB-AE3F-3676DB07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B074DC-5CFE-47B8-AC67-151648DDC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841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B8D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8574" y="1931999"/>
            <a:ext cx="4035425" cy="32115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" y="1"/>
            <a:ext cx="9143999" cy="45354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600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363538" y="354013"/>
            <a:ext cx="84185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363538" y="908011"/>
            <a:ext cx="8418512" cy="327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/>
          <p:nvPr/>
        </p:nvSpPr>
        <p:spPr>
          <a:xfrm>
            <a:off x="2182614" y="4693812"/>
            <a:ext cx="2266926" cy="48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cs-CZ" sz="900" b="0" i="0" u="none" strike="noStrike" cap="none" dirty="0">
                <a:solidFill>
                  <a:schemeClr val="lt1"/>
                </a:solidFill>
                <a:latin typeface="Calibri"/>
                <a:ea typeface="Arial"/>
                <a:cs typeface="Calibri"/>
                <a:sym typeface="Calibri"/>
              </a:rPr>
              <a:t>Odbor digitální ekonomiky a chytré specializace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 txBox="1"/>
          <p:nvPr/>
        </p:nvSpPr>
        <p:spPr>
          <a:xfrm>
            <a:off x="363538" y="4535488"/>
            <a:ext cx="2012949" cy="60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alibri"/>
              <a:buNone/>
            </a:pPr>
            <a:br>
              <a:rPr lang="en-US"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538" y="4554335"/>
            <a:ext cx="1213200" cy="5703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6B8A5F-D0F5-4F65-918F-7996EAC6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4E194A-5F65-485F-89AA-B0A678099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4A612C-4D58-4A70-8642-8775229B24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5305D-14D4-4E94-98D4-B0C3772FD22D}" type="datetimeFigureOut">
              <a:rPr lang="cs-CZ" smtClean="0"/>
              <a:t>04.11.2024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918679-E045-4462-9FAA-901C76DE3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99AC61-2180-4810-ABB6-571D6012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165EB-C723-49EE-8868-0D0353C8F3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5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hyperlink" Target="https://www.mpo.gov.cz/cz/podnikani/digitalni-ekonomika/evropska-centra-pro-digitalni-inovace/evropska-centra-pro-digitalni-inovace---277088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hyperlink" Target="https://www.mpo.gov.cz/cz/podnikani/digitalni-ekonomika/program-digitalni-evropa/testovaci-zarizeni-v-praze--brne-a-ostrave-nabizeji-jedinecne-sluzby-pro-testovani-ai-reseni-malych-a-strednich-podniku--283832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ai@mpo.cz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mpo.gov.cz/cz/podnikani/digitalni-ekonomika/umela-inteligence/cesko-jako-technologicky-lidr--vlada-schvalila-narodni-strategii-umele-inteligence-cr-2030--282266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ctrTitle"/>
          </p:nvPr>
        </p:nvSpPr>
        <p:spPr>
          <a:xfrm>
            <a:off x="520607" y="1114633"/>
            <a:ext cx="8209578" cy="1184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cs-CZ" sz="3500" b="1" dirty="0"/>
              <a:t>Národní strategie umělé inteligence </a:t>
            </a:r>
            <a:br>
              <a:rPr lang="cs-CZ" sz="3500" b="1" dirty="0"/>
            </a:br>
            <a:r>
              <a:rPr lang="cs-CZ" sz="3500" b="1" dirty="0"/>
              <a:t>České republiky 2030 (NAIS)</a:t>
            </a:r>
            <a:br>
              <a:rPr lang="cs-CZ" sz="3500" b="1" dirty="0"/>
            </a:br>
            <a:br>
              <a:rPr lang="cs-CZ" sz="3500" b="1" dirty="0"/>
            </a:br>
            <a:endParaRPr sz="2000" b="1" dirty="0"/>
          </a:p>
        </p:txBody>
      </p:sp>
      <p:sp>
        <p:nvSpPr>
          <p:cNvPr id="44" name="Google Shape;44;p6"/>
          <p:cNvSpPr/>
          <p:nvPr/>
        </p:nvSpPr>
        <p:spPr>
          <a:xfrm>
            <a:off x="2151529" y="4527146"/>
            <a:ext cx="2293335" cy="519430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 txBox="1"/>
          <p:nvPr/>
        </p:nvSpPr>
        <p:spPr>
          <a:xfrm>
            <a:off x="520607" y="3314097"/>
            <a:ext cx="4582658" cy="89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cs-CZ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Lenka Škrábalová 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cs-CZ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Vedoucí oddělení </a:t>
            </a:r>
            <a:r>
              <a:rPr lang="cs-CZ" sz="1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digitální ekonomiky a chytré specializace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cs-CZ" sz="1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Odbor digitální ekonomiky a chytré specializace</a:t>
            </a:r>
            <a:endParaRPr sz="1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4" y="167279"/>
            <a:ext cx="8418512" cy="614931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</a:rPr>
              <a:t>Akční plán Národní strategie umělé inteligence ČR 2030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014" y="311085"/>
            <a:ext cx="5953250" cy="3930977"/>
          </a:xfrm>
        </p:spPr>
        <p:txBody>
          <a:bodyPr/>
          <a:lstStyle/>
          <a:p>
            <a:r>
              <a:rPr lang="cs-CZ" sz="1700" dirty="0"/>
              <a:t>Akční plán NAIS je navázán na Implementační plány Digitálního Česka a vznikal souběžně s finalizací aktualizace NAIS. </a:t>
            </a:r>
          </a:p>
          <a:p>
            <a:r>
              <a:rPr lang="cs-CZ" sz="1700" dirty="0"/>
              <a:t>Akční plán uvede do praxe strategický rámec pro rozvoj a využívání důvěryhodné AI v České republice. </a:t>
            </a:r>
          </a:p>
          <a:p>
            <a:r>
              <a:rPr lang="cs-CZ" sz="1700" dirty="0"/>
              <a:t>Obsahuje konkrétní záměry, jejich nositele a finanční alokaci. </a:t>
            </a:r>
          </a:p>
          <a:p>
            <a:r>
              <a:rPr lang="cs-CZ" sz="1700" dirty="0"/>
              <a:t>Plán obsahuje konkrétní iniciativy, jako jsou dotační programy, manuály pro podniky, rekvalifikační kurzy a zavádění nových AI řešení.</a:t>
            </a:r>
          </a:p>
          <a:p>
            <a:r>
              <a:rPr lang="cs-CZ" sz="1700" dirty="0"/>
              <a:t>Akční plán bude obsahovat investice na projekty </a:t>
            </a:r>
            <a:r>
              <a:rPr lang="cs-CZ" sz="1700" b="1" dirty="0"/>
              <a:t>ve výši přibližně 19 miliard korun</a:t>
            </a:r>
            <a:r>
              <a:rPr lang="cs-CZ" sz="1700" dirty="0"/>
              <a:t> a zároveň bude </a:t>
            </a:r>
            <a:r>
              <a:rPr lang="cs-CZ" sz="1700" b="1" dirty="0"/>
              <a:t>každoročně aktualizován, aby reagoval na měnící se prostředí.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AF5EAF-C82D-4898-AC77-B61609BA1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52" y="947393"/>
            <a:ext cx="2263025" cy="22280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970F530-C7A3-450D-AFF0-E2F804B66B87}"/>
              </a:ext>
            </a:extLst>
          </p:cNvPr>
          <p:cNvSpPr txBox="1"/>
          <p:nvPr/>
        </p:nvSpPr>
        <p:spPr>
          <a:xfrm>
            <a:off x="7165723" y="3340664"/>
            <a:ext cx="17192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i="1" dirty="0">
                <a:solidFill>
                  <a:schemeClr val="bg2"/>
                </a:solidFill>
              </a:rPr>
              <a:t>Zdroj: Microsoft </a:t>
            </a:r>
            <a:r>
              <a:rPr lang="cs-CZ" sz="800" i="1" dirty="0" err="1">
                <a:solidFill>
                  <a:schemeClr val="bg2"/>
                </a:solidFill>
              </a:rPr>
              <a:t>Copilot</a:t>
            </a:r>
            <a:endParaRPr lang="cs-CZ" sz="8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79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4" y="167279"/>
            <a:ext cx="8418512" cy="614931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</a:rPr>
              <a:t>Akční plán Národní strategie umělé inteligence ČR 2030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371" y="491409"/>
            <a:ext cx="7701698" cy="3582186"/>
          </a:xfrm>
        </p:spPr>
        <p:txBody>
          <a:bodyPr/>
          <a:lstStyle/>
          <a:p>
            <a:r>
              <a:rPr lang="cs-CZ" sz="1700" b="1" dirty="0"/>
              <a:t>Klíčová oblast 7 – AI ve veřejné správě a ve veřejných službách </a:t>
            </a:r>
          </a:p>
          <a:p>
            <a:endParaRPr lang="cs-CZ" sz="1700" b="1" dirty="0"/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8FF64927-C070-4A76-9916-90EBD2818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49306"/>
              </p:ext>
            </p:extLst>
          </p:nvPr>
        </p:nvGraphicFramePr>
        <p:xfrm>
          <a:off x="466475" y="1329185"/>
          <a:ext cx="7183375" cy="27444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3371">
                  <a:extLst>
                    <a:ext uri="{9D8B030D-6E8A-4147-A177-3AD203B41FA5}">
                      <a16:colId xmlns:a16="http://schemas.microsoft.com/office/drawing/2014/main" val="3155443597"/>
                    </a:ext>
                  </a:extLst>
                </a:gridCol>
                <a:gridCol w="769299">
                  <a:extLst>
                    <a:ext uri="{9D8B030D-6E8A-4147-A177-3AD203B41FA5}">
                      <a16:colId xmlns:a16="http://schemas.microsoft.com/office/drawing/2014/main" val="3846604094"/>
                    </a:ext>
                  </a:extLst>
                </a:gridCol>
                <a:gridCol w="454680">
                  <a:extLst>
                    <a:ext uri="{9D8B030D-6E8A-4147-A177-3AD203B41FA5}">
                      <a16:colId xmlns:a16="http://schemas.microsoft.com/office/drawing/2014/main" val="1808280250"/>
                    </a:ext>
                  </a:extLst>
                </a:gridCol>
                <a:gridCol w="433258">
                  <a:extLst>
                    <a:ext uri="{9D8B030D-6E8A-4147-A177-3AD203B41FA5}">
                      <a16:colId xmlns:a16="http://schemas.microsoft.com/office/drawing/2014/main" val="675849907"/>
                    </a:ext>
                  </a:extLst>
                </a:gridCol>
                <a:gridCol w="432460">
                  <a:extLst>
                    <a:ext uri="{9D8B030D-6E8A-4147-A177-3AD203B41FA5}">
                      <a16:colId xmlns:a16="http://schemas.microsoft.com/office/drawing/2014/main" val="800380638"/>
                    </a:ext>
                  </a:extLst>
                </a:gridCol>
                <a:gridCol w="749587">
                  <a:extLst>
                    <a:ext uri="{9D8B030D-6E8A-4147-A177-3AD203B41FA5}">
                      <a16:colId xmlns:a16="http://schemas.microsoft.com/office/drawing/2014/main" val="901135808"/>
                    </a:ext>
                  </a:extLst>
                </a:gridCol>
                <a:gridCol w="501836">
                  <a:extLst>
                    <a:ext uri="{9D8B030D-6E8A-4147-A177-3AD203B41FA5}">
                      <a16:colId xmlns:a16="http://schemas.microsoft.com/office/drawing/2014/main" val="694190067"/>
                    </a:ext>
                  </a:extLst>
                </a:gridCol>
                <a:gridCol w="748884">
                  <a:extLst>
                    <a:ext uri="{9D8B030D-6E8A-4147-A177-3AD203B41FA5}">
                      <a16:colId xmlns:a16="http://schemas.microsoft.com/office/drawing/2014/main" val="42004105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Název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Gesční úřad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Stav záměru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Plnění %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Termín od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Termín do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Výdaje celkem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Zdroje financování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9151642"/>
                  </a:ext>
                </a:extLst>
              </a:tr>
              <a:tr h="289816"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Vytvoření AI modelu navigačního rámce v rámci Katalogu služeb/PVS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DIA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C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01.01.2025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30.12.2025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80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Státní rozpočet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70207723"/>
                  </a:ext>
                </a:extLst>
              </a:tr>
              <a:tr h="289816"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Analytická AI platforma pro podporu návrhu legislativy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DIA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B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01.01.2025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30.12.2025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16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Státní rozpočet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06300839"/>
                  </a:ext>
                </a:extLst>
              </a:tr>
              <a:tr h="289816"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AI pro smluvní podmínky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DIA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D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01.01.2025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30.12.2025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12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Státní rozpočet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17166987"/>
                  </a:ext>
                </a:extLst>
              </a:tr>
              <a:tr h="289816"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Umělá inteligence v procesu příjmu tísňové komunikace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MV-HZS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C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01.01.2025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31.12.2028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600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Státní rozpočet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76393055"/>
                  </a:ext>
                </a:extLst>
              </a:tr>
              <a:tr h="289816"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Nástroj na monitorování relevantních výsledků a výstupů VaV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NUKIB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D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01.01.2025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31.12.2026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5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NPO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45650584"/>
                  </a:ext>
                </a:extLst>
              </a:tr>
              <a:tr h="289816"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Automatizovaný koordinátor online meetingů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NUKIB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D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01.01.2025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31.12.2026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2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NPO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72476085"/>
                  </a:ext>
                </a:extLst>
              </a:tr>
              <a:tr h="289816"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"Grammarly" pro spisovou službu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NUKIB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D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01.01.2025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31.12.2026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solidFill>
                            <a:schemeClr val="bg2"/>
                          </a:solidFill>
                          <a:effectLst/>
                        </a:rPr>
                        <a:t>0,7</a:t>
                      </a:r>
                      <a:endParaRPr lang="cs-CZ" sz="1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22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solidFill>
                            <a:schemeClr val="bg2"/>
                          </a:solidFill>
                          <a:effectLst/>
                        </a:rPr>
                        <a:t>NPO</a:t>
                      </a:r>
                      <a:endParaRPr lang="cs-CZ" sz="1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11075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981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E3650-6D59-46EA-BA54-0D54B722E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84" y="98034"/>
            <a:ext cx="8423831" cy="662914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</a:rPr>
              <a:t>Evropská centra pro digitální inovace (</a:t>
            </a:r>
            <a:r>
              <a:rPr lang="cs-CZ" sz="2400" b="1" dirty="0" err="1">
                <a:solidFill>
                  <a:schemeClr val="bg2"/>
                </a:solidFill>
              </a:rPr>
              <a:t>EDIHy</a:t>
            </a:r>
            <a:r>
              <a:rPr lang="cs-CZ" sz="2400" b="1" dirty="0">
                <a:solidFill>
                  <a:schemeClr val="bg2"/>
                </a:solidFill>
              </a:rPr>
              <a:t>)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E8EAB2-6A91-45F5-AED2-8745D36686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2487" y="197962"/>
            <a:ext cx="7956221" cy="3753247"/>
          </a:xfrm>
        </p:spPr>
        <p:txBody>
          <a:bodyPr>
            <a:noAutofit/>
          </a:bodyPr>
          <a:lstStyle/>
          <a:p>
            <a:r>
              <a:rPr lang="cs-CZ" sz="1400" dirty="0"/>
              <a:t>Podporují digitální transformaci malých a středních podniků a organizací veřejného sektoru. </a:t>
            </a:r>
          </a:p>
          <a:p>
            <a:r>
              <a:rPr lang="pl-PL" sz="1400" dirty="0">
                <a:ea typeface="+mn-lt"/>
                <a:cs typeface="+mn-lt"/>
              </a:rPr>
              <a:t>Zaměření EDIHů: </a:t>
            </a:r>
          </a:p>
          <a:p>
            <a:pPr lvl="1"/>
            <a:r>
              <a:rPr lang="pl-PL" sz="1400" dirty="0">
                <a:ea typeface="+mn-lt"/>
                <a:cs typeface="+mn-lt"/>
              </a:rPr>
              <a:t>Využití AI, digitalizace průmyslu a automatizace, vysoce výkonná výpočetní technika, kyberbezpečnost a pokročilé digitální dovednosti.</a:t>
            </a:r>
            <a:endParaRPr lang="cs-CZ" sz="1400" dirty="0"/>
          </a:p>
          <a:p>
            <a:r>
              <a:rPr lang="cs-CZ" sz="1400" dirty="0"/>
              <a:t>Hlavní služby:</a:t>
            </a:r>
          </a:p>
          <a:p>
            <a:pPr lvl="1"/>
            <a:r>
              <a:rPr lang="cs-CZ" sz="1400" dirty="0"/>
              <a:t>Test </a:t>
            </a:r>
            <a:r>
              <a:rPr lang="cs-CZ" sz="1400" dirty="0" err="1"/>
              <a:t>before</a:t>
            </a:r>
            <a:r>
              <a:rPr lang="cs-CZ" sz="1400" dirty="0"/>
              <a:t> </a:t>
            </a:r>
            <a:r>
              <a:rPr lang="cs-CZ" sz="1400" dirty="0" err="1"/>
              <a:t>invest</a:t>
            </a:r>
            <a:r>
              <a:rPr lang="cs-CZ" sz="1400" dirty="0"/>
              <a:t>,	Podpora při hledání investic,</a:t>
            </a:r>
          </a:p>
          <a:p>
            <a:pPr lvl="1"/>
            <a:r>
              <a:rPr lang="cs-CZ" sz="1400" dirty="0"/>
              <a:t>Dovednosti a školení,	Inovační ekosystém a networking.</a:t>
            </a:r>
          </a:p>
          <a:p>
            <a:r>
              <a:rPr lang="cs-CZ" sz="1400" b="1" dirty="0"/>
              <a:t>Celkem 6 Evropských center pro digitální inovace napříč ČR:</a:t>
            </a:r>
          </a:p>
          <a:p>
            <a:pPr lvl="1"/>
            <a:r>
              <a:rPr lang="cs-CZ" sz="1400" dirty="0"/>
              <a:t>Brain </a:t>
            </a:r>
            <a:r>
              <a:rPr lang="cs-CZ" sz="1400" dirty="0" err="1"/>
              <a:t>for</a:t>
            </a:r>
            <a:r>
              <a:rPr lang="cs-CZ" sz="1400" dirty="0"/>
              <a:t> </a:t>
            </a:r>
            <a:r>
              <a:rPr lang="cs-CZ" sz="1400" dirty="0" err="1"/>
              <a:t>Industry</a:t>
            </a:r>
            <a:r>
              <a:rPr lang="cs-CZ" sz="1400" dirty="0"/>
              <a:t> (Praha), </a:t>
            </a:r>
            <a:r>
              <a:rPr lang="cs-CZ" sz="1400" dirty="0" err="1"/>
              <a:t>Cybersecurity</a:t>
            </a:r>
            <a:r>
              <a:rPr lang="cs-CZ" sz="1400" dirty="0"/>
              <a:t> Innovation Hub (Brno), EDIH Ostrava, EDIH </a:t>
            </a:r>
            <a:r>
              <a:rPr lang="cs-CZ" sz="1400" dirty="0" err="1"/>
              <a:t>Digimat</a:t>
            </a:r>
            <a:r>
              <a:rPr lang="cs-CZ" sz="1400" dirty="0"/>
              <a:t> (Kuřim), EDIH ČVUT (Praha), EDIH SVČ (Liberec, Hradec Králové).</a:t>
            </a:r>
          </a:p>
          <a:p>
            <a:pPr lvl="1"/>
            <a:r>
              <a:rPr lang="cs-CZ" sz="1400" dirty="0"/>
              <a:t>Kofinancováno z Programu Digitální Evropa a Národního plánu obnovy.</a:t>
            </a:r>
          </a:p>
          <a:p>
            <a:pPr lvl="1"/>
            <a:r>
              <a:rPr lang="cs-CZ" sz="1400" dirty="0">
                <a:hlinkClick r:id="rId2"/>
              </a:rPr>
              <a:t>https://www.mpo.gov.cz/cz/podnikani/digitalni-ekonomika/evropska-centra-pro-digitalni-inovace/evropska-centra-pro-digitalni-inovace---277088/</a:t>
            </a:r>
            <a:r>
              <a:rPr lang="cs-CZ" sz="140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B8E0DA-646B-4EA2-8C0B-4C31C057E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5" y="3965173"/>
            <a:ext cx="966710" cy="5531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09330DA-3772-4CD9-8F98-1EF553BD9C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t="16893" r="8996" b="14166"/>
          <a:stretch/>
        </p:blipFill>
        <p:spPr>
          <a:xfrm>
            <a:off x="4719789" y="3971012"/>
            <a:ext cx="1012760" cy="5606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440429-44A5-4D73-A0E3-C79C2B324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71" y="3966619"/>
            <a:ext cx="982231" cy="54568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F41A8B6-31DA-4CEA-A08A-A2A7823977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87" y="3966519"/>
            <a:ext cx="1309421" cy="5518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4F29374-3F62-4F89-8ED8-3C988833F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22" y="3968630"/>
            <a:ext cx="1601811" cy="56063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8E9754D-946B-43E9-BB4F-03373495E5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338" y="3951209"/>
            <a:ext cx="999241" cy="56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91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19FDF7-39C1-4B7F-85F0-CF6D3DB4E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85" y="323082"/>
            <a:ext cx="6499175" cy="1107996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</a:rPr>
              <a:t>Testovací a experimentální zařízení pro umělou inteligenci (AI TEF)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411EEB-1468-4121-9D56-F1996DE6D5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816" y="1087172"/>
            <a:ext cx="6499175" cy="3381159"/>
          </a:xfrm>
        </p:spPr>
        <p:txBody>
          <a:bodyPr>
            <a:normAutofit fontScale="55000" lnSpcReduction="20000"/>
          </a:bodyPr>
          <a:lstStyle/>
          <a:p>
            <a:r>
              <a:rPr lang="cs-CZ" sz="2600" dirty="0"/>
              <a:t>V EU vznikla v rámci programu Digitální Evropa síť AI </a:t>
            </a:r>
            <a:r>
              <a:rPr lang="cs-CZ" sz="2600" dirty="0" err="1"/>
              <a:t>TEFs</a:t>
            </a:r>
            <a:r>
              <a:rPr lang="cs-CZ" sz="2600" dirty="0"/>
              <a:t> ve 4 oblastech:  </a:t>
            </a:r>
            <a:r>
              <a:rPr lang="cs-CZ" sz="2600" dirty="0" err="1"/>
              <a:t>agri</a:t>
            </a:r>
            <a:r>
              <a:rPr lang="cs-CZ" sz="2600" dirty="0"/>
              <a:t>-food, </a:t>
            </a:r>
            <a:r>
              <a:rPr lang="cs-CZ" sz="2600" dirty="0" err="1"/>
              <a:t>smart</a:t>
            </a:r>
            <a:r>
              <a:rPr lang="cs-CZ" sz="2600" dirty="0"/>
              <a:t> </a:t>
            </a:r>
            <a:r>
              <a:rPr lang="cs-CZ" sz="2600" dirty="0" err="1"/>
              <a:t>cities</a:t>
            </a:r>
            <a:r>
              <a:rPr lang="cs-CZ" sz="2600" dirty="0"/>
              <a:t> &amp; </a:t>
            </a:r>
            <a:r>
              <a:rPr lang="cs-CZ" sz="2600" dirty="0" err="1"/>
              <a:t>communities</a:t>
            </a:r>
            <a:r>
              <a:rPr lang="cs-CZ" sz="2600" dirty="0"/>
              <a:t>, výroba, zdravotnictví.</a:t>
            </a:r>
          </a:p>
          <a:p>
            <a:r>
              <a:rPr lang="cs-CZ" sz="2600" dirty="0"/>
              <a:t>ČR je jako jedna z 8 zemí EU zapojena do projektu </a:t>
            </a:r>
            <a:r>
              <a:rPr lang="cs-CZ" sz="2600" b="1" dirty="0"/>
              <a:t>AI-MATTERS</a:t>
            </a:r>
            <a:r>
              <a:rPr lang="cs-CZ" sz="2600" dirty="0"/>
              <a:t> – </a:t>
            </a:r>
            <a:r>
              <a:rPr lang="en-US" sz="2600" dirty="0"/>
              <a:t>AI in Manufacturing </a:t>
            </a:r>
            <a:r>
              <a:rPr lang="en-US" sz="2600" dirty="0" err="1"/>
              <a:t>TesTing</a:t>
            </a:r>
            <a:r>
              <a:rPr lang="en-US" sz="2600" dirty="0"/>
              <a:t> and Experimentation facilities for </a:t>
            </a:r>
            <a:r>
              <a:rPr lang="en-US" sz="2600" dirty="0" err="1"/>
              <a:t>EuRopean</a:t>
            </a:r>
            <a:r>
              <a:rPr lang="en-US" sz="2600" dirty="0"/>
              <a:t> SMEs</a:t>
            </a:r>
            <a:r>
              <a:rPr lang="cs-CZ" sz="2600" dirty="0"/>
              <a:t> s koordinátorem z Francie.</a:t>
            </a:r>
          </a:p>
          <a:p>
            <a:r>
              <a:rPr lang="cs-CZ" sz="2600" dirty="0"/>
              <a:t>Hlavní služby českého AI TEF:</a:t>
            </a:r>
          </a:p>
          <a:p>
            <a:pPr lvl="1"/>
            <a:r>
              <a:rPr lang="cs-CZ" sz="2600" dirty="0"/>
              <a:t>Kombinace fyzických a virtuálních zařízení pro testování pokročilých výrobních řešení v reálném prostředí,</a:t>
            </a:r>
          </a:p>
          <a:p>
            <a:pPr lvl="1"/>
            <a:r>
              <a:rPr lang="cs-CZ" sz="2600" dirty="0"/>
              <a:t>Přístup k nejmodernější infrastruktuře a odborným znalostem.</a:t>
            </a:r>
          </a:p>
          <a:p>
            <a:r>
              <a:rPr lang="cs-CZ" sz="2600" dirty="0"/>
              <a:t>Národní kofinancování je zajištěno finančními prostředky z Národního plánu obnovy, státního rozpočtu  a evropské z Programu Digitální Evropa.</a:t>
            </a:r>
          </a:p>
          <a:p>
            <a:r>
              <a:rPr lang="cs-CZ" sz="2400" dirty="0">
                <a:hlinkClick r:id="rId2"/>
              </a:rPr>
              <a:t>https://www.mpo.gov.cz/cz/podnikani/digitalni-ekonomika/program-digitalni-evropa/testovaci-zarizeni-v-praze--brne-a-ostrave-nabizeji-jedinecne-sluzby-pro-testovani-ai-reseni-malych-a-strednich-podniku--283832/</a:t>
            </a:r>
            <a:r>
              <a:rPr lang="cs-CZ" sz="2400" dirty="0"/>
              <a:t> 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98F8ED-0382-4BBB-B4FB-D638C620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50" y="323082"/>
            <a:ext cx="1659426" cy="94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07E62B-AD86-40B6-9BA7-8C2A680F56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t="16174" r="6524" b="29876"/>
          <a:stretch/>
        </p:blipFill>
        <p:spPr>
          <a:xfrm>
            <a:off x="7032395" y="1302427"/>
            <a:ext cx="2111605" cy="126319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D7BD5A4-14B8-4138-9DE3-4EC8066735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16" y="2595045"/>
            <a:ext cx="1402966" cy="6844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4499300-7540-4B56-8C6F-52C32D887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16" y="3308928"/>
            <a:ext cx="1805822" cy="5778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76AF946-0009-4485-A487-9DCFA0013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16" y="3916217"/>
            <a:ext cx="1428750" cy="5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0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28380-C8E7-4800-8315-029B8EE0E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846" y="1107724"/>
            <a:ext cx="8418512" cy="615553"/>
          </a:xfrm>
        </p:spPr>
        <p:txBody>
          <a:bodyPr/>
          <a:lstStyle/>
          <a:p>
            <a:pPr algn="ctr"/>
            <a:r>
              <a:rPr lang="cs-CZ" dirty="0"/>
              <a:t>Děkuji Vám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241117-F102-43DE-9B42-D9142B6FD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7257" y="2166535"/>
            <a:ext cx="2408547" cy="913726"/>
          </a:xfrm>
        </p:spPr>
        <p:txBody>
          <a:bodyPr/>
          <a:lstStyle/>
          <a:p>
            <a:r>
              <a:rPr lang="cs-CZ" sz="2200" dirty="0">
                <a:hlinkClick r:id="rId2"/>
              </a:rPr>
              <a:t>Kontakt: ai@mpo.cz</a:t>
            </a:r>
            <a:r>
              <a:rPr lang="cs-CZ" sz="2200" dirty="0"/>
              <a:t> </a:t>
            </a:r>
          </a:p>
        </p:txBody>
      </p:sp>
      <p:sp>
        <p:nvSpPr>
          <p:cNvPr id="5" name="Google Shape;44;p6">
            <a:extLst>
              <a:ext uri="{FF2B5EF4-FFF2-40B4-BE49-F238E27FC236}">
                <a16:creationId xmlns:a16="http://schemas.microsoft.com/office/drawing/2014/main" id="{EA3D805D-6D16-491D-A88D-320A4A85DE32}"/>
              </a:ext>
            </a:extLst>
          </p:cNvPr>
          <p:cNvSpPr/>
          <p:nvPr/>
        </p:nvSpPr>
        <p:spPr>
          <a:xfrm>
            <a:off x="2229767" y="4541816"/>
            <a:ext cx="2293335" cy="519430"/>
          </a:xfrm>
          <a:prstGeom prst="rect">
            <a:avLst/>
          </a:prstGeom>
          <a:solidFill>
            <a:srgbClr val="004B8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223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74" y="167279"/>
            <a:ext cx="8418512" cy="614931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</a:rPr>
              <a:t>Národní strategie umělé inteligence ČR 2030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9013" y="295646"/>
            <a:ext cx="8795433" cy="4257500"/>
          </a:xfrm>
        </p:spPr>
        <p:txBody>
          <a:bodyPr/>
          <a:lstStyle/>
          <a:p>
            <a:r>
              <a:rPr lang="cs-CZ" sz="1700" dirty="0">
                <a:hlinkClick r:id="rId2"/>
              </a:rPr>
              <a:t>Aktualizovaná NAIS byla schválena vládou ČR 24. července 2024. </a:t>
            </a:r>
            <a:r>
              <a:rPr lang="cs-CZ" sz="1700" dirty="0"/>
              <a:t> </a:t>
            </a:r>
          </a:p>
          <a:p>
            <a:r>
              <a:rPr lang="cs-CZ" sz="1700" dirty="0"/>
              <a:t>Reaguje na nejnovější vývoj v oblasti technologií umělé inteligence (AI) </a:t>
            </a:r>
          </a:p>
          <a:p>
            <a:pPr marL="114300" indent="0">
              <a:buNone/>
            </a:pPr>
            <a:r>
              <a:rPr lang="cs-CZ" sz="1700" dirty="0"/>
              <a:t>       a jejich využití mezi širokou veřejností.</a:t>
            </a:r>
          </a:p>
          <a:p>
            <a:r>
              <a:rPr lang="cs-CZ" sz="1700" dirty="0"/>
              <a:t>Cílem je podpořit všechny aktéry v rámci hodnotového řetězce AI </a:t>
            </a:r>
          </a:p>
          <a:p>
            <a:pPr marL="114300" indent="0">
              <a:buNone/>
            </a:pPr>
            <a:r>
              <a:rPr lang="cs-CZ" sz="1700" dirty="0"/>
              <a:t>       a využít nová řešení založená na AI ve prospěch naší společnosti </a:t>
            </a:r>
          </a:p>
          <a:p>
            <a:pPr marL="114300" indent="0">
              <a:buNone/>
            </a:pPr>
            <a:r>
              <a:rPr lang="cs-CZ" sz="1700" dirty="0"/>
              <a:t>       a ekonomiky.</a:t>
            </a:r>
          </a:p>
          <a:p>
            <a:r>
              <a:rPr lang="cs-CZ" sz="1700" dirty="0"/>
              <a:t>Reflektuje politické iniciativy na národní i mezinárodní úrovni,</a:t>
            </a:r>
          </a:p>
          <a:p>
            <a:pPr marL="114300" indent="0">
              <a:buNone/>
            </a:pPr>
            <a:r>
              <a:rPr lang="cs-CZ" sz="1700" dirty="0"/>
              <a:t>       např. akt o umělé inteligenci.</a:t>
            </a:r>
          </a:p>
          <a:p>
            <a:r>
              <a:rPr lang="cs-CZ" sz="1700" dirty="0"/>
              <a:t>Cílem NAIS  je poskytnout komplexní strategický rámec </a:t>
            </a:r>
          </a:p>
          <a:p>
            <a:pPr marL="114300" indent="0">
              <a:buNone/>
            </a:pPr>
            <a:r>
              <a:rPr lang="cs-CZ" sz="1700" dirty="0"/>
              <a:t>       s cíli a typovými opatřeními pro oblast AI v ČR. </a:t>
            </a:r>
          </a:p>
          <a:p>
            <a:r>
              <a:rPr lang="cs-CZ" sz="1700" dirty="0"/>
              <a:t>Doplněná každoročně aktualizovaným Akčním plánem NAIS. </a:t>
            </a:r>
          </a:p>
          <a:p>
            <a:r>
              <a:rPr lang="cs-CZ" sz="1700" dirty="0"/>
              <a:t>Implementace: Výbor pro umělou inteligenci.  </a:t>
            </a:r>
          </a:p>
          <a:p>
            <a:endParaRPr lang="cs-CZ" sz="1700" dirty="0"/>
          </a:p>
          <a:p>
            <a:endParaRPr lang="cs-CZ" sz="1300" dirty="0"/>
          </a:p>
          <a:p>
            <a:pPr marL="114300" indent="0">
              <a:buNone/>
            </a:pPr>
            <a:endParaRPr lang="cs-CZ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06854F-D57F-4944-BDBE-04B051C8D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131" y="216602"/>
            <a:ext cx="1414395" cy="20118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6004C49-F140-447D-80AF-2FD7201E2888}"/>
              </a:ext>
            </a:extLst>
          </p:cNvPr>
          <p:cNvSpPr txBox="1"/>
          <p:nvPr/>
        </p:nvSpPr>
        <p:spPr>
          <a:xfrm>
            <a:off x="6784978" y="2274271"/>
            <a:ext cx="2269468" cy="2483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lnSpc>
                <a:spcPct val="105000"/>
              </a:lnSpc>
              <a:spcBef>
                <a:spcPts val="0"/>
              </a:spcBef>
              <a:spcAft>
                <a:spcPts val="600"/>
              </a:spcAft>
              <a:buClr>
                <a:schemeClr val="dk2"/>
              </a:buClr>
              <a:buSzPts val="1800"/>
              <a:buFontTx/>
              <a:buNone/>
            </a:pPr>
            <a:r>
              <a:rPr lang="cs-CZ" sz="1050" b="1" dirty="0">
                <a:solidFill>
                  <a:schemeClr val="bg2"/>
                </a:solidFill>
              </a:rPr>
              <a:t>Klíčové oblasti aktualizované NAIS</a:t>
            </a:r>
          </a:p>
          <a:p>
            <a:pPr marL="114300" indent="0">
              <a:lnSpc>
                <a:spcPct val="105000"/>
              </a:lnSpc>
              <a:spcBef>
                <a:spcPts val="0"/>
              </a:spcBef>
              <a:buClr>
                <a:schemeClr val="dk2"/>
              </a:buClr>
              <a:buSzPts val="1800"/>
              <a:buFontTx/>
              <a:buNone/>
            </a:pPr>
            <a:r>
              <a:rPr lang="cs-CZ" sz="1050" dirty="0">
                <a:solidFill>
                  <a:schemeClr val="bg2"/>
                </a:solidFill>
              </a:rPr>
              <a:t>I. AI ve výzkumu, vývoji a inovacích</a:t>
            </a:r>
          </a:p>
          <a:p>
            <a:pPr marL="114300" indent="0">
              <a:lnSpc>
                <a:spcPct val="114000"/>
              </a:lnSpc>
              <a:spcBef>
                <a:spcPts val="0"/>
              </a:spcBef>
              <a:buClr>
                <a:schemeClr val="dk2"/>
              </a:buClr>
              <a:buSzPts val="1800"/>
              <a:buFontTx/>
              <a:buNone/>
            </a:pPr>
            <a:r>
              <a:rPr lang="cs-CZ" sz="1050" dirty="0">
                <a:solidFill>
                  <a:schemeClr val="bg2"/>
                </a:solidFill>
              </a:rPr>
              <a:t>II. Vzdělávání a expertíza v AI</a:t>
            </a:r>
          </a:p>
          <a:p>
            <a:pPr marL="114300" indent="0">
              <a:lnSpc>
                <a:spcPct val="114000"/>
              </a:lnSpc>
              <a:spcBef>
                <a:spcPts val="0"/>
              </a:spcBef>
              <a:buClr>
                <a:schemeClr val="dk2"/>
              </a:buClr>
              <a:buSzPts val="1800"/>
              <a:buFontTx/>
              <a:buNone/>
            </a:pPr>
            <a:r>
              <a:rPr lang="cs-CZ" sz="1050" dirty="0">
                <a:solidFill>
                  <a:schemeClr val="bg2"/>
                </a:solidFill>
              </a:rPr>
              <a:t>III. AI dovednosti a dopady AI na trh práce</a:t>
            </a:r>
          </a:p>
          <a:p>
            <a:pPr marL="114300" indent="0">
              <a:lnSpc>
                <a:spcPct val="114000"/>
              </a:lnSpc>
              <a:spcBef>
                <a:spcPts val="0"/>
              </a:spcBef>
              <a:buClr>
                <a:schemeClr val="dk2"/>
              </a:buClr>
              <a:buSzPts val="1800"/>
              <a:buFontTx/>
              <a:buNone/>
            </a:pPr>
            <a:r>
              <a:rPr lang="cs-CZ" sz="1050" dirty="0">
                <a:solidFill>
                  <a:schemeClr val="bg2"/>
                </a:solidFill>
              </a:rPr>
              <a:t>IV. Právní a etické aspekty AI</a:t>
            </a:r>
            <a:endParaRPr lang="en-US" sz="1050" dirty="0">
              <a:solidFill>
                <a:schemeClr val="bg2"/>
              </a:solidFill>
            </a:endParaRPr>
          </a:p>
          <a:p>
            <a:pPr marL="114300" indent="0">
              <a:lnSpc>
                <a:spcPct val="114000"/>
              </a:lnSpc>
              <a:spcBef>
                <a:spcPts val="0"/>
              </a:spcBef>
              <a:buClr>
                <a:schemeClr val="dk2"/>
              </a:buClr>
              <a:buSzPts val="1800"/>
              <a:buFontTx/>
              <a:buNone/>
            </a:pPr>
            <a:r>
              <a:rPr lang="cs-CZ" sz="1050" dirty="0">
                <a:solidFill>
                  <a:schemeClr val="bg2"/>
                </a:solidFill>
              </a:rPr>
              <a:t>V. Bezpečnostní aspekty AI</a:t>
            </a:r>
            <a:endParaRPr lang="en-US" sz="1050" dirty="0">
              <a:solidFill>
                <a:schemeClr val="bg2"/>
              </a:solidFill>
            </a:endParaRPr>
          </a:p>
          <a:p>
            <a:pPr marL="114300" indent="0">
              <a:lnSpc>
                <a:spcPct val="114000"/>
              </a:lnSpc>
              <a:spcBef>
                <a:spcPts val="0"/>
              </a:spcBef>
              <a:buClr>
                <a:schemeClr val="dk2"/>
              </a:buClr>
              <a:buSzPts val="1800"/>
              <a:buFontTx/>
              <a:buNone/>
            </a:pPr>
            <a:r>
              <a:rPr lang="cs-CZ" sz="1050" dirty="0">
                <a:solidFill>
                  <a:schemeClr val="bg2"/>
                </a:solidFill>
              </a:rPr>
              <a:t>VI. AI v průmyslu a podnikání</a:t>
            </a:r>
          </a:p>
          <a:p>
            <a:pPr marL="114300" indent="0">
              <a:lnSpc>
                <a:spcPct val="114000"/>
              </a:lnSpc>
              <a:spcBef>
                <a:spcPts val="0"/>
              </a:spcBef>
              <a:buClr>
                <a:schemeClr val="dk2"/>
              </a:buClr>
              <a:buSzPts val="1800"/>
              <a:buFontTx/>
              <a:buNone/>
            </a:pPr>
            <a:r>
              <a:rPr lang="cs-CZ" sz="1050" dirty="0">
                <a:solidFill>
                  <a:schemeClr val="bg2"/>
                </a:solidFill>
              </a:rPr>
              <a:t>VII. AI ve veřejné správě a veřejných službách</a:t>
            </a:r>
          </a:p>
          <a:p>
            <a:endParaRPr lang="cs-CZ" sz="105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00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35" y="388663"/>
            <a:ext cx="8187669" cy="732526"/>
          </a:xfrm>
        </p:spPr>
        <p:txBody>
          <a:bodyPr/>
          <a:lstStyle/>
          <a:p>
            <a:r>
              <a:rPr lang="cs-CZ" sz="2200" b="1" dirty="0">
                <a:solidFill>
                  <a:schemeClr val="bg2"/>
                </a:solidFill>
              </a:rPr>
              <a:t>Klíčová oblast 1: AI ve výzkumu, vývoji a inovacích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735" y="929070"/>
            <a:ext cx="7882529" cy="3638781"/>
          </a:xfrm>
        </p:spPr>
        <p:txBody>
          <a:bodyPr/>
          <a:lstStyle/>
          <a:p>
            <a:pPr marL="114300" indent="0">
              <a:buNone/>
            </a:pPr>
            <a:r>
              <a:rPr lang="cs-CZ" sz="1350" b="1" dirty="0"/>
              <a:t>	</a:t>
            </a:r>
            <a:endParaRPr lang="cs-CZ" sz="1350" dirty="0"/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67F1DAB3-A4A4-45E3-BD94-027C388A8AE3}"/>
              </a:ext>
            </a:extLst>
          </p:cNvPr>
          <p:cNvSpPr txBox="1">
            <a:spLocks/>
          </p:cNvSpPr>
          <p:nvPr/>
        </p:nvSpPr>
        <p:spPr>
          <a:xfrm>
            <a:off x="630734" y="1251799"/>
            <a:ext cx="5996997" cy="3316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sz="1200" dirty="0"/>
              <a:t>Gesce: RVVI</a:t>
            </a:r>
          </a:p>
          <a:p>
            <a:pPr marL="114300" indent="0">
              <a:buNone/>
            </a:pPr>
            <a:r>
              <a:rPr lang="cs-CZ" sz="1200" dirty="0" err="1"/>
              <a:t>Spolugesce</a:t>
            </a:r>
            <a:r>
              <a:rPr lang="cs-CZ" sz="1200" dirty="0"/>
              <a:t>: MŠMT, AI CZECHIA, MPO, MV, MZV, MO, AV ČR, VŠ, TA ČR, GA ČR, MD, </a:t>
            </a:r>
            <a:r>
              <a:rPr lang="cs-CZ" sz="1200" dirty="0" err="1"/>
              <a:t>MZd</a:t>
            </a:r>
            <a:r>
              <a:rPr lang="cs-CZ" sz="1200" dirty="0"/>
              <a:t>, DIA, MK </a:t>
            </a:r>
            <a:br>
              <a:rPr lang="cs-CZ" sz="1200" i="1" dirty="0">
                <a:solidFill>
                  <a:schemeClr val="accent4"/>
                </a:solidFill>
              </a:rPr>
            </a:br>
            <a:endParaRPr lang="cs-CZ" sz="1200" i="1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4"/>
                </a:solidFill>
              </a:rPr>
              <a:t>Cíl 1: Rozvinutá výzkumná, vývojová a inovační infrastruktura umožňující rozvoj umělé inteligence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2: Excelentní vědci rozvíjející umělou inteligenci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3: Přívětivé podmínky pro dlouhodobě udržitelný excelentní výzkum, vývoj a inovace umělé inteligence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4: Využívání umělé inteligence jako nástroje pro zrychlení tempa vědeckých objevů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5: Efektivní transfer výsledků výzkumu, vývoje a inovací v oblasti umělé inteligence do praxe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6: Internacionalizace českého výzkumu, vývoje a inovací v oblasti umělé inteligence </a:t>
            </a:r>
          </a:p>
        </p:txBody>
      </p:sp>
      <p:graphicFrame>
        <p:nvGraphicFramePr>
          <p:cNvPr id="3" name="Tabulka 5">
            <a:extLst>
              <a:ext uri="{FF2B5EF4-FFF2-40B4-BE49-F238E27FC236}">
                <a16:creationId xmlns:a16="http://schemas.microsoft.com/office/drawing/2014/main" id="{A1140236-F772-4C14-98A8-37D7CEF47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12995"/>
              </p:ext>
            </p:extLst>
          </p:nvPr>
        </p:nvGraphicFramePr>
        <p:xfrm>
          <a:off x="630734" y="852185"/>
          <a:ext cx="7882528" cy="7325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882528">
                  <a:extLst>
                    <a:ext uri="{9D8B030D-6E8A-4147-A177-3AD203B41FA5}">
                      <a16:colId xmlns:a16="http://schemas.microsoft.com/office/drawing/2014/main" val="2529381838"/>
                    </a:ext>
                  </a:extLst>
                </a:gridCol>
              </a:tblGrid>
              <a:tr h="732526">
                <a:tc>
                  <a:txBody>
                    <a:bodyPr/>
                    <a:lstStyle/>
                    <a:p>
                      <a:pPr algn="ctr"/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„Ukotvení České republiky mezi hlavní evropská centra excelentního výzkumu v oblasti umělé inteligence </a:t>
                      </a:r>
                      <a:br>
                        <a:rPr lang="cs-CZ" sz="1200" b="0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s atraktivním prostředím pro české i zahraniční vědce, kde jsou výsledky vědecko-výzkumných aktivit efektivně využívány s pozitivním dopadem na českou ekonomiku a společnost.”</a:t>
                      </a:r>
                      <a:r>
                        <a:rPr lang="cs-CZ" sz="1400" b="0" i="0" dirty="0">
                          <a:solidFill>
                            <a:schemeClr val="bg1"/>
                          </a:solidFill>
                        </a:rPr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87467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2AEDA023-306D-44C9-8680-DC05A75E9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24" y="2163753"/>
            <a:ext cx="2127562" cy="21275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048956D-F244-427B-85F4-7F727889D932}"/>
              </a:ext>
            </a:extLst>
          </p:cNvPr>
          <p:cNvSpPr txBox="1"/>
          <p:nvPr/>
        </p:nvSpPr>
        <p:spPr>
          <a:xfrm>
            <a:off x="6781424" y="4291046"/>
            <a:ext cx="2127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i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Zdroj: Microsoft </a:t>
            </a:r>
            <a:r>
              <a:rPr lang="cs-CZ" sz="900" i="1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Copilot</a:t>
            </a:r>
            <a:endParaRPr lang="cs-CZ" sz="900" i="1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607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18" y="400467"/>
            <a:ext cx="8187669" cy="732526"/>
          </a:xfrm>
        </p:spPr>
        <p:txBody>
          <a:bodyPr/>
          <a:lstStyle/>
          <a:p>
            <a:r>
              <a:rPr lang="cs-CZ" sz="2200" b="1" dirty="0">
                <a:solidFill>
                  <a:schemeClr val="bg2"/>
                </a:solidFill>
              </a:rPr>
              <a:t>Klíčová oblast 2: Vzdělávání a expertíza v oblasti AI</a:t>
            </a:r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67F1DAB3-A4A4-45E3-BD94-027C388A8AE3}"/>
              </a:ext>
            </a:extLst>
          </p:cNvPr>
          <p:cNvSpPr txBox="1">
            <a:spLocks/>
          </p:cNvSpPr>
          <p:nvPr/>
        </p:nvSpPr>
        <p:spPr>
          <a:xfrm>
            <a:off x="700818" y="1623428"/>
            <a:ext cx="6692619" cy="3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sz="1200" dirty="0"/>
              <a:t>Gesce: MŠMT </a:t>
            </a:r>
          </a:p>
          <a:p>
            <a:pPr marL="114300" indent="0">
              <a:buNone/>
            </a:pPr>
            <a:r>
              <a:rPr lang="cs-CZ" sz="1200" dirty="0" err="1"/>
              <a:t>Spolugesce</a:t>
            </a:r>
            <a:r>
              <a:rPr lang="cs-CZ" sz="1200" dirty="0"/>
              <a:t>: RHSD, MPO, MV, NÚKIB, ČKR, NAÚ, MK </a:t>
            </a:r>
            <a:br>
              <a:rPr lang="cs-CZ" sz="1300" i="1" dirty="0">
                <a:solidFill>
                  <a:schemeClr val="accent4"/>
                </a:solidFill>
              </a:rPr>
            </a:br>
            <a:endParaRPr lang="cs-CZ" sz="1300" i="1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4"/>
                </a:solidFill>
              </a:rPr>
              <a:t>Cíl 1: Proměna vzdělávání a efektivní využívání nástrojů umělé inteligence ve výuce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2: Profesní příprava a rozvoj pedagogů v oblasti umělé inteligence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3: Aktualizace vzdělávacího obsahu, rozvoj potenciálu účastníků vzdělávání v oblasti </a:t>
            </a:r>
            <a:br>
              <a:rPr lang="cs-CZ" sz="1200" b="1" dirty="0"/>
            </a:br>
            <a:r>
              <a:rPr lang="cs-CZ" sz="1200" b="1" dirty="0"/>
              <a:t>umělé inteligence a podpora talentů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4: Příprava odborníků v oblasti umělé inteligence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5: Osvětová činnost a spolupráce relevantních aktérů zabývajících se vzděláváním </a:t>
            </a:r>
            <a:br>
              <a:rPr lang="cs-CZ" sz="1200" b="1" dirty="0"/>
            </a:br>
            <a:r>
              <a:rPr lang="cs-CZ" sz="1200" b="1" dirty="0"/>
              <a:t>v kontextu umělé inteligence</a:t>
            </a:r>
          </a:p>
        </p:txBody>
      </p:sp>
      <p:graphicFrame>
        <p:nvGraphicFramePr>
          <p:cNvPr id="3" name="Tabulka 5">
            <a:extLst>
              <a:ext uri="{FF2B5EF4-FFF2-40B4-BE49-F238E27FC236}">
                <a16:creationId xmlns:a16="http://schemas.microsoft.com/office/drawing/2014/main" id="{A1140236-F772-4C14-98A8-37D7CEF47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411095"/>
              </p:ext>
            </p:extLst>
          </p:nvPr>
        </p:nvGraphicFramePr>
        <p:xfrm>
          <a:off x="700818" y="984724"/>
          <a:ext cx="7812446" cy="8685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812446">
                  <a:extLst>
                    <a:ext uri="{9D8B030D-6E8A-4147-A177-3AD203B41FA5}">
                      <a16:colId xmlns:a16="http://schemas.microsoft.com/office/drawing/2014/main" val="2529381838"/>
                    </a:ext>
                  </a:extLst>
                </a:gridCol>
              </a:tblGrid>
              <a:tr h="868509">
                <a:tc>
                  <a:txBody>
                    <a:bodyPr/>
                    <a:lstStyle/>
                    <a:p>
                      <a:pPr algn="ctr"/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„Rozvíjet bezpečný, vyvážený a adaptabilní vzdělávací systém, ve kterém umělá inteligence podporuje </a:t>
                      </a:r>
                      <a:br>
                        <a:rPr lang="cs-CZ" sz="1200" b="0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a transformuje učební prostředí a metody. Dále zlepšuje dostupnost a přístup ke vzdělávání, posiluje personalizované a inkluzivní školství s ohledem na individuální vzdělávací potřeby všech žáků/studentů </a:t>
                      </a:r>
                      <a:br>
                        <a:rPr lang="cs-CZ" sz="1200" b="0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a pomáhá jim adaptovat se na technologicky pokročilý a dynamicky se měnící svět 21. století.“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87467"/>
                  </a:ext>
                </a:extLst>
              </a:tr>
            </a:tbl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8B6340B0-6E7C-4958-8612-A9416A797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569" y="2246351"/>
            <a:ext cx="2058711" cy="205871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758F6B3-ADD6-4883-A849-AF45F446D9FD}"/>
              </a:ext>
            </a:extLst>
          </p:cNvPr>
          <p:cNvSpPr txBox="1"/>
          <p:nvPr/>
        </p:nvSpPr>
        <p:spPr>
          <a:xfrm>
            <a:off x="6820718" y="4305062"/>
            <a:ext cx="2127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i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Zdroj: Microsoft </a:t>
            </a:r>
            <a:r>
              <a:rPr lang="cs-CZ" sz="900" i="1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Copilot</a:t>
            </a:r>
            <a:endParaRPr lang="cs-CZ" sz="900" i="1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895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18" y="400467"/>
            <a:ext cx="8187669" cy="732526"/>
          </a:xfrm>
        </p:spPr>
        <p:txBody>
          <a:bodyPr/>
          <a:lstStyle/>
          <a:p>
            <a:r>
              <a:rPr lang="cs-CZ" sz="2200" b="1" dirty="0">
                <a:solidFill>
                  <a:schemeClr val="bg2"/>
                </a:solidFill>
              </a:rPr>
              <a:t>Klíčová oblast 3: </a:t>
            </a:r>
            <a:r>
              <a:rPr lang="it-IT" sz="2200" b="1" dirty="0">
                <a:solidFill>
                  <a:schemeClr val="bg2"/>
                </a:solidFill>
              </a:rPr>
              <a:t>AI dovednosti a dopady AI na trh práce</a:t>
            </a:r>
            <a:endParaRPr lang="cs-CZ" sz="2200" b="1" dirty="0">
              <a:solidFill>
                <a:schemeClr val="bg2"/>
              </a:solidFill>
            </a:endParaRP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735" y="929070"/>
            <a:ext cx="7882529" cy="3638781"/>
          </a:xfrm>
        </p:spPr>
        <p:txBody>
          <a:bodyPr/>
          <a:lstStyle/>
          <a:p>
            <a:pPr marL="114300" indent="0">
              <a:buNone/>
            </a:pPr>
            <a:r>
              <a:rPr lang="cs-CZ" sz="1350" b="1" dirty="0"/>
              <a:t>	</a:t>
            </a:r>
            <a:endParaRPr lang="cs-CZ" sz="1350" dirty="0"/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67F1DAB3-A4A4-45E3-BD94-027C388A8AE3}"/>
              </a:ext>
            </a:extLst>
          </p:cNvPr>
          <p:cNvSpPr txBox="1">
            <a:spLocks/>
          </p:cNvSpPr>
          <p:nvPr/>
        </p:nvSpPr>
        <p:spPr>
          <a:xfrm>
            <a:off x="700819" y="1533460"/>
            <a:ext cx="6174295" cy="3322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sz="1200" dirty="0"/>
              <a:t>Gesce: MPSV</a:t>
            </a:r>
          </a:p>
          <a:p>
            <a:pPr marL="114300" indent="0">
              <a:buNone/>
            </a:pPr>
            <a:r>
              <a:rPr lang="cs-CZ" sz="1200" dirty="0" err="1"/>
              <a:t>Spolugesce</a:t>
            </a:r>
            <a:r>
              <a:rPr lang="cs-CZ" sz="1200" dirty="0"/>
              <a:t>: ÚP ČR, MŠMT, MK, ÚVL-RVVI, NÚKIB, RHSD </a:t>
            </a:r>
            <a:br>
              <a:rPr lang="cs-CZ" sz="1300" i="1" dirty="0">
                <a:solidFill>
                  <a:schemeClr val="accent4"/>
                </a:solidFill>
              </a:rPr>
            </a:br>
            <a:endParaRPr lang="cs-CZ" sz="1300" i="1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4"/>
                </a:solidFill>
              </a:rPr>
              <a:t>Cíl 1: Flexibilní rámec zohledňující změny na trhu práce v kontextu využívání umělé inteligence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2: Rozvoj dovedností potřebných pro uplatnění na trhu práce i ve společnosti </a:t>
            </a:r>
            <a:br>
              <a:rPr lang="cs-CZ" sz="1200" b="1" dirty="0"/>
            </a:br>
            <a:r>
              <a:rPr lang="cs-CZ" sz="1200" b="1" dirty="0"/>
              <a:t>v kontextu digitalizace a zavádění umělé inteligence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3: Prevence digitálního vyloučení v kontextu využívání nástrojů umělé inteligence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4: Posilování informační gramotnost a informovanost občanů v kontextu využívání umělé inteligence  </a:t>
            </a:r>
          </a:p>
        </p:txBody>
      </p:sp>
      <p:graphicFrame>
        <p:nvGraphicFramePr>
          <p:cNvPr id="3" name="Tabulka 5">
            <a:extLst>
              <a:ext uri="{FF2B5EF4-FFF2-40B4-BE49-F238E27FC236}">
                <a16:creationId xmlns:a16="http://schemas.microsoft.com/office/drawing/2014/main" id="{A1140236-F772-4C14-98A8-37D7CEF47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259840"/>
              </p:ext>
            </p:extLst>
          </p:nvPr>
        </p:nvGraphicFramePr>
        <p:xfrm>
          <a:off x="700818" y="911393"/>
          <a:ext cx="7742364" cy="8685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742364">
                  <a:extLst>
                    <a:ext uri="{9D8B030D-6E8A-4147-A177-3AD203B41FA5}">
                      <a16:colId xmlns:a16="http://schemas.microsoft.com/office/drawing/2014/main" val="2529381838"/>
                    </a:ext>
                  </a:extLst>
                </a:gridCol>
              </a:tblGrid>
              <a:tr h="868509">
                <a:tc>
                  <a:txBody>
                    <a:bodyPr/>
                    <a:lstStyle/>
                    <a:p>
                      <a:pPr algn="ctr"/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„Digitálně vyspělá společnost, jejíž občané mají dostatečnou informační gramotnost a základní digitální dovednosti, které jim umožnují efektivně využívat nástroje umělé inteligence ke zefektivnění své činnosti </a:t>
                      </a:r>
                      <a:br>
                        <a:rPr lang="cs-CZ" sz="1200" b="0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v soukromém i pracovním životě a jsou díky tomu schopni pružně reagovat na evoluci trhu práce v souvislosti </a:t>
                      </a:r>
                      <a:br>
                        <a:rPr lang="cs-CZ" sz="1200" b="0" i="0" dirty="0">
                          <a:solidFill>
                            <a:schemeClr val="bg1"/>
                          </a:solidFill>
                        </a:rPr>
                      </a:br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se zaváděním nových technologií.“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8746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F2C9B193-AE64-4C81-B655-6808E0A99B00}"/>
              </a:ext>
            </a:extLst>
          </p:cNvPr>
          <p:cNvSpPr txBox="1"/>
          <p:nvPr/>
        </p:nvSpPr>
        <p:spPr>
          <a:xfrm>
            <a:off x="6809976" y="4284512"/>
            <a:ext cx="2127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i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Zdroj: Microsoft </a:t>
            </a:r>
            <a:r>
              <a:rPr lang="cs-CZ" sz="900" i="1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Copilot</a:t>
            </a:r>
            <a:endParaRPr lang="cs-CZ" sz="900" i="1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F89289A-8EBD-42E6-BFAD-F7A35D39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344" y="2180368"/>
            <a:ext cx="2104143" cy="210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4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18" y="400467"/>
            <a:ext cx="8187669" cy="732526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</a:rPr>
              <a:t>Klíčová oblast 4: Etické a právní aspekty AI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735" y="929070"/>
            <a:ext cx="7882529" cy="3638781"/>
          </a:xfrm>
        </p:spPr>
        <p:txBody>
          <a:bodyPr/>
          <a:lstStyle/>
          <a:p>
            <a:pPr marL="114300" indent="0">
              <a:buNone/>
            </a:pPr>
            <a:r>
              <a:rPr lang="cs-CZ" sz="1350" b="1" dirty="0"/>
              <a:t>	</a:t>
            </a:r>
            <a:endParaRPr lang="cs-CZ" sz="1350" dirty="0"/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67F1DAB3-A4A4-45E3-BD94-027C388A8AE3}"/>
              </a:ext>
            </a:extLst>
          </p:cNvPr>
          <p:cNvSpPr txBox="1">
            <a:spLocks/>
          </p:cNvSpPr>
          <p:nvPr/>
        </p:nvSpPr>
        <p:spPr>
          <a:xfrm>
            <a:off x="700819" y="1589116"/>
            <a:ext cx="6061830" cy="326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sz="1200" dirty="0"/>
              <a:t>Gesce: ÚVL-MDG, ÚVL-RVLP</a:t>
            </a:r>
          </a:p>
          <a:p>
            <a:pPr marL="114300" indent="0">
              <a:buNone/>
            </a:pPr>
            <a:r>
              <a:rPr lang="cs-CZ" sz="1200" dirty="0" err="1"/>
              <a:t>Spolugesce</a:t>
            </a:r>
            <a:r>
              <a:rPr lang="cs-CZ" sz="1200" dirty="0"/>
              <a:t>: </a:t>
            </a:r>
            <a:r>
              <a:rPr lang="cs-CZ" sz="1200" dirty="0" err="1"/>
              <a:t>MSp</a:t>
            </a:r>
            <a:r>
              <a:rPr lang="cs-CZ" sz="1200" dirty="0"/>
              <a:t>, MV, NÚKIB, MPO, MO, MK, MZV, </a:t>
            </a:r>
            <a:r>
              <a:rPr lang="cs-CZ" sz="1200" dirty="0" err="1"/>
              <a:t>MZd</a:t>
            </a:r>
            <a:r>
              <a:rPr lang="cs-CZ" sz="1200" dirty="0"/>
              <a:t>, MMR, </a:t>
            </a:r>
            <a:r>
              <a:rPr lang="cs-CZ" sz="1200" dirty="0" err="1"/>
              <a:t>MŽp</a:t>
            </a:r>
            <a:r>
              <a:rPr lang="cs-CZ" sz="1200" dirty="0"/>
              <a:t>, MŠMT, MPSV, </a:t>
            </a:r>
            <a:r>
              <a:rPr lang="cs-CZ" sz="1200" dirty="0" err="1"/>
              <a:t>MZe</a:t>
            </a:r>
            <a:r>
              <a:rPr lang="cs-CZ" sz="1200" dirty="0"/>
              <a:t>, MD, MF, ČNB, ÚOOÚ, LRV, AI </a:t>
            </a:r>
            <a:r>
              <a:rPr lang="cs-CZ" sz="1200" dirty="0" err="1"/>
              <a:t>Observatory</a:t>
            </a:r>
            <a:r>
              <a:rPr lang="cs-CZ" sz="1200" dirty="0"/>
              <a:t> and </a:t>
            </a:r>
            <a:r>
              <a:rPr lang="cs-CZ" sz="1200" dirty="0" err="1"/>
              <a:t>Forum</a:t>
            </a:r>
            <a:r>
              <a:rPr lang="cs-CZ" sz="1200" dirty="0"/>
              <a:t>, AI </a:t>
            </a:r>
            <a:r>
              <a:rPr lang="cs-CZ" sz="1200" dirty="0" err="1"/>
              <a:t>Czechia</a:t>
            </a:r>
            <a:r>
              <a:rPr lang="cs-CZ" sz="1200" dirty="0"/>
              <a:t>, SP ČR, HK ČR, AV ČR, ÚPV</a:t>
            </a:r>
            <a:br>
              <a:rPr lang="cs-CZ" sz="1300" i="1" dirty="0">
                <a:solidFill>
                  <a:schemeClr val="accent4"/>
                </a:solidFill>
              </a:rPr>
            </a:br>
            <a:endParaRPr lang="cs-CZ" sz="1300" i="1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4"/>
                </a:solidFill>
              </a:rPr>
              <a:t>Cíl 1: Předvídatelný právní rámec pro rozvoj umělé inteligence zajišťující adekvátní ochranu jednotlivců a jejich práv a svobod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2: Expertní kapacity pro efektivní dozor a vymáhání požadavků vyplývajících z platné legislativy v oblasti umělé inteligence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3: Dostupné soft-</a:t>
            </a:r>
            <a:r>
              <a:rPr lang="cs-CZ" sz="1200" b="1" dirty="0" err="1"/>
              <a:t>law</a:t>
            </a:r>
            <a:r>
              <a:rPr lang="cs-CZ" sz="1200" b="1" dirty="0"/>
              <a:t> nástroje, podpora a vzdělávání pro posílení důvěry v umělou inteligenci využívanou eticky a v souladu s lidskými právy  </a:t>
            </a:r>
          </a:p>
        </p:txBody>
      </p:sp>
      <p:graphicFrame>
        <p:nvGraphicFramePr>
          <p:cNvPr id="3" name="Tabulka 5">
            <a:extLst>
              <a:ext uri="{FF2B5EF4-FFF2-40B4-BE49-F238E27FC236}">
                <a16:creationId xmlns:a16="http://schemas.microsoft.com/office/drawing/2014/main" id="{A1140236-F772-4C14-98A8-37D7CEF47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642681"/>
              </p:ext>
            </p:extLst>
          </p:nvPr>
        </p:nvGraphicFramePr>
        <p:xfrm>
          <a:off x="700818" y="984725"/>
          <a:ext cx="7742364" cy="54873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742364">
                  <a:extLst>
                    <a:ext uri="{9D8B030D-6E8A-4147-A177-3AD203B41FA5}">
                      <a16:colId xmlns:a16="http://schemas.microsoft.com/office/drawing/2014/main" val="2529381838"/>
                    </a:ext>
                  </a:extLst>
                </a:gridCol>
              </a:tblGrid>
              <a:tr h="548735"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dirty="0">
                          <a:solidFill>
                            <a:schemeClr val="bg1"/>
                          </a:solidFill>
                        </a:rPr>
                        <a:t>„Závazná a nezávazná pravidla pro umělou inteligenci budující a posilující důvěru veřejnosti při jejím využívání s minimalizací možných rizik.“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87467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30BC8678-6FD3-4016-A4AF-91637229E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649" y="2037131"/>
            <a:ext cx="2216418" cy="221641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82A25F0-D472-45AB-B1CD-B0462BFCBCDE}"/>
              </a:ext>
            </a:extLst>
          </p:cNvPr>
          <p:cNvSpPr txBox="1"/>
          <p:nvPr/>
        </p:nvSpPr>
        <p:spPr>
          <a:xfrm>
            <a:off x="6851505" y="4282045"/>
            <a:ext cx="2127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i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Zdroj: Microsoft </a:t>
            </a:r>
            <a:r>
              <a:rPr lang="cs-CZ" sz="900" i="1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Copilot</a:t>
            </a:r>
            <a:endParaRPr lang="cs-CZ" sz="900" i="1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17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18" y="400467"/>
            <a:ext cx="8187669" cy="732526"/>
          </a:xfrm>
        </p:spPr>
        <p:txBody>
          <a:bodyPr/>
          <a:lstStyle/>
          <a:p>
            <a:r>
              <a:rPr lang="cs-CZ" sz="2400" b="1" dirty="0">
                <a:solidFill>
                  <a:schemeClr val="bg2"/>
                </a:solidFill>
              </a:rPr>
              <a:t>Klíčová oblast 5: Bezpečnostní aspekty AI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735" y="929070"/>
            <a:ext cx="7882529" cy="3638781"/>
          </a:xfrm>
        </p:spPr>
        <p:txBody>
          <a:bodyPr/>
          <a:lstStyle/>
          <a:p>
            <a:pPr marL="114300" indent="0">
              <a:buNone/>
            </a:pPr>
            <a:r>
              <a:rPr lang="cs-CZ" sz="1350" b="1" dirty="0"/>
              <a:t>	</a:t>
            </a:r>
            <a:endParaRPr lang="cs-CZ" sz="1350" dirty="0"/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67F1DAB3-A4A4-45E3-BD94-027C388A8AE3}"/>
              </a:ext>
            </a:extLst>
          </p:cNvPr>
          <p:cNvSpPr txBox="1">
            <a:spLocks/>
          </p:cNvSpPr>
          <p:nvPr/>
        </p:nvSpPr>
        <p:spPr>
          <a:xfrm>
            <a:off x="700818" y="1738818"/>
            <a:ext cx="5978703" cy="311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sz="1200" dirty="0"/>
              <a:t>Gesce: MPO, NÚKIB</a:t>
            </a:r>
          </a:p>
          <a:p>
            <a:pPr marL="114300" indent="0">
              <a:buNone/>
            </a:pPr>
            <a:r>
              <a:rPr lang="cs-CZ" sz="1200" dirty="0" err="1"/>
              <a:t>Spolugesce</a:t>
            </a:r>
            <a:r>
              <a:rPr lang="cs-CZ" sz="1200" dirty="0"/>
              <a:t>: MV, MO, MŠMT, MZV, MD, ÚVL (Bezpečnostní rada státu a její pracovní orgány </a:t>
            </a:r>
            <a:br>
              <a:rPr lang="cs-CZ" sz="1200" dirty="0"/>
            </a:br>
            <a:r>
              <a:rPr lang="cs-CZ" sz="1200" dirty="0"/>
              <a:t>a skupiny), zpravodajské služby </a:t>
            </a:r>
            <a:br>
              <a:rPr lang="cs-CZ" sz="1300" i="1" dirty="0">
                <a:solidFill>
                  <a:schemeClr val="accent4"/>
                </a:solidFill>
              </a:rPr>
            </a:br>
            <a:endParaRPr lang="cs-CZ" sz="1300" i="1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4"/>
                </a:solidFill>
              </a:rPr>
              <a:t>Cíl 1: Bezpečná a zabezpečená umělá inteligence včetně aspektů kybernetické bezpečnosti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2: Zajištěná ekonomická bezpečnost pro rozvoj umělé inteligence s ohledem na mezinárodní hodnotový a dodavatelský řetězec </a:t>
            </a:r>
          </a:p>
        </p:txBody>
      </p:sp>
      <p:graphicFrame>
        <p:nvGraphicFramePr>
          <p:cNvPr id="3" name="Tabulka 5">
            <a:extLst>
              <a:ext uri="{FF2B5EF4-FFF2-40B4-BE49-F238E27FC236}">
                <a16:creationId xmlns:a16="http://schemas.microsoft.com/office/drawing/2014/main" id="{A1140236-F772-4C14-98A8-37D7CEF47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67039"/>
              </p:ext>
            </p:extLst>
          </p:nvPr>
        </p:nvGraphicFramePr>
        <p:xfrm>
          <a:off x="700818" y="967680"/>
          <a:ext cx="7812446" cy="73252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812446">
                  <a:extLst>
                    <a:ext uri="{9D8B030D-6E8A-4147-A177-3AD203B41FA5}">
                      <a16:colId xmlns:a16="http://schemas.microsoft.com/office/drawing/2014/main" val="2529381838"/>
                    </a:ext>
                  </a:extLst>
                </a:gridCol>
              </a:tblGrid>
              <a:tr h="732527"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solidFill>
                            <a:schemeClr val="bg1"/>
                          </a:solidFill>
                        </a:rPr>
                        <a:t>„Systémy umělé inteligence vyvíjené, provozované a využívané v České republice splňují vysoké standardy kybernetické bezpečnosti a zároveň je minimalizována jejich zranitelnost s ohledem na ekonomickou bezpečnost.“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87467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2EE3327D-5C66-4663-811A-F6F90B2EB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925" y="2086868"/>
            <a:ext cx="2127562" cy="21275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0F7AFE9-DCF6-4A4B-923A-F4A0F80DF6EC}"/>
              </a:ext>
            </a:extLst>
          </p:cNvPr>
          <p:cNvSpPr txBox="1"/>
          <p:nvPr/>
        </p:nvSpPr>
        <p:spPr>
          <a:xfrm>
            <a:off x="6748232" y="4214430"/>
            <a:ext cx="2127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i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Zdroj: Microsoft </a:t>
            </a:r>
            <a:r>
              <a:rPr lang="cs-CZ" sz="900" i="1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Copilot</a:t>
            </a:r>
            <a:endParaRPr lang="cs-CZ" sz="900" i="1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90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18" y="400467"/>
            <a:ext cx="8187669" cy="732526"/>
          </a:xfrm>
        </p:spPr>
        <p:txBody>
          <a:bodyPr/>
          <a:lstStyle/>
          <a:p>
            <a:r>
              <a:rPr lang="cs-CZ" sz="2200" b="1" dirty="0">
                <a:solidFill>
                  <a:schemeClr val="bg2"/>
                </a:solidFill>
              </a:rPr>
              <a:t>Klíčová oblast 6: AI v průmyslu a podnikání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735" y="929070"/>
            <a:ext cx="7882529" cy="3638781"/>
          </a:xfrm>
        </p:spPr>
        <p:txBody>
          <a:bodyPr/>
          <a:lstStyle/>
          <a:p>
            <a:pPr marL="114300" indent="0">
              <a:buNone/>
            </a:pPr>
            <a:r>
              <a:rPr lang="cs-CZ" sz="1350" b="1" dirty="0"/>
              <a:t>	</a:t>
            </a:r>
            <a:endParaRPr lang="cs-CZ" sz="1350" dirty="0"/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67F1DAB3-A4A4-45E3-BD94-027C388A8AE3}"/>
              </a:ext>
            </a:extLst>
          </p:cNvPr>
          <p:cNvSpPr txBox="1">
            <a:spLocks/>
          </p:cNvSpPr>
          <p:nvPr/>
        </p:nvSpPr>
        <p:spPr>
          <a:xfrm>
            <a:off x="700819" y="1584309"/>
            <a:ext cx="6061830" cy="327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sz="1200" dirty="0"/>
              <a:t>Gesce: MPO</a:t>
            </a:r>
          </a:p>
          <a:p>
            <a:pPr marL="114300" indent="0">
              <a:buNone/>
            </a:pPr>
            <a:r>
              <a:rPr lang="cs-CZ" sz="1200" dirty="0" err="1"/>
              <a:t>Spolugesce</a:t>
            </a:r>
            <a:r>
              <a:rPr lang="cs-CZ" sz="1200" dirty="0"/>
              <a:t>: MO, MZV, MD, MF, NÚKIB, ÚVL-MDG, CzechInvest, </a:t>
            </a:r>
            <a:r>
              <a:rPr lang="cs-CZ" sz="1200" dirty="0" err="1"/>
              <a:t>CzechTrade</a:t>
            </a:r>
            <a:r>
              <a:rPr lang="cs-CZ" sz="1200" dirty="0"/>
              <a:t>, SP ČR, HK ČR, AMSP ČR </a:t>
            </a:r>
            <a:br>
              <a:rPr lang="cs-CZ" sz="1300" i="1" dirty="0">
                <a:solidFill>
                  <a:schemeClr val="accent4"/>
                </a:solidFill>
              </a:rPr>
            </a:br>
            <a:endParaRPr lang="cs-CZ" sz="1300" i="1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4"/>
                </a:solidFill>
              </a:rPr>
              <a:t>Cíl 1: Rozvoj mezinárodně konkurenceschopných start-upů zaměřených na umělou inteligenci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2: Podniky využívají technologie umělé inteligence jako nástroj digitální transformace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3: Pokročilá řešení založená na umělé inteligenci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4: Přívětivé právní prostředí pro rozvoj umělé inteligence </a:t>
            </a:r>
          </a:p>
          <a:p>
            <a:pPr marL="114300" indent="0">
              <a:buNone/>
            </a:pPr>
            <a:endParaRPr lang="cs-CZ" sz="1200" b="1" dirty="0"/>
          </a:p>
        </p:txBody>
      </p:sp>
      <p:graphicFrame>
        <p:nvGraphicFramePr>
          <p:cNvPr id="3" name="Tabulka 5">
            <a:extLst>
              <a:ext uri="{FF2B5EF4-FFF2-40B4-BE49-F238E27FC236}">
                <a16:creationId xmlns:a16="http://schemas.microsoft.com/office/drawing/2014/main" id="{A1140236-F772-4C14-98A8-37D7CEF47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25428"/>
              </p:ext>
            </p:extLst>
          </p:nvPr>
        </p:nvGraphicFramePr>
        <p:xfrm>
          <a:off x="700818" y="1058859"/>
          <a:ext cx="7742364" cy="65705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742364">
                  <a:extLst>
                    <a:ext uri="{9D8B030D-6E8A-4147-A177-3AD203B41FA5}">
                      <a16:colId xmlns:a16="http://schemas.microsoft.com/office/drawing/2014/main" val="2529381838"/>
                    </a:ext>
                  </a:extLst>
                </a:gridCol>
              </a:tblGrid>
              <a:tr h="657054">
                <a:tc>
                  <a:txBody>
                    <a:bodyPr/>
                    <a:lstStyle/>
                    <a:p>
                      <a:pPr algn="ctr"/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„České podniky nabízejí inovativní řešení založená na důvěryhodné umělé inteligenci, která na národní úrovni slouží jako nástroj podporující digitální transformaci v předvídatelném právním prostředí a na mezinárodní scéně posouvají Českou republiku výše v globálních hodnotových řetězcích.“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87467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12D95E1A-EDD7-4A59-9C30-ACB00D976B29}"/>
              </a:ext>
            </a:extLst>
          </p:cNvPr>
          <p:cNvSpPr txBox="1"/>
          <p:nvPr/>
        </p:nvSpPr>
        <p:spPr>
          <a:xfrm>
            <a:off x="6790657" y="4214430"/>
            <a:ext cx="2127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i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Zdroj: Microsoft </a:t>
            </a:r>
            <a:r>
              <a:rPr lang="cs-CZ" sz="900" i="1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Copilot</a:t>
            </a:r>
            <a:endParaRPr lang="cs-CZ" sz="900" i="1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57B644D-FB74-4DCE-9662-B2EE1781D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521" y="2005464"/>
            <a:ext cx="2208966" cy="220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2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27FD62-EFFC-49C0-89C8-487C2A356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18" y="400467"/>
            <a:ext cx="8187669" cy="732526"/>
          </a:xfrm>
        </p:spPr>
        <p:txBody>
          <a:bodyPr/>
          <a:lstStyle/>
          <a:p>
            <a:r>
              <a:rPr lang="cs-CZ" sz="2200" b="1" dirty="0">
                <a:solidFill>
                  <a:schemeClr val="bg2"/>
                </a:solidFill>
              </a:rPr>
              <a:t>Klíčová oblast 7: AI ve veřejné správě a ve veřejných službách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DAE9F26-B921-4508-B156-315B87FDE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735" y="929070"/>
            <a:ext cx="7882529" cy="3638781"/>
          </a:xfrm>
        </p:spPr>
        <p:txBody>
          <a:bodyPr/>
          <a:lstStyle/>
          <a:p>
            <a:pPr marL="114300" indent="0">
              <a:buNone/>
            </a:pPr>
            <a:r>
              <a:rPr lang="cs-CZ" sz="1350" b="1" dirty="0"/>
              <a:t>	</a:t>
            </a:r>
            <a:endParaRPr lang="cs-CZ" sz="1350" dirty="0"/>
          </a:p>
        </p:txBody>
      </p:sp>
      <p:sp>
        <p:nvSpPr>
          <p:cNvPr id="5" name="Zástupný symbol pro text 3">
            <a:extLst>
              <a:ext uri="{FF2B5EF4-FFF2-40B4-BE49-F238E27FC236}">
                <a16:creationId xmlns:a16="http://schemas.microsoft.com/office/drawing/2014/main" id="{67F1DAB3-A4A4-45E3-BD94-027C388A8AE3}"/>
              </a:ext>
            </a:extLst>
          </p:cNvPr>
          <p:cNvSpPr txBox="1">
            <a:spLocks/>
          </p:cNvSpPr>
          <p:nvPr/>
        </p:nvSpPr>
        <p:spPr>
          <a:xfrm>
            <a:off x="700819" y="1232240"/>
            <a:ext cx="5822228" cy="3510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cs-CZ" sz="1200" dirty="0"/>
              <a:t>Gesce: MV</a:t>
            </a:r>
          </a:p>
          <a:p>
            <a:pPr marL="114300" indent="0">
              <a:buNone/>
            </a:pPr>
            <a:r>
              <a:rPr lang="cs-CZ" sz="1200" dirty="0" err="1"/>
              <a:t>Spolugesce</a:t>
            </a:r>
            <a:r>
              <a:rPr lang="cs-CZ" sz="1200" dirty="0"/>
              <a:t>: DIA, MMR, </a:t>
            </a:r>
            <a:r>
              <a:rPr lang="cs-CZ" sz="1200" dirty="0" err="1"/>
              <a:t>MZd</a:t>
            </a:r>
            <a:r>
              <a:rPr lang="cs-CZ" sz="1200" dirty="0"/>
              <a:t>, MPSV, </a:t>
            </a:r>
            <a:r>
              <a:rPr lang="cs-CZ" sz="1200" dirty="0" err="1"/>
              <a:t>MSp</a:t>
            </a:r>
            <a:r>
              <a:rPr lang="cs-CZ" sz="1200" dirty="0"/>
              <a:t>, MO, MK, NÚKIB, MPO, MD, SMO ČR, SMS ČR, </a:t>
            </a:r>
            <a:br>
              <a:rPr lang="cs-CZ" sz="1200" dirty="0"/>
            </a:br>
            <a:r>
              <a:rPr lang="cs-CZ" sz="1200" dirty="0"/>
              <a:t>AK ČR, TA ČR</a:t>
            </a:r>
            <a:r>
              <a:rPr lang="cs-CZ" sz="1200" b="1" dirty="0"/>
              <a:t>	</a:t>
            </a:r>
            <a:br>
              <a:rPr lang="cs-CZ" sz="1300" i="1" dirty="0">
                <a:solidFill>
                  <a:schemeClr val="accent4"/>
                </a:solidFill>
              </a:rPr>
            </a:br>
            <a:endParaRPr lang="cs-CZ" sz="1300" i="1" dirty="0">
              <a:solidFill>
                <a:schemeClr val="accent4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>
                <a:solidFill>
                  <a:schemeClr val="accent4"/>
                </a:solidFill>
              </a:rPr>
              <a:t>Cíl 1: Kvalitní data a výkonná digitální infrastruktura umožňující provoz veřejné správy a veřejných služeb s využitím umělé inteligence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2: Zaměstnanci veřejné správy a veřejných služeb znají možnosti a omezení využívání umělé inteligence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3: Technologie umělé inteligence využívané ve veřejné správě a veřejných službách splňují vysoké bezpečnostní standardy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4: Umělá inteligence je v rámci veřejných služeb využívána eticky, transparentně a zaručuje rovné příležitosti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200" b="1" dirty="0"/>
              <a:t>Cíl 5: Rozšíření využití umělé inteligence v české veřejné správě a veřejných službách </a:t>
            </a:r>
          </a:p>
        </p:txBody>
      </p:sp>
      <p:graphicFrame>
        <p:nvGraphicFramePr>
          <p:cNvPr id="3" name="Tabulka 5">
            <a:extLst>
              <a:ext uri="{FF2B5EF4-FFF2-40B4-BE49-F238E27FC236}">
                <a16:creationId xmlns:a16="http://schemas.microsoft.com/office/drawing/2014/main" id="{A1140236-F772-4C14-98A8-37D7CEF47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063013"/>
              </p:ext>
            </p:extLst>
          </p:nvPr>
        </p:nvGraphicFramePr>
        <p:xfrm>
          <a:off x="700817" y="883300"/>
          <a:ext cx="7742364" cy="67687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742364">
                  <a:extLst>
                    <a:ext uri="{9D8B030D-6E8A-4147-A177-3AD203B41FA5}">
                      <a16:colId xmlns:a16="http://schemas.microsoft.com/office/drawing/2014/main" val="2529381838"/>
                    </a:ext>
                  </a:extLst>
                </a:gridCol>
              </a:tblGrid>
              <a:tr h="676872">
                <a:tc>
                  <a:txBody>
                    <a:bodyPr/>
                    <a:lstStyle/>
                    <a:p>
                      <a:pPr algn="ctr"/>
                      <a:r>
                        <a:rPr lang="cs-CZ" sz="1200" b="0" i="0" dirty="0">
                          <a:solidFill>
                            <a:schemeClr val="bg1"/>
                          </a:solidFill>
                        </a:rPr>
                        <a:t>„Moderní a efektivně fungující veřejná správa využívající umělou inteligenci, jejíž zaměstnanci disponují potřebnými dovednostmi. V rámci pracovních aktivit dodržují etická a bezpečnostní standardy a zabezpečují tak kvalitní služby pro občany ČR.“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87467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173CF31F-3376-44C3-8E0C-3E0419CE8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860" y="1961012"/>
            <a:ext cx="2244130" cy="224413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7C92AFF-771E-40AF-9CDD-376147FE85F1}"/>
              </a:ext>
            </a:extLst>
          </p:cNvPr>
          <p:cNvSpPr txBox="1"/>
          <p:nvPr/>
        </p:nvSpPr>
        <p:spPr>
          <a:xfrm>
            <a:off x="6790657" y="4214430"/>
            <a:ext cx="2127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i="1" dirty="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Zdroj: Microsoft </a:t>
            </a:r>
            <a:r>
              <a:rPr lang="cs-CZ" sz="900" i="1" dirty="0" err="1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Copilot</a:t>
            </a:r>
            <a:endParaRPr lang="cs-CZ" sz="900" i="1" dirty="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185005"/>
      </p:ext>
    </p:extLst>
  </p:cSld>
  <p:clrMapOvr>
    <a:masterClrMapping/>
  </p:clrMapOvr>
</p:sld>
</file>

<file path=ppt/theme/theme1.xml><?xml version="1.0" encoding="utf-8"?>
<a:theme xmlns:a="http://schemas.openxmlformats.org/drawingml/2006/main" name="Předloha V1">
  <a:themeElements>
    <a:clrScheme name="MPO-B">
      <a:dk1>
        <a:srgbClr val="000000"/>
      </a:dk1>
      <a:lt1>
        <a:srgbClr val="FFFFFF"/>
      </a:lt1>
      <a:dk2>
        <a:srgbClr val="004B8D"/>
      </a:dk2>
      <a:lt2>
        <a:srgbClr val="FFFFFF"/>
      </a:lt2>
      <a:accent1>
        <a:srgbClr val="B9E0F7"/>
      </a:accent1>
      <a:accent2>
        <a:srgbClr val="13B5F4"/>
      </a:accent2>
      <a:accent3>
        <a:srgbClr val="0096D6"/>
      </a:accent3>
      <a:accent4>
        <a:srgbClr val="004B8D"/>
      </a:accent4>
      <a:accent5>
        <a:srgbClr val="E31B23"/>
      </a:accent5>
      <a:accent6>
        <a:srgbClr val="B5121B"/>
      </a:accent6>
      <a:hlink>
        <a:srgbClr val="13B5F4"/>
      </a:hlink>
      <a:folHlink>
        <a:srgbClr val="E31B2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2733</TotalTime>
  <Words>1777</Words>
  <Application>Microsoft Office PowerPoint</Application>
  <PresentationFormat>Předvádění na obrazovce (16:9)</PresentationFormat>
  <Paragraphs>183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Předloha V1</vt:lpstr>
      <vt:lpstr>Vlastní návrh</vt:lpstr>
      <vt:lpstr>Národní strategie umělé inteligence  České republiky 2030 (NAIS)  </vt:lpstr>
      <vt:lpstr>Národní strategie umělé inteligence ČR 2030</vt:lpstr>
      <vt:lpstr>Klíčová oblast 1: AI ve výzkumu, vývoji a inovacích</vt:lpstr>
      <vt:lpstr>Klíčová oblast 2: Vzdělávání a expertíza v oblasti AI</vt:lpstr>
      <vt:lpstr>Klíčová oblast 3: AI dovednosti a dopady AI na trh práce</vt:lpstr>
      <vt:lpstr>Klíčová oblast 4: Etické a právní aspekty AI</vt:lpstr>
      <vt:lpstr>Klíčová oblast 5: Bezpečnostní aspekty AI</vt:lpstr>
      <vt:lpstr>Klíčová oblast 6: AI v průmyslu a podnikání</vt:lpstr>
      <vt:lpstr>Klíčová oblast 7: AI ve veřejné správě a ve veřejných službách</vt:lpstr>
      <vt:lpstr>Akční plán Národní strategie umělé inteligence ČR 2030</vt:lpstr>
      <vt:lpstr>Akční plán Národní strategie umělé inteligence ČR 2030</vt:lpstr>
      <vt:lpstr>Evropská centra pro digitální inovace (EDIHy) </vt:lpstr>
      <vt:lpstr>Testovací a experimentální zařízení pro umělou inteligenci (AI TEF)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Komercializace výsledků VaVaI a technologická spolupráce se zahraničím</dc:title>
  <dc:creator>Kobliha Jan</dc:creator>
  <cp:lastModifiedBy>Škrábalová Lenka</cp:lastModifiedBy>
  <cp:revision>190</cp:revision>
  <dcterms:modified xsi:type="dcterms:W3CDTF">2024-11-04T16:57:33Z</dcterms:modified>
</cp:coreProperties>
</file>