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67" r:id="rId2"/>
    <p:sldId id="794" r:id="rId3"/>
    <p:sldId id="1116" r:id="rId4"/>
    <p:sldId id="1113" r:id="rId5"/>
    <p:sldId id="1109" r:id="rId6"/>
    <p:sldId id="1119" r:id="rId7"/>
    <p:sldId id="1120" r:id="rId8"/>
    <p:sldId id="1127" r:id="rId9"/>
    <p:sldId id="1128" r:id="rId10"/>
    <p:sldId id="1097" r:id="rId11"/>
    <p:sldId id="1094" r:id="rId12"/>
  </p:sldIdLst>
  <p:sldSz cx="12192000" cy="6858000"/>
  <p:notesSz cx="6797675" cy="9928225"/>
  <p:embeddedFontLst>
    <p:embeddedFont>
      <p:font typeface="Aptos SemiBold" panose="020B0004020202020204" pitchFamily="34" charset="0"/>
      <p:bold r:id="rId15"/>
    </p:embeddedFont>
    <p:embeddedFont>
      <p:font typeface="Inria Sans" pitchFamily="2" charset="-18"/>
      <p:regular r:id="rId16"/>
      <p:bold r:id="rId17"/>
      <p:italic r:id="rId18"/>
      <p:boldItalic r:id="rId19"/>
    </p:embeddedFont>
    <p:embeddedFont>
      <p:font typeface="Inria Sans Light" pitchFamily="2" charset="-18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í veřejná správa 2025" id="{9E522070-8A53-4D04-B016-7FBAC64E90A0}">
          <p14:sldIdLst>
            <p14:sldId id="767"/>
            <p14:sldId id="794"/>
            <p14:sldId id="1116"/>
            <p14:sldId id="1113"/>
            <p14:sldId id="1109"/>
            <p14:sldId id="1119"/>
            <p14:sldId id="1120"/>
            <p14:sldId id="1127"/>
            <p14:sldId id="1128"/>
            <p14:sldId id="1097"/>
            <p14:sldId id="10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4F1"/>
    <a:srgbClr val="D03B58"/>
    <a:srgbClr val="E89DAC"/>
    <a:srgbClr val="A3DAF2"/>
    <a:srgbClr val="1F3E7E"/>
    <a:srgbClr val="8F9EBE"/>
    <a:srgbClr val="003192"/>
    <a:srgbClr val="064264"/>
    <a:srgbClr val="BFBFBF"/>
    <a:srgbClr val="1EA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7478" autoAdjust="0"/>
  </p:normalViewPr>
  <p:slideViewPr>
    <p:cSldViewPr snapToGrid="0" snapToObjects="1">
      <p:cViewPr varScale="1">
        <p:scale>
          <a:sx n="107" d="100"/>
          <a:sy n="107" d="100"/>
        </p:scale>
        <p:origin x="66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6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 snapToObjects="1">
      <p:cViewPr varScale="1">
        <p:scale>
          <a:sx n="78" d="100"/>
          <a:sy n="78" d="100"/>
        </p:scale>
        <p:origin x="97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6F44F-9E40-45A5-BD6B-A9360FD51654}" type="doc">
      <dgm:prSet loTypeId="urn:microsoft.com/office/officeart/2005/8/layout/cycle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5636C2DF-3B01-45B7-B189-281909B68639}">
      <dgm:prSet phldrT="[Text]" phldr="0" custT="1"/>
      <dgm:spPr>
        <a:solidFill>
          <a:schemeClr val="tx1">
            <a:lumMod val="95000"/>
          </a:schemeClr>
        </a:solidFill>
        <a:ln w="76200">
          <a:solidFill>
            <a:schemeClr val="bg2"/>
          </a:solidFill>
        </a:ln>
      </dgm:spPr>
      <dgm:t>
        <a:bodyPr/>
        <a:lstStyle/>
        <a:p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Rešerše</a:t>
          </a:r>
          <a:br>
            <a:rPr lang="cs-CZ" sz="1600" b="1" dirty="0">
              <a:solidFill>
                <a:schemeClr val="bg2"/>
              </a:solidFill>
              <a:latin typeface="Inria Sans" pitchFamily="2" charset="-18"/>
            </a:rPr>
          </a:br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Analýzy</a:t>
          </a:r>
        </a:p>
      </dgm:t>
    </dgm:pt>
    <dgm:pt modelId="{33C96A86-5E1D-45FA-BDE2-1DD1C9CD860F}" type="parTrans" cxnId="{250A5D76-D3A5-47C8-A3BB-14784FE5E666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7748C568-EBEE-4AA6-95F3-1DCE44AF137C}" type="sibTrans" cxnId="{250A5D76-D3A5-47C8-A3BB-14784FE5E666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3EBDD19F-24B7-48C7-BB4F-8F932A41E021}">
      <dgm:prSet phldrT="[Text]" phldr="0" custT="1"/>
      <dgm:spPr>
        <a:solidFill>
          <a:schemeClr val="tx1">
            <a:lumMod val="95000"/>
          </a:schemeClr>
        </a:solidFill>
        <a:ln w="76200">
          <a:solidFill>
            <a:schemeClr val="bg2"/>
          </a:solidFill>
        </a:ln>
      </dgm:spPr>
      <dgm:t>
        <a:bodyPr/>
        <a:lstStyle/>
        <a:p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Asistence úředníkům </a:t>
          </a:r>
          <a:br>
            <a:rPr lang="cs-CZ" sz="1600" b="1" dirty="0">
              <a:solidFill>
                <a:schemeClr val="bg2"/>
              </a:solidFill>
              <a:latin typeface="Inria Sans" pitchFamily="2" charset="-18"/>
            </a:rPr>
          </a:br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i občanům</a:t>
          </a:r>
        </a:p>
      </dgm:t>
    </dgm:pt>
    <dgm:pt modelId="{735333AF-5E01-4304-84C4-22356DBD7285}" type="parTrans" cxnId="{7C21CD1A-2FEB-4A35-A061-F13B9269111C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A91320BD-AFAF-45B9-BACF-2056EE816106}" type="sibTrans" cxnId="{7C21CD1A-2FEB-4A35-A061-F13B9269111C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EF1F069F-FEFA-4888-879F-33C4E78060F8}">
      <dgm:prSet phldrT="[Text]" custT="1"/>
      <dgm:spPr>
        <a:solidFill>
          <a:schemeClr val="tx1">
            <a:lumMod val="95000"/>
          </a:schemeClr>
        </a:solidFill>
        <a:ln w="76200">
          <a:solidFill>
            <a:schemeClr val="bg2"/>
          </a:solidFill>
        </a:ln>
      </dgm:spPr>
      <dgm:t>
        <a:bodyPr/>
        <a:lstStyle/>
        <a:p>
          <a:r>
            <a:rPr lang="cs-CZ" sz="1500" b="1" dirty="0">
              <a:solidFill>
                <a:schemeClr val="bg2"/>
              </a:solidFill>
              <a:latin typeface="Inria Sans" pitchFamily="2" charset="-18"/>
            </a:rPr>
            <a:t>Automatizace</a:t>
          </a:r>
          <a:br>
            <a:rPr lang="cs-CZ" sz="1600" b="1" dirty="0">
              <a:solidFill>
                <a:schemeClr val="bg2"/>
              </a:solidFill>
              <a:latin typeface="Inria Sans" pitchFamily="2" charset="-18"/>
            </a:rPr>
          </a:br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agend</a:t>
          </a:r>
        </a:p>
      </dgm:t>
    </dgm:pt>
    <dgm:pt modelId="{4C1979EA-B0A8-4305-8861-5CB227F9CD7F}" type="parTrans" cxnId="{968C4BE7-1614-4923-A168-278258183E65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325E1828-188C-4EFC-B8D3-F20A84DB81F4}" type="sibTrans" cxnId="{968C4BE7-1614-4923-A168-278258183E65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A60327FD-56F5-4A2E-B0E0-5B15984ECBC6}">
      <dgm:prSet phldrT="[Text]" phldr="0" custT="1"/>
      <dgm:spPr>
        <a:solidFill>
          <a:schemeClr val="tx1">
            <a:lumMod val="95000"/>
          </a:schemeClr>
        </a:solidFill>
        <a:ln w="76200">
          <a:solidFill>
            <a:schemeClr val="bg2"/>
          </a:solidFill>
        </a:ln>
      </dgm:spPr>
      <dgm:t>
        <a:bodyPr/>
        <a:lstStyle/>
        <a:p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Efektivní správa dat</a:t>
          </a:r>
        </a:p>
      </dgm:t>
    </dgm:pt>
    <dgm:pt modelId="{E05F3943-2E60-4577-BBB1-E7F44FAE09F9}" type="parTrans" cxnId="{A1F0F9E0-2F5C-4567-AC3E-74C8F4199BD4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C16C1365-4C89-4F19-9B05-4063FD2E4BE2}" type="sibTrans" cxnId="{A1F0F9E0-2F5C-4567-AC3E-74C8F4199BD4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615AE00E-D41A-4327-B5D1-BF655D88C9E6}">
      <dgm:prSet phldrT="[Text]" phldr="0" custT="1"/>
      <dgm:spPr>
        <a:solidFill>
          <a:schemeClr val="tx1">
            <a:lumMod val="95000"/>
          </a:schemeClr>
        </a:solidFill>
        <a:ln w="76200">
          <a:solidFill>
            <a:schemeClr val="bg2"/>
          </a:solidFill>
        </a:ln>
      </dgm:spPr>
      <dgm:t>
        <a:bodyPr/>
        <a:lstStyle/>
        <a:p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Data-</a:t>
          </a:r>
          <a:r>
            <a:rPr lang="cs-CZ" sz="1600" b="1" dirty="0" err="1">
              <a:solidFill>
                <a:schemeClr val="bg2"/>
              </a:solidFill>
              <a:latin typeface="Inria Sans" pitchFamily="2" charset="-18"/>
            </a:rPr>
            <a:t>driven</a:t>
          </a:r>
          <a:r>
            <a:rPr lang="cs-CZ" sz="1600" b="1" dirty="0">
              <a:solidFill>
                <a:schemeClr val="bg2"/>
              </a:solidFill>
              <a:latin typeface="Inria Sans" pitchFamily="2" charset="-18"/>
            </a:rPr>
            <a:t> rozhodování</a:t>
          </a:r>
        </a:p>
      </dgm:t>
    </dgm:pt>
    <dgm:pt modelId="{564D0D4E-7D85-4099-BCD1-3D93F0D1007A}" type="parTrans" cxnId="{DB9EC6EE-04A4-49EB-AF46-9E6C1AD04309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B1D59025-0F5C-4EB4-A4F3-50117A7EA26A}" type="sibTrans" cxnId="{DB9EC6EE-04A4-49EB-AF46-9E6C1AD04309}">
      <dgm:prSet/>
      <dgm:spPr/>
      <dgm:t>
        <a:bodyPr/>
        <a:lstStyle/>
        <a:p>
          <a:endParaRPr lang="cs-CZ" sz="1200">
            <a:latin typeface="Inria Sans" pitchFamily="2" charset="-18"/>
          </a:endParaRPr>
        </a:p>
      </dgm:t>
    </dgm:pt>
    <dgm:pt modelId="{7D787920-3315-4B86-BE16-275A183A1DDD}" type="pres">
      <dgm:prSet presAssocID="{EE86F44F-9E40-45A5-BD6B-A9360FD51654}" presName="cycle" presStyleCnt="0">
        <dgm:presLayoutVars>
          <dgm:dir/>
          <dgm:resizeHandles val="exact"/>
        </dgm:presLayoutVars>
      </dgm:prSet>
      <dgm:spPr/>
    </dgm:pt>
    <dgm:pt modelId="{15D624B7-780C-4EF4-8E11-747D5D05A15C}" type="pres">
      <dgm:prSet presAssocID="{5636C2DF-3B01-45B7-B189-281909B68639}" presName="node" presStyleLbl="node1" presStyleIdx="0" presStyleCnt="5">
        <dgm:presLayoutVars>
          <dgm:bulletEnabled val="1"/>
        </dgm:presLayoutVars>
      </dgm:prSet>
      <dgm:spPr/>
    </dgm:pt>
    <dgm:pt modelId="{95F82927-9C19-407C-B14D-C0F8D2B475EF}" type="pres">
      <dgm:prSet presAssocID="{5636C2DF-3B01-45B7-B189-281909B68639}" presName="spNode" presStyleCnt="0"/>
      <dgm:spPr/>
    </dgm:pt>
    <dgm:pt modelId="{545A466E-BF15-429F-8112-548F5B63F241}" type="pres">
      <dgm:prSet presAssocID="{7748C568-EBEE-4AA6-95F3-1DCE44AF137C}" presName="sibTrans" presStyleLbl="sibTrans1D1" presStyleIdx="0" presStyleCnt="5"/>
      <dgm:spPr/>
    </dgm:pt>
    <dgm:pt modelId="{192720C3-D63B-4079-9531-B04C7A7C4F31}" type="pres">
      <dgm:prSet presAssocID="{3EBDD19F-24B7-48C7-BB4F-8F932A41E021}" presName="node" presStyleLbl="node1" presStyleIdx="1" presStyleCnt="5">
        <dgm:presLayoutVars>
          <dgm:bulletEnabled val="1"/>
        </dgm:presLayoutVars>
      </dgm:prSet>
      <dgm:spPr/>
    </dgm:pt>
    <dgm:pt modelId="{E2BEEC66-C1B0-448B-8B24-E9DA69855712}" type="pres">
      <dgm:prSet presAssocID="{3EBDD19F-24B7-48C7-BB4F-8F932A41E021}" presName="spNode" presStyleCnt="0"/>
      <dgm:spPr/>
    </dgm:pt>
    <dgm:pt modelId="{937BE566-F9FA-4BE5-BE37-E96B381D7E8E}" type="pres">
      <dgm:prSet presAssocID="{A91320BD-AFAF-45B9-BACF-2056EE816106}" presName="sibTrans" presStyleLbl="sibTrans1D1" presStyleIdx="1" presStyleCnt="5"/>
      <dgm:spPr/>
    </dgm:pt>
    <dgm:pt modelId="{C12F2AC1-90E6-4120-8DB3-426123771CE2}" type="pres">
      <dgm:prSet presAssocID="{EF1F069F-FEFA-4888-879F-33C4E78060F8}" presName="node" presStyleLbl="node1" presStyleIdx="2" presStyleCnt="5">
        <dgm:presLayoutVars>
          <dgm:bulletEnabled val="1"/>
        </dgm:presLayoutVars>
      </dgm:prSet>
      <dgm:spPr/>
    </dgm:pt>
    <dgm:pt modelId="{4A0467B6-A81B-48EC-991D-871B95B5A927}" type="pres">
      <dgm:prSet presAssocID="{EF1F069F-FEFA-4888-879F-33C4E78060F8}" presName="spNode" presStyleCnt="0"/>
      <dgm:spPr/>
    </dgm:pt>
    <dgm:pt modelId="{E50E373E-B0D9-48F3-9D56-7707AE41B81B}" type="pres">
      <dgm:prSet presAssocID="{325E1828-188C-4EFC-B8D3-F20A84DB81F4}" presName="sibTrans" presStyleLbl="sibTrans1D1" presStyleIdx="2" presStyleCnt="5"/>
      <dgm:spPr/>
    </dgm:pt>
    <dgm:pt modelId="{11D986ED-E7F8-45E6-B3EA-71DE312C2256}" type="pres">
      <dgm:prSet presAssocID="{A60327FD-56F5-4A2E-B0E0-5B15984ECBC6}" presName="node" presStyleLbl="node1" presStyleIdx="3" presStyleCnt="5">
        <dgm:presLayoutVars>
          <dgm:bulletEnabled val="1"/>
        </dgm:presLayoutVars>
      </dgm:prSet>
      <dgm:spPr/>
    </dgm:pt>
    <dgm:pt modelId="{2EDC89AC-9853-4E97-88F7-A63C0F1C7EEB}" type="pres">
      <dgm:prSet presAssocID="{A60327FD-56F5-4A2E-B0E0-5B15984ECBC6}" presName="spNode" presStyleCnt="0"/>
      <dgm:spPr/>
    </dgm:pt>
    <dgm:pt modelId="{0588E439-EB75-498F-AD5A-C7ED751E4E0A}" type="pres">
      <dgm:prSet presAssocID="{C16C1365-4C89-4F19-9B05-4063FD2E4BE2}" presName="sibTrans" presStyleLbl="sibTrans1D1" presStyleIdx="3" presStyleCnt="5"/>
      <dgm:spPr/>
    </dgm:pt>
    <dgm:pt modelId="{CCF4FF88-5F18-4F9E-B9C6-14A4A0BA3675}" type="pres">
      <dgm:prSet presAssocID="{615AE00E-D41A-4327-B5D1-BF655D88C9E6}" presName="node" presStyleLbl="node1" presStyleIdx="4" presStyleCnt="5">
        <dgm:presLayoutVars>
          <dgm:bulletEnabled val="1"/>
        </dgm:presLayoutVars>
      </dgm:prSet>
      <dgm:spPr/>
    </dgm:pt>
    <dgm:pt modelId="{283E9919-1811-4AEE-9C08-624728D68234}" type="pres">
      <dgm:prSet presAssocID="{615AE00E-D41A-4327-B5D1-BF655D88C9E6}" presName="spNode" presStyleCnt="0"/>
      <dgm:spPr/>
    </dgm:pt>
    <dgm:pt modelId="{6487297F-3C29-400B-89EE-E9C8E877667B}" type="pres">
      <dgm:prSet presAssocID="{B1D59025-0F5C-4EB4-A4F3-50117A7EA26A}" presName="sibTrans" presStyleLbl="sibTrans1D1" presStyleIdx="4" presStyleCnt="5"/>
      <dgm:spPr/>
    </dgm:pt>
  </dgm:ptLst>
  <dgm:cxnLst>
    <dgm:cxn modelId="{E743D905-C200-49FF-AAC2-BF29390680D3}" type="presOf" srcId="{B1D59025-0F5C-4EB4-A4F3-50117A7EA26A}" destId="{6487297F-3C29-400B-89EE-E9C8E877667B}" srcOrd="0" destOrd="0" presId="urn:microsoft.com/office/officeart/2005/8/layout/cycle6"/>
    <dgm:cxn modelId="{8D908D12-83C4-4EAF-8C4C-980C4365459D}" type="presOf" srcId="{615AE00E-D41A-4327-B5D1-BF655D88C9E6}" destId="{CCF4FF88-5F18-4F9E-B9C6-14A4A0BA3675}" srcOrd="0" destOrd="0" presId="urn:microsoft.com/office/officeart/2005/8/layout/cycle6"/>
    <dgm:cxn modelId="{1C2BE818-AC9D-48DE-85C7-47DE2B3D68CE}" type="presOf" srcId="{EF1F069F-FEFA-4888-879F-33C4E78060F8}" destId="{C12F2AC1-90E6-4120-8DB3-426123771CE2}" srcOrd="0" destOrd="0" presId="urn:microsoft.com/office/officeart/2005/8/layout/cycle6"/>
    <dgm:cxn modelId="{7C21CD1A-2FEB-4A35-A061-F13B9269111C}" srcId="{EE86F44F-9E40-45A5-BD6B-A9360FD51654}" destId="{3EBDD19F-24B7-48C7-BB4F-8F932A41E021}" srcOrd="1" destOrd="0" parTransId="{735333AF-5E01-4304-84C4-22356DBD7285}" sibTransId="{A91320BD-AFAF-45B9-BACF-2056EE816106}"/>
    <dgm:cxn modelId="{95F80267-1B35-4A5F-B20B-499680A2C0BD}" type="presOf" srcId="{5636C2DF-3B01-45B7-B189-281909B68639}" destId="{15D624B7-780C-4EF4-8E11-747D5D05A15C}" srcOrd="0" destOrd="0" presId="urn:microsoft.com/office/officeart/2005/8/layout/cycle6"/>
    <dgm:cxn modelId="{84638E70-CB0B-43AF-88FA-9C8E4520D148}" type="presOf" srcId="{3EBDD19F-24B7-48C7-BB4F-8F932A41E021}" destId="{192720C3-D63B-4079-9531-B04C7A7C4F31}" srcOrd="0" destOrd="0" presId="urn:microsoft.com/office/officeart/2005/8/layout/cycle6"/>
    <dgm:cxn modelId="{250A5D76-D3A5-47C8-A3BB-14784FE5E666}" srcId="{EE86F44F-9E40-45A5-BD6B-A9360FD51654}" destId="{5636C2DF-3B01-45B7-B189-281909B68639}" srcOrd="0" destOrd="0" parTransId="{33C96A86-5E1D-45FA-BDE2-1DD1C9CD860F}" sibTransId="{7748C568-EBEE-4AA6-95F3-1DCE44AF137C}"/>
    <dgm:cxn modelId="{5D2EE879-2620-4440-9C1A-E7497881A8C4}" type="presOf" srcId="{7748C568-EBEE-4AA6-95F3-1DCE44AF137C}" destId="{545A466E-BF15-429F-8112-548F5B63F241}" srcOrd="0" destOrd="0" presId="urn:microsoft.com/office/officeart/2005/8/layout/cycle6"/>
    <dgm:cxn modelId="{F06DC57D-DA80-4A2E-8C86-5782EB623957}" type="presOf" srcId="{C16C1365-4C89-4F19-9B05-4063FD2E4BE2}" destId="{0588E439-EB75-498F-AD5A-C7ED751E4E0A}" srcOrd="0" destOrd="0" presId="urn:microsoft.com/office/officeart/2005/8/layout/cycle6"/>
    <dgm:cxn modelId="{3C7E3EAD-9A4B-42E8-B645-DA7F5B534FA3}" type="presOf" srcId="{A60327FD-56F5-4A2E-B0E0-5B15984ECBC6}" destId="{11D986ED-E7F8-45E6-B3EA-71DE312C2256}" srcOrd="0" destOrd="0" presId="urn:microsoft.com/office/officeart/2005/8/layout/cycle6"/>
    <dgm:cxn modelId="{B115B3B8-B35E-485A-99EC-1F736FE3931A}" type="presOf" srcId="{EE86F44F-9E40-45A5-BD6B-A9360FD51654}" destId="{7D787920-3315-4B86-BE16-275A183A1DDD}" srcOrd="0" destOrd="0" presId="urn:microsoft.com/office/officeart/2005/8/layout/cycle6"/>
    <dgm:cxn modelId="{A1F0F9E0-2F5C-4567-AC3E-74C8F4199BD4}" srcId="{EE86F44F-9E40-45A5-BD6B-A9360FD51654}" destId="{A60327FD-56F5-4A2E-B0E0-5B15984ECBC6}" srcOrd="3" destOrd="0" parTransId="{E05F3943-2E60-4577-BBB1-E7F44FAE09F9}" sibTransId="{C16C1365-4C89-4F19-9B05-4063FD2E4BE2}"/>
    <dgm:cxn modelId="{EB0024E2-188C-4A40-8E3F-486C29CE4FF0}" type="presOf" srcId="{A91320BD-AFAF-45B9-BACF-2056EE816106}" destId="{937BE566-F9FA-4BE5-BE37-E96B381D7E8E}" srcOrd="0" destOrd="0" presId="urn:microsoft.com/office/officeart/2005/8/layout/cycle6"/>
    <dgm:cxn modelId="{968C4BE7-1614-4923-A168-278258183E65}" srcId="{EE86F44F-9E40-45A5-BD6B-A9360FD51654}" destId="{EF1F069F-FEFA-4888-879F-33C4E78060F8}" srcOrd="2" destOrd="0" parTransId="{4C1979EA-B0A8-4305-8861-5CB227F9CD7F}" sibTransId="{325E1828-188C-4EFC-B8D3-F20A84DB81F4}"/>
    <dgm:cxn modelId="{DB9EC6EE-04A4-49EB-AF46-9E6C1AD04309}" srcId="{EE86F44F-9E40-45A5-BD6B-A9360FD51654}" destId="{615AE00E-D41A-4327-B5D1-BF655D88C9E6}" srcOrd="4" destOrd="0" parTransId="{564D0D4E-7D85-4099-BCD1-3D93F0D1007A}" sibTransId="{B1D59025-0F5C-4EB4-A4F3-50117A7EA26A}"/>
    <dgm:cxn modelId="{FDD9D5F5-34E9-484D-A409-69882D64DE9C}" type="presOf" srcId="{325E1828-188C-4EFC-B8D3-F20A84DB81F4}" destId="{E50E373E-B0D9-48F3-9D56-7707AE41B81B}" srcOrd="0" destOrd="0" presId="urn:microsoft.com/office/officeart/2005/8/layout/cycle6"/>
    <dgm:cxn modelId="{F5975919-DC60-4C5F-87FC-67468EC141DA}" type="presParOf" srcId="{7D787920-3315-4B86-BE16-275A183A1DDD}" destId="{15D624B7-780C-4EF4-8E11-747D5D05A15C}" srcOrd="0" destOrd="0" presId="urn:microsoft.com/office/officeart/2005/8/layout/cycle6"/>
    <dgm:cxn modelId="{6CD3B2D8-EC4A-4B4C-A0D4-58F8DA7DC3E7}" type="presParOf" srcId="{7D787920-3315-4B86-BE16-275A183A1DDD}" destId="{95F82927-9C19-407C-B14D-C0F8D2B475EF}" srcOrd="1" destOrd="0" presId="urn:microsoft.com/office/officeart/2005/8/layout/cycle6"/>
    <dgm:cxn modelId="{A3E5036E-4E1A-4838-B66F-2D6D26935A65}" type="presParOf" srcId="{7D787920-3315-4B86-BE16-275A183A1DDD}" destId="{545A466E-BF15-429F-8112-548F5B63F241}" srcOrd="2" destOrd="0" presId="urn:microsoft.com/office/officeart/2005/8/layout/cycle6"/>
    <dgm:cxn modelId="{D4C70C9E-5546-4A24-A7C4-C9F1ACB4E53E}" type="presParOf" srcId="{7D787920-3315-4B86-BE16-275A183A1DDD}" destId="{192720C3-D63B-4079-9531-B04C7A7C4F31}" srcOrd="3" destOrd="0" presId="urn:microsoft.com/office/officeart/2005/8/layout/cycle6"/>
    <dgm:cxn modelId="{315026F7-0AD7-475A-B850-EB53B1E3D587}" type="presParOf" srcId="{7D787920-3315-4B86-BE16-275A183A1DDD}" destId="{E2BEEC66-C1B0-448B-8B24-E9DA69855712}" srcOrd="4" destOrd="0" presId="urn:microsoft.com/office/officeart/2005/8/layout/cycle6"/>
    <dgm:cxn modelId="{F117BE20-4CA1-4C8E-8095-81C9AE12D39D}" type="presParOf" srcId="{7D787920-3315-4B86-BE16-275A183A1DDD}" destId="{937BE566-F9FA-4BE5-BE37-E96B381D7E8E}" srcOrd="5" destOrd="0" presId="urn:microsoft.com/office/officeart/2005/8/layout/cycle6"/>
    <dgm:cxn modelId="{8B53A0E6-B19F-42AF-BEB7-9ABD4ECC2F36}" type="presParOf" srcId="{7D787920-3315-4B86-BE16-275A183A1DDD}" destId="{C12F2AC1-90E6-4120-8DB3-426123771CE2}" srcOrd="6" destOrd="0" presId="urn:microsoft.com/office/officeart/2005/8/layout/cycle6"/>
    <dgm:cxn modelId="{3C0FDAFA-BFED-4C0E-81BC-111F1D45FCF6}" type="presParOf" srcId="{7D787920-3315-4B86-BE16-275A183A1DDD}" destId="{4A0467B6-A81B-48EC-991D-871B95B5A927}" srcOrd="7" destOrd="0" presId="urn:microsoft.com/office/officeart/2005/8/layout/cycle6"/>
    <dgm:cxn modelId="{F064F730-9F1C-4C1C-B65D-F6F443F7C921}" type="presParOf" srcId="{7D787920-3315-4B86-BE16-275A183A1DDD}" destId="{E50E373E-B0D9-48F3-9D56-7707AE41B81B}" srcOrd="8" destOrd="0" presId="urn:microsoft.com/office/officeart/2005/8/layout/cycle6"/>
    <dgm:cxn modelId="{3D2D7306-0C78-44B1-9702-E4D45C827D42}" type="presParOf" srcId="{7D787920-3315-4B86-BE16-275A183A1DDD}" destId="{11D986ED-E7F8-45E6-B3EA-71DE312C2256}" srcOrd="9" destOrd="0" presId="urn:microsoft.com/office/officeart/2005/8/layout/cycle6"/>
    <dgm:cxn modelId="{E81DFCF3-F3EA-4071-8B3C-5A286C8CEE89}" type="presParOf" srcId="{7D787920-3315-4B86-BE16-275A183A1DDD}" destId="{2EDC89AC-9853-4E97-88F7-A63C0F1C7EEB}" srcOrd="10" destOrd="0" presId="urn:microsoft.com/office/officeart/2005/8/layout/cycle6"/>
    <dgm:cxn modelId="{8B8B495C-77C4-4652-95D4-EA6F77B96FD8}" type="presParOf" srcId="{7D787920-3315-4B86-BE16-275A183A1DDD}" destId="{0588E439-EB75-498F-AD5A-C7ED751E4E0A}" srcOrd="11" destOrd="0" presId="urn:microsoft.com/office/officeart/2005/8/layout/cycle6"/>
    <dgm:cxn modelId="{ADEE91D3-E42D-45A3-ABE7-F7099FB23F2D}" type="presParOf" srcId="{7D787920-3315-4B86-BE16-275A183A1DDD}" destId="{CCF4FF88-5F18-4F9E-B9C6-14A4A0BA3675}" srcOrd="12" destOrd="0" presId="urn:microsoft.com/office/officeart/2005/8/layout/cycle6"/>
    <dgm:cxn modelId="{0B6BEC67-C720-43A5-A122-D7713DFBAD6F}" type="presParOf" srcId="{7D787920-3315-4B86-BE16-275A183A1DDD}" destId="{283E9919-1811-4AEE-9C08-624728D68234}" srcOrd="13" destOrd="0" presId="urn:microsoft.com/office/officeart/2005/8/layout/cycle6"/>
    <dgm:cxn modelId="{3451C87B-69DA-4B39-85D1-856F0A033367}" type="presParOf" srcId="{7D787920-3315-4B86-BE16-275A183A1DDD}" destId="{6487297F-3C29-400B-89EE-E9C8E877667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2ED3D-F47E-4F67-85CC-5BB04226CCF2}" type="doc">
      <dgm:prSet loTypeId="urn:microsoft.com/office/officeart/2005/8/layout/pyramid4" loCatId="pyramid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7B91BF86-247C-4614-9567-F311DE47962B}">
      <dgm:prSet phldrT="[Text]" phldr="0" custT="1"/>
      <dgm:spPr>
        <a:ln w="76200">
          <a:solidFill>
            <a:schemeClr val="bg1"/>
          </a:solidFill>
        </a:ln>
      </dgm:spPr>
      <dgm:t>
        <a:bodyPr/>
        <a:lstStyle/>
        <a:p>
          <a:r>
            <a:rPr lang="cs-CZ" sz="1600" b="1" dirty="0">
              <a:latin typeface="Inria Sans" pitchFamily="2" charset="-18"/>
            </a:rPr>
            <a:t>Efektivní digitalizace veřejné správy</a:t>
          </a:r>
        </a:p>
      </dgm:t>
    </dgm:pt>
    <dgm:pt modelId="{97605CAA-A98D-4000-8DED-018E18F6935B}" type="parTrans" cxnId="{7C1B5FA3-E153-499E-BBF3-3CE17F3B8CEA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BB90A898-D1FF-4E66-9A0A-605AEC8AE289}" type="sibTrans" cxnId="{7C1B5FA3-E153-499E-BBF3-3CE17F3B8CEA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63C0613A-4DAA-4FF7-A7B8-D287DD1E5668}">
      <dgm:prSet phldrT="[Text]" phldr="0" custT="1"/>
      <dgm:spPr>
        <a:ln w="76200">
          <a:solidFill>
            <a:schemeClr val="bg1"/>
          </a:solidFill>
        </a:ln>
      </dgm:spPr>
      <dgm:t>
        <a:bodyPr/>
        <a:lstStyle/>
        <a:p>
          <a:r>
            <a:rPr lang="cs-CZ" sz="1600" b="1" dirty="0">
              <a:latin typeface="Inria Sans" pitchFamily="2" charset="-18"/>
            </a:rPr>
            <a:t>Informační a kybernetická bezpečnost</a:t>
          </a:r>
        </a:p>
      </dgm:t>
    </dgm:pt>
    <dgm:pt modelId="{9787512E-5584-45DF-BDD6-83B3F6ADBCB0}" type="parTrans" cxnId="{71288ED3-9E30-4503-9BAE-0973C4AAE59D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40721501-6D3D-49AA-AA49-9AE8E37CB382}" type="sibTrans" cxnId="{71288ED3-9E30-4503-9BAE-0973C4AAE59D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5BD5D42C-50F1-4B48-9886-A1E6DC69B19F}">
      <dgm:prSet phldrT="[Text]" phldr="0" custT="1"/>
      <dgm:spPr>
        <a:ln w="76200">
          <a:solidFill>
            <a:schemeClr val="bg1"/>
          </a:solidFill>
        </a:ln>
      </dgm:spPr>
      <dgm:t>
        <a:bodyPr/>
        <a:lstStyle/>
        <a:p>
          <a:r>
            <a:rPr lang="cs-CZ" sz="1600" b="1" dirty="0">
              <a:solidFill>
                <a:schemeClr val="tx2"/>
              </a:solidFill>
              <a:latin typeface="Inria Sans" pitchFamily="2" charset="-18"/>
            </a:rPr>
            <a:t>Umělá inteligence a automatizace</a:t>
          </a:r>
        </a:p>
      </dgm:t>
    </dgm:pt>
    <dgm:pt modelId="{98751DFF-27BD-437A-8943-7E13F728461B}" type="parTrans" cxnId="{9E6F394E-8462-4AFE-9BEA-8C65F7816230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60B62FAE-6766-4081-9384-93A6EC025E4A}" type="sibTrans" cxnId="{9E6F394E-8462-4AFE-9BEA-8C65F7816230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BA581715-9849-4850-9632-F84B4A94A739}">
      <dgm:prSet phldrT="[Text]" phldr="0" custT="1"/>
      <dgm:spPr>
        <a:ln w="76200">
          <a:solidFill>
            <a:schemeClr val="bg1"/>
          </a:solidFill>
        </a:ln>
      </dgm:spPr>
      <dgm:t>
        <a:bodyPr/>
        <a:lstStyle/>
        <a:p>
          <a:r>
            <a:rPr lang="cs-CZ" sz="1600" b="1" dirty="0">
              <a:latin typeface="Inria Sans" pitchFamily="2" charset="-18"/>
            </a:rPr>
            <a:t>Ochrana osobních údajů</a:t>
          </a:r>
        </a:p>
      </dgm:t>
    </dgm:pt>
    <dgm:pt modelId="{9FCE22BE-1DA4-43B3-909F-10DB81DE468E}" type="parTrans" cxnId="{AD18DD18-9DB9-41F2-913B-13C97434AE81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7DA9BFEE-7E5E-402D-8999-5C3363846137}" type="sibTrans" cxnId="{AD18DD18-9DB9-41F2-913B-13C97434AE81}">
      <dgm:prSet/>
      <dgm:spPr/>
      <dgm:t>
        <a:bodyPr/>
        <a:lstStyle/>
        <a:p>
          <a:endParaRPr lang="cs-CZ" sz="1600">
            <a:latin typeface="Inria Sans" pitchFamily="2" charset="-18"/>
          </a:endParaRPr>
        </a:p>
      </dgm:t>
    </dgm:pt>
    <dgm:pt modelId="{719539CA-A539-4614-BF3E-97C5837E2485}" type="pres">
      <dgm:prSet presAssocID="{08E2ED3D-F47E-4F67-85CC-5BB04226CCF2}" presName="compositeShape" presStyleCnt="0">
        <dgm:presLayoutVars>
          <dgm:chMax val="9"/>
          <dgm:dir/>
          <dgm:resizeHandles val="exact"/>
        </dgm:presLayoutVars>
      </dgm:prSet>
      <dgm:spPr/>
    </dgm:pt>
    <dgm:pt modelId="{43CC80A8-4689-4BC8-BF5B-67CFB05A8710}" type="pres">
      <dgm:prSet presAssocID="{08E2ED3D-F47E-4F67-85CC-5BB04226CCF2}" presName="triangle1" presStyleLbl="node1" presStyleIdx="0" presStyleCnt="4">
        <dgm:presLayoutVars>
          <dgm:bulletEnabled val="1"/>
        </dgm:presLayoutVars>
      </dgm:prSet>
      <dgm:spPr/>
    </dgm:pt>
    <dgm:pt modelId="{DCF00A36-5D4C-4D52-9357-494CFF8CFE67}" type="pres">
      <dgm:prSet presAssocID="{08E2ED3D-F47E-4F67-85CC-5BB04226CCF2}" presName="triangle2" presStyleLbl="node1" presStyleIdx="1" presStyleCnt="4">
        <dgm:presLayoutVars>
          <dgm:bulletEnabled val="1"/>
        </dgm:presLayoutVars>
      </dgm:prSet>
      <dgm:spPr/>
    </dgm:pt>
    <dgm:pt modelId="{B837CE04-0A4A-4ABC-B0BE-9191BC48BDD1}" type="pres">
      <dgm:prSet presAssocID="{08E2ED3D-F47E-4F67-85CC-5BB04226CCF2}" presName="triangle3" presStyleLbl="node1" presStyleIdx="2" presStyleCnt="4">
        <dgm:presLayoutVars>
          <dgm:bulletEnabled val="1"/>
        </dgm:presLayoutVars>
      </dgm:prSet>
      <dgm:spPr/>
    </dgm:pt>
    <dgm:pt modelId="{CD42DDAF-7E08-463C-9225-680C4E2F1464}" type="pres">
      <dgm:prSet presAssocID="{08E2ED3D-F47E-4F67-85CC-5BB04226CCF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D18DD18-9DB9-41F2-913B-13C97434AE81}" srcId="{08E2ED3D-F47E-4F67-85CC-5BB04226CCF2}" destId="{BA581715-9849-4850-9632-F84B4A94A739}" srcOrd="3" destOrd="0" parTransId="{9FCE22BE-1DA4-43B3-909F-10DB81DE468E}" sibTransId="{7DA9BFEE-7E5E-402D-8999-5C3363846137}"/>
    <dgm:cxn modelId="{9D95EB1C-B776-4BAF-BCD6-6F7AEBD468FE}" type="presOf" srcId="{08E2ED3D-F47E-4F67-85CC-5BB04226CCF2}" destId="{719539CA-A539-4614-BF3E-97C5837E2485}" srcOrd="0" destOrd="0" presId="urn:microsoft.com/office/officeart/2005/8/layout/pyramid4"/>
    <dgm:cxn modelId="{4813F35D-1500-4F75-B422-514D6C1B6A45}" type="presOf" srcId="{7B91BF86-247C-4614-9567-F311DE47962B}" destId="{43CC80A8-4689-4BC8-BF5B-67CFB05A8710}" srcOrd="0" destOrd="0" presId="urn:microsoft.com/office/officeart/2005/8/layout/pyramid4"/>
    <dgm:cxn modelId="{9E6F394E-8462-4AFE-9BEA-8C65F7816230}" srcId="{08E2ED3D-F47E-4F67-85CC-5BB04226CCF2}" destId="{5BD5D42C-50F1-4B48-9886-A1E6DC69B19F}" srcOrd="2" destOrd="0" parTransId="{98751DFF-27BD-437A-8943-7E13F728461B}" sibTransId="{60B62FAE-6766-4081-9384-93A6EC025E4A}"/>
    <dgm:cxn modelId="{7C1B5FA3-E153-499E-BBF3-3CE17F3B8CEA}" srcId="{08E2ED3D-F47E-4F67-85CC-5BB04226CCF2}" destId="{7B91BF86-247C-4614-9567-F311DE47962B}" srcOrd="0" destOrd="0" parTransId="{97605CAA-A98D-4000-8DED-018E18F6935B}" sibTransId="{BB90A898-D1FF-4E66-9A0A-605AEC8AE289}"/>
    <dgm:cxn modelId="{698384CE-EEFE-4354-8136-805EF75A4B50}" type="presOf" srcId="{BA581715-9849-4850-9632-F84B4A94A739}" destId="{CD42DDAF-7E08-463C-9225-680C4E2F1464}" srcOrd="0" destOrd="0" presId="urn:microsoft.com/office/officeart/2005/8/layout/pyramid4"/>
    <dgm:cxn modelId="{71288ED3-9E30-4503-9BAE-0973C4AAE59D}" srcId="{08E2ED3D-F47E-4F67-85CC-5BB04226CCF2}" destId="{63C0613A-4DAA-4FF7-A7B8-D287DD1E5668}" srcOrd="1" destOrd="0" parTransId="{9787512E-5584-45DF-BDD6-83B3F6ADBCB0}" sibTransId="{40721501-6D3D-49AA-AA49-9AE8E37CB382}"/>
    <dgm:cxn modelId="{15C4CFE2-FE25-47E1-995D-E8FABA3C3F2B}" type="presOf" srcId="{5BD5D42C-50F1-4B48-9886-A1E6DC69B19F}" destId="{B837CE04-0A4A-4ABC-B0BE-9191BC48BDD1}" srcOrd="0" destOrd="0" presId="urn:microsoft.com/office/officeart/2005/8/layout/pyramid4"/>
    <dgm:cxn modelId="{66925FF3-F587-4415-82E6-45B4C3433909}" type="presOf" srcId="{63C0613A-4DAA-4FF7-A7B8-D287DD1E5668}" destId="{DCF00A36-5D4C-4D52-9357-494CFF8CFE67}" srcOrd="0" destOrd="0" presId="urn:microsoft.com/office/officeart/2005/8/layout/pyramid4"/>
    <dgm:cxn modelId="{31E48EAE-1AE7-4A3E-9453-66291712B2B7}" type="presParOf" srcId="{719539CA-A539-4614-BF3E-97C5837E2485}" destId="{43CC80A8-4689-4BC8-BF5B-67CFB05A8710}" srcOrd="0" destOrd="0" presId="urn:microsoft.com/office/officeart/2005/8/layout/pyramid4"/>
    <dgm:cxn modelId="{90F2B314-1EC0-4EF4-873A-C631E2A65AC6}" type="presParOf" srcId="{719539CA-A539-4614-BF3E-97C5837E2485}" destId="{DCF00A36-5D4C-4D52-9357-494CFF8CFE67}" srcOrd="1" destOrd="0" presId="urn:microsoft.com/office/officeart/2005/8/layout/pyramid4"/>
    <dgm:cxn modelId="{C2DFF2CF-4D43-42A1-99A8-7C0CB6B626EC}" type="presParOf" srcId="{719539CA-A539-4614-BF3E-97C5837E2485}" destId="{B837CE04-0A4A-4ABC-B0BE-9191BC48BDD1}" srcOrd="2" destOrd="0" presId="urn:microsoft.com/office/officeart/2005/8/layout/pyramid4"/>
    <dgm:cxn modelId="{486A1F63-C088-4AFD-90DE-24ED1F8F5155}" type="presParOf" srcId="{719539CA-A539-4614-BF3E-97C5837E2485}" destId="{CD42DDAF-7E08-463C-9225-680C4E2F1464}" srcOrd="3" destOrd="0" presId="urn:microsoft.com/office/officeart/2005/8/layout/pyramid4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624B7-780C-4EF4-8E11-747D5D05A15C}">
      <dsp:nvSpPr>
        <dsp:cNvPr id="0" name=""/>
        <dsp:cNvSpPr/>
      </dsp:nvSpPr>
      <dsp:spPr>
        <a:xfrm>
          <a:off x="3355578" y="2056"/>
          <a:ext cx="1416843" cy="920948"/>
        </a:xfrm>
        <a:prstGeom prst="roundRect">
          <a:avLst/>
        </a:prstGeom>
        <a:solidFill>
          <a:schemeClr val="tx1">
            <a:lumMod val="95000"/>
          </a:schemeClr>
        </a:solidFill>
        <a:ln w="762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Rešerše</a:t>
          </a:r>
          <a:b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</a:b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Analýzy</a:t>
          </a:r>
        </a:p>
      </dsp:txBody>
      <dsp:txXfrm>
        <a:off x="3400535" y="47013"/>
        <a:ext cx="1326929" cy="831034"/>
      </dsp:txXfrm>
    </dsp:sp>
    <dsp:sp modelId="{545A466E-BF15-429F-8112-548F5B63F241}">
      <dsp:nvSpPr>
        <dsp:cNvPr id="0" name=""/>
        <dsp:cNvSpPr/>
      </dsp:nvSpPr>
      <dsp:spPr>
        <a:xfrm>
          <a:off x="2221304" y="462531"/>
          <a:ext cx="3685390" cy="3685390"/>
        </a:xfrm>
        <a:custGeom>
          <a:avLst/>
          <a:gdLst/>
          <a:ahLst/>
          <a:cxnLst/>
          <a:rect l="0" t="0" r="0" b="0"/>
          <a:pathLst>
            <a:path>
              <a:moveTo>
                <a:pt x="2560884" y="145718"/>
              </a:moveTo>
              <a:arcTo wR="1842695" hR="1842695" stAng="17576335" swAng="1965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720C3-D63B-4079-9531-B04C7A7C4F31}">
      <dsp:nvSpPr>
        <dsp:cNvPr id="0" name=""/>
        <dsp:cNvSpPr/>
      </dsp:nvSpPr>
      <dsp:spPr>
        <a:xfrm>
          <a:off x="5108085" y="1275328"/>
          <a:ext cx="1416843" cy="920948"/>
        </a:xfrm>
        <a:prstGeom prst="roundRect">
          <a:avLst/>
        </a:prstGeom>
        <a:solidFill>
          <a:schemeClr val="tx1">
            <a:lumMod val="95000"/>
          </a:schemeClr>
        </a:solidFill>
        <a:ln w="762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Asistence úředníkům </a:t>
          </a:r>
          <a:b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</a:b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i občanům</a:t>
          </a:r>
        </a:p>
      </dsp:txBody>
      <dsp:txXfrm>
        <a:off x="5153042" y="1320285"/>
        <a:ext cx="1326929" cy="831034"/>
      </dsp:txXfrm>
    </dsp:sp>
    <dsp:sp modelId="{937BE566-F9FA-4BE5-BE37-E96B381D7E8E}">
      <dsp:nvSpPr>
        <dsp:cNvPr id="0" name=""/>
        <dsp:cNvSpPr/>
      </dsp:nvSpPr>
      <dsp:spPr>
        <a:xfrm>
          <a:off x="2221304" y="462531"/>
          <a:ext cx="3685390" cy="3685390"/>
        </a:xfrm>
        <a:custGeom>
          <a:avLst/>
          <a:gdLst/>
          <a:ahLst/>
          <a:cxnLst/>
          <a:rect l="0" t="0" r="0" b="0"/>
          <a:pathLst>
            <a:path>
              <a:moveTo>
                <a:pt x="3682827" y="1745538"/>
              </a:moveTo>
              <a:arcTo wR="1842695" hR="1842695" stAng="21418659" swAng="2199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F2AC1-90E6-4120-8DB3-426123771CE2}">
      <dsp:nvSpPr>
        <dsp:cNvPr id="0" name=""/>
        <dsp:cNvSpPr/>
      </dsp:nvSpPr>
      <dsp:spPr>
        <a:xfrm>
          <a:off x="4438687" y="3335524"/>
          <a:ext cx="1416843" cy="920948"/>
        </a:xfrm>
        <a:prstGeom prst="roundRect">
          <a:avLst/>
        </a:prstGeom>
        <a:solidFill>
          <a:schemeClr val="tx1">
            <a:lumMod val="95000"/>
          </a:schemeClr>
        </a:solidFill>
        <a:ln w="762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bg2"/>
              </a:solidFill>
              <a:latin typeface="Inria Sans" pitchFamily="2" charset="-18"/>
            </a:rPr>
            <a:t>Automatizace</a:t>
          </a:r>
          <a:b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</a:b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agend</a:t>
          </a:r>
        </a:p>
      </dsp:txBody>
      <dsp:txXfrm>
        <a:off x="4483644" y="3380481"/>
        <a:ext cx="1326929" cy="831034"/>
      </dsp:txXfrm>
    </dsp:sp>
    <dsp:sp modelId="{E50E373E-B0D9-48F3-9D56-7707AE41B81B}">
      <dsp:nvSpPr>
        <dsp:cNvPr id="0" name=""/>
        <dsp:cNvSpPr/>
      </dsp:nvSpPr>
      <dsp:spPr>
        <a:xfrm>
          <a:off x="2221304" y="462531"/>
          <a:ext cx="3685390" cy="3685390"/>
        </a:xfrm>
        <a:custGeom>
          <a:avLst/>
          <a:gdLst/>
          <a:ahLst/>
          <a:cxnLst/>
          <a:rect l="0" t="0" r="0" b="0"/>
          <a:pathLst>
            <a:path>
              <a:moveTo>
                <a:pt x="2210042" y="3648403"/>
              </a:moveTo>
              <a:arcTo wR="1842695" hR="1842695" stAng="4710052" swAng="13798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986ED-E7F8-45E6-B3EA-71DE312C2256}">
      <dsp:nvSpPr>
        <dsp:cNvPr id="0" name=""/>
        <dsp:cNvSpPr/>
      </dsp:nvSpPr>
      <dsp:spPr>
        <a:xfrm>
          <a:off x="2272469" y="3335524"/>
          <a:ext cx="1416843" cy="920948"/>
        </a:xfrm>
        <a:prstGeom prst="roundRect">
          <a:avLst/>
        </a:prstGeom>
        <a:solidFill>
          <a:schemeClr val="tx1">
            <a:lumMod val="95000"/>
          </a:schemeClr>
        </a:solidFill>
        <a:ln w="762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Efektivní správa dat</a:t>
          </a:r>
        </a:p>
      </dsp:txBody>
      <dsp:txXfrm>
        <a:off x="2317426" y="3380481"/>
        <a:ext cx="1326929" cy="831034"/>
      </dsp:txXfrm>
    </dsp:sp>
    <dsp:sp modelId="{0588E439-EB75-498F-AD5A-C7ED751E4E0A}">
      <dsp:nvSpPr>
        <dsp:cNvPr id="0" name=""/>
        <dsp:cNvSpPr/>
      </dsp:nvSpPr>
      <dsp:spPr>
        <a:xfrm>
          <a:off x="2221304" y="462531"/>
          <a:ext cx="3685390" cy="3685390"/>
        </a:xfrm>
        <a:custGeom>
          <a:avLst/>
          <a:gdLst/>
          <a:ahLst/>
          <a:cxnLst/>
          <a:rect l="0" t="0" r="0" b="0"/>
          <a:pathLst>
            <a:path>
              <a:moveTo>
                <a:pt x="308375" y="2863179"/>
              </a:moveTo>
              <a:arcTo wR="1842695" hR="1842695" stAng="8782315" swAng="2199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4FF88-5F18-4F9E-B9C6-14A4A0BA3675}">
      <dsp:nvSpPr>
        <dsp:cNvPr id="0" name=""/>
        <dsp:cNvSpPr/>
      </dsp:nvSpPr>
      <dsp:spPr>
        <a:xfrm>
          <a:off x="1603070" y="1275328"/>
          <a:ext cx="1416843" cy="920948"/>
        </a:xfrm>
        <a:prstGeom prst="roundRect">
          <a:avLst/>
        </a:prstGeom>
        <a:solidFill>
          <a:schemeClr val="tx1">
            <a:lumMod val="95000"/>
          </a:schemeClr>
        </a:solidFill>
        <a:ln w="762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Data-</a:t>
          </a:r>
          <a:r>
            <a:rPr lang="cs-CZ" sz="1600" b="1" kern="1200" dirty="0" err="1">
              <a:solidFill>
                <a:schemeClr val="bg2"/>
              </a:solidFill>
              <a:latin typeface="Inria Sans" pitchFamily="2" charset="-18"/>
            </a:rPr>
            <a:t>driven</a:t>
          </a:r>
          <a:r>
            <a:rPr lang="cs-CZ" sz="1600" b="1" kern="1200" dirty="0">
              <a:solidFill>
                <a:schemeClr val="bg2"/>
              </a:solidFill>
              <a:latin typeface="Inria Sans" pitchFamily="2" charset="-18"/>
            </a:rPr>
            <a:t> rozhodování</a:t>
          </a:r>
        </a:p>
      </dsp:txBody>
      <dsp:txXfrm>
        <a:off x="1648027" y="1320285"/>
        <a:ext cx="1326929" cy="831034"/>
      </dsp:txXfrm>
    </dsp:sp>
    <dsp:sp modelId="{6487297F-3C29-400B-89EE-E9C8E877667B}">
      <dsp:nvSpPr>
        <dsp:cNvPr id="0" name=""/>
        <dsp:cNvSpPr/>
      </dsp:nvSpPr>
      <dsp:spPr>
        <a:xfrm>
          <a:off x="2221304" y="462531"/>
          <a:ext cx="3685390" cy="3685390"/>
        </a:xfrm>
        <a:custGeom>
          <a:avLst/>
          <a:gdLst/>
          <a:ahLst/>
          <a:cxnLst/>
          <a:rect l="0" t="0" r="0" b="0"/>
          <a:pathLst>
            <a:path>
              <a:moveTo>
                <a:pt x="320624" y="804029"/>
              </a:moveTo>
              <a:arcTo wR="1842695" hR="1842695" stAng="12858585" swAng="1965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C80A8-4689-4BC8-BF5B-67CFB05A8710}">
      <dsp:nvSpPr>
        <dsp:cNvPr id="0" name=""/>
        <dsp:cNvSpPr/>
      </dsp:nvSpPr>
      <dsp:spPr>
        <a:xfrm>
          <a:off x="2669000" y="0"/>
          <a:ext cx="2790000" cy="2790000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Inria Sans" pitchFamily="2" charset="-18"/>
            </a:rPr>
            <a:t>Efektivní digitalizace veřejné správy</a:t>
          </a:r>
        </a:p>
      </dsp:txBody>
      <dsp:txXfrm>
        <a:off x="3366500" y="1395000"/>
        <a:ext cx="1395000" cy="1395000"/>
      </dsp:txXfrm>
    </dsp:sp>
    <dsp:sp modelId="{DCF00A36-5D4C-4D52-9357-494CFF8CFE67}">
      <dsp:nvSpPr>
        <dsp:cNvPr id="0" name=""/>
        <dsp:cNvSpPr/>
      </dsp:nvSpPr>
      <dsp:spPr>
        <a:xfrm>
          <a:off x="1273999" y="2790000"/>
          <a:ext cx="2790000" cy="2790000"/>
        </a:xfrm>
        <a:prstGeom prst="triangle">
          <a:avLst/>
        </a:prstGeom>
        <a:solidFill>
          <a:schemeClr val="accent6">
            <a:shade val="50000"/>
            <a:hueOff val="356874"/>
            <a:satOff val="-41754"/>
            <a:lumOff val="2897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Inria Sans" pitchFamily="2" charset="-18"/>
            </a:rPr>
            <a:t>Informační a kybernetická bezpečnost</a:t>
          </a:r>
        </a:p>
      </dsp:txBody>
      <dsp:txXfrm>
        <a:off x="1971499" y="4185000"/>
        <a:ext cx="1395000" cy="1395000"/>
      </dsp:txXfrm>
    </dsp:sp>
    <dsp:sp modelId="{B837CE04-0A4A-4ABC-B0BE-9191BC48BDD1}">
      <dsp:nvSpPr>
        <dsp:cNvPr id="0" name=""/>
        <dsp:cNvSpPr/>
      </dsp:nvSpPr>
      <dsp:spPr>
        <a:xfrm rot="10800000">
          <a:off x="2669000" y="2790000"/>
          <a:ext cx="2790000" cy="2790000"/>
        </a:xfrm>
        <a:prstGeom prst="triangle">
          <a:avLst/>
        </a:prstGeom>
        <a:solidFill>
          <a:schemeClr val="accent6">
            <a:shade val="50000"/>
            <a:hueOff val="713749"/>
            <a:satOff val="-83509"/>
            <a:lumOff val="5794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2"/>
              </a:solidFill>
              <a:latin typeface="Inria Sans" pitchFamily="2" charset="-18"/>
            </a:rPr>
            <a:t>Umělá inteligence a automatizace</a:t>
          </a:r>
        </a:p>
      </dsp:txBody>
      <dsp:txXfrm rot="10800000">
        <a:off x="3366500" y="2790000"/>
        <a:ext cx="1395000" cy="1395000"/>
      </dsp:txXfrm>
    </dsp:sp>
    <dsp:sp modelId="{CD42DDAF-7E08-463C-9225-680C4E2F1464}">
      <dsp:nvSpPr>
        <dsp:cNvPr id="0" name=""/>
        <dsp:cNvSpPr/>
      </dsp:nvSpPr>
      <dsp:spPr>
        <a:xfrm>
          <a:off x="4064000" y="2790000"/>
          <a:ext cx="2790000" cy="2790000"/>
        </a:xfrm>
        <a:prstGeom prst="triangle">
          <a:avLst/>
        </a:prstGeom>
        <a:solidFill>
          <a:schemeClr val="accent6">
            <a:shade val="50000"/>
            <a:hueOff val="356874"/>
            <a:satOff val="-41754"/>
            <a:lumOff val="2897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Inria Sans" pitchFamily="2" charset="-18"/>
            </a:rPr>
            <a:t>Ochrana osobních údajů</a:t>
          </a:r>
        </a:p>
      </dsp:txBody>
      <dsp:txXfrm>
        <a:off x="4761500" y="4185000"/>
        <a:ext cx="1395000" cy="139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r>
              <a:rPr lang="cs-CZ"/>
              <a:t>Moderní veřejná správa 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r>
              <a:rPr lang="cs-CZ"/>
              <a:t>2. 10. 2025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r>
              <a:rPr lang="cs-CZ"/>
              <a:t>CYBERLAWYER | regfor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3073FBBC-6FF1-49DF-8F6B-E319B51669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04819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r>
              <a:rPr lang="en-US"/>
              <a:t>Moderní veřejná správa 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r>
              <a:rPr lang="cs-CZ"/>
              <a:t>2. 10. 2025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r>
              <a:rPr lang="en-US"/>
              <a:t>CYBERLAWYER | regfor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2AD3085-79E2-AA4B-8198-D8F3F6B6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427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2. 10. 2025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3085-79E2-AA4B-8198-D8F3F6B60D48}" type="slidenum">
              <a:rPr lang="en-US" smtClean="0"/>
              <a:t>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6161B0-EA81-891C-4BAE-A6A14416E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CYBERLAWYER | regfor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F4892463-4B6B-E1E5-E6BE-E7C4B17139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</p:spTree>
    <p:extLst>
      <p:ext uri="{BB962C8B-B14F-4D97-AF65-F5344CB8AC3E}">
        <p14:creationId xmlns:p14="http://schemas.microsoft.com/office/powerpoint/2010/main" val="83783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2. 10. 2025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CYBERLAWYER | regfor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3085-79E2-AA4B-8198-D8F3F6B60D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Principy ochrany a zabezpečení osobních údajů zůstávají jádrem compliance s datovými regulacemi</a:t>
            </a:r>
          </a:p>
          <a:p>
            <a:pPr marL="171450" indent="-171450">
              <a:buFontTx/>
              <a:buChar char="-"/>
            </a:pPr>
            <a:r>
              <a:rPr lang="cs-CZ" b="0" dirty="0"/>
              <a:t>Musí se rozvíjet v souladu s novými předpisy Digitální dekády (DA, DSP, DGA, AIA, KB regulace)</a:t>
            </a:r>
          </a:p>
          <a:p>
            <a:pPr marL="171450" indent="-171450">
              <a:buFontTx/>
              <a:buChar char="-"/>
            </a:pPr>
            <a:r>
              <a:rPr lang="cs-CZ" b="0" dirty="0"/>
              <a:t>Nové předpisy mění nejen právní rámec, ale i očekávání na technické a organizační záruky</a:t>
            </a:r>
          </a:p>
          <a:p>
            <a:br>
              <a:rPr lang="cs-CZ" b="0" dirty="0"/>
            </a:br>
            <a:r>
              <a:rPr lang="cs-CZ" b="1" dirty="0"/>
              <a:t>Typické konflikty</a:t>
            </a:r>
          </a:p>
          <a:p>
            <a:pPr marL="171450" indent="-171450">
              <a:buFontTx/>
              <a:buChar char="-"/>
            </a:pPr>
            <a:r>
              <a:rPr lang="cs-CZ" dirty="0"/>
              <a:t>GDPR vs. NIS2, DORA a CER – ochrana soukromí vs. požadavky na monitoring a kontrolu uživatelů</a:t>
            </a:r>
          </a:p>
          <a:p>
            <a:pPr marL="171450" indent="-171450">
              <a:buFontTx/>
              <a:buChar char="-"/>
            </a:pPr>
            <a:r>
              <a:rPr lang="cs-CZ" dirty="0"/>
              <a:t>AIA vs. právo na vysvětlení – rozhodování bez lidského zásahu vs. informace o zpracování OÚ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2. 10. 2025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CYBERLAWYER | regfor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3085-79E2-AA4B-8198-D8F3F6B60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="1" dirty="0"/>
              <a:t>AI v kybernetické obraně</a:t>
            </a:r>
          </a:p>
          <a:p>
            <a:pPr marL="171450" indent="-171450">
              <a:buFontTx/>
              <a:buChar char="-"/>
            </a:pPr>
            <a:r>
              <a:rPr lang="cs-CZ" dirty="0"/>
              <a:t>Detekce a prevence hrozeb: Algoritmy AI/ML mohou zpracovávat obrovské množství dat a detekovat tak jemné vzorce anomálií, které naznačují bezpečnostní hrozbu, jako je malware, vnitřní hrozby nebo pokusy o </a:t>
            </a:r>
            <a:r>
              <a:rPr lang="cs-CZ" dirty="0" err="1"/>
              <a:t>phishing</a:t>
            </a:r>
            <a:r>
              <a:rPr lang="cs-CZ" dirty="0"/>
              <a:t>. </a:t>
            </a:r>
          </a:p>
          <a:p>
            <a:pPr marL="171450" indent="-171450">
              <a:buFontTx/>
              <a:buChar char="-"/>
            </a:pPr>
            <a:r>
              <a:rPr lang="cs-CZ" dirty="0"/>
              <a:t>Automatizovaná reakce: AI může automatizovat procesy reakce na incidenty, jako je izolace ohrožených systémů, blokování škodlivého provozu a omezení narušení bezpečnosti, čímž se snižují škody a zkracuje doba reakce. </a:t>
            </a:r>
          </a:p>
          <a:p>
            <a:pPr marL="171450" indent="-171450">
              <a:buFontTx/>
              <a:buChar char="-"/>
            </a:pPr>
            <a:r>
              <a:rPr lang="cs-CZ" dirty="0"/>
              <a:t>Správa zranitelností: AI může na základě historických dat předvídat potenciální slabiny v systémech a vyhledávat známé zranitelnosti, což organizacím pomáhá stanovit priority a řešit je předtím, než dojde k jejich zneužití. </a:t>
            </a:r>
          </a:p>
          <a:p>
            <a:pPr marL="171450" indent="-171450">
              <a:buFontTx/>
              <a:buChar char="-"/>
            </a:pPr>
            <a:r>
              <a:rPr lang="cs-CZ" dirty="0"/>
              <a:t>Analýza chování: AI stanoví základní vzorce normální aktivity uživatelů, zařízení a sítě a označí odchylky, které by mohly naznačovat neoprávněný přístup nebo škodlivý úmysl. </a:t>
            </a:r>
          </a:p>
          <a:p>
            <a:pPr marL="171450" indent="-171450">
              <a:buFontTx/>
              <a:buChar char="-"/>
            </a:pPr>
            <a:endParaRPr lang="cs-CZ" b="1" dirty="0"/>
          </a:p>
          <a:p>
            <a:pPr marL="0" indent="0">
              <a:buFontTx/>
              <a:buNone/>
            </a:pPr>
            <a:r>
              <a:rPr lang="cs-CZ" b="1" dirty="0"/>
              <a:t>AI v kybernetickém útoku</a:t>
            </a:r>
          </a:p>
          <a:p>
            <a:pPr marL="171450" indent="-171450">
              <a:buFontTx/>
              <a:buChar char="-"/>
            </a:pPr>
            <a:r>
              <a:rPr lang="cs-CZ" dirty="0"/>
              <a:t>Pokročilé sociální inženýrství: AI dokáže generovat velmi přesvědčivá </a:t>
            </a:r>
            <a:r>
              <a:rPr lang="cs-CZ" dirty="0" err="1"/>
              <a:t>deepfake</a:t>
            </a:r>
            <a:r>
              <a:rPr lang="cs-CZ" dirty="0"/>
              <a:t> videa a audio nahrávky a vytvářet personalizované </a:t>
            </a:r>
            <a:r>
              <a:rPr lang="cs-CZ" dirty="0" err="1"/>
              <a:t>phishingové</a:t>
            </a:r>
            <a:r>
              <a:rPr lang="cs-CZ" dirty="0"/>
              <a:t> e-maily, aby přiměla jednotlivce k vyzrazení citlivých informací nebo převodu finančních prostředků. </a:t>
            </a:r>
          </a:p>
          <a:p>
            <a:pPr marL="171450" indent="-171450">
              <a:buFontTx/>
              <a:buChar char="-"/>
            </a:pPr>
            <a:r>
              <a:rPr lang="cs-CZ" dirty="0"/>
              <a:t>Generování malwaru: Útočníci mohou pomocí AI rychle přizpůsobovat malware a vektory útoků a vytvářet nové hrozby, které mohou obejít tradiční obranu založenou na signaturách. </a:t>
            </a:r>
          </a:p>
          <a:p>
            <a:pPr marL="171450" indent="-171450">
              <a:buFontTx/>
              <a:buChar char="-"/>
            </a:pPr>
            <a:r>
              <a:rPr lang="cs-CZ" dirty="0"/>
              <a:t>Analýza sítě: Nástroje AI pomáhají útočníkům rychle identifikovat cenná aktiva a slabá místa v cílové síti analýzou velkých datových sad o struktuře sítě a komunikačních vzorcích. </a:t>
            </a:r>
          </a:p>
          <a:p>
            <a:pPr marL="171450" indent="-171450">
              <a:buFontTx/>
              <a:buChar char="-"/>
            </a:pPr>
            <a:r>
              <a:rPr lang="cs-CZ" dirty="0"/>
              <a:t>Škálovatelné útoky: Automatizace založená na umělé inteligenci umožňuje kyberzločincům spouštět tisíce personalizovaných útoků současně, čímž přetěžují bezpečnostní systémy a lidské analytiky.</a:t>
            </a:r>
          </a:p>
          <a:p>
            <a:pPr marL="0" indent="0">
              <a:buFontTx/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2. 10. 2025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CYBERLAWYER | regfor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3085-79E2-AA4B-8198-D8F3F6B60D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3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Interní školení: jak tvořit bezpečné prompty a ověřovat výstupy.</a:t>
            </a:r>
          </a:p>
          <a:p>
            <a:pPr marL="171450" indent="-171450">
              <a:buFontTx/>
              <a:buChar char="-"/>
            </a:pPr>
            <a:r>
              <a:rPr lang="cs-CZ" dirty="0"/>
              <a:t>Sdílení zkušeností mezi úřady – Skupina pro AI, metodiky, pilotní projekty.</a:t>
            </a:r>
          </a:p>
          <a:p>
            <a:pPr marL="171450" indent="-171450">
              <a:buFontTx/>
              <a:buChar char="-"/>
            </a:pPr>
            <a:r>
              <a:rPr lang="cs-CZ" dirty="0"/>
              <a:t>Etické kodexy a interní politiky pro AI.</a:t>
            </a:r>
          </a:p>
          <a:p>
            <a:pPr marL="171450" indent="-171450">
              <a:buFontTx/>
              <a:buChar char="-"/>
            </a:pPr>
            <a:r>
              <a:rPr lang="cs-CZ" dirty="0"/>
              <a:t>Osvěta vůči veřejnosti – AI pomáhá, nenahrazuje.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2. 10. 2025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CYBERLAWYER | regfor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3085-79E2-AA4B-8198-D8F3F6B60D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34582-1529-D773-392B-51B59A696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5564079-A897-640F-910D-62E4EDBBA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3B114F-4413-441D-AA49-EEC6C324D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3459F9-3E32-188F-1D2B-B1967902A3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cs-CZ"/>
              <a:t>2. 10. 2025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25971-EF52-4D30-7930-B7F07258E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D3085-79E2-AA4B-8198-D8F3F6B60D48}" type="slidenum">
              <a:rPr lang="en-US" smtClean="0"/>
              <a:t>11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BEF697-2FEC-5434-D108-0A5E91366B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CYBERLAWYER | regfor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D83B1A4A-7CBE-F946-332F-9E17A46E65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</p:spTree>
    <p:extLst>
      <p:ext uri="{BB962C8B-B14F-4D97-AF65-F5344CB8AC3E}">
        <p14:creationId xmlns:p14="http://schemas.microsoft.com/office/powerpoint/2010/main" val="365812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130426"/>
            <a:ext cx="10972800" cy="1470025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73979"/>
            <a:ext cx="10972800" cy="2419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text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ální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ěžný slide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95796"/>
            <a:ext cx="10972800" cy="43350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90000"/>
              <a:buFont typeface="Inria Sans" pitchFamily="2" charset="-18"/>
              <a:buChar char="—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Kliknutím lze vložit obsah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15000"/>
              <a:buFont typeface="Inria Sans" pitchFamily="2" charset="-18"/>
              <a:buChar char="&gt;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Druhá úroveň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5000"/>
              <a:buFont typeface="Inria Sans" pitchFamily="2" charset="-18"/>
              <a:buChar char="&gt;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Třetí úroveň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Čtvrtá úroveň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veřejná správa 2025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65976"/>
            <a:ext cx="2844800" cy="360000"/>
          </a:xfrm>
        </p:spPr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764806"/>
            <a:ext cx="10972800" cy="79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cs-CZ" dirty="0"/>
              <a:t>Kliknutím lze upravit styl</a:t>
            </a:r>
          </a:p>
        </p:txBody>
      </p:sp>
      <p:pic>
        <p:nvPicPr>
          <p:cNvPr id="9" name="Obrázek 8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9BFB7FCE-B89E-201E-0944-EFF9BE727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ěžný slide CZ Tmavěmodrá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95796"/>
            <a:ext cx="10972800" cy="4335054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90000"/>
              <a:buFont typeface="Inria Sans" pitchFamily="2" charset="-18"/>
              <a:buChar char="—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Kliknutím lze vložit obsah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15000"/>
              <a:buFont typeface="Inria Sans" pitchFamily="2" charset="-18"/>
              <a:buChar char="&gt;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Druhá úroveň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5000"/>
              <a:buFont typeface="Inria Sans" pitchFamily="2" charset="-18"/>
              <a:buChar char="&gt;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Třetí úroveň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Čtvrtá úroveň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7. 10. 2025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Moderní veřejná správa 2025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65976"/>
            <a:ext cx="2844800" cy="3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752169"/>
            <a:ext cx="10972800" cy="792000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pic>
        <p:nvPicPr>
          <p:cNvPr id="10" name="Obrázek 9" descr="Obsah obrázku text, Písmo, Grafika, grafický design&#10;&#10;Obsah generovaný pomocí AI může být nesprávný.">
            <a:extLst>
              <a:ext uri="{FF2B5EF4-FFF2-40B4-BE49-F238E27FC236}">
                <a16:creationId xmlns:a16="http://schemas.microsoft.com/office/drawing/2014/main" id="{D35BC4CD-E341-2C9D-1A9A-35CB08D92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3625"/>
          <a:stretch>
            <a:fillRect/>
          </a:stretch>
        </p:blipFill>
        <p:spPr>
          <a:xfrm>
            <a:off x="11126316" y="290294"/>
            <a:ext cx="45608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88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slide CZ Tmavěmodr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95796"/>
            <a:ext cx="10972800" cy="43350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90000"/>
              <a:buFont typeface="Inria Sans" pitchFamily="2" charset="-18"/>
              <a:buChar char="—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Kliknutím lze vložit obsah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15000"/>
              <a:buFont typeface="Inria Sans" pitchFamily="2" charset="-18"/>
              <a:buChar char="&gt;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Druhá úroveň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5000"/>
              <a:buFont typeface="Inria Sans" pitchFamily="2" charset="-18"/>
              <a:buChar char="&gt;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Třetí úroveň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Čtvrtá úroveň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7. 10. 2025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Moderní veřejná správa 2025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65976"/>
            <a:ext cx="2844800" cy="3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759611"/>
            <a:ext cx="10972800" cy="771680"/>
          </a:xfrm>
        </p:spPr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pic>
        <p:nvPicPr>
          <p:cNvPr id="9" name="Obrázek 8" descr="Obsah obrázku text, Písmo, Grafika, grafický design&#10;&#10;Obsah generovaný pomocí AI může být nesprávný.">
            <a:extLst>
              <a:ext uri="{FF2B5EF4-FFF2-40B4-BE49-F238E27FC236}">
                <a16:creationId xmlns:a16="http://schemas.microsoft.com/office/drawing/2014/main" id="{2291DF7F-52DB-FBB4-F385-FBF30AF36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3625"/>
          <a:stretch>
            <a:fillRect/>
          </a:stretch>
        </p:blipFill>
        <p:spPr>
          <a:xfrm>
            <a:off x="11126316" y="290294"/>
            <a:ext cx="45608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65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slide CZ Azurová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95796"/>
            <a:ext cx="10972800" cy="43350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90000"/>
              <a:buFont typeface="Inria Sans" pitchFamily="2" charset="-18"/>
              <a:buChar char="—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Kliknutím lze vložit obsah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15000"/>
              <a:buFont typeface="Inria Sans" pitchFamily="2" charset="-18"/>
              <a:buChar char="&gt;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Druhá úroveň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5000"/>
              <a:buFont typeface="Inria Sans" pitchFamily="2" charset="-18"/>
              <a:buChar char="&gt;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Třetí úroveň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Čtvrtá úroveň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7. 10. 2025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Moderní veřejná správa 2025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65976"/>
            <a:ext cx="2844800" cy="3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759611"/>
            <a:ext cx="10972800" cy="77168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cs-CZ" dirty="0"/>
              <a:t>Kliknutím lze upravit styl</a:t>
            </a:r>
          </a:p>
        </p:txBody>
      </p:sp>
      <p:pic>
        <p:nvPicPr>
          <p:cNvPr id="11" name="Obrázek 10" descr="Obsah obrázku text, Písmo, Grafika, grafický design&#10;&#10;Obsah generovaný pomocí AI může být nesprávný.">
            <a:extLst>
              <a:ext uri="{FF2B5EF4-FFF2-40B4-BE49-F238E27FC236}">
                <a16:creationId xmlns:a16="http://schemas.microsoft.com/office/drawing/2014/main" id="{0714C174-4B3C-CBCB-0F58-D18C8C7C6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3625"/>
          <a:stretch>
            <a:fillRect/>
          </a:stretch>
        </p:blipFill>
        <p:spPr>
          <a:xfrm>
            <a:off x="11126316" y="290294"/>
            <a:ext cx="45608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ěžný slide CZ Azurová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695796"/>
            <a:ext cx="10972800" cy="43350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90000"/>
              <a:buFont typeface="Inria Sans" pitchFamily="2" charset="-18"/>
              <a:buChar char="—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Kliknutím lze vložit obsah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15000"/>
              <a:buFont typeface="Inria Sans" pitchFamily="2" charset="-18"/>
              <a:buChar char="&gt;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Druhá úroveň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5000"/>
              <a:buFont typeface="Inria Sans" pitchFamily="2" charset="-18"/>
              <a:buChar char="&gt;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Třetí úroveň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Čtvrtá úroveň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64264"/>
                </a:solidFill>
              </a:defRPr>
            </a:lvl1pPr>
          </a:lstStyle>
          <a:p>
            <a:r>
              <a:rPr lang="cs-CZ"/>
              <a:t>7. 10. 2025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64264"/>
                </a:solidFill>
              </a:defRPr>
            </a:lvl1pPr>
          </a:lstStyle>
          <a:p>
            <a:r>
              <a:rPr lang="cs-CZ"/>
              <a:t>Moderní veřejná správa 2025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365976"/>
            <a:ext cx="2844800" cy="360000"/>
          </a:xfrm>
        </p:spPr>
        <p:txBody>
          <a:bodyPr/>
          <a:lstStyle>
            <a:lvl1pPr>
              <a:defRPr>
                <a:solidFill>
                  <a:srgbClr val="064264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759611"/>
            <a:ext cx="10972800" cy="771680"/>
          </a:xfrm>
        </p:spPr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pic>
        <p:nvPicPr>
          <p:cNvPr id="9" name="Obrázek 8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65A97FC2-33E9-14CA-4962-CC622E41E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5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ěž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59611"/>
            <a:ext cx="10972800" cy="796201"/>
          </a:xfrm>
        </p:spPr>
        <p:txBody>
          <a:bodyPr>
            <a:normAutofit/>
          </a:bodyPr>
          <a:lstStyle>
            <a:lvl1pPr>
              <a:defRPr sz="2800">
                <a:latin typeface="Inria Sans" pitchFamily="2" charset="-18"/>
                <a:cs typeface="Arial" panose="020B0604020202020204" pitchFamily="34" charset="0"/>
              </a:defRPr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95796"/>
            <a:ext cx="10972800" cy="4297680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Inria Sans" pitchFamily="2" charset="-18"/>
              <a:buChar char="⁄"/>
              <a:defRPr lang="cs-CZ" sz="2400" kern="1200" noProof="0" dirty="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Inria Sans" pitchFamily="2" charset="-18"/>
              <a:buChar char="•"/>
              <a:defRPr lang="cs-CZ" sz="2400" kern="1200" noProof="0" dirty="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Inria Sans" pitchFamily="2" charset="-18"/>
              <a:buChar char="˃"/>
              <a:defRPr lang="cs-CZ" sz="2400" kern="1200" noProof="0" dirty="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3pPr>
            <a:lvl4pPr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Inria Sans" pitchFamily="2" charset="-18"/>
              <a:defRPr lang="cs-CZ" sz="2400" kern="1200" noProof="0" dirty="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Inria Sans" pitchFamily="2" charset="-18"/>
              <a:buChar char="»"/>
              <a:defRPr lang="cs-CZ" sz="2400" kern="1200" noProof="0" dirty="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90000"/>
              <a:buFont typeface="Inria Sans" pitchFamily="2" charset="-18"/>
              <a:buChar char="—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Click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 to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edit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 Master text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styles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Inria Sans" pitchFamily="2" charset="-18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15000"/>
              <a:buFont typeface="Inria Sans" pitchFamily="2" charset="-18"/>
              <a:buChar char="&gt;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5000"/>
              <a:buFont typeface="Inria Sans" pitchFamily="2" charset="-18"/>
              <a:buChar char="&gt;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Third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Fourth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4264"/>
              </a:buClr>
              <a:buSzPct val="100000"/>
              <a:buFont typeface="Inria Sans" pitchFamily="2" charset="-18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Fifth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Inria Sans" pitchFamily="2" charset="-18"/>
                <a:ea typeface="+mn-ea"/>
                <a:cs typeface="Arial" panose="020B0604020202020204" pitchFamily="34" charset="0"/>
              </a:rPr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1959B831-703B-468F-B430-74FDA6063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0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dpis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0972800" cy="1362075"/>
          </a:xfrm>
        </p:spPr>
        <p:txBody>
          <a:bodyPr anchor="t">
            <a:normAutofit/>
          </a:bodyPr>
          <a:lstStyle>
            <a:lvl1pPr algn="l">
              <a:defRPr sz="3300" b="1" cap="all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4"/>
            <a:ext cx="10972800" cy="13620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59611"/>
            <a:ext cx="109728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9956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99956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Obrázek 9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633331D3-811E-0EE0-71ED-52D9E2593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59611"/>
            <a:ext cx="10972800" cy="77168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Obrázek 11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4E72E9EB-B134-01E4-1038-890C4D943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774431"/>
            <a:ext cx="10972800" cy="787322"/>
          </a:xfrm>
        </p:spPr>
        <p:txBody>
          <a:bodyPr/>
          <a:lstStyle/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195956FD-6769-A0F3-4C33-70835AC79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6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529C941D-24E1-6398-6DEC-D56E61833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em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44387"/>
            <a:ext cx="7315200" cy="3983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7. 10. 2025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1E99C-6E4B-9045-9BEE-F9DFBF5513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Obrázek 8" descr="Obsah obrázku Písmo, Grafika, grafický design, snímek obrazovky&#10;&#10;Obsah generovaný pomocí AI může být nesprávný.">
            <a:extLst>
              <a:ext uri="{FF2B5EF4-FFF2-40B4-BE49-F238E27FC236}">
                <a16:creationId xmlns:a16="http://schemas.microsoft.com/office/drawing/2014/main" id="{BDC3F05F-3B89-EB09-F944-DEB16A371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3780"/>
          <a:stretch>
            <a:fillRect/>
          </a:stretch>
        </p:blipFill>
        <p:spPr>
          <a:xfrm>
            <a:off x="11130629" y="309611"/>
            <a:ext cx="45177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9291"/>
            <a:ext cx="10972800" cy="79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65608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level</a:t>
            </a:r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level</a:t>
            </a:r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level</a:t>
            </a:r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65976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  <a:latin typeface="Inria Sans Light" pitchFamily="2" charset="-18"/>
                <a:cs typeface="Arial" panose="020B0604020202020204" pitchFamily="34" charset="0"/>
              </a:defRPr>
            </a:lvl1pPr>
          </a:lstStyle>
          <a:p>
            <a:r>
              <a:rPr lang="cs-CZ"/>
              <a:t>7. 10. 2025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65976"/>
            <a:ext cx="3860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000" b="0">
                <a:solidFill>
                  <a:schemeClr val="bg2">
                    <a:lumMod val="75000"/>
                  </a:schemeClr>
                </a:solidFill>
                <a:latin typeface="Inria Sans Light" pitchFamily="2" charset="-18"/>
                <a:cs typeface="Arial" panose="020B0604020202020204" pitchFamily="34" charset="0"/>
              </a:defRPr>
            </a:lvl1pPr>
          </a:lstStyle>
          <a:p>
            <a:r>
              <a:rPr lang="cs-CZ"/>
              <a:t>Moderní veřejná správa 2025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65976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0">
                <a:solidFill>
                  <a:schemeClr val="bg2">
                    <a:lumMod val="75000"/>
                  </a:schemeClr>
                </a:solidFill>
                <a:latin typeface="Inria Sans Light" pitchFamily="2" charset="-18"/>
                <a:cs typeface="Arial" panose="020B0604020202020204" pitchFamily="34" charset="0"/>
              </a:defRPr>
            </a:lvl1pPr>
          </a:lstStyle>
          <a:p>
            <a:r>
              <a:rPr lang="cs-CZ"/>
              <a:t>[</a:t>
            </a:r>
            <a:fld id="{B0BC60BB-71D5-45F8-9211-09F3C2F059D8}" type="slidenum">
              <a:rPr lang="en-US" smtClean="0"/>
              <a:pPr/>
              <a:t>‹#›</a:t>
            </a:fld>
            <a:r>
              <a:rPr lang="cs-CZ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1" r:id="rId14"/>
    <p:sldLayoutId id="2147483662" r:id="rId15"/>
    <p:sldLayoutId id="214748366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tabLst>
          <a:tab pos="7992000" algn="r"/>
        </a:tabLst>
        <a:defRPr sz="2800" b="1" kern="1200">
          <a:solidFill>
            <a:schemeClr val="tx2"/>
          </a:solidFill>
          <a:latin typeface="Inria Sans" pitchFamily="2" charset="-18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90000"/>
        <a:buFont typeface="Inria Sans" pitchFamily="2" charset="-18"/>
        <a:buChar char="—"/>
        <a:defRPr sz="2400" kern="1200">
          <a:solidFill>
            <a:schemeClr val="tx1"/>
          </a:solidFill>
          <a:latin typeface="Inria Sans" pitchFamily="2" charset="-18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SzPct val="115000"/>
        <a:buFont typeface="Inria Sans" pitchFamily="2" charset="-18"/>
        <a:buChar char="&gt;"/>
        <a:defRPr sz="2000" kern="1200">
          <a:solidFill>
            <a:schemeClr val="tx1"/>
          </a:solidFill>
          <a:latin typeface="Inria Sans" pitchFamily="2" charset="-18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SzPct val="105000"/>
        <a:buFont typeface="Inria Sans" pitchFamily="2" charset="-18"/>
        <a:buChar char="&gt;"/>
        <a:defRPr sz="1800" kern="1200">
          <a:solidFill>
            <a:schemeClr val="tx1"/>
          </a:solidFill>
          <a:latin typeface="Inria Sans" pitchFamily="2" charset="-18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Inria Sans" pitchFamily="2" charset="-18"/>
        <a:buChar char="–"/>
        <a:defRPr sz="1600" kern="1200">
          <a:solidFill>
            <a:schemeClr val="tx1"/>
          </a:solidFill>
          <a:latin typeface="Inria Sans" pitchFamily="2" charset="-18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Inria Sans" pitchFamily="2" charset="-18"/>
        <a:buChar char="–"/>
        <a:defRPr sz="1400" kern="1200">
          <a:solidFill>
            <a:schemeClr val="tx1"/>
          </a:solidFill>
          <a:latin typeface="Inria Sans" pitchFamily="2" charset="-18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mailto:kalisek@regfor.cz" TargetMode="External"/><Relationship Id="rId4" Type="http://schemas.openxmlformats.org/officeDocument/2006/relationships/hyperlink" Target="mailto:kalisek@cyberlawyer.c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alisek@cyberlawyer.cz?subject=Reakce%20na%20innogy%20GDPR%20Workshop%202025" TargetMode="External"/><Relationship Id="rId3" Type="http://schemas.openxmlformats.org/officeDocument/2006/relationships/hyperlink" Target="http://www.regfor.cz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cyberlawyer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in/kalisek/" TargetMode="External"/><Relationship Id="rId5" Type="http://schemas.openxmlformats.org/officeDocument/2006/relationships/hyperlink" Target="http://www.ochranaudaju.cz/" TargetMode="External"/><Relationship Id="rId10" Type="http://schemas.microsoft.com/office/2007/relationships/hdphoto" Target="../media/hdphoto1.wdp"/><Relationship Id="rId4" Type="http://schemas.openxmlformats.org/officeDocument/2006/relationships/hyperlink" Target="http://www.prf.cuni.cz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AB592-FEF6-4820-AC79-AD9930D36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15" y="3057094"/>
            <a:ext cx="6552059" cy="1620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sz="3600" noProof="0" dirty="0"/>
              <a:t>Nástrahy využívání AI </a:t>
            </a:r>
            <a:br>
              <a:rPr lang="cs-CZ" sz="3600" noProof="0" dirty="0"/>
            </a:br>
            <a:r>
              <a:rPr lang="cs-CZ" sz="3600" noProof="0" dirty="0"/>
              <a:t>při činnosti správních úřadů </a:t>
            </a:r>
            <a:br>
              <a:rPr lang="cs-CZ" sz="3600" noProof="0" dirty="0"/>
            </a:br>
            <a:r>
              <a:rPr lang="cs-CZ" sz="3600" noProof="0" dirty="0"/>
              <a:t>a orgánů veřejné moci</a:t>
            </a:r>
            <a:endParaRPr lang="cs-CZ" sz="2400" noProof="0" dirty="0">
              <a:solidFill>
                <a:schemeClr val="accent1"/>
              </a:solidFill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0BD1E721-C7A0-8848-A5EE-E7E6711AF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4905113"/>
            <a:ext cx="6543674" cy="14178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k-SK" noProof="0" dirty="0">
                <a:solidFill>
                  <a:schemeClr val="accent1"/>
                </a:solidFill>
              </a:rPr>
              <a:t>Jindřich Kalíšek, advokát &amp; CEO regfor</a:t>
            </a:r>
            <a:r>
              <a:rPr lang="sk-SK" noProof="0" dirty="0"/>
              <a:t>	</a:t>
            </a:r>
          </a:p>
          <a:p>
            <a:pPr>
              <a:spcBef>
                <a:spcPts val="0"/>
              </a:spcBef>
            </a:pPr>
            <a:endParaRPr lang="sk-SK" noProof="0" dirty="0"/>
          </a:p>
          <a:p>
            <a:pPr>
              <a:spcBef>
                <a:spcPts val="0"/>
              </a:spcBef>
            </a:pPr>
            <a:endParaRPr lang="sk-SK" noProof="0" dirty="0"/>
          </a:p>
          <a:p>
            <a:pPr>
              <a:spcBef>
                <a:spcPts val="0"/>
              </a:spcBef>
            </a:pPr>
            <a:r>
              <a:rPr lang="sk-SK" noProof="0" dirty="0"/>
              <a:t>Moderní </a:t>
            </a:r>
            <a:r>
              <a:rPr lang="sk-SK" noProof="0" dirty="0" err="1"/>
              <a:t>veřejná</a:t>
            </a:r>
            <a:r>
              <a:rPr lang="sk-SK" noProof="0" dirty="0"/>
              <a:t> správa 2025 | Olomouc | </a:t>
            </a:r>
            <a:r>
              <a:rPr lang="sk-SK" dirty="0"/>
              <a:t>7</a:t>
            </a:r>
            <a:r>
              <a:rPr lang="sk-SK" noProof="0" dirty="0"/>
              <a:t>. 10. 2025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CB2BA05-F341-2499-0C13-C634DF847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463" y="1048558"/>
            <a:ext cx="5565305" cy="900000"/>
          </a:xfrm>
          <a:prstGeom prst="rect">
            <a:avLst/>
          </a:prstGeom>
        </p:spPr>
      </p:pic>
      <p:pic>
        <p:nvPicPr>
          <p:cNvPr id="9" name="Obrázek 8" descr="Obsah obrázku světlo, Barevnost, noc, umění&#10;&#10;Obsah generovaný pomocí AI může být nesprávný.">
            <a:extLst>
              <a:ext uri="{FF2B5EF4-FFF2-40B4-BE49-F238E27FC236}">
                <a16:creationId xmlns:a16="http://schemas.microsoft.com/office/drawing/2014/main" id="{2AB1F2CE-0A8F-C206-01CC-98CB646AE1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243" r="33798"/>
          <a:stretch>
            <a:fillRect/>
          </a:stretch>
        </p:blipFill>
        <p:spPr>
          <a:xfrm>
            <a:off x="7153274" y="0"/>
            <a:ext cx="5038726" cy="6858000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26998EA-C85F-8D72-81CF-D02C3EC26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5813" y="2428875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E0B1-53B1-7819-18E3-DE2A4917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AEAAB3F-C32B-0346-23DE-E5406FC7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948" y="1544169"/>
            <a:ext cx="5973452" cy="4821807"/>
          </a:xfrm>
        </p:spPr>
        <p:txBody>
          <a:bodyPr>
            <a:normAutofit fontScale="77500" lnSpcReduction="20000"/>
          </a:bodyPr>
          <a:lstStyle/>
          <a:p>
            <a:r>
              <a:rPr lang="cs-CZ" sz="2500" b="1" dirty="0">
                <a:solidFill>
                  <a:srgbClr val="D03B58"/>
                </a:solidFill>
              </a:rPr>
              <a:t>I</a:t>
            </a:r>
            <a:r>
              <a:rPr lang="pt-BR" sz="2500" b="1" dirty="0">
                <a:solidFill>
                  <a:srgbClr val="D03B58"/>
                </a:solidFill>
              </a:rPr>
              <a:t>mplementace </a:t>
            </a:r>
            <a:r>
              <a:rPr lang="cs-CZ" sz="2500" b="1" dirty="0">
                <a:solidFill>
                  <a:srgbClr val="D03B58"/>
                </a:solidFill>
              </a:rPr>
              <a:t>AI ve veřejné správě</a:t>
            </a:r>
            <a:r>
              <a:rPr lang="pt-BR" sz="2500" b="1" dirty="0">
                <a:solidFill>
                  <a:srgbClr val="D03B58"/>
                </a:solidFill>
              </a:rPr>
              <a:t> není právní disciplína</a:t>
            </a:r>
            <a:endParaRPr lang="cs-CZ" sz="2500" b="1" dirty="0">
              <a:solidFill>
                <a:srgbClr val="D03B58"/>
              </a:solidFill>
            </a:endParaRPr>
          </a:p>
          <a:p>
            <a:pPr marL="742950" lvl="2" indent="-342900">
              <a:buSzPct val="90000"/>
              <a:buFont typeface="Inria Sans" pitchFamily="2" charset="-18"/>
              <a:buChar char="—"/>
            </a:pPr>
            <a:r>
              <a:rPr lang="cs-CZ" sz="2300" dirty="0"/>
              <a:t>Strategické téma, které propojuje digitalizaci veřejné správy, právo, technologie a řízení rizik</a:t>
            </a:r>
          </a:p>
          <a:p>
            <a:pPr lvl="3"/>
            <a:endParaRPr lang="cs-CZ" sz="1700" dirty="0"/>
          </a:p>
          <a:p>
            <a:r>
              <a:rPr lang="cs-CZ" sz="2500" dirty="0">
                <a:solidFill>
                  <a:srgbClr val="1AA4F1"/>
                </a:solidFill>
              </a:rPr>
              <a:t>Automatizace / AI a kyberbezpečnost jsou propojené nádoby</a:t>
            </a:r>
          </a:p>
          <a:p>
            <a:pPr marL="742950" lvl="2" indent="-342900">
              <a:buSzPct val="90000"/>
              <a:buFont typeface="Inria Sans" pitchFamily="2" charset="-18"/>
              <a:buChar char="—"/>
            </a:pPr>
            <a:r>
              <a:rPr lang="cs-CZ" sz="2300" dirty="0"/>
              <a:t>Interní principy, politiky a odpovědnosti v oblasti zpracování dat, AI a kyberbezpečnosti revidujte vždy společně</a:t>
            </a:r>
          </a:p>
          <a:p>
            <a:pPr marL="742950" lvl="2" indent="-342900">
              <a:buSzPct val="90000"/>
              <a:buFont typeface="Inria Sans" pitchFamily="2" charset="-18"/>
              <a:buChar char="—"/>
            </a:pPr>
            <a:r>
              <a:rPr lang="cs-CZ" sz="2300" dirty="0"/>
              <a:t>Zmapujte dopady nových regulací na vaše datové toky, informační systémy a datové smlouvy</a:t>
            </a:r>
          </a:p>
          <a:p>
            <a:pPr marL="742950" lvl="2" indent="-342900">
              <a:buSzPct val="90000"/>
              <a:buFont typeface="Inria Sans" pitchFamily="2" charset="-18"/>
              <a:buChar char="—"/>
            </a:pPr>
            <a:r>
              <a:rPr lang="cs-CZ" sz="2300" dirty="0"/>
              <a:t>Vytvořte koordinační mechanismus mezi právním týmem, DPO, CISO a AI projektovým týmem</a:t>
            </a:r>
          </a:p>
          <a:p>
            <a:pPr marL="1657350" lvl="4" indent="-342900">
              <a:buSzPct val="90000"/>
              <a:buFont typeface="Inria Sans" pitchFamily="2" charset="-18"/>
              <a:buChar char="—"/>
            </a:pPr>
            <a:endParaRPr lang="cs-CZ" sz="1700" dirty="0"/>
          </a:p>
          <a:p>
            <a:r>
              <a:rPr lang="cs-CZ" sz="2500" dirty="0">
                <a:solidFill>
                  <a:srgbClr val="1AA4F1"/>
                </a:solidFill>
              </a:rPr>
              <a:t>Investujte do kompetencí</a:t>
            </a:r>
          </a:p>
          <a:p>
            <a:pPr lvl="3"/>
            <a:endParaRPr lang="cs-CZ" sz="1700" dirty="0"/>
          </a:p>
          <a:p>
            <a:r>
              <a:rPr lang="cs-CZ" dirty="0"/>
              <a:t>Věnujte čas </a:t>
            </a:r>
            <a:r>
              <a:rPr lang="cs-CZ" dirty="0">
                <a:solidFill>
                  <a:srgbClr val="1AA4F1"/>
                </a:solidFill>
              </a:rPr>
              <a:t>spolupráci s dodavateli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7F3C9E6-28C4-7FDB-738F-FCAD2547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9711C3-FFED-F491-9E80-B4DAA644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5302C02-6E5B-0C20-AC0B-0B6A406D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948" y="752169"/>
            <a:ext cx="5973452" cy="792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1AA4F1"/>
                </a:solidFill>
              </a:rPr>
              <a:t>Doporučení</a:t>
            </a:r>
          </a:p>
        </p:txBody>
      </p:sp>
      <p:pic>
        <p:nvPicPr>
          <p:cNvPr id="7" name="Obrázek 6" descr="Obsah obrázku světlo, Barevnost, noc, umění&#10;&#10;Obsah generovaný pomocí AI může být nesprávný.">
            <a:extLst>
              <a:ext uri="{FF2B5EF4-FFF2-40B4-BE49-F238E27FC236}">
                <a16:creationId xmlns:a16="http://schemas.microsoft.com/office/drawing/2014/main" id="{74D3B395-53EF-403F-55EC-F5C75F0A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22" r="58319"/>
          <a:stretch>
            <a:fillRect/>
          </a:stretch>
        </p:blipFill>
        <p:spPr>
          <a:xfrm>
            <a:off x="0" y="0"/>
            <a:ext cx="5038726" cy="68580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564205-3B75-711B-0C37-D5CA28DE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veřejná správa 2025</a:t>
            </a:r>
          </a:p>
        </p:txBody>
      </p:sp>
    </p:spTree>
    <p:extLst>
      <p:ext uri="{BB962C8B-B14F-4D97-AF65-F5344CB8AC3E}">
        <p14:creationId xmlns:p14="http://schemas.microsoft.com/office/powerpoint/2010/main" val="4981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006F-4430-6B2A-69EC-435EEEB90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větlo, Barevnost, noc, umění&#10;&#10;Obsah generovaný pomocí AI může být nesprávný.">
            <a:extLst>
              <a:ext uri="{FF2B5EF4-FFF2-40B4-BE49-F238E27FC236}">
                <a16:creationId xmlns:a16="http://schemas.microsoft.com/office/drawing/2014/main" id="{C11E19A8-32DD-68A2-2ACC-75CED3A7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43" r="33798"/>
          <a:stretch>
            <a:fillRect/>
          </a:stretch>
        </p:blipFill>
        <p:spPr>
          <a:xfrm>
            <a:off x="7153274" y="0"/>
            <a:ext cx="5038726" cy="6858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91BAD3B-5A52-789E-95FB-28DC0D34F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215" y="1808451"/>
            <a:ext cx="6365193" cy="1620000"/>
          </a:xfrm>
        </p:spPr>
        <p:txBody>
          <a:bodyPr>
            <a:noAutofit/>
          </a:bodyPr>
          <a:lstStyle/>
          <a:p>
            <a:r>
              <a:rPr lang="cs-CZ" dirty="0"/>
              <a:t>DOTAZY? </a:t>
            </a:r>
            <a:br>
              <a:rPr lang="cs-CZ" dirty="0"/>
            </a:br>
            <a:r>
              <a:rPr lang="cs-CZ" dirty="0"/>
              <a:t>PŘÍPOMÍNKY? </a:t>
            </a:r>
            <a:br>
              <a:rPr lang="cs-CZ" dirty="0"/>
            </a:br>
            <a:r>
              <a:rPr lang="cs-CZ" dirty="0"/>
              <a:t>NADŠENÍ? ZKLAMÁNÍ?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14224138-3C6C-3BC9-059C-2F3E3032E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7337" y="4546752"/>
            <a:ext cx="4949072" cy="13544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solidFill>
                  <a:schemeClr val="tx2"/>
                </a:solidFill>
              </a:rPr>
              <a:t>Jindřich Kalíšek</a:t>
            </a:r>
          </a:p>
          <a:p>
            <a:pPr>
              <a:spcBef>
                <a:spcPts val="0"/>
              </a:spcBef>
            </a:pPr>
            <a:r>
              <a:rPr lang="cs-CZ" b="1" dirty="0">
                <a:solidFill>
                  <a:schemeClr val="tx2"/>
                </a:solidFill>
              </a:rPr>
              <a:t>advokát a CEO regfor</a:t>
            </a:r>
          </a:p>
          <a:p>
            <a:pPr>
              <a:spcBef>
                <a:spcPts val="0"/>
              </a:spcBef>
            </a:pPr>
            <a:endParaRPr lang="cs-CZ" sz="500" dirty="0"/>
          </a:p>
          <a:p>
            <a:pPr>
              <a:spcBef>
                <a:spcPts val="0"/>
              </a:spcBef>
            </a:pPr>
            <a:r>
              <a:rPr lang="cs-CZ" sz="1600" dirty="0">
                <a:hlinkClick r:id="rId4"/>
              </a:rPr>
              <a:t>kalisek@cyberlawyer.cz</a:t>
            </a:r>
            <a:r>
              <a:rPr lang="cs-CZ" sz="1600" dirty="0"/>
              <a:t>   </a:t>
            </a:r>
          </a:p>
          <a:p>
            <a:pPr>
              <a:spcBef>
                <a:spcPts val="0"/>
              </a:spcBef>
            </a:pPr>
            <a:r>
              <a:rPr lang="cs-CZ" sz="1600" dirty="0">
                <a:solidFill>
                  <a:schemeClr val="accent1"/>
                </a:solidFill>
                <a:hlinkClick r:id="rId5"/>
              </a:rPr>
              <a:t>kalisek@regfor.cz</a:t>
            </a:r>
            <a:endParaRPr lang="cs-CZ" sz="16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1538798-FA14-59A7-CE66-6310CE5A4F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6310"/>
          <a:stretch/>
        </p:blipFill>
        <p:spPr>
          <a:xfrm>
            <a:off x="723011" y="4641242"/>
            <a:ext cx="1180490" cy="1260000"/>
          </a:xfrm>
          <a:prstGeom prst="foldedCorner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105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4D3C4E2-24F1-30D4-87B5-EE86BC48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695796"/>
            <a:ext cx="7315200" cy="433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64264"/>
                </a:solidFill>
              </a:rPr>
              <a:t>JUDr. Ing. Jindřich Kalíšek, Ph.D. CIPP/E CIPM FIP</a:t>
            </a:r>
          </a:p>
          <a:p>
            <a:r>
              <a:rPr lang="cs-CZ" dirty="0"/>
              <a:t>Advokát a vedoucí partner konsorcia </a:t>
            </a:r>
            <a:r>
              <a:rPr lang="cs-CZ" dirty="0">
                <a:hlinkClick r:id="rId2"/>
              </a:rPr>
              <a:t>CYBERLAWYER</a:t>
            </a:r>
            <a:endParaRPr lang="cs-CZ" dirty="0"/>
          </a:p>
          <a:p>
            <a:r>
              <a:rPr lang="cs-CZ" dirty="0"/>
              <a:t>CEO a hlavní architekt compliance nástroje </a:t>
            </a:r>
            <a:r>
              <a:rPr lang="cs-CZ" dirty="0">
                <a:hlinkClick r:id="rId3"/>
              </a:rPr>
              <a:t>regfor</a:t>
            </a:r>
            <a:endParaRPr lang="cs-CZ" dirty="0"/>
          </a:p>
          <a:p>
            <a:r>
              <a:rPr lang="cs-CZ" dirty="0"/>
              <a:t>Vysokoškolský učitel (</a:t>
            </a:r>
            <a:r>
              <a:rPr lang="cs-CZ" dirty="0">
                <a:hlinkClick r:id="rId4"/>
              </a:rPr>
              <a:t>Právnická fakulta UK</a:t>
            </a:r>
            <a:r>
              <a:rPr lang="cs-CZ" dirty="0"/>
              <a:t>)</a:t>
            </a:r>
          </a:p>
          <a:p>
            <a:r>
              <a:rPr lang="cs-CZ" dirty="0"/>
              <a:t>Člen </a:t>
            </a:r>
            <a:r>
              <a:rPr lang="cs-CZ" dirty="0">
                <a:hlinkClick r:id="rId5"/>
              </a:rPr>
              <a:t>Spolku pro ochranu osobních údajů</a:t>
            </a:r>
            <a:endParaRPr lang="cs-CZ" dirty="0"/>
          </a:p>
          <a:p>
            <a:pPr lvl="1"/>
            <a:r>
              <a:rPr lang="cs-CZ" dirty="0"/>
              <a:t>Předseda Komise pro kyberbezpečnost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E03376-AD83-8C59-8C58-9E74B9F2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7E6F96-9A38-8449-8871-133549AC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veřejná správa 2025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646EFCE-920F-7173-9106-02E33862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Whois</a:t>
            </a:r>
            <a:r>
              <a:rPr lang="cs-CZ" sz="3200" dirty="0"/>
              <a:t>?</a:t>
            </a:r>
            <a:endParaRPr lang="cs-CZ" dirty="0"/>
          </a:p>
        </p:txBody>
      </p:sp>
      <p:pic>
        <p:nvPicPr>
          <p:cNvPr id="10" name="Picture 2" descr="Linkedin - Free social media icons">
            <a:hlinkClick r:id="rId6"/>
            <a:extLst>
              <a:ext uri="{FF2B5EF4-FFF2-40B4-BE49-F238E27FC236}">
                <a16:creationId xmlns:a16="http://schemas.microsoft.com/office/drawing/2014/main" id="{3E6886F9-DD2B-DD3D-F8D8-B72D8019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3" y="493201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hlinkClick r:id="rId8"/>
            <a:extLst>
              <a:ext uri="{FF2B5EF4-FFF2-40B4-BE49-F238E27FC236}">
                <a16:creationId xmlns:a16="http://schemas.microsoft.com/office/drawing/2014/main" id="{97CB8D28-F285-E590-2F69-12397D7A842A}"/>
              </a:ext>
            </a:extLst>
          </p:cNvPr>
          <p:cNvSpPr txBox="1"/>
          <p:nvPr/>
        </p:nvSpPr>
        <p:spPr>
          <a:xfrm>
            <a:off x="3214370" y="4791544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ptos SemiBold" panose="020B0004020202020204" pitchFamily="34" charset="0"/>
              </a:rPr>
              <a:t>@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BE70C61-001A-4D14-BA02-9DC19A83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D5EE1-FC77-EB7D-7D72-EA34A0A233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6310"/>
          <a:stretch/>
        </p:blipFill>
        <p:spPr>
          <a:xfrm>
            <a:off x="723011" y="1783880"/>
            <a:ext cx="3219302" cy="3436134"/>
          </a:xfrm>
          <a:prstGeom prst="foldedCorner">
            <a:avLst>
              <a:gd name="adj" fmla="val 21706"/>
            </a:avLst>
          </a:prstGeom>
        </p:spPr>
      </p:pic>
    </p:spTree>
    <p:extLst>
      <p:ext uri="{BB962C8B-B14F-4D97-AF65-F5344CB8AC3E}">
        <p14:creationId xmlns:p14="http://schemas.microsoft.com/office/powerpoint/2010/main" val="36773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28A8051-1DBF-A89B-9738-37E1588DE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AI má potenciál razantně zvýšit efektivitu veřejné moci i samosprávy</a:t>
            </a:r>
          </a:p>
          <a:p>
            <a:pPr lvl="4"/>
            <a:endParaRPr lang="cs-CZ" dirty="0"/>
          </a:p>
          <a:p>
            <a:r>
              <a:rPr lang="cs-CZ" dirty="0"/>
              <a:t>AI ale stejnou měrou zvyšuje komplexitu prostředí a znamená</a:t>
            </a:r>
          </a:p>
          <a:p>
            <a:pPr lvl="1"/>
            <a:r>
              <a:rPr lang="cs-CZ" dirty="0"/>
              <a:t>Bezprecedentní provozní a bezpečnostní rizika</a:t>
            </a:r>
          </a:p>
          <a:p>
            <a:pPr lvl="1"/>
            <a:r>
              <a:rPr lang="cs-CZ" dirty="0"/>
              <a:t>Větší nároky na rozsah a hloubku compliance</a:t>
            </a:r>
          </a:p>
          <a:p>
            <a:pPr lvl="1"/>
            <a:r>
              <a:rPr lang="cs-CZ" dirty="0"/>
              <a:t>Větší nároky na úřednictvo i veřejnost</a:t>
            </a:r>
          </a:p>
          <a:p>
            <a:pPr lvl="4"/>
            <a:endParaRPr lang="cs-CZ" dirty="0"/>
          </a:p>
          <a:p>
            <a:r>
              <a:rPr lang="cs-CZ" dirty="0"/>
              <a:t>Živelné a nekoordinované zavádění AI vytváří celou řadu problémů, </a:t>
            </a:r>
            <a:br>
              <a:rPr lang="cs-CZ" dirty="0"/>
            </a:br>
            <a:r>
              <a:rPr lang="cs-CZ" dirty="0"/>
              <a:t>které mohou být v budoucnu jen obtížně řešitelné</a:t>
            </a:r>
          </a:p>
          <a:p>
            <a:pPr marL="0" indent="0">
              <a:buNone/>
            </a:pPr>
            <a:endParaRPr lang="cs-CZ" dirty="0">
              <a:solidFill>
                <a:schemeClr val="bg2"/>
              </a:solidFill>
            </a:endParaRPr>
          </a:p>
          <a:p>
            <a:pPr marL="0" indent="0" algn="r">
              <a:buNone/>
            </a:pPr>
            <a:r>
              <a:rPr lang="cs-CZ" sz="2800" b="1" dirty="0">
                <a:solidFill>
                  <a:schemeClr val="bg2"/>
                </a:solidFill>
              </a:rPr>
              <a:t>Kacířská otázka: A vyplatí se to?</a:t>
            </a: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7199D4-B840-5BDC-4D26-D5156781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3E8F25-9E39-EEB8-332C-F62BCA46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veřejná správa 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F67745-84D7-2FD3-E6A3-BCDC8809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0339B3C-C66C-7B38-3995-93089539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</p:spTree>
    <p:extLst>
      <p:ext uri="{BB962C8B-B14F-4D97-AF65-F5344CB8AC3E}">
        <p14:creationId xmlns:p14="http://schemas.microsoft.com/office/powerpoint/2010/main" val="5699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433F3-5EE1-03C1-C0C2-A5575BB52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710EB3E-6C6A-E573-6E86-624EFAB7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82" y="1467196"/>
            <a:ext cx="5710518" cy="5162204"/>
          </a:xfrm>
        </p:spPr>
        <p:txBody>
          <a:bodyPr>
            <a:normAutofit/>
          </a:bodyPr>
          <a:lstStyle/>
          <a:p>
            <a:r>
              <a:rPr lang="cs-CZ" dirty="0"/>
              <a:t>Využitelnost AI s každou generací roste</a:t>
            </a:r>
          </a:p>
          <a:p>
            <a:pPr lvl="1"/>
            <a:r>
              <a:rPr lang="cs-CZ" dirty="0"/>
              <a:t>Rešerše a analýzy – AI rychle a efektivně zpracuje předpisy, judikaturu i literaturu</a:t>
            </a:r>
          </a:p>
          <a:p>
            <a:pPr lvl="1"/>
            <a:r>
              <a:rPr lang="cs-CZ" dirty="0"/>
              <a:t>Asistence a podpora – první kontakt s občanem, poskytování právních informací, navigace správním procesem</a:t>
            </a:r>
          </a:p>
          <a:p>
            <a:pPr lvl="1"/>
            <a:r>
              <a:rPr lang="cs-CZ" dirty="0"/>
              <a:t>Automatizace rutinních agend – přepisy, formální vyhodnocování žádostí, sumarizace podkladů a důkazů, správa lhůt</a:t>
            </a:r>
          </a:p>
          <a:p>
            <a:pPr lvl="1"/>
            <a:r>
              <a:rPr lang="cs-CZ" dirty="0"/>
              <a:t>Efektivní správa dat – překlady, shrnutí, datové agregáty, šablony rozhodnutí</a:t>
            </a:r>
          </a:p>
          <a:p>
            <a:pPr lvl="1"/>
            <a:r>
              <a:rPr lang="cs-CZ" dirty="0"/>
              <a:t>Data-</a:t>
            </a:r>
            <a:r>
              <a:rPr lang="cs-CZ" dirty="0" err="1"/>
              <a:t>driven</a:t>
            </a:r>
            <a:r>
              <a:rPr lang="cs-CZ" dirty="0"/>
              <a:t> rozhodování – automatizované správní procesy, prediktivní analýzy, detekce nesrovnalostí, veřejné zakázky</a:t>
            </a:r>
          </a:p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84D9E2-F2E1-860E-591E-16BD52F8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CA1445-1DD9-C274-A9FF-B1A3ECB9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veřejná správa 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F1C5F7-43A2-8DE4-F3EF-FAEBEFEE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9DAE7B-63EA-BF9E-3E21-B3E033A3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CO VŠECHNO UŽ ZVLÁDNE </a:t>
            </a:r>
            <a:r>
              <a:rPr lang="cs-CZ" sz="3200" dirty="0" err="1"/>
              <a:t>ai</a:t>
            </a:r>
            <a:endParaRPr lang="cs-CZ" sz="32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8AD5C3-56EF-106E-000E-8B156C6F3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836689"/>
              </p:ext>
            </p:extLst>
          </p:nvPr>
        </p:nvGraphicFramePr>
        <p:xfrm>
          <a:off x="-842684" y="1557709"/>
          <a:ext cx="8128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ázek 12" descr="Obsah obrázku černá, tma&#10;&#10;Obsah generovaný pomocí AI může být nesprávný.">
            <a:extLst>
              <a:ext uri="{FF2B5EF4-FFF2-40B4-BE49-F238E27FC236}">
                <a16:creationId xmlns:a16="http://schemas.microsoft.com/office/drawing/2014/main" id="{19C053BC-C982-3F26-8C9F-00AD4517D4D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1316" y="2961149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0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3529A-6D02-5D47-ABD7-2299B16D1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F92A4FA-BE39-5D7E-A1FD-05DF85DAF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95795"/>
            <a:ext cx="10972799" cy="4670181"/>
          </a:xfrm>
        </p:spPr>
        <p:txBody>
          <a:bodyPr numCol="2">
            <a:normAutofit lnSpcReduction="1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B jako </a:t>
            </a:r>
            <a:r>
              <a:rPr lang="cs-CZ" b="1" dirty="0" err="1">
                <a:solidFill>
                  <a:schemeClr val="tx2"/>
                </a:solidFill>
              </a:rPr>
              <a:t>bias</a:t>
            </a:r>
            <a:r>
              <a:rPr lang="cs-CZ" b="1" dirty="0">
                <a:solidFill>
                  <a:schemeClr val="tx2"/>
                </a:solidFill>
              </a:rPr>
              <a:t> (zkreslení)</a:t>
            </a:r>
          </a:p>
          <a:p>
            <a:pPr lvl="1"/>
            <a:r>
              <a:rPr lang="cs-CZ" b="1" dirty="0" err="1">
                <a:solidFill>
                  <a:schemeClr val="accent1"/>
                </a:solidFill>
              </a:rPr>
              <a:t>GenAI</a:t>
            </a:r>
            <a:r>
              <a:rPr lang="cs-CZ" b="1" dirty="0">
                <a:solidFill>
                  <a:schemeClr val="accent1"/>
                </a:solidFill>
              </a:rPr>
              <a:t> modely nejsou nikdy nestranné</a:t>
            </a:r>
          </a:p>
          <a:p>
            <a:pPr lvl="1"/>
            <a:r>
              <a:rPr lang="cs-CZ" dirty="0"/>
              <a:t>Pokud jsou tréninková data zkreslená, budou i rozhodnutí, která na jejich základě vzniknou</a:t>
            </a:r>
          </a:p>
          <a:p>
            <a:pPr lvl="1"/>
            <a:r>
              <a:rPr lang="cs-CZ" dirty="0"/>
              <a:t>Mají celou řadu parametrů, které uživatel ne/může ovlivnit, aby minimalizoval </a:t>
            </a:r>
            <a:r>
              <a:rPr lang="cs-CZ" dirty="0" err="1"/>
              <a:t>bias</a:t>
            </a:r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C jako compliance (shoda s právem)</a:t>
            </a:r>
          </a:p>
          <a:p>
            <a:pPr lvl="1"/>
            <a:r>
              <a:rPr lang="cs-CZ" dirty="0"/>
              <a:t>Při zavádění AI je nutné zajistit </a:t>
            </a:r>
            <a:r>
              <a:rPr lang="cs-CZ" b="1" dirty="0">
                <a:solidFill>
                  <a:schemeClr val="accent1"/>
                </a:solidFill>
              </a:rPr>
              <a:t>soulad 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s řadou právních norem</a:t>
            </a:r>
          </a:p>
          <a:p>
            <a:pPr lvl="2"/>
            <a:r>
              <a:rPr lang="cs-CZ" dirty="0"/>
              <a:t>Ochrana osobních údajů (GDPR)</a:t>
            </a:r>
          </a:p>
          <a:p>
            <a:pPr lvl="2"/>
            <a:r>
              <a:rPr lang="cs-CZ" dirty="0"/>
              <a:t>Odvětvová regulace (správní řád ad.)</a:t>
            </a:r>
          </a:p>
          <a:p>
            <a:pPr lvl="2"/>
            <a:r>
              <a:rPr lang="cs-CZ" dirty="0"/>
              <a:t>Kyberbezpečnostní regulace (</a:t>
            </a:r>
            <a:r>
              <a:rPr lang="cs-CZ" dirty="0" err="1"/>
              <a:t>nZKB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Zásada legality a přezkoumatelnosti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Neexistuje AI úředník či zcela automatizované rozhodnutí  </a:t>
            </a:r>
            <a:endParaRPr lang="cs-CZ" dirty="0"/>
          </a:p>
          <a:p>
            <a:pPr lvl="3"/>
            <a:r>
              <a:rPr lang="cs-CZ" dirty="0"/>
              <a:t>Člověk musí zůstat v řetězci odpovědnosti</a:t>
            </a:r>
          </a:p>
          <a:p>
            <a:pPr lvl="3"/>
            <a:r>
              <a:rPr lang="cs-CZ" dirty="0"/>
              <a:t>Automatizované rozhodování vyžaduje možnost lidského přezkumu (čl. 22 GDPR)</a:t>
            </a:r>
          </a:p>
          <a:p>
            <a:pPr lvl="1"/>
            <a:r>
              <a:rPr lang="cs-CZ" dirty="0"/>
              <a:t>Zásady GDPR komplikují zavedení AI „jenom“ kvůli efektivitě či urychlení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DABACD-7D14-F5C3-72AC-3AE0695F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B6CDF34-221D-45B0-90D2-058AD12F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Když řekneme a, musíme říct b a C…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38AC59-86CA-317A-A6AF-60F0F5D3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922ABC-9573-4725-C124-8D51CFE8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7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A5536-ECA6-E2E9-C03E-1F04383B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EB39CFD-E4C0-3768-6D4B-23B7BEED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5795"/>
            <a:ext cx="10972800" cy="4670181"/>
          </a:xfrm>
        </p:spPr>
        <p:txBody>
          <a:bodyPr numCol="2">
            <a:normAutofit fontScale="92500" lnSpcReduction="10000"/>
          </a:bodyPr>
          <a:lstStyle/>
          <a:p>
            <a:r>
              <a:rPr lang="cs-CZ" dirty="0"/>
              <a:t>Se zaváděním AI jsou spojeny různé povinnosti vyhodnocování dopadů</a:t>
            </a:r>
          </a:p>
          <a:p>
            <a:pPr lvl="3"/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D jako DPIA</a:t>
            </a:r>
          </a:p>
          <a:p>
            <a:pPr lvl="1"/>
            <a:r>
              <a:rPr lang="cs-CZ" dirty="0"/>
              <a:t>Posouzení vlivu na ochranu osobních údajů (DPIA) je povinný proces pro vysoce rizikové systémy zpracovávající osobní údaje</a:t>
            </a:r>
          </a:p>
          <a:p>
            <a:pPr lvl="4"/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E jako export chráněných dat </a:t>
            </a:r>
          </a:p>
          <a:p>
            <a:pPr lvl="1"/>
            <a:r>
              <a:rPr lang="cs-CZ" dirty="0"/>
              <a:t>Posouzení dopadů předávání osobních údajů (TIA) je povinný proces, který mapuje a </a:t>
            </a:r>
            <a:r>
              <a:rPr lang="cs-CZ" dirty="0" err="1"/>
              <a:t>mitiguje</a:t>
            </a:r>
            <a:r>
              <a:rPr lang="cs-CZ" dirty="0"/>
              <a:t> rizika předávání údajů obyvatel EU do zemí bez odpovídající úrovně ochrany </a:t>
            </a:r>
          </a:p>
          <a:p>
            <a:pPr lvl="1"/>
            <a:r>
              <a:rPr lang="cs-CZ" b="1" dirty="0">
                <a:solidFill>
                  <a:schemeClr val="accent1"/>
                </a:solidFill>
              </a:rPr>
              <a:t>AI poskytované prostřednictvím zahraničních cloudů</a:t>
            </a:r>
          </a:p>
          <a:p>
            <a:pPr lvl="4"/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F jako FRIA</a:t>
            </a:r>
          </a:p>
          <a:p>
            <a:pPr lvl="1"/>
            <a:r>
              <a:rPr lang="cs-CZ" dirty="0"/>
              <a:t>Posouzení dopadů na základní práva (FRIA) je povinný proces pro vysoce rizikové systémy AI</a:t>
            </a:r>
          </a:p>
          <a:p>
            <a:pPr lvl="1"/>
            <a:r>
              <a:rPr lang="cs-CZ" dirty="0"/>
              <a:t>Mapuje a </a:t>
            </a:r>
            <a:r>
              <a:rPr lang="cs-CZ" dirty="0" err="1"/>
              <a:t>mitiguje</a:t>
            </a:r>
            <a:r>
              <a:rPr lang="cs-CZ" dirty="0"/>
              <a:t> rizika zásahů do základních práv</a:t>
            </a:r>
          </a:p>
          <a:p>
            <a:pPr lvl="4"/>
            <a:endParaRPr lang="cs-CZ" dirty="0"/>
          </a:p>
          <a:p>
            <a:r>
              <a:rPr lang="cs-CZ" b="1" dirty="0">
                <a:solidFill>
                  <a:schemeClr val="tx2"/>
                </a:solidFill>
              </a:rPr>
              <a:t>G jako gramotnost v oblasti AI</a:t>
            </a:r>
          </a:p>
          <a:p>
            <a:pPr lvl="1"/>
            <a:r>
              <a:rPr lang="cs-CZ" dirty="0"/>
              <a:t>Dovednosti, znalosti a chápání, které poskytovatelům, zavádějícím subjektům </a:t>
            </a:r>
            <a:br>
              <a:rPr lang="cs-CZ" dirty="0"/>
            </a:br>
            <a:r>
              <a:rPr lang="cs-CZ" dirty="0"/>
              <a:t>a dotčeným osobám umožňují zavádět AI informovaným způsobem </a:t>
            </a:r>
          </a:p>
          <a:p>
            <a:pPr lvl="1"/>
            <a:r>
              <a:rPr lang="cs-CZ" dirty="0"/>
              <a:t>Povědomí o možnostech a rizicích spojených s AI i možných škodách, které může způsobit</a:t>
            </a:r>
          </a:p>
          <a:p>
            <a:pPr lvl="1"/>
            <a:r>
              <a:rPr lang="cs-CZ" dirty="0"/>
              <a:t>Další kompetenční okruh pracovníků veřejné správy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C8EBDC-9828-FE40-8CC4-FA83708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7. 10. 2025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B1CE94-6795-0E16-4C14-B3180CA9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A také D, E, F a G…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FB01FD-10BC-41BB-6CEE-831209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AB3A69-18DC-1F2F-C285-FC040973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1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5A23-2B38-D799-878F-2045EAFAB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9EB5FBA-A0A2-F66D-4594-56FEC67C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5796"/>
            <a:ext cx="5692588" cy="4670180"/>
          </a:xfrm>
        </p:spPr>
        <p:txBody>
          <a:bodyPr numCol="1">
            <a:normAutofit fontScale="92500" lnSpcReduction="10000"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Pyramida vyžaduje pevné základy</a:t>
            </a:r>
          </a:p>
          <a:p>
            <a:pPr lvl="1"/>
            <a:r>
              <a:rPr lang="cs-CZ" dirty="0"/>
              <a:t>AI Act: Klasifikace rizikovosti systémů,  transparentnost, zabezpečení systémů, evidence systémů, lidský dohled</a:t>
            </a:r>
          </a:p>
          <a:p>
            <a:pPr lvl="1"/>
            <a:r>
              <a:rPr lang="cs-CZ" dirty="0"/>
              <a:t>GDPR: Ochrana osobních údajů při tréninku i využívání AI, požadavky na anonymizaci/ pseudonymizaci</a:t>
            </a:r>
          </a:p>
          <a:p>
            <a:pPr lvl="1"/>
            <a:r>
              <a:rPr lang="cs-CZ" dirty="0" err="1"/>
              <a:t>nZKB</a:t>
            </a:r>
            <a:r>
              <a:rPr lang="cs-CZ" dirty="0"/>
              <a:t>: AI systémy jako standardní IKT aktiva, ovšem se specifickými riziky</a:t>
            </a:r>
          </a:p>
          <a:p>
            <a:pPr lvl="4"/>
            <a:endParaRPr lang="cs-CZ" dirty="0"/>
          </a:p>
          <a:p>
            <a:r>
              <a:rPr lang="cs-CZ" dirty="0"/>
              <a:t>Je prompt osobní údaj? </a:t>
            </a:r>
            <a:br>
              <a:rPr lang="cs-CZ" dirty="0"/>
            </a:br>
            <a:r>
              <a:rPr lang="cs-CZ" dirty="0"/>
              <a:t>Je prompt autorské dílo?</a:t>
            </a:r>
          </a:p>
          <a:p>
            <a:pPr lvl="4"/>
            <a:endParaRPr lang="cs-CZ" dirty="0"/>
          </a:p>
          <a:p>
            <a:r>
              <a:rPr lang="cs-CZ" dirty="0"/>
              <a:t>Technické vs. právní limity</a:t>
            </a:r>
          </a:p>
          <a:p>
            <a:pPr lvl="1"/>
            <a:r>
              <a:rPr lang="cs-CZ" dirty="0"/>
              <a:t>AI může být přesná, ale ne odpovědná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17788C-01E8-D4F2-42DE-3F86E371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43C3AB6-417A-EE68-96EF-1D0E3F54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AI, kyberbezpečnost a ochrana </a:t>
            </a:r>
            <a:r>
              <a:rPr lang="cs-CZ" sz="3200" dirty="0" err="1"/>
              <a:t>oÚ</a:t>
            </a:r>
            <a:endParaRPr lang="cs-CZ" sz="3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A5FD7-B2E9-B3CC-C72D-610BCFBE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801A5B-5190-CD5E-F4F5-E4D73530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A47385-B9F6-8035-54A8-A82137EF5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137863"/>
              </p:ext>
            </p:extLst>
          </p:nvPr>
        </p:nvGraphicFramePr>
        <p:xfrm>
          <a:off x="4864847" y="785976"/>
          <a:ext cx="8128000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3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BE8C-FF08-49A0-4A0E-133D21EF3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3C174FE-783D-4B51-BF12-3C545758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5796"/>
            <a:ext cx="5486400" cy="4867966"/>
          </a:xfrm>
        </p:spPr>
        <p:txBody>
          <a:bodyPr numCol="1">
            <a:normAutofit/>
          </a:bodyPr>
          <a:lstStyle/>
          <a:p>
            <a:r>
              <a:rPr lang="cs-CZ" b="1" dirty="0">
                <a:solidFill>
                  <a:srgbClr val="1AA4F1"/>
                </a:solidFill>
              </a:rPr>
              <a:t>AI v kybernetické obraně</a:t>
            </a:r>
          </a:p>
          <a:p>
            <a:pPr lvl="1"/>
            <a:r>
              <a:rPr lang="cs-CZ" dirty="0"/>
              <a:t>Detekce a prevence hrozeb</a:t>
            </a:r>
          </a:p>
          <a:p>
            <a:pPr lvl="1"/>
            <a:r>
              <a:rPr lang="cs-CZ" dirty="0"/>
              <a:t>Automatizovaná reakce</a:t>
            </a:r>
          </a:p>
          <a:p>
            <a:pPr lvl="1"/>
            <a:r>
              <a:rPr lang="cs-CZ" dirty="0"/>
              <a:t>Správa zranitelností</a:t>
            </a:r>
          </a:p>
          <a:p>
            <a:pPr lvl="1"/>
            <a:r>
              <a:rPr lang="cs-CZ" dirty="0"/>
              <a:t>Analýza chování</a:t>
            </a:r>
          </a:p>
          <a:p>
            <a:pPr lvl="4"/>
            <a:endParaRPr lang="cs-CZ" dirty="0"/>
          </a:p>
          <a:p>
            <a:r>
              <a:rPr lang="cs-CZ" b="1" dirty="0">
                <a:solidFill>
                  <a:srgbClr val="D03B58"/>
                </a:solidFill>
              </a:rPr>
              <a:t>AI v kybernetickém útoku</a:t>
            </a:r>
          </a:p>
          <a:p>
            <a:pPr lvl="1"/>
            <a:r>
              <a:rPr lang="cs-CZ" dirty="0"/>
              <a:t>Pokročilé sociální inženýrství</a:t>
            </a:r>
          </a:p>
          <a:p>
            <a:pPr lvl="1"/>
            <a:r>
              <a:rPr lang="cs-CZ" dirty="0"/>
              <a:t>Generování malwaru</a:t>
            </a:r>
          </a:p>
          <a:p>
            <a:pPr lvl="1"/>
            <a:r>
              <a:rPr lang="cs-CZ" dirty="0"/>
              <a:t>Hloubková analýza sítě</a:t>
            </a:r>
          </a:p>
          <a:p>
            <a:pPr lvl="1"/>
            <a:r>
              <a:rPr lang="cs-CZ" dirty="0"/>
              <a:t>Automatizované škálovatelné útoky </a:t>
            </a:r>
            <a:br>
              <a:rPr lang="cs-CZ" dirty="0"/>
            </a:br>
            <a:r>
              <a:rPr lang="cs-CZ" dirty="0"/>
              <a:t>(AI-</a:t>
            </a:r>
            <a:r>
              <a:rPr lang="cs-CZ" dirty="0" err="1"/>
              <a:t>orchestrated</a:t>
            </a:r>
            <a:r>
              <a:rPr lang="cs-CZ" dirty="0"/>
              <a:t> DDOS)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AF9DA0-F01C-876A-5FEC-FE6AF638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DE686A3-24B2-FBA4-2887-61C52346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/>
              <a:t>Ai</a:t>
            </a:r>
            <a:r>
              <a:rPr lang="cs-CZ" sz="3200" dirty="0"/>
              <a:t> „POMÁHÁ“ NA OBOU STRANÁCH KYBERBEZPEČNOSTI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0AAEFC-5EB5-CFF8-CA95-2DF21513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Moderní veřejná správa 2025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94817F-1323-28B5-3426-6F23009D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8</a:t>
            </a:fld>
            <a:endParaRPr lang="cs-CZ"/>
          </a:p>
        </p:txBody>
      </p:sp>
      <p:sp>
        <p:nvSpPr>
          <p:cNvPr id="8" name="Zástupný obsah 1">
            <a:extLst>
              <a:ext uri="{FF2B5EF4-FFF2-40B4-BE49-F238E27FC236}">
                <a16:creationId xmlns:a16="http://schemas.microsoft.com/office/drawing/2014/main" id="{6D3E9129-5AAE-ACFC-2A94-31670D39518C}"/>
              </a:ext>
            </a:extLst>
          </p:cNvPr>
          <p:cNvSpPr txBox="1">
            <a:spLocks/>
          </p:cNvSpPr>
          <p:nvPr/>
        </p:nvSpPr>
        <p:spPr>
          <a:xfrm>
            <a:off x="5952565" y="1695794"/>
            <a:ext cx="5629835" cy="4397400"/>
          </a:xfrm>
          <a:prstGeom prst="rect">
            <a:avLst/>
          </a:prstGeom>
          <a:solidFill>
            <a:srgbClr val="E89D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Inria Sans" pitchFamily="2" charset="-18"/>
              <a:buChar char="—"/>
              <a:defRPr sz="2400" kern="120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15000"/>
              <a:buFont typeface="Inria Sans" pitchFamily="2" charset="-18"/>
              <a:buChar char="&gt;"/>
              <a:defRPr sz="2000" kern="120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5000"/>
              <a:buFont typeface="Inria Sans" pitchFamily="2" charset="-18"/>
              <a:buChar char="&gt;"/>
              <a:defRPr sz="1800" kern="120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Inria Sans" pitchFamily="2" charset="-18"/>
              <a:buChar char="–"/>
              <a:defRPr sz="1600" kern="120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Inria Sans" pitchFamily="2" charset="-18"/>
              <a:buChar char="–"/>
              <a:defRPr sz="1400" kern="1200">
                <a:solidFill>
                  <a:schemeClr val="tx1"/>
                </a:solidFill>
                <a:latin typeface="Inria Sans" pitchFamily="2" charset="-18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D03B58"/>
                </a:solidFill>
              </a:rPr>
              <a:t>Systematická rizika AI systémů</a:t>
            </a:r>
          </a:p>
          <a:p>
            <a:r>
              <a:rPr lang="cs-CZ" sz="2000" b="1" dirty="0"/>
              <a:t>Data	</a:t>
            </a:r>
            <a:r>
              <a:rPr lang="cs-CZ" sz="2000" b="1" dirty="0" err="1"/>
              <a:t>poisoning</a:t>
            </a:r>
            <a:endParaRPr lang="cs-CZ" sz="2000" dirty="0"/>
          </a:p>
          <a:p>
            <a:pPr lvl="1"/>
            <a:r>
              <a:rPr lang="cs-CZ" sz="1600" dirty="0"/>
              <a:t>Cíleně ovlivňuje způsob, jakým se model AI učí, </a:t>
            </a:r>
            <a:br>
              <a:rPr lang="cs-CZ" sz="1600" dirty="0"/>
            </a:br>
            <a:r>
              <a:rPr lang="cs-CZ" sz="1600" dirty="0"/>
              <a:t>a snižuje tak jeho přesnost předpovědí </a:t>
            </a:r>
            <a:r>
              <a:rPr lang="cs-CZ" sz="1600" dirty="0">
                <a:sym typeface="Wingdings" panose="05000000000000000000" pitchFamily="2" charset="2"/>
              </a:rPr>
              <a:t> halucinace, </a:t>
            </a:r>
            <a:r>
              <a:rPr lang="cs-CZ" sz="1600" dirty="0"/>
              <a:t>dezinformace</a:t>
            </a:r>
          </a:p>
          <a:p>
            <a:pPr lvl="4"/>
            <a:endParaRPr lang="cs-CZ" sz="1000" dirty="0"/>
          </a:p>
          <a:p>
            <a:r>
              <a:rPr lang="cs-CZ" sz="2000" b="1" dirty="0" err="1"/>
              <a:t>Evasion</a:t>
            </a:r>
            <a:r>
              <a:rPr lang="cs-CZ" sz="2000" b="1" dirty="0"/>
              <a:t> </a:t>
            </a:r>
            <a:r>
              <a:rPr lang="cs-CZ" sz="2000" b="1" dirty="0" err="1"/>
              <a:t>attack</a:t>
            </a:r>
            <a:endParaRPr lang="cs-CZ" sz="2000" dirty="0"/>
          </a:p>
          <a:p>
            <a:pPr lvl="1"/>
            <a:r>
              <a:rPr lang="cs-CZ" sz="1600" dirty="0"/>
              <a:t>Útočník se snaží model umělé inteligence oklamat skrytými instrukcemi anebo daty, čímž </a:t>
            </a:r>
            <a:r>
              <a:rPr lang="cs-CZ" sz="1600" dirty="0" err="1"/>
              <a:t>zneplatňuje</a:t>
            </a:r>
            <a:r>
              <a:rPr lang="cs-CZ" sz="1600" dirty="0"/>
              <a:t> jeho předpovědi </a:t>
            </a:r>
            <a:r>
              <a:rPr lang="cs-CZ" sz="1600" dirty="0">
                <a:sym typeface="Wingdings" panose="05000000000000000000" pitchFamily="2" charset="2"/>
              </a:rPr>
              <a:t> nesprávné rozhodování</a:t>
            </a:r>
          </a:p>
          <a:p>
            <a:pPr lvl="4"/>
            <a:endParaRPr lang="cs-CZ" sz="1000" dirty="0"/>
          </a:p>
          <a:p>
            <a:r>
              <a:rPr lang="cs-CZ" sz="2000" b="1" dirty="0"/>
              <a:t>Model </a:t>
            </a:r>
            <a:r>
              <a:rPr lang="cs-CZ" sz="2000" b="1" dirty="0" err="1"/>
              <a:t>inversion</a:t>
            </a:r>
            <a:endParaRPr lang="cs-CZ" sz="2000" b="1" dirty="0"/>
          </a:p>
          <a:p>
            <a:pPr lvl="1"/>
            <a:r>
              <a:rPr lang="cs-CZ" sz="1600" dirty="0"/>
              <a:t>Útok na model samotný</a:t>
            </a:r>
          </a:p>
          <a:p>
            <a:pPr lvl="1"/>
            <a:r>
              <a:rPr lang="cs-CZ" sz="1600" dirty="0"/>
              <a:t>Pokus o reverzní inženýring modelu</a:t>
            </a:r>
          </a:p>
        </p:txBody>
      </p:sp>
    </p:spTree>
    <p:extLst>
      <p:ext uri="{BB962C8B-B14F-4D97-AF65-F5344CB8AC3E}">
        <p14:creationId xmlns:p14="http://schemas.microsoft.com/office/powerpoint/2010/main" val="9247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0E13-2B72-7CB6-073B-98129C58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C7B7B17-2F72-0A83-4029-C0A8079C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Kdo ponese odpovědnost za škody způsobené rozhodnutími AI? </a:t>
            </a:r>
          </a:p>
          <a:p>
            <a:pPr lvl="1"/>
            <a:r>
              <a:rPr lang="cs-CZ" dirty="0"/>
              <a:t>AIA definuje odpovědnost podle role subjektu a konkrétní chyby</a:t>
            </a:r>
          </a:p>
          <a:p>
            <a:pPr lvl="1"/>
            <a:r>
              <a:rPr lang="cs-CZ" dirty="0"/>
              <a:t>U AI systémů veřejné správy to bude stát </a:t>
            </a:r>
            <a:r>
              <a:rPr lang="cs-CZ" b="1" dirty="0">
                <a:sym typeface="Wingdings" panose="05000000000000000000" pitchFamily="2" charset="2"/>
              </a:rPr>
              <a:t></a:t>
            </a:r>
            <a:r>
              <a:rPr lang="cs-CZ" dirty="0">
                <a:sym typeface="Wingdings" panose="05000000000000000000" pitchFamily="2" charset="2"/>
              </a:rPr>
              <a:t> Vznikne </a:t>
            </a:r>
            <a:r>
              <a:rPr lang="cs-CZ" dirty="0"/>
              <a:t>„nová kategorie“ nezákonných rozhodnutí </a:t>
            </a:r>
            <a:br>
              <a:rPr lang="cs-CZ" dirty="0"/>
            </a:br>
            <a:r>
              <a:rPr lang="cs-CZ" dirty="0"/>
              <a:t>a nesprávných úředních postupů?</a:t>
            </a:r>
          </a:p>
          <a:p>
            <a:pPr lvl="4"/>
            <a:endParaRPr lang="cs-CZ" dirty="0"/>
          </a:p>
          <a:p>
            <a:r>
              <a:rPr lang="cs-CZ" dirty="0"/>
              <a:t>AI gramotnost jako nová forma právního vědomí</a:t>
            </a:r>
          </a:p>
          <a:p>
            <a:pPr lvl="1"/>
            <a:r>
              <a:rPr lang="cs-CZ" dirty="0"/>
              <a:t>Interní školení</a:t>
            </a:r>
          </a:p>
          <a:p>
            <a:pPr lvl="1"/>
            <a:r>
              <a:rPr lang="cs-CZ" dirty="0"/>
              <a:t>Sdílení zkušeností mezi úřady</a:t>
            </a:r>
          </a:p>
          <a:p>
            <a:pPr lvl="1"/>
            <a:r>
              <a:rPr lang="cs-CZ" dirty="0"/>
              <a:t>Etické kodexy a interní politiky pro AI</a:t>
            </a:r>
          </a:p>
          <a:p>
            <a:pPr lvl="1"/>
            <a:r>
              <a:rPr lang="cs-CZ" dirty="0"/>
              <a:t>Osvěta vůči veřejnosti</a:t>
            </a:r>
          </a:p>
          <a:p>
            <a:pPr lvl="4"/>
            <a:endParaRPr lang="cs-CZ" dirty="0"/>
          </a:p>
          <a:p>
            <a:r>
              <a:rPr lang="cs-CZ" dirty="0"/>
              <a:t>Povinnosti veřejných institucí </a:t>
            </a:r>
            <a:r>
              <a:rPr lang="cs-CZ" dirty="0">
                <a:sym typeface="Wingdings" panose="05000000000000000000" pitchFamily="2" charset="2"/>
              </a:rPr>
              <a:t> specifický rozsah anebo způsob plnění?</a:t>
            </a:r>
            <a:endParaRPr lang="cs-CZ" dirty="0"/>
          </a:p>
          <a:p>
            <a:pPr lvl="1"/>
            <a:r>
              <a:rPr lang="cs-CZ" dirty="0"/>
              <a:t>Pravidelné hodnocení rizik</a:t>
            </a:r>
          </a:p>
          <a:p>
            <a:pPr lvl="1"/>
            <a:r>
              <a:rPr lang="cs-CZ" dirty="0"/>
              <a:t>Efektivní a doložitelné politiky, procesy a postupy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Vypracování odvětvových směrnic pro používání AI</a:t>
            </a:r>
          </a:p>
          <a:p>
            <a:pPr lvl="1"/>
            <a:r>
              <a:rPr lang="cs-CZ" dirty="0"/>
              <a:t>Hlášení bezpečnostních incidentů, monitoring a audit výkonu a bezpečnosti AI systémů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F3A634-E5D4-E78A-3A26-22642A86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7. 10. 2025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F1E4E6-FF3F-0682-829E-48207190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veřejná správa 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4C5C62-B163-5575-A6A4-D5515A0E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2E77FB1-324E-A17C-523A-43F521D1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otázky</a:t>
            </a:r>
          </a:p>
        </p:txBody>
      </p:sp>
    </p:spTree>
    <p:extLst>
      <p:ext uri="{BB962C8B-B14F-4D97-AF65-F5344CB8AC3E}">
        <p14:creationId xmlns:p14="http://schemas.microsoft.com/office/powerpoint/2010/main" val="21422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yberlawyer Theme">
  <a:themeElements>
    <a:clrScheme name="cyberlawyer">
      <a:dk1>
        <a:srgbClr val="1A1A1A"/>
      </a:dk1>
      <a:lt1>
        <a:srgbClr val="FFFFFF"/>
      </a:lt1>
      <a:dk2>
        <a:srgbClr val="064264"/>
      </a:dk2>
      <a:lt2>
        <a:srgbClr val="F2F2F2"/>
      </a:lt2>
      <a:accent1>
        <a:srgbClr val="1EA0DA"/>
      </a:accent1>
      <a:accent2>
        <a:srgbClr val="9FD736"/>
      </a:accent2>
      <a:accent3>
        <a:srgbClr val="FFC30B"/>
      </a:accent3>
      <a:accent4>
        <a:srgbClr val="DC143C"/>
      </a:accent4>
      <a:accent5>
        <a:srgbClr val="D9D9D9"/>
      </a:accent5>
      <a:accent6>
        <a:srgbClr val="064264"/>
      </a:accent6>
      <a:hlink>
        <a:srgbClr val="1EA0DA"/>
      </a:hlink>
      <a:folHlink>
        <a:srgbClr val="BFBFBF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</TotalTime>
  <Words>1497</Words>
  <Application>Microsoft Office PowerPoint</Application>
  <PresentationFormat>Širokoúhlá obrazovka</PresentationFormat>
  <Paragraphs>219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Wingdings</vt:lpstr>
      <vt:lpstr>Arial</vt:lpstr>
      <vt:lpstr>Aptos SemiBold</vt:lpstr>
      <vt:lpstr>Calibri</vt:lpstr>
      <vt:lpstr>Inria Sans Light</vt:lpstr>
      <vt:lpstr>Inria Sans</vt:lpstr>
      <vt:lpstr>cyberlawyer Theme</vt:lpstr>
      <vt:lpstr>Nástrahy využívání AI  při činnosti správních úřadů  a orgánů veřejné moci</vt:lpstr>
      <vt:lpstr>Whois?</vt:lpstr>
      <vt:lpstr>východiska</vt:lpstr>
      <vt:lpstr>CO VŠECHNO UŽ ZVLÁDNE ai</vt:lpstr>
      <vt:lpstr>Když řekneme a, musíme říct b a C…</vt:lpstr>
      <vt:lpstr>A také D, E, F a G…</vt:lpstr>
      <vt:lpstr>AI, kyberbezpečnost a ochrana oÚ</vt:lpstr>
      <vt:lpstr>Ai „POMÁHÁ“ NA OBOU STRANÁCH KYBERBEZPEČNOSTI</vt:lpstr>
      <vt:lpstr>Klíčové otázky</vt:lpstr>
      <vt:lpstr>Doporučení</vt:lpstr>
      <vt:lpstr>DOTAZY?  PŘÍPOMÍNKY?  NADŠENÍ? ZKLAMÁNÍ?</vt:lpstr>
    </vt:vector>
  </TitlesOfParts>
  <Company>CYBERLAWYER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veřejná správa 2025</dc:title>
  <dc:creator>JUDr. Ing. Jindřich Kalíšek, Ph.D., advokát</dc:creator>
  <cp:keywords>CYBERLAWYER</cp:keywords>
  <cp:lastModifiedBy>Jindřich Kalíšek</cp:lastModifiedBy>
  <cp:revision>478</cp:revision>
  <cp:lastPrinted>2017-11-21T12:07:28Z</cp:lastPrinted>
  <dcterms:created xsi:type="dcterms:W3CDTF">2014-06-10T15:35:06Z</dcterms:created>
  <dcterms:modified xsi:type="dcterms:W3CDTF">2025-10-07T08:44:47Z</dcterms:modified>
</cp:coreProperties>
</file>