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08" r:id="rId2"/>
    <p:sldId id="264" r:id="rId3"/>
    <p:sldId id="502" r:id="rId4"/>
    <p:sldId id="518" r:id="rId5"/>
    <p:sldId id="503" r:id="rId6"/>
    <p:sldId id="507" r:id="rId7"/>
    <p:sldId id="1447" r:id="rId8"/>
    <p:sldId id="269" r:id="rId9"/>
    <p:sldId id="270" r:id="rId10"/>
    <p:sldId id="1380" r:id="rId11"/>
    <p:sldId id="539" r:id="rId12"/>
    <p:sldId id="1441" r:id="rId13"/>
    <p:sldId id="1445" r:id="rId14"/>
    <p:sldId id="263" r:id="rId15"/>
    <p:sldId id="273" r:id="rId16"/>
    <p:sldId id="1442" r:id="rId17"/>
    <p:sldId id="1446" r:id="rId18"/>
    <p:sldId id="266" r:id="rId19"/>
  </p:sldIdLst>
  <p:sldSz cx="12192000" cy="6858000"/>
  <p:notesSz cx="6797675" cy="9926638"/>
  <p:defaultTextStyle>
    <a:defPPr>
      <a:defRPr lang="cs-CZ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S" initials="DS" lastIdx="1" clrIdx="0"/>
  <p:cmAuthor id="1" name="Svoboda Petr, Mgr." initials="SPM" lastIdx="1" clrIdx="1">
    <p:extLst>
      <p:ext uri="{19B8F6BF-5375-455C-9EA6-DF929625EA0E}">
        <p15:presenceInfo xmlns:p15="http://schemas.microsoft.com/office/powerpoint/2012/main" userId="S::petr.svoboda@mvcr.cz::d8aff645-876c-4c10-afc7-521a31945f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A6DB"/>
    <a:srgbClr val="00A9E2"/>
    <a:srgbClr val="4FD1FF"/>
    <a:srgbClr val="0DC0FF"/>
    <a:srgbClr val="272D58"/>
    <a:srgbClr val="FFCF01"/>
    <a:srgbClr val="FFE267"/>
    <a:srgbClr val="C00887"/>
    <a:srgbClr val="FACA0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Střední styl 1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Střední sty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6517" autoAdjust="0"/>
  </p:normalViewPr>
  <p:slideViewPr>
    <p:cSldViewPr>
      <p:cViewPr varScale="1">
        <p:scale>
          <a:sx n="118" d="100"/>
          <a:sy n="118" d="100"/>
        </p:scale>
        <p:origin x="576" y="-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-18840"/>
    </p:cViewPr>
  </p:sorterViewPr>
  <p:notesViewPr>
    <p:cSldViewPr>
      <p:cViewPr varScale="1">
        <p:scale>
          <a:sx n="81" d="100"/>
          <a:sy n="81" d="100"/>
        </p:scale>
        <p:origin x="3996" y="-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1D7396E-D2DD-4F01-B962-B42848F5118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0052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5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6463"/>
            <a:ext cx="543560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65A84C4-9DB4-4A86-92A4-72BDB541B21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87253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5A84C4-9DB4-4A86-92A4-72BDB541B214}" type="slidenum">
              <a:rPr lang="cs-CZ" smtClean="0"/>
              <a:pPr>
                <a:defRPr/>
              </a:pPr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3763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>
            <a:extLst>
              <a:ext uri="{FF2B5EF4-FFF2-40B4-BE49-F238E27FC236}">
                <a16:creationId xmlns:a16="http://schemas.microsoft.com/office/drawing/2014/main" id="{FA64DAA4-6A2E-B479-82AF-82FC3FADAC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Zástupný symbol pro poznámky 2">
            <a:extLst>
              <a:ext uri="{FF2B5EF4-FFF2-40B4-BE49-F238E27FC236}">
                <a16:creationId xmlns:a16="http://schemas.microsoft.com/office/drawing/2014/main" id="{C3D756AC-FDFD-1B45-DF8D-FD660080B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7172" name="Zástupný symbol pro číslo snímku 3">
            <a:extLst>
              <a:ext uri="{FF2B5EF4-FFF2-40B4-BE49-F238E27FC236}">
                <a16:creationId xmlns:a16="http://schemas.microsoft.com/office/drawing/2014/main" id="{551FEF73-7557-E4F4-BB89-B1157B067D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07AF96D-5E6D-4C57-80F5-2CE998CCDB51}" type="slidenum">
              <a:rPr lang="cs-CZ" altLang="cs-CZ" smtClean="0">
                <a:latin typeface="Arial" panose="020B0604020202020204" pitchFamily="34" charset="0"/>
              </a:rPr>
              <a:pPr/>
              <a:t>3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5A84C4-9DB4-4A86-92A4-72BDB541B214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2639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5A84C4-9DB4-4A86-92A4-72BDB541B214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416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0BB80-6CEF-E0CB-8594-D10BDBA9F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A2B2728-24D1-3691-A138-53009517E8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28352FC-F611-0B3E-04E2-32D7ABA636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F1A9F62-F93D-1990-44F8-1DCDE76E00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5A84C4-9DB4-4A86-92A4-72BDB541B214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2918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89846-1516-E320-8A25-7BB67EE0E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1025FA3-DBA4-01BD-041E-B6A4E68303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E485A9B-496B-8AF9-4658-19E2281D61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C7057EA-5E1F-18CE-D57B-8C97A8A025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5A84C4-9DB4-4A86-92A4-72BDB541B214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0812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F31986-3C3E-B7CE-2FFE-04CF5DAD7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BCA8A02-9AD4-CABC-0122-866610801C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4A2647F-6112-AFEB-98B3-86715ABA44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2733532-0041-BC67-8A5D-3362F89A45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5A84C4-9DB4-4A86-92A4-72BDB541B214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7399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A39DB-AB21-16E8-50C7-4B30D99EC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5C0202F-4E5A-8A1C-7F42-F27C3F2632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DA47CB3-328A-5272-174D-DBF03BFE06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36C7A5F-FC59-05B9-1F54-5AB7A85A28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5A84C4-9DB4-4A86-92A4-72BDB541B214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8006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9690E-C80B-45A9-8127-6700B38830A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525858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4F16A-FD5D-4C37-BBD4-C964C3E7664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256187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961CF-8FB6-43B9-B82A-191F38B7653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869298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581AE-F4DA-48C7-B0BD-ED25541A1D0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434848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66205-3476-4334-81EE-A69BF326422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51029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 noProof="0" dirty="0"/>
              <a:t>Klepnutím na ikonu přidáte klipart.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1EB-9883-4521-ADCF-ACDB80CA246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107849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D1259-A683-4980-BEDE-15D2E4FDBB1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830197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3D011-9112-4214-8469-CAC7A2C1C71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162530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D490D-1A95-4AD7-B7C2-F66D65BF2FA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91308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FADCE-53D5-4755-AA02-5D9CB14E40B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292624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02BB9-39BB-4646-8DB6-FAF2BF43C0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444560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97AEE-3FFE-4AFC-901E-966D75B31B7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681379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88BD5-8A23-4865-B31A-1DEA20AAD4C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65214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dirty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EC1D6-FF68-4EDD-B1BF-53B17BCC00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607520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cs-CZ" altLang="cs-CZ"/>
            </a:br>
            <a:endParaRPr lang="cs-CZ" altLang="cs-CZ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19080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E6FA9774-C38C-48A4-9EB4-94C3753EA76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Font typeface="Wingdings" pitchFamily="2" charset="2"/>
        <a:buChar char="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ocr.cz/cs/o-nas/zakladni-dokumenty-stanovy-a-priority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hyperlink" Target="mailto:roubinek@mikroregion-sternbersko.cz" TargetMode="External"/><Relationship Id="rId7" Type="http://schemas.openxmlformats.org/officeDocument/2006/relationships/image" Target="../media/image22.png"/><Relationship Id="rId12" Type="http://schemas.openxmlformats.org/officeDocument/2006/relationships/image" Target="../media/image5.jpeg"/><Relationship Id="rId2" Type="http://schemas.openxmlformats.org/officeDocument/2006/relationships/hyperlink" Target="mailto:starosta@starnov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arnov.cz/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s://www.asociacedso.cz/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://www.mikroregion-sternbersko.cz/" TargetMode="External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asociacedso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>
            <a:extLst>
              <a:ext uri="{FF2B5EF4-FFF2-40B4-BE49-F238E27FC236}">
                <a16:creationId xmlns:a16="http://schemas.microsoft.com/office/drawing/2014/main" id="{3354C770-9854-478E-AF35-E1F13FCAE77C}"/>
              </a:ext>
            </a:extLst>
          </p:cNvPr>
          <p:cNvSpPr/>
          <p:nvPr/>
        </p:nvSpPr>
        <p:spPr bwMode="auto">
          <a:xfrm>
            <a:off x="0" y="13903"/>
            <a:ext cx="12192000" cy="2880320"/>
          </a:xfrm>
          <a:prstGeom prst="rect">
            <a:avLst/>
          </a:prstGeom>
          <a:solidFill>
            <a:srgbClr val="272D5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58635" y="211066"/>
            <a:ext cx="11305256" cy="1841488"/>
          </a:xfrm>
          <a:ln>
            <a:noFill/>
          </a:ln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sz="5000" b="1" dirty="0">
                <a:ln w="10160">
                  <a:noFill/>
                  <a:prstDash val="solid"/>
                </a:ln>
                <a:solidFill>
                  <a:srgbClr val="4FD1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Společenství obcí jako další krok v meziobecní spolupráci – postřehy z místní úrovně</a:t>
            </a:r>
          </a:p>
        </p:txBody>
      </p:sp>
      <p:sp>
        <p:nvSpPr>
          <p:cNvPr id="6" name="Obdélník 5"/>
          <p:cNvSpPr/>
          <p:nvPr/>
        </p:nvSpPr>
        <p:spPr>
          <a:xfrm>
            <a:off x="4224622" y="3012555"/>
            <a:ext cx="7788697" cy="17332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ln w="10160">
                  <a:noFill/>
                  <a:prstDash val="solid"/>
                </a:ln>
                <a:solidFill>
                  <a:srgbClr val="00A9E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Strategická forma meziobecní spolupráce pro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ln w="10160">
                  <a:noFill/>
                  <a:prstDash val="solid"/>
                </a:ln>
                <a:solidFill>
                  <a:srgbClr val="00A9E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21. stol. v Česku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600" b="1" dirty="0">
              <a:ln w="10160">
                <a:noFill/>
                <a:prstDash val="solid"/>
              </a:ln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sz="2200" dirty="0"/>
              <a:t>Mgr. Pavel ROUBÍNEK, Ph.D.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5B4B714B-B2A5-4172-87DB-0D4B53C1422F}"/>
              </a:ext>
            </a:extLst>
          </p:cNvPr>
          <p:cNvSpPr/>
          <p:nvPr/>
        </p:nvSpPr>
        <p:spPr bwMode="auto">
          <a:xfrm>
            <a:off x="0" y="6597352"/>
            <a:ext cx="12192000" cy="260648"/>
          </a:xfrm>
          <a:prstGeom prst="rect">
            <a:avLst/>
          </a:prstGeom>
          <a:solidFill>
            <a:srgbClr val="00A9E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B821F0D-CABF-0B7D-5D58-F7D0DF15D5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770" y="5290472"/>
            <a:ext cx="2454722" cy="1032386"/>
          </a:xfrm>
          <a:prstGeom prst="rect">
            <a:avLst/>
          </a:prstGeom>
        </p:spPr>
      </p:pic>
      <p:pic>
        <p:nvPicPr>
          <p:cNvPr id="8" name="Zástupný obsah 3">
            <a:extLst>
              <a:ext uri="{FF2B5EF4-FFF2-40B4-BE49-F238E27FC236}">
                <a16:creationId xmlns:a16="http://schemas.microsoft.com/office/drawing/2014/main" id="{7732FEC4-06C2-1B4E-C71F-58157E45C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1411" y="5326950"/>
            <a:ext cx="1523211" cy="91392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C2D688C3-B48C-C8D5-9B17-D0D639C7E2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2992"/>
            <a:ext cx="4084960" cy="1809054"/>
          </a:xfrm>
          <a:prstGeom prst="rect">
            <a:avLst/>
          </a:prstGeom>
        </p:spPr>
      </p:pic>
      <p:grpSp>
        <p:nvGrpSpPr>
          <p:cNvPr id="3" name="Skupina 2">
            <a:extLst>
              <a:ext uri="{FF2B5EF4-FFF2-40B4-BE49-F238E27FC236}">
                <a16:creationId xmlns:a16="http://schemas.microsoft.com/office/drawing/2014/main" id="{27B9CDEC-2CE8-A0EC-5C27-0A24C96EB6C6}"/>
              </a:ext>
            </a:extLst>
          </p:cNvPr>
          <p:cNvGrpSpPr/>
          <p:nvPr/>
        </p:nvGrpSpPr>
        <p:grpSpPr>
          <a:xfrm>
            <a:off x="335360" y="5142284"/>
            <a:ext cx="2323414" cy="1242056"/>
            <a:chOff x="1901209" y="5169018"/>
            <a:chExt cx="2323414" cy="1242056"/>
          </a:xfrm>
        </p:grpSpPr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69D0CD98-8292-DCCE-F8B9-22B3EE8D6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568" y="5584892"/>
              <a:ext cx="697514" cy="826182"/>
            </a:xfrm>
            <a:prstGeom prst="rect">
              <a:avLst/>
            </a:prstGeom>
          </p:spPr>
        </p:pic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07CDFAF7-2EB5-BC6F-7C96-EF3826A8B001}"/>
                </a:ext>
              </a:extLst>
            </p:cNvPr>
            <p:cNvSpPr txBox="1"/>
            <p:nvPr/>
          </p:nvSpPr>
          <p:spPr>
            <a:xfrm>
              <a:off x="1901209" y="5169018"/>
              <a:ext cx="232341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cs-CZ" dirty="0"/>
                <a:t>Obec Štarnov</a:t>
              </a:r>
            </a:p>
          </p:txBody>
        </p:sp>
      </p:grpSp>
      <p:pic>
        <p:nvPicPr>
          <p:cNvPr id="9" name="Obrázek 8">
            <a:extLst>
              <a:ext uri="{FF2B5EF4-FFF2-40B4-BE49-F238E27FC236}">
                <a16:creationId xmlns:a16="http://schemas.microsoft.com/office/drawing/2014/main" id="{599907D2-8E4C-4C57-DE27-1D3FB9CF2B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863" y="5142284"/>
            <a:ext cx="3008519" cy="132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708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F80F478D-369A-40D9-8028-8EAFB26EAADA}"/>
              </a:ext>
            </a:extLst>
          </p:cNvPr>
          <p:cNvSpPr/>
          <p:nvPr/>
        </p:nvSpPr>
        <p:spPr bwMode="auto">
          <a:xfrm>
            <a:off x="0" y="0"/>
            <a:ext cx="12192000" cy="1390298"/>
          </a:xfrm>
          <a:prstGeom prst="rect">
            <a:avLst/>
          </a:prstGeom>
          <a:solidFill>
            <a:srgbClr val="272D5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DD484C31-B69E-458B-AF94-60F231C9E057}"/>
              </a:ext>
            </a:extLst>
          </p:cNvPr>
          <p:cNvSpPr/>
          <p:nvPr/>
        </p:nvSpPr>
        <p:spPr bwMode="auto">
          <a:xfrm>
            <a:off x="6096000" y="0"/>
            <a:ext cx="6095999" cy="1390298"/>
          </a:xfrm>
          <a:prstGeom prst="rect">
            <a:avLst/>
          </a:prstGeom>
          <a:solidFill>
            <a:srgbClr val="4FD1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2F3F515-290B-45A2-89AE-CE41A49CBFA4}"/>
              </a:ext>
            </a:extLst>
          </p:cNvPr>
          <p:cNvSpPr txBox="1"/>
          <p:nvPr/>
        </p:nvSpPr>
        <p:spPr>
          <a:xfrm>
            <a:off x="0" y="371983"/>
            <a:ext cx="12191999" cy="70788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4000" b="1" dirty="0">
                <a:ln w="10160">
                  <a:noFill/>
                  <a:prstDash val="solid"/>
                </a:ln>
                <a:solidFill>
                  <a:srgbClr val="4FD1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DSO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4000" b="1" dirty="0">
                <a:ln w="10160">
                  <a:noFill/>
                  <a:prstDash val="solid"/>
                </a:ln>
                <a:solidFill>
                  <a:srgbClr val="272D5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Společenství obcí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9A76F0FB-7352-4020-ABEE-9EA08D45ABB9}"/>
              </a:ext>
            </a:extLst>
          </p:cNvPr>
          <p:cNvSpPr/>
          <p:nvPr/>
        </p:nvSpPr>
        <p:spPr bwMode="auto">
          <a:xfrm>
            <a:off x="0" y="6597352"/>
            <a:ext cx="12192000" cy="260648"/>
          </a:xfrm>
          <a:prstGeom prst="rect">
            <a:avLst/>
          </a:prstGeom>
          <a:solidFill>
            <a:srgbClr val="00A9E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3D3AA9F2-516D-C131-188B-5282FD71DA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462282"/>
              </p:ext>
            </p:extLst>
          </p:nvPr>
        </p:nvGraphicFramePr>
        <p:xfrm>
          <a:off x="7988" y="1612214"/>
          <a:ext cx="12261088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2651">
                  <a:extLst>
                    <a:ext uri="{9D8B030D-6E8A-4147-A177-3AD203B41FA5}">
                      <a16:colId xmlns:a16="http://schemas.microsoft.com/office/drawing/2014/main" val="368026146"/>
                    </a:ext>
                  </a:extLst>
                </a:gridCol>
                <a:gridCol w="6218437">
                  <a:extLst>
                    <a:ext uri="{9D8B030D-6E8A-4147-A177-3AD203B41FA5}">
                      <a16:colId xmlns:a16="http://schemas.microsoft.com/office/drawing/2014/main" val="2024802491"/>
                    </a:ext>
                  </a:extLst>
                </a:gridCol>
              </a:tblGrid>
              <a:tr h="65467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cs-CZ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Územní rozsah</a:t>
                      </a:r>
                    </a:p>
                    <a:p>
                      <a:pPr marL="0" indent="0" algn="l" defTabSz="914400" rtl="0" eaLnBrk="1" latinLnBrk="0" hangingPunct="1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cs-CZ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Zpravidla lokální dopad, často sdružuje jen několik obcí 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cs-CZ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Územní rozsah</a:t>
                      </a:r>
                    </a:p>
                    <a:p>
                      <a:pPr marL="0" indent="0" algn="l" defTabSz="914400" rtl="0" eaLnBrk="1" latinLnBrk="0" hangingPunct="1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cs-CZ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Mikroregionální záběr, území definované  správním obvodem ORP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046657"/>
                  </a:ext>
                </a:extLst>
              </a:tr>
              <a:tr h="89827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cs-CZ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Cíle, mise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cs-CZ" sz="1600" dirty="0"/>
                        <a:t>Zpravidla jednoúčelové svazky; některé víceúčelové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cs-CZ" sz="1600" b="1" dirty="0"/>
                        <a:t>Cíle, mise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  <a:buFontTx/>
                        <a:buNone/>
                        <a:tabLst>
                          <a:tab pos="2509838" algn="l"/>
                        </a:tabLst>
                      </a:pPr>
                      <a:r>
                        <a:rPr lang="cs-CZ" sz="1600" dirty="0"/>
                        <a:t>Víceúčelový svazek zaměřený na koordinaci veřejných služeb a všestranný rozvoj území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38769"/>
                  </a:ext>
                </a:extLst>
              </a:tr>
              <a:tr h="2435996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Postavení</a:t>
                      </a:r>
                    </a:p>
                    <a:p>
                      <a:pPr marL="285750" indent="-285750" algn="l"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Právní subjektivita (zaměstnanci, majetek aj.)</a:t>
                      </a:r>
                    </a:p>
                    <a:p>
                      <a:pPr marL="285750" indent="-285750" algn="l"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Pouze samostatná působnost</a:t>
                      </a:r>
                    </a:p>
                    <a:p>
                      <a:pPr marL="285750" indent="-285750" algn="l"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Poradenská činnost</a:t>
                      </a:r>
                    </a:p>
                    <a:p>
                      <a:pPr marL="285750" indent="-285750" algn="l"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Fakultativní podpora ze strany krajů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600"/>
                        </a:spcAft>
                      </a:pPr>
                      <a:endParaRPr lang="cs-CZ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Postavení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Jedná se o svazek obcí, tj. může plnit veškeré úkony jako DSO.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Oproti DSO navíc: </a:t>
                      </a:r>
                    </a:p>
                    <a:p>
                      <a:pPr marL="539750" indent="-285750">
                        <a:buFontTx/>
                        <a:buChar char="-"/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Výkon správních činností (i přenesená působnost) pro členské obce</a:t>
                      </a:r>
                    </a:p>
                    <a:p>
                      <a:pPr marL="539750" indent="-285750" algn="l">
                        <a:buFontTx/>
                        <a:buChar char="-"/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Sdílený úředník</a:t>
                      </a:r>
                    </a:p>
                    <a:p>
                      <a:pPr marL="539750" indent="-285750" algn="l">
                        <a:buFontTx/>
                        <a:buChar char="-"/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Podpora přeneseného výkonu obcí  aktuálně I. typu; od 1. ledna 2025 pak vše s výjimkou rolí obce III. typu</a:t>
                      </a:r>
                    </a:p>
                    <a:p>
                      <a:pPr marL="539750" indent="-285750">
                        <a:buFontTx/>
                        <a:buChar char="-"/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Sdílení pracovníci (od 1. ledna 2025)</a:t>
                      </a:r>
                    </a:p>
                    <a:p>
                      <a:pPr marL="539750" indent="-285750">
                        <a:buFontTx/>
                        <a:buChar char="-"/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Sdílení pedagogičtí pracovníci aj. (od 1. ledna 2025)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709943"/>
                  </a:ext>
                </a:extLst>
              </a:tr>
            </a:tbl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AF502849-D522-4EE0-ABC9-1ED3FE32E405}"/>
              </a:ext>
            </a:extLst>
          </p:cNvPr>
          <p:cNvSpPr txBox="1"/>
          <p:nvPr/>
        </p:nvSpPr>
        <p:spPr>
          <a:xfrm>
            <a:off x="5982875" y="5758028"/>
            <a:ext cx="2459485" cy="1154162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0" lvl="1" indent="-539750" algn="l" defTabSz="914400" rtl="0" eaLnBrk="1" latinLnBrk="0" hangingPunct="1">
              <a:spcAft>
                <a:spcPts val="600"/>
              </a:spcAft>
              <a:tabLst>
                <a:tab pos="2508250" algn="l"/>
              </a:tabLst>
            </a:pPr>
            <a:r>
              <a:rPr lang="cs-CZ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budoucnu:</a:t>
            </a:r>
          </a:p>
          <a:p>
            <a:pPr marL="88900" lvl="1" indent="-88900">
              <a:buFontTx/>
              <a:buChar char="-"/>
            </a:pPr>
            <a:r>
              <a:rPr lang="cs-CZ" sz="1600" dirty="0"/>
              <a:t>Orgán veřejné moci</a:t>
            </a:r>
          </a:p>
          <a:p>
            <a:pPr marL="88900" lvl="1" indent="-88900">
              <a:buFontTx/>
              <a:buChar char="-"/>
            </a:pPr>
            <a:r>
              <a:rPr lang="cs-CZ" sz="1600" dirty="0"/>
              <a:t>Společná obecní policie</a:t>
            </a:r>
          </a:p>
          <a:p>
            <a:pPr marL="711200" lvl="1"/>
            <a:endParaRPr lang="cs-CZ" sz="16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BE49854-3E28-4D07-A0DD-02256FA523FB}"/>
              </a:ext>
            </a:extLst>
          </p:cNvPr>
          <p:cNvSpPr txBox="1"/>
          <p:nvPr/>
        </p:nvSpPr>
        <p:spPr>
          <a:xfrm>
            <a:off x="8442360" y="5994535"/>
            <a:ext cx="3683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lvl="1" indent="-88900">
              <a:buFontTx/>
              <a:buChar char="-"/>
            </a:pPr>
            <a:r>
              <a:rPr lang="cs-CZ" sz="1600" dirty="0"/>
              <a:t>Výkon veřejné správy svým jménem</a:t>
            </a:r>
          </a:p>
          <a:p>
            <a:pPr marL="88900" lvl="1" indent="-88900">
              <a:buFontTx/>
              <a:buChar char="-"/>
            </a:pPr>
            <a:r>
              <a:rPr lang="cs-CZ" sz="1600" dirty="0"/>
              <a:t>Systémová podpora ze strany státu </a:t>
            </a:r>
          </a:p>
        </p:txBody>
      </p:sp>
    </p:spTree>
    <p:extLst>
      <p:ext uri="{BB962C8B-B14F-4D97-AF65-F5344CB8AC3E}">
        <p14:creationId xmlns:p14="http://schemas.microsoft.com/office/powerpoint/2010/main" val="14660769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0227A525-D57E-C2D3-3D73-9ABE8199F719}"/>
              </a:ext>
            </a:extLst>
          </p:cNvPr>
          <p:cNvSpPr/>
          <p:nvPr/>
        </p:nvSpPr>
        <p:spPr bwMode="auto">
          <a:xfrm>
            <a:off x="0" y="0"/>
            <a:ext cx="12192000" cy="1390298"/>
          </a:xfrm>
          <a:prstGeom prst="rect">
            <a:avLst/>
          </a:prstGeom>
          <a:solidFill>
            <a:srgbClr val="272D5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82" name="Nadpis 1">
            <a:extLst>
              <a:ext uri="{FF2B5EF4-FFF2-40B4-BE49-F238E27FC236}">
                <a16:creationId xmlns:a16="http://schemas.microsoft.com/office/drawing/2014/main" id="{F26EF662-3177-6614-8611-C887EB767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cs-CZ" sz="3500" b="1" dirty="0" err="1">
                <a:solidFill>
                  <a:srgbClr val="00B0F0"/>
                </a:solidFill>
              </a:rPr>
              <a:t>Jaká</a:t>
            </a:r>
            <a:r>
              <a:rPr lang="en-US" altLang="cs-CZ" sz="3500" b="1" dirty="0">
                <a:solidFill>
                  <a:srgbClr val="00B0F0"/>
                </a:solidFill>
              </a:rPr>
              <a:t> je </a:t>
            </a:r>
            <a:r>
              <a:rPr lang="en-US" altLang="cs-CZ" sz="3500" b="1" dirty="0" err="1">
                <a:solidFill>
                  <a:srgbClr val="00B0F0"/>
                </a:solidFill>
              </a:rPr>
              <a:t>možná</a:t>
            </a:r>
            <a:r>
              <a:rPr lang="en-US" altLang="cs-CZ" sz="3500" b="1" dirty="0">
                <a:solidFill>
                  <a:srgbClr val="00B0F0"/>
                </a:solidFill>
              </a:rPr>
              <a:t> </a:t>
            </a:r>
            <a:r>
              <a:rPr lang="en-US" altLang="cs-CZ" sz="3500" b="1" dirty="0" err="1">
                <a:solidFill>
                  <a:srgbClr val="00B0F0"/>
                </a:solidFill>
              </a:rPr>
              <a:t>budoucnost</a:t>
            </a:r>
            <a:r>
              <a:rPr lang="en-US" altLang="cs-CZ" sz="3500" b="1" dirty="0">
                <a:solidFill>
                  <a:srgbClr val="00B0F0"/>
                </a:solidFill>
              </a:rPr>
              <a:t> </a:t>
            </a:r>
            <a:r>
              <a:rPr lang="en-US" altLang="cs-CZ" sz="3500" b="1" dirty="0" err="1">
                <a:solidFill>
                  <a:srgbClr val="00B0F0"/>
                </a:solidFill>
              </a:rPr>
              <a:t>meziobecní</a:t>
            </a:r>
            <a:r>
              <a:rPr lang="en-US" altLang="cs-CZ" sz="3500" b="1" dirty="0">
                <a:solidFill>
                  <a:srgbClr val="00B0F0"/>
                </a:solidFill>
              </a:rPr>
              <a:t> </a:t>
            </a:r>
            <a:r>
              <a:rPr lang="en-US" altLang="cs-CZ" sz="3500" b="1" dirty="0" err="1">
                <a:solidFill>
                  <a:srgbClr val="00B0F0"/>
                </a:solidFill>
              </a:rPr>
              <a:t>spolupráce</a:t>
            </a:r>
            <a:r>
              <a:rPr lang="cs-CZ" altLang="cs-CZ" sz="3500" b="1" dirty="0">
                <a:solidFill>
                  <a:srgbClr val="00B0F0"/>
                </a:solidFill>
              </a:rPr>
              <a:t>?</a:t>
            </a:r>
            <a:endParaRPr lang="en-US" altLang="cs-CZ" sz="3500" b="1" dirty="0">
              <a:solidFill>
                <a:srgbClr val="00B0F0"/>
              </a:solidFill>
            </a:endParaRPr>
          </a:p>
        </p:txBody>
      </p:sp>
      <p:sp>
        <p:nvSpPr>
          <p:cNvPr id="34819" name="Zástupný symbol pro obsah 2">
            <a:extLst>
              <a:ext uri="{FF2B5EF4-FFF2-40B4-BE49-F238E27FC236}">
                <a16:creationId xmlns:a16="http://schemas.microsoft.com/office/drawing/2014/main" id="{2AA546E4-9208-9799-46E3-58AA1008F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0515599" cy="4665662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cs-CZ" dirty="0"/>
              <a:t>Potřeba dobrého strategického plánování a nastavených priorit svazků, aby byla budoucnost růžová </a:t>
            </a:r>
            <a:r>
              <a:rPr lang="cs-CZ" dirty="0">
                <a:sym typeface="Wingdings" panose="05000000000000000000" pitchFamily="2" charset="2"/>
              </a:rPr>
              <a:t></a:t>
            </a:r>
          </a:p>
          <a:p>
            <a:pPr>
              <a:defRPr/>
            </a:pPr>
            <a:r>
              <a:rPr lang="cs-CZ" dirty="0">
                <a:sym typeface="Wingdings" panose="05000000000000000000" pitchFamily="2" charset="2"/>
              </a:rPr>
              <a:t>Bude dlouhodobě funkční pouze ve svazcích </a:t>
            </a:r>
            <a:r>
              <a:rPr lang="cs-CZ" dirty="0">
                <a:solidFill>
                  <a:srgbClr val="00A9E2"/>
                </a:solidFill>
                <a:sym typeface="Wingdings" panose="05000000000000000000" pitchFamily="2" charset="2"/>
              </a:rPr>
              <a:t>s potenciálem řešit regionální rozvoj svých území</a:t>
            </a:r>
          </a:p>
          <a:p>
            <a:pPr>
              <a:defRPr/>
            </a:pPr>
            <a:r>
              <a:rPr lang="cs-CZ" dirty="0">
                <a:sym typeface="Wingdings" panose="05000000000000000000" pitchFamily="2" charset="2"/>
              </a:rPr>
              <a:t>Monotematické svazky = jeden konkrétní účel, který se časem vyčerpá</a:t>
            </a:r>
            <a:endParaRPr lang="cs-CZ" dirty="0"/>
          </a:p>
          <a:p>
            <a:pPr>
              <a:defRPr/>
            </a:pPr>
            <a:r>
              <a:rPr lang="cs-CZ" dirty="0"/>
              <a:t>Nutná </a:t>
            </a:r>
            <a:r>
              <a:rPr lang="cs-CZ" dirty="0">
                <a:solidFill>
                  <a:srgbClr val="00B0F0"/>
                </a:solidFill>
              </a:rPr>
              <a:t>vyšší míra zapojení obcí do financování DSO </a:t>
            </a:r>
            <a:r>
              <a:rPr lang="cs-CZ" dirty="0"/>
              <a:t>– různé modely, nelze jen spoléhat na dotace (nestydět se říci si o peníze za kvalitní práci), role státu?</a:t>
            </a:r>
          </a:p>
          <a:p>
            <a:pPr>
              <a:defRPr/>
            </a:pPr>
            <a:r>
              <a:rPr lang="cs-CZ" dirty="0"/>
              <a:t>Spádovost obcí, procesy mobility obyvatel, města a zázemí, metropolitní spolupráce – to jsou procesy, které by měly </a:t>
            </a:r>
            <a:r>
              <a:rPr lang="cs-CZ" dirty="0">
                <a:solidFill>
                  <a:srgbClr val="00B0F0"/>
                </a:solidFill>
              </a:rPr>
              <a:t>tmelit obce v regionech – společné „regionální územní plánování“</a:t>
            </a:r>
          </a:p>
          <a:p>
            <a:pPr>
              <a:defRPr/>
            </a:pPr>
            <a:r>
              <a:rPr lang="cs-CZ" dirty="0"/>
              <a:t>Potřeba </a:t>
            </a:r>
            <a:r>
              <a:rPr lang="cs-CZ" dirty="0">
                <a:solidFill>
                  <a:srgbClr val="00B0F0"/>
                </a:solidFill>
              </a:rPr>
              <a:t>zastřešujících organizací</a:t>
            </a:r>
            <a:r>
              <a:rPr lang="cs-CZ" dirty="0"/>
              <a:t>, vznik Asociace DSO, jež hájí zájmy DSO</a:t>
            </a:r>
          </a:p>
          <a:p>
            <a:pPr>
              <a:defRPr/>
            </a:pPr>
            <a:r>
              <a:rPr lang="cs-CZ" dirty="0"/>
              <a:t>Jednání s kraji a resorty</a:t>
            </a:r>
          </a:p>
          <a:p>
            <a:pPr>
              <a:defRPr/>
            </a:pPr>
            <a:r>
              <a:rPr lang="cs-CZ" dirty="0"/>
              <a:t>SMOČR – sněm 2021 </a:t>
            </a:r>
            <a:r>
              <a:rPr lang="cs-CZ" b="1" dirty="0"/>
              <a:t>úprava </a:t>
            </a:r>
            <a:r>
              <a:rPr lang="cs-CZ" b="1" dirty="0">
                <a:hlinkClick r:id="rId3"/>
              </a:rPr>
              <a:t>STANOV</a:t>
            </a:r>
            <a:r>
              <a:rPr lang="cs-CZ" b="1" dirty="0"/>
              <a:t> Svazu</a:t>
            </a:r>
            <a:r>
              <a:rPr lang="cs-CZ" dirty="0"/>
              <a:t> (Předsednictvo v rámci struktury Svazu doporučilo ustanovení Výboru dobrovolných svazků obcí), </a:t>
            </a:r>
            <a:r>
              <a:rPr lang="cs-CZ" b="1" dirty="0">
                <a:solidFill>
                  <a:srgbClr val="0BA6DB"/>
                </a:solidFill>
              </a:rPr>
              <a:t>PS PRO MOS na MV</a:t>
            </a:r>
          </a:p>
          <a:p>
            <a:pPr>
              <a:defRPr/>
            </a:pPr>
            <a:r>
              <a:rPr lang="cs-CZ" dirty="0"/>
              <a:t>Aktuální téma </a:t>
            </a:r>
            <a:r>
              <a:rPr lang="cs-CZ" dirty="0">
                <a:solidFill>
                  <a:srgbClr val="00B0F0"/>
                </a:solidFill>
              </a:rPr>
              <a:t>společenství obcí </a:t>
            </a:r>
            <a:r>
              <a:rPr lang="cs-CZ" dirty="0">
                <a:solidFill>
                  <a:srgbClr val="0BA6DB"/>
                </a:solidFill>
              </a:rPr>
              <a:t>– vznik svazků typu „2.0“</a:t>
            </a:r>
          </a:p>
          <a:p>
            <a:pPr>
              <a:defRPr/>
            </a:pPr>
            <a:r>
              <a:rPr lang="cs-CZ" b="1" dirty="0">
                <a:solidFill>
                  <a:srgbClr val="00B0F0"/>
                </a:solidFill>
              </a:rPr>
              <a:t>Transformace DSO </a:t>
            </a:r>
            <a:r>
              <a:rPr lang="cs-CZ" b="1" dirty="0">
                <a:solidFill>
                  <a:srgbClr val="00B0F0"/>
                </a:solidFill>
                <a:sym typeface="Wingdings" panose="05000000000000000000" pitchFamily="2" charset="2"/>
              </a:rPr>
              <a:t> SO </a:t>
            </a:r>
            <a:r>
              <a:rPr lang="cs-CZ" b="1" dirty="0">
                <a:solidFill>
                  <a:srgbClr val="0BA6DB"/>
                </a:solidFill>
                <a:sym typeface="Wingdings" panose="05000000000000000000" pitchFamily="2" charset="2"/>
              </a:rPr>
              <a:t>– mnohde komplikovanější díky překryvu hranic ORP, jsou možné úpravy hranic nebo vystavění SO „na zelené louce“</a:t>
            </a:r>
            <a:endParaRPr lang="cs-CZ" b="1" dirty="0">
              <a:solidFill>
                <a:srgbClr val="0BA6DB"/>
              </a:solidFill>
            </a:endParaRPr>
          </a:p>
        </p:txBody>
      </p:sp>
      <p:sp>
        <p:nvSpPr>
          <p:cNvPr id="20484" name="Zástupný symbol pro číslo snímku 2">
            <a:extLst>
              <a:ext uri="{FF2B5EF4-FFF2-40B4-BE49-F238E27FC236}">
                <a16:creationId xmlns:a16="http://schemas.microsoft.com/office/drawing/2014/main" id="{3AC52E28-F194-C8EB-9E09-20D59C0D2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2F83168B-8315-47CF-976A-FD1014E74039}" type="slidenum">
              <a:rPr lang="cs-CZ" altLang="cs-CZ" smtClean="0"/>
              <a:pPr/>
              <a:t>11</a:t>
            </a:fld>
            <a:endParaRPr lang="cs-CZ" alt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0E93C846-71C1-2477-448A-104AF7531B2D}"/>
              </a:ext>
            </a:extLst>
          </p:cNvPr>
          <p:cNvSpPr/>
          <p:nvPr/>
        </p:nvSpPr>
        <p:spPr bwMode="auto">
          <a:xfrm>
            <a:off x="0" y="6597352"/>
            <a:ext cx="12192000" cy="260648"/>
          </a:xfrm>
          <a:prstGeom prst="rect">
            <a:avLst/>
          </a:prstGeom>
          <a:solidFill>
            <a:srgbClr val="00A9E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F8AC357-169D-0AC0-F213-E13F8F1E0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délník 21">
            <a:extLst>
              <a:ext uri="{FF2B5EF4-FFF2-40B4-BE49-F238E27FC236}">
                <a16:creationId xmlns:a16="http://schemas.microsoft.com/office/drawing/2014/main" id="{CC5E7947-2F1F-2654-EAED-5112051D2714}"/>
              </a:ext>
            </a:extLst>
          </p:cNvPr>
          <p:cNvSpPr/>
          <p:nvPr/>
        </p:nvSpPr>
        <p:spPr bwMode="auto">
          <a:xfrm>
            <a:off x="0" y="0"/>
            <a:ext cx="12192000" cy="1390298"/>
          </a:xfrm>
          <a:prstGeom prst="rect">
            <a:avLst/>
          </a:prstGeom>
          <a:solidFill>
            <a:srgbClr val="272D5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A1FC8122-D0FC-A1E4-7C6C-D149079D7572}"/>
              </a:ext>
            </a:extLst>
          </p:cNvPr>
          <p:cNvSpPr txBox="1"/>
          <p:nvPr/>
        </p:nvSpPr>
        <p:spPr>
          <a:xfrm>
            <a:off x="32409" y="34120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ln w="10160">
                  <a:noFill/>
                  <a:prstDash val="solid"/>
                </a:ln>
                <a:solidFill>
                  <a:srgbClr val="4FD1FF"/>
                </a:solidFill>
                <a:latin typeface="+mj-lt"/>
                <a:ea typeface="+mj-ea"/>
                <a:cs typeface="Calibri" panose="020F0502020204030204" pitchFamily="34" charset="0"/>
              </a:rPr>
              <a:t>Metodická podpora Ministerstva vnitra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9B7EA86-80B5-A742-C40A-4A451A59ED7E}"/>
              </a:ext>
            </a:extLst>
          </p:cNvPr>
          <p:cNvSpPr txBox="1"/>
          <p:nvPr/>
        </p:nvSpPr>
        <p:spPr>
          <a:xfrm>
            <a:off x="479376" y="1850477"/>
            <a:ext cx="11665296" cy="4621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3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Aktivní komunikace MV se svazky obcí a s obcemi</a:t>
            </a:r>
          </a:p>
          <a:p>
            <a:pPr marL="457200" indent="-457200" algn="l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3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Ambasadoři meziobecní spolupráce v území (významné osobnosti, představitelé dlouhodobě fungujících víceúčelových svazků obcí)</a:t>
            </a:r>
          </a:p>
          <a:p>
            <a:pPr marL="457200" indent="-457200" algn="l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3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Konzultační podpora pro DSO – zřízení společenství obcí, získání statusu společenství obcí</a:t>
            </a:r>
          </a:p>
          <a:p>
            <a:pPr marL="457200" indent="-457200" algn="l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3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Konzultační podpora pro KÚ – zápis společenství obcí (</a:t>
            </a:r>
            <a:r>
              <a:rPr lang="cs-CZ" sz="23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prvozápis</a:t>
            </a:r>
            <a:r>
              <a:rPr lang="cs-CZ" sz="23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), přiznání postavení společenství obcí</a:t>
            </a:r>
          </a:p>
          <a:p>
            <a:pPr marL="457200" indent="-457200" algn="l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3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Krajská setkání – druhé kolo, listopad – prosinec 2024, zaměřeno na svazky obcí, je organizováno ve spolupráci s krajskými úřady.</a:t>
            </a:r>
          </a:p>
          <a:p>
            <a:pPr marL="457200" indent="-457200" algn="l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3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Role ambasadorů MOS v území, aktivní role ADSO ČR!</a:t>
            </a:r>
            <a:endParaRPr lang="cs-CZ" sz="2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6C56B180-3766-7E59-4A2E-907FF709D18F}"/>
              </a:ext>
            </a:extLst>
          </p:cNvPr>
          <p:cNvSpPr/>
          <p:nvPr/>
        </p:nvSpPr>
        <p:spPr bwMode="auto">
          <a:xfrm>
            <a:off x="0" y="6597352"/>
            <a:ext cx="12192000" cy="260648"/>
          </a:xfrm>
          <a:prstGeom prst="rect">
            <a:avLst/>
          </a:prstGeom>
          <a:solidFill>
            <a:srgbClr val="00A9E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65591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214C3B-06E4-719C-6B01-ACEF78497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délník 21">
            <a:extLst>
              <a:ext uri="{FF2B5EF4-FFF2-40B4-BE49-F238E27FC236}">
                <a16:creationId xmlns:a16="http://schemas.microsoft.com/office/drawing/2014/main" id="{0C7F88B7-0EA0-9161-D94E-3860FA8F0E43}"/>
              </a:ext>
            </a:extLst>
          </p:cNvPr>
          <p:cNvSpPr/>
          <p:nvPr/>
        </p:nvSpPr>
        <p:spPr bwMode="auto">
          <a:xfrm>
            <a:off x="0" y="0"/>
            <a:ext cx="12192000" cy="1390298"/>
          </a:xfrm>
          <a:prstGeom prst="rect">
            <a:avLst/>
          </a:prstGeom>
          <a:solidFill>
            <a:srgbClr val="272D5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E9E2BBD1-C761-2A0E-3988-2FC53A5A9D42}"/>
              </a:ext>
            </a:extLst>
          </p:cNvPr>
          <p:cNvSpPr txBox="1"/>
          <p:nvPr/>
        </p:nvSpPr>
        <p:spPr>
          <a:xfrm>
            <a:off x="32409" y="34120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ln w="10160">
                  <a:noFill/>
                  <a:prstDash val="solid"/>
                </a:ln>
                <a:solidFill>
                  <a:srgbClr val="4FD1FF"/>
                </a:solidFill>
                <a:latin typeface="+mj-lt"/>
                <a:ea typeface="+mj-ea"/>
                <a:cs typeface="Calibri" panose="020F0502020204030204" pitchFamily="34" charset="0"/>
              </a:rPr>
              <a:t>Ambasadoři MOS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80A5B8AF-A63F-B627-C9E2-2AC58C5DF9A8}"/>
              </a:ext>
            </a:extLst>
          </p:cNvPr>
          <p:cNvSpPr/>
          <p:nvPr/>
        </p:nvSpPr>
        <p:spPr bwMode="auto">
          <a:xfrm>
            <a:off x="0" y="6597352"/>
            <a:ext cx="12192000" cy="260648"/>
          </a:xfrm>
          <a:prstGeom prst="rect">
            <a:avLst/>
          </a:prstGeom>
          <a:solidFill>
            <a:srgbClr val="00A9E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45B2D8A-324E-F6E5-D9C0-59949D97A8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1628800"/>
            <a:ext cx="8322496" cy="477253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AD31D3B-09AD-B8E4-EAB3-1E3382A25C02}"/>
              </a:ext>
            </a:extLst>
          </p:cNvPr>
          <p:cNvSpPr txBox="1"/>
          <p:nvPr/>
        </p:nvSpPr>
        <p:spPr>
          <a:xfrm>
            <a:off x="7464152" y="1586313"/>
            <a:ext cx="4529658" cy="817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Role ambasadorů MOS v území,</a:t>
            </a:r>
          </a:p>
          <a:p>
            <a:pPr marL="457200" indent="-457200" algn="l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aktivní role ADSO ČR!</a:t>
            </a:r>
            <a:endParaRPr lang="cs-CZ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DA10A51-E2E5-41DA-4ABD-8CB4B32C64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630" y="5115062"/>
            <a:ext cx="3008519" cy="132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2475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128C031-12C7-383F-E2A6-9B5DEB675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559" y="19795"/>
            <a:ext cx="9586921" cy="6538430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867D24E2-2E2B-E7B6-A33E-12EA5F7ECA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5444896"/>
            <a:ext cx="2261725" cy="998928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231BC1CA-6109-ED26-1633-FBA818DF8190}"/>
              </a:ext>
            </a:extLst>
          </p:cNvPr>
          <p:cNvSpPr/>
          <p:nvPr/>
        </p:nvSpPr>
        <p:spPr bwMode="auto">
          <a:xfrm>
            <a:off x="0" y="6597352"/>
            <a:ext cx="12192000" cy="260648"/>
          </a:xfrm>
          <a:prstGeom prst="rect">
            <a:avLst/>
          </a:prstGeom>
          <a:solidFill>
            <a:srgbClr val="00A9E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33991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obsah 4">
            <a:extLst>
              <a:ext uri="{FF2B5EF4-FFF2-40B4-BE49-F238E27FC236}">
                <a16:creationId xmlns:a16="http://schemas.microsoft.com/office/drawing/2014/main" id="{7F81ED7D-9927-B94C-8292-E60760904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807968" y="621593"/>
            <a:ext cx="6820780" cy="482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9E61E76-074A-606E-AEBD-7E1853474C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7302" r="31120"/>
          <a:stretch/>
        </p:blipFill>
        <p:spPr>
          <a:xfrm>
            <a:off x="149025" y="458640"/>
            <a:ext cx="3636371" cy="4986584"/>
          </a:xfr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2EA245D1-3D71-8B01-4083-230FF25DD6C2}"/>
              </a:ext>
            </a:extLst>
          </p:cNvPr>
          <p:cNvSpPr txBox="1"/>
          <p:nvPr/>
        </p:nvSpPr>
        <p:spPr>
          <a:xfrm>
            <a:off x="623392" y="5589240"/>
            <a:ext cx="10657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/>
              <a:t>Olomoucký kraj vede v evidence celkem 36 DSO, situace územně poměrně nepřehledná, překryvy…</a:t>
            </a:r>
          </a:p>
          <a:p>
            <a:pPr algn="l"/>
            <a:r>
              <a:rPr lang="cs-CZ" dirty="0"/>
              <a:t>MAS je 16 (2 přes hranice krajů), správních obvodů ORP 13, správních obvodů obcí s POÚ je 20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DC2E8840-30D5-CDC4-CEC5-E81AA344B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7728" y="386562"/>
            <a:ext cx="3636371" cy="5176693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0E64089B-8835-3064-59F5-97B6BE81B190}"/>
              </a:ext>
            </a:extLst>
          </p:cNvPr>
          <p:cNvSpPr/>
          <p:nvPr/>
        </p:nvSpPr>
        <p:spPr bwMode="auto">
          <a:xfrm>
            <a:off x="0" y="6597352"/>
            <a:ext cx="12192000" cy="260648"/>
          </a:xfrm>
          <a:prstGeom prst="rect">
            <a:avLst/>
          </a:prstGeom>
          <a:solidFill>
            <a:srgbClr val="00A9E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40410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16C69-1641-B94B-C926-60CD540D4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délník 21">
            <a:extLst>
              <a:ext uri="{FF2B5EF4-FFF2-40B4-BE49-F238E27FC236}">
                <a16:creationId xmlns:a16="http://schemas.microsoft.com/office/drawing/2014/main" id="{AD5D9406-5E03-FEAB-20F7-11A99C624F8D}"/>
              </a:ext>
            </a:extLst>
          </p:cNvPr>
          <p:cNvSpPr/>
          <p:nvPr/>
        </p:nvSpPr>
        <p:spPr bwMode="auto">
          <a:xfrm>
            <a:off x="0" y="0"/>
            <a:ext cx="12192000" cy="1390298"/>
          </a:xfrm>
          <a:prstGeom prst="rect">
            <a:avLst/>
          </a:prstGeom>
          <a:solidFill>
            <a:srgbClr val="272D5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0CF24D93-4A26-A94A-2B6C-BBD20D8BD65B}"/>
              </a:ext>
            </a:extLst>
          </p:cNvPr>
          <p:cNvSpPr txBox="1"/>
          <p:nvPr/>
        </p:nvSpPr>
        <p:spPr>
          <a:xfrm>
            <a:off x="32409" y="34120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ln w="10160">
                  <a:noFill/>
                  <a:prstDash val="solid"/>
                </a:ln>
                <a:solidFill>
                  <a:srgbClr val="4FD1FF"/>
                </a:solidFill>
                <a:latin typeface="+mj-lt"/>
                <a:ea typeface="+mj-ea"/>
                <a:cs typeface="Calibri" panose="020F0502020204030204" pitchFamily="34" charset="0"/>
              </a:rPr>
              <a:t>Představení SO již vzniklých…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A24479B-4923-19D5-31A2-7F1D6940ADCE}"/>
              </a:ext>
            </a:extLst>
          </p:cNvPr>
          <p:cNvSpPr txBox="1"/>
          <p:nvPr/>
        </p:nvSpPr>
        <p:spPr>
          <a:xfrm>
            <a:off x="7464152" y="1748071"/>
            <a:ext cx="4392488" cy="3059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3B3B3B"/>
                </a:solidFill>
                <a:effectLst/>
                <a:latin typeface="Calibri" panose="020F0502020204030204" pitchFamily="34" charset="0"/>
              </a:rPr>
              <a:t>Mikroregion Čáslavsko, s. o.</a:t>
            </a:r>
          </a:p>
          <a:p>
            <a:pPr marL="342900" indent="-342900" algn="l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3B3B3B"/>
                </a:solidFill>
                <a:effectLst/>
                <a:latin typeface="Calibri" panose="020F0502020204030204" pitchFamily="34" charset="0"/>
              </a:rPr>
              <a:t>Společenství obcí dolního Pootaví</a:t>
            </a:r>
          </a:p>
          <a:p>
            <a:pPr marL="342900" indent="-342900" algn="l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3B3B3B"/>
                </a:solidFill>
                <a:effectLst/>
                <a:latin typeface="Calibri" panose="020F0502020204030204" pitchFamily="34" charset="0"/>
              </a:rPr>
              <a:t>Mikroregion </a:t>
            </a:r>
            <a:r>
              <a:rPr lang="cs-CZ" sz="2400" dirty="0" err="1">
                <a:solidFill>
                  <a:srgbClr val="3B3B3B"/>
                </a:solidFill>
                <a:effectLst/>
                <a:latin typeface="Calibri" panose="020F0502020204030204" pitchFamily="34" charset="0"/>
              </a:rPr>
              <a:t>Hořovicko</a:t>
            </a:r>
            <a:endParaRPr lang="cs-CZ" sz="2400" dirty="0">
              <a:solidFill>
                <a:srgbClr val="3B3B3B"/>
              </a:solidFill>
              <a:effectLst/>
              <a:latin typeface="Calibri" panose="020F0502020204030204" pitchFamily="34" charset="0"/>
            </a:endParaRPr>
          </a:p>
          <a:p>
            <a:pPr marL="342900" indent="-342900" algn="l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3B3B3B"/>
                </a:solidFill>
                <a:effectLst/>
                <a:latin typeface="Calibri" panose="020F0502020204030204" pitchFamily="34" charset="0"/>
              </a:rPr>
              <a:t>Jilemnicko – společenství obcí</a:t>
            </a:r>
          </a:p>
          <a:p>
            <a:pPr marL="342900" indent="-342900" algn="l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3B3B3B"/>
                </a:solidFill>
                <a:effectLst/>
                <a:latin typeface="Calibri" panose="020F0502020204030204" pitchFamily="34" charset="0"/>
              </a:rPr>
              <a:t>Mikroregion Voticko</a:t>
            </a:r>
            <a:endParaRPr lang="cs-CZ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C199FD1B-EAC2-7013-1EC1-B1ACB3CA6AB2}"/>
              </a:ext>
            </a:extLst>
          </p:cNvPr>
          <p:cNvSpPr/>
          <p:nvPr/>
        </p:nvSpPr>
        <p:spPr bwMode="auto">
          <a:xfrm>
            <a:off x="0" y="6597352"/>
            <a:ext cx="12192000" cy="260648"/>
          </a:xfrm>
          <a:prstGeom prst="rect">
            <a:avLst/>
          </a:prstGeom>
          <a:solidFill>
            <a:srgbClr val="00A9E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411D2F3-F1CA-7833-3A01-EB13BAF496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630" y="5115062"/>
            <a:ext cx="3008519" cy="132876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1DB44095-979F-ADA3-1BCE-7A7F7A1EEB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566295"/>
            <a:ext cx="7392432" cy="423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557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FEDE2-3E4B-2B7D-18FF-7C35B8238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délník 21">
            <a:extLst>
              <a:ext uri="{FF2B5EF4-FFF2-40B4-BE49-F238E27FC236}">
                <a16:creationId xmlns:a16="http://schemas.microsoft.com/office/drawing/2014/main" id="{72513DA9-A232-0756-52A0-6286EDCF2FEF}"/>
              </a:ext>
            </a:extLst>
          </p:cNvPr>
          <p:cNvSpPr/>
          <p:nvPr/>
        </p:nvSpPr>
        <p:spPr bwMode="auto">
          <a:xfrm>
            <a:off x="0" y="0"/>
            <a:ext cx="12192000" cy="1390298"/>
          </a:xfrm>
          <a:prstGeom prst="rect">
            <a:avLst/>
          </a:prstGeom>
          <a:solidFill>
            <a:srgbClr val="272D5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B98946CF-416B-AA83-6D68-D843341A45A3}"/>
              </a:ext>
            </a:extLst>
          </p:cNvPr>
          <p:cNvSpPr txBox="1"/>
          <p:nvPr/>
        </p:nvSpPr>
        <p:spPr>
          <a:xfrm>
            <a:off x="32409" y="34120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ln w="10160">
                  <a:noFill/>
                  <a:prstDash val="solid"/>
                </a:ln>
                <a:solidFill>
                  <a:srgbClr val="4FD1FF"/>
                </a:solidFill>
                <a:latin typeface="+mj-lt"/>
                <a:ea typeface="+mj-ea"/>
                <a:cs typeface="Calibri" panose="020F0502020204030204" pitchFamily="34" charset="0"/>
              </a:rPr>
              <a:t>Představení SO … vznikajících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CAC26D1-F4A4-5F3E-F8EC-A3C65E1B7464}"/>
              </a:ext>
            </a:extLst>
          </p:cNvPr>
          <p:cNvSpPr txBox="1"/>
          <p:nvPr/>
        </p:nvSpPr>
        <p:spPr>
          <a:xfrm>
            <a:off x="407368" y="1628800"/>
            <a:ext cx="11161240" cy="538070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l">
              <a:lnSpc>
                <a:spcPct val="107000"/>
              </a:lnSpc>
              <a:spcAft>
                <a:spcPts val="1200"/>
              </a:spcAft>
            </a:pPr>
            <a:r>
              <a:rPr lang="cs-CZ" sz="1300" b="1" dirty="0">
                <a:solidFill>
                  <a:srgbClr val="0BA6DB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Středočeský kraj</a:t>
            </a:r>
          </a:p>
          <a:p>
            <a:pPr marL="342900" indent="-342900" algn="l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3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ORP Sedlčany – již v procesu zápisu</a:t>
            </a:r>
          </a:p>
          <a:p>
            <a:pPr marL="342900" indent="-342900" algn="l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3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ORP Kutná Hora: DSO Posázavský kruh a DSO </a:t>
            </a:r>
            <a:r>
              <a:rPr lang="cs-CZ" sz="13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Uhlířskojanovicko</a:t>
            </a:r>
            <a:r>
              <a:rPr lang="cs-CZ" sz="13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– vzniká SO dohodou stávajících DSO</a:t>
            </a:r>
          </a:p>
          <a:p>
            <a:pPr marL="342900" indent="-342900" algn="l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3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ORP Benešov: CHOPOS – rozjel proces transformace</a:t>
            </a:r>
          </a:p>
          <a:p>
            <a:pPr marL="342900" indent="-342900" algn="l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3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ORP Vlašim: MR Želivka</a:t>
            </a:r>
          </a:p>
          <a:p>
            <a:pPr marL="342900" indent="-342900" algn="l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3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ORP Říčany: MR Ladův kraj</a:t>
            </a:r>
          </a:p>
          <a:p>
            <a:pPr algn="l">
              <a:lnSpc>
                <a:spcPct val="107000"/>
              </a:lnSpc>
              <a:spcAft>
                <a:spcPts val="1200"/>
              </a:spcAft>
            </a:pPr>
            <a:r>
              <a:rPr lang="cs-CZ" sz="1300" b="1" dirty="0">
                <a:solidFill>
                  <a:srgbClr val="0BA6DB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Jihočeský kraj</a:t>
            </a:r>
          </a:p>
          <a:p>
            <a:pPr marL="342900" indent="-342900" algn="l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3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ORP Strakonice: Dolní Pootaví, Střední Pootaví</a:t>
            </a:r>
            <a:r>
              <a:rPr lang="cs-CZ" sz="13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3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(problém s městem Strakonice – blokují to)</a:t>
            </a:r>
          </a:p>
          <a:p>
            <a:pPr algn="l">
              <a:lnSpc>
                <a:spcPct val="107000"/>
              </a:lnSpc>
              <a:spcAft>
                <a:spcPts val="1200"/>
              </a:spcAft>
            </a:pPr>
            <a:r>
              <a:rPr lang="cs-CZ" sz="1300" b="1" dirty="0">
                <a:solidFill>
                  <a:srgbClr val="0BA6DB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Moravskoslezský kraj</a:t>
            </a:r>
          </a:p>
          <a:p>
            <a:pPr marL="342900" indent="-342900" algn="l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3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ORP Frenštát pod Radhoštěm: vznik nového SO Frenštátsko</a:t>
            </a:r>
          </a:p>
          <a:p>
            <a:pPr marL="342900" indent="-342900" algn="l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3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ORP Frýdek – Místek: vznik nového SO</a:t>
            </a:r>
          </a:p>
          <a:p>
            <a:pPr marL="342900" indent="-342900" algn="l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3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ORP Bruntál, ORP Krnov</a:t>
            </a:r>
          </a:p>
          <a:p>
            <a:pPr marL="342900" indent="-342900" algn="l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1300" b="1" dirty="0">
              <a:solidFill>
                <a:srgbClr val="0BA6DB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1200"/>
              </a:spcAft>
            </a:pPr>
            <a:r>
              <a:rPr lang="cs-CZ" sz="1300" b="1" dirty="0">
                <a:solidFill>
                  <a:srgbClr val="0BA6DB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Olomoucký kraj</a:t>
            </a:r>
          </a:p>
          <a:p>
            <a:pPr marL="342900" indent="-342900" algn="l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3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ORP Mohelnice: transformuje se DSO Mikroregion Mohelnicko na SO</a:t>
            </a:r>
          </a:p>
          <a:p>
            <a:pPr marL="342900" indent="-342900" algn="l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3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ORP Olomouc: debaty o vzniku SO spojením částí Mikroregionu Šternbersko s Mikroregionem Bystřička</a:t>
            </a:r>
          </a:p>
          <a:p>
            <a:pPr marL="342900" indent="-342900" algn="l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3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ORP Šternberk: splňuje podmínky transformace ale přesah do ORP Olomouc</a:t>
            </a:r>
          </a:p>
          <a:p>
            <a:pPr marL="342900" indent="-342900" algn="l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3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ORP Hranice: vznik nového SO – domluva více menších MR</a:t>
            </a:r>
          </a:p>
          <a:p>
            <a:pPr marL="342900" indent="-342900" algn="l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3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ORP Prostějov: vznik SO </a:t>
            </a:r>
            <a:r>
              <a:rPr lang="cs-CZ" sz="13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Němčicko</a:t>
            </a:r>
            <a:r>
              <a:rPr lang="cs-CZ" sz="13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transformací Mikroregionu </a:t>
            </a:r>
            <a:r>
              <a:rPr lang="cs-CZ" sz="13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Němčicko</a:t>
            </a:r>
            <a:endParaRPr lang="cs-CZ" sz="13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1200"/>
              </a:spcAft>
            </a:pPr>
            <a:r>
              <a:rPr lang="cs-CZ" sz="1300" b="1" dirty="0">
                <a:solidFill>
                  <a:srgbClr val="0BA6DB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Královehradecký kraj</a:t>
            </a:r>
          </a:p>
          <a:p>
            <a:pPr marL="342900" indent="-342900" algn="l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3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ORP Broumov</a:t>
            </a:r>
          </a:p>
          <a:p>
            <a:pPr algn="l">
              <a:lnSpc>
                <a:spcPct val="107000"/>
              </a:lnSpc>
              <a:spcAft>
                <a:spcPts val="1200"/>
              </a:spcAft>
            </a:pPr>
            <a:r>
              <a:rPr lang="cs-CZ" sz="1300" b="1" dirty="0">
                <a:solidFill>
                  <a:srgbClr val="0BA6DB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Vysočina			Plzeňský</a:t>
            </a:r>
          </a:p>
          <a:p>
            <a:pPr marL="285750" indent="-285750" algn="l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3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ORP Pelhřimov: Nová Lípa 	ORP Nepomuk: Nepomucko</a:t>
            </a:r>
          </a:p>
          <a:p>
            <a:pPr algn="l">
              <a:lnSpc>
                <a:spcPct val="107000"/>
              </a:lnSpc>
              <a:spcAft>
                <a:spcPts val="1200"/>
              </a:spcAft>
            </a:pPr>
            <a:r>
              <a:rPr lang="cs-CZ" sz="1300" b="1" dirty="0">
                <a:solidFill>
                  <a:srgbClr val="0BA6DB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Zlínský kraj</a:t>
            </a:r>
            <a:endParaRPr lang="cs-CZ" sz="13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3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ORP Kroměříž: vznik SO </a:t>
            </a:r>
            <a:r>
              <a:rPr lang="cs-CZ" sz="13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Morkovsko</a:t>
            </a:r>
            <a:endParaRPr lang="cs-CZ" sz="13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1610D297-66C8-0DE7-B831-B1DB0CEE97ED}"/>
              </a:ext>
            </a:extLst>
          </p:cNvPr>
          <p:cNvSpPr/>
          <p:nvPr/>
        </p:nvSpPr>
        <p:spPr bwMode="auto">
          <a:xfrm>
            <a:off x="0" y="6597352"/>
            <a:ext cx="12192000" cy="260648"/>
          </a:xfrm>
          <a:prstGeom prst="rect">
            <a:avLst/>
          </a:prstGeom>
          <a:solidFill>
            <a:srgbClr val="00A9E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16557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1A8AF7-73D9-BC2D-F78A-D11FA8C24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 marL="0" indent="0">
              <a:buNone/>
            </a:pPr>
            <a:r>
              <a:rPr lang="cs-CZ" sz="3500" b="1" dirty="0"/>
              <a:t>Děkuji za pozornost!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cs-CZ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 dirty="0"/>
              <a:t>Mgr. Pavel ROUBÍNEK, Ph.D.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cs-CZ" sz="25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 dirty="0"/>
              <a:t>tel.:		+420 723 276 123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 dirty="0"/>
              <a:t>e-mail: 	</a:t>
            </a:r>
            <a:r>
              <a:rPr lang="cs-CZ" sz="2500" dirty="0">
                <a:hlinkClick r:id="rId2"/>
              </a:rPr>
              <a:t>starosta@starnov.cz</a:t>
            </a:r>
            <a:r>
              <a:rPr lang="cs-CZ" sz="2500" dirty="0"/>
              <a:t>; </a:t>
            </a:r>
            <a:r>
              <a:rPr lang="cs-CZ" sz="2500" dirty="0">
                <a:hlinkClick r:id="rId3"/>
              </a:rPr>
              <a:t>roubinek@mikroregion-sternbersko.cz</a:t>
            </a:r>
            <a:endParaRPr lang="cs-CZ" sz="25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 dirty="0"/>
              <a:t>web:		</a:t>
            </a:r>
            <a:r>
              <a:rPr lang="cs-CZ" sz="2400" dirty="0">
                <a:hlinkClick r:id="rId4"/>
              </a:rPr>
              <a:t>http://www.mikroregion-sternbersko.cz/</a:t>
            </a:r>
            <a:r>
              <a:rPr lang="cs-CZ" sz="2400" dirty="0"/>
              <a:t> 						</a:t>
            </a:r>
            <a:r>
              <a:rPr lang="cs-CZ" sz="2400" dirty="0">
                <a:hlinkClick r:id="rId5"/>
              </a:rPr>
              <a:t>https://www.asociacedso.cz/</a:t>
            </a:r>
            <a:r>
              <a:rPr lang="cs-CZ" sz="2400" dirty="0"/>
              <a:t>; </a:t>
            </a:r>
            <a:r>
              <a:rPr lang="cs-CZ" sz="2400" dirty="0">
                <a:hlinkClick r:id="rId6"/>
              </a:rPr>
              <a:t>https://www.starnov.cz/</a:t>
            </a:r>
            <a:endParaRPr lang="cs-CZ" sz="24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cs-CZ" sz="2400" dirty="0">
              <a:hlinkClick r:id="rId6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cs-CZ" sz="25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" name="Grafický objekt 1" descr="Potřesení rukou obrys">
            <a:extLst>
              <a:ext uri="{FF2B5EF4-FFF2-40B4-BE49-F238E27FC236}">
                <a16:creationId xmlns:a16="http://schemas.microsoft.com/office/drawing/2014/main" id="{C2C2F872-01EF-CB15-64E4-C690414191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92144" y="2204864"/>
            <a:ext cx="1321296" cy="132129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9169BA3-BFCC-FA4A-2838-B8DAB35F4CF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546" y="721959"/>
            <a:ext cx="2454722" cy="1032386"/>
          </a:xfrm>
          <a:prstGeom prst="rect">
            <a:avLst/>
          </a:prstGeom>
        </p:spPr>
      </p:pic>
      <p:pic>
        <p:nvPicPr>
          <p:cNvPr id="7" name="Zástupný obsah 3">
            <a:extLst>
              <a:ext uri="{FF2B5EF4-FFF2-40B4-BE49-F238E27FC236}">
                <a16:creationId xmlns:a16="http://schemas.microsoft.com/office/drawing/2014/main" id="{695F58AC-194D-3C2F-4B31-3A910DDFB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7187" y="758437"/>
            <a:ext cx="1523211" cy="913926"/>
          </a:xfrm>
          <a:prstGeom prst="rect">
            <a:avLst/>
          </a:prstGeom>
        </p:spPr>
      </p:pic>
      <p:grpSp>
        <p:nvGrpSpPr>
          <p:cNvPr id="8" name="Skupina 7">
            <a:extLst>
              <a:ext uri="{FF2B5EF4-FFF2-40B4-BE49-F238E27FC236}">
                <a16:creationId xmlns:a16="http://schemas.microsoft.com/office/drawing/2014/main" id="{B9D6710C-5FA3-6C8C-7738-F152AF1C115D}"/>
              </a:ext>
            </a:extLst>
          </p:cNvPr>
          <p:cNvGrpSpPr/>
          <p:nvPr/>
        </p:nvGrpSpPr>
        <p:grpSpPr>
          <a:xfrm>
            <a:off x="521136" y="573771"/>
            <a:ext cx="2323414" cy="1242056"/>
            <a:chOff x="1901209" y="5169018"/>
            <a:chExt cx="2323414" cy="1242056"/>
          </a:xfrm>
        </p:grpSpPr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1AE5E7A6-E16E-BA0B-F0DE-996D6AAF7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568" y="5584892"/>
              <a:ext cx="697514" cy="826182"/>
            </a:xfrm>
            <a:prstGeom prst="rect">
              <a:avLst/>
            </a:prstGeom>
          </p:spPr>
        </p:pic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700756D2-4752-2982-F564-5578CCBBDB35}"/>
                </a:ext>
              </a:extLst>
            </p:cNvPr>
            <p:cNvSpPr txBox="1"/>
            <p:nvPr/>
          </p:nvSpPr>
          <p:spPr>
            <a:xfrm>
              <a:off x="1901209" y="5169018"/>
              <a:ext cx="232341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cs-CZ" dirty="0"/>
                <a:t>Obec Štarnov</a:t>
              </a:r>
            </a:p>
          </p:txBody>
        </p:sp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7DE264EF-32E6-5B3C-1E12-4249682E14C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639" y="573771"/>
            <a:ext cx="3008519" cy="1328762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2B83F32E-658F-CE0B-9B3B-198D69E289E3}"/>
              </a:ext>
            </a:extLst>
          </p:cNvPr>
          <p:cNvSpPr/>
          <p:nvPr/>
        </p:nvSpPr>
        <p:spPr bwMode="auto">
          <a:xfrm>
            <a:off x="0" y="6597352"/>
            <a:ext cx="12192000" cy="260648"/>
          </a:xfrm>
          <a:prstGeom prst="rect">
            <a:avLst/>
          </a:prstGeom>
          <a:solidFill>
            <a:srgbClr val="00A9E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27653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29EFA1EC-5775-5A36-DCC6-29B350196D91}"/>
              </a:ext>
            </a:extLst>
          </p:cNvPr>
          <p:cNvSpPr/>
          <p:nvPr/>
        </p:nvSpPr>
        <p:spPr bwMode="auto">
          <a:xfrm>
            <a:off x="0" y="0"/>
            <a:ext cx="12192000" cy="1390298"/>
          </a:xfrm>
          <a:prstGeom prst="rect">
            <a:avLst/>
          </a:prstGeom>
          <a:solidFill>
            <a:srgbClr val="272D5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A2B288C5-B865-5B7D-0579-969973FE6ED7}"/>
              </a:ext>
            </a:extLst>
          </p:cNvPr>
          <p:cNvSpPr/>
          <p:nvPr/>
        </p:nvSpPr>
        <p:spPr bwMode="auto">
          <a:xfrm>
            <a:off x="0" y="6597352"/>
            <a:ext cx="12192000" cy="260648"/>
          </a:xfrm>
          <a:prstGeom prst="rect">
            <a:avLst/>
          </a:prstGeom>
          <a:solidFill>
            <a:srgbClr val="00A9E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4A886B6-C8F5-E0BC-10E5-9306A7E71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3200" b="1" dirty="0">
                <a:solidFill>
                  <a:srgbClr val="00B0F0"/>
                </a:solidFill>
              </a:rPr>
              <a:t>Obec Štarnov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8164414-7600-274A-B2CD-B34C135ED0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603348"/>
            <a:ext cx="4383118" cy="3287339"/>
          </a:xfrm>
          <a:prstGeom prst="rect">
            <a:avLst/>
          </a:prstGeom>
        </p:spPr>
      </p:pic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969D3C5D-58BF-3451-6B2B-1ADE0CC49F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3963461"/>
            <a:ext cx="4383118" cy="2465504"/>
          </a:xfr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A799C32-19CD-5F6D-B80D-67633F61F0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462" y="1603348"/>
            <a:ext cx="3706286" cy="2470857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16FAC69A-972D-7639-D9C7-8F49C09295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462" y="3963461"/>
            <a:ext cx="3706285" cy="2470857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BDE53B80-AA22-A7C8-91FA-81C646FA20AB}"/>
              </a:ext>
            </a:extLst>
          </p:cNvPr>
          <p:cNvSpPr txBox="1"/>
          <p:nvPr/>
        </p:nvSpPr>
        <p:spPr>
          <a:xfrm>
            <a:off x="8472264" y="1489660"/>
            <a:ext cx="3528392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2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Hanácká obec </a:t>
            </a:r>
            <a:r>
              <a:rPr lang="cs-CZ" sz="1250" b="1" kern="100" dirty="0">
                <a:solidFill>
                  <a:srgbClr val="0BA6D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Štarnov</a:t>
            </a:r>
            <a:r>
              <a:rPr lang="cs-CZ" sz="125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leží v rovině asi 4 km na jih od města Šternberka. Vesnicí protékají potoky </a:t>
            </a:r>
            <a:r>
              <a:rPr lang="cs-CZ" sz="1250" b="1" kern="100" dirty="0">
                <a:solidFill>
                  <a:srgbClr val="0BA6D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Aleš, </a:t>
            </a:r>
            <a:r>
              <a:rPr lang="cs-CZ" sz="1250" b="1" kern="100" dirty="0" err="1">
                <a:solidFill>
                  <a:srgbClr val="0BA6D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Grygava</a:t>
            </a:r>
            <a:r>
              <a:rPr lang="cs-CZ" sz="125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katastrem obce protéká ještě říčka </a:t>
            </a:r>
            <a:r>
              <a:rPr lang="cs-CZ" sz="1250" b="1" kern="100" dirty="0">
                <a:solidFill>
                  <a:srgbClr val="0BA6D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Sitka</a:t>
            </a:r>
            <a:r>
              <a:rPr lang="cs-CZ" sz="1250" kern="100" dirty="0">
                <a:solidFill>
                  <a:srgbClr val="0BA6D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2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Nadmořská výška obce je </a:t>
            </a:r>
            <a:r>
              <a:rPr lang="cs-CZ" sz="1250" b="1" kern="100" dirty="0">
                <a:solidFill>
                  <a:srgbClr val="0BA6D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224 m n. m</a:t>
            </a:r>
            <a:r>
              <a:rPr lang="cs-CZ" sz="1250" kern="100" dirty="0">
                <a:solidFill>
                  <a:srgbClr val="0BA6D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2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Katastr obce má rozlohu 988 ha. V roce 2024 má obec Štarnov téměř </a:t>
            </a:r>
            <a:r>
              <a:rPr lang="cs-CZ" sz="1250" b="1" kern="100" dirty="0">
                <a:solidFill>
                  <a:srgbClr val="0BA6D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900 obyvatel</a:t>
            </a:r>
            <a:r>
              <a:rPr lang="cs-CZ" sz="12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V obci je </a:t>
            </a:r>
            <a:r>
              <a:rPr lang="cs-CZ" sz="1250" b="1" kern="100" dirty="0">
                <a:solidFill>
                  <a:srgbClr val="0BA6D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307 domů</a:t>
            </a:r>
            <a:r>
              <a:rPr lang="cs-CZ" sz="12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250" b="1" kern="100" dirty="0">
                <a:solidFill>
                  <a:srgbClr val="0BA6D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Sportovní areál</a:t>
            </a:r>
            <a:r>
              <a:rPr lang="cs-CZ" sz="125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zřízený obcí disponuje je </a:t>
            </a:r>
            <a:r>
              <a:rPr lang="cs-CZ" sz="1250" b="1" kern="100" dirty="0">
                <a:solidFill>
                  <a:srgbClr val="0BA6D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fotbalovým hřištěm </a:t>
            </a:r>
            <a:r>
              <a:rPr lang="cs-CZ" sz="1250" kern="100" dirty="0">
                <a:solidFill>
                  <a:srgbClr val="0BA6D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cs-CZ" sz="1250" b="1" kern="100" dirty="0">
                <a:solidFill>
                  <a:srgbClr val="0BA6D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klubovnou</a:t>
            </a:r>
            <a:r>
              <a:rPr lang="cs-CZ" sz="12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 níž patří i </a:t>
            </a:r>
            <a:r>
              <a:rPr lang="cs-CZ" sz="1250" b="1" kern="100" dirty="0">
                <a:solidFill>
                  <a:srgbClr val="0BA6D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pohostinství</a:t>
            </a:r>
            <a:r>
              <a:rPr lang="cs-CZ" sz="12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V areálu hřiště se též nacházejí </a:t>
            </a:r>
            <a:r>
              <a:rPr lang="cs-CZ" sz="1250" b="1" kern="100" dirty="0">
                <a:solidFill>
                  <a:srgbClr val="0BA6D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tenisové kurty</a:t>
            </a:r>
            <a:r>
              <a:rPr lang="cs-CZ" sz="1250" kern="100" dirty="0">
                <a:solidFill>
                  <a:srgbClr val="0BA6D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250" b="1" kern="100" dirty="0">
                <a:solidFill>
                  <a:srgbClr val="0BA6D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tenisová zeď</a:t>
            </a:r>
            <a:r>
              <a:rPr lang="cs-CZ" sz="1250" kern="100" dirty="0">
                <a:solidFill>
                  <a:srgbClr val="0BA6D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hřiště pro </a:t>
            </a:r>
            <a:r>
              <a:rPr lang="cs-CZ" sz="1250" b="1" kern="100" dirty="0">
                <a:solidFill>
                  <a:srgbClr val="0BA6D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nohejbal</a:t>
            </a:r>
            <a:r>
              <a:rPr lang="cs-CZ" sz="1250" kern="100" dirty="0">
                <a:solidFill>
                  <a:srgbClr val="0BA6D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250" b="1" kern="100" dirty="0">
                <a:solidFill>
                  <a:srgbClr val="0BA6D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volejbal</a:t>
            </a:r>
            <a:r>
              <a:rPr lang="cs-CZ" sz="1250" kern="100" dirty="0">
                <a:solidFill>
                  <a:srgbClr val="0BA6D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250" b="1" kern="100" dirty="0">
                <a:solidFill>
                  <a:srgbClr val="0BA6D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dětské hřiště </a:t>
            </a:r>
            <a:r>
              <a:rPr lang="cs-CZ" sz="1250" kern="100" dirty="0">
                <a:solidFill>
                  <a:srgbClr val="0BA6D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cs-CZ" sz="1250" b="1" kern="100" dirty="0" err="1">
                <a:solidFill>
                  <a:srgbClr val="0BA6D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workoutové</a:t>
            </a:r>
            <a:r>
              <a:rPr lang="cs-CZ" sz="1250" b="1" kern="100" dirty="0">
                <a:solidFill>
                  <a:srgbClr val="0BA6D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hřiště</a:t>
            </a:r>
            <a:r>
              <a:rPr lang="cs-CZ" sz="125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umělým povrchem. V centru Štarnova stojí </a:t>
            </a:r>
            <a:r>
              <a:rPr lang="cs-CZ" sz="1250" b="1" kern="100" dirty="0">
                <a:solidFill>
                  <a:srgbClr val="0BA6D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sokolovna</a:t>
            </a:r>
            <a:r>
              <a:rPr lang="cs-CZ" sz="12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Tato budova je zároveň </a:t>
            </a:r>
            <a:r>
              <a:rPr lang="cs-CZ" sz="1250" b="1" kern="100" dirty="0">
                <a:solidFill>
                  <a:srgbClr val="0BA6D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sídlem obecního úřadu</a:t>
            </a:r>
            <a:r>
              <a:rPr lang="cs-CZ" sz="12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Mezi </a:t>
            </a:r>
            <a:r>
              <a:rPr lang="cs-CZ" sz="1250" b="1" kern="100" dirty="0">
                <a:solidFill>
                  <a:srgbClr val="0BA6D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památky obce</a:t>
            </a:r>
            <a:r>
              <a:rPr lang="cs-CZ" sz="1250" kern="100" dirty="0">
                <a:solidFill>
                  <a:srgbClr val="0BA6D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patří kostel sv. Mikuláše, kaple Panny Marie Bolestné, pískovcové kříže, smírčí kříže či boží muka. </a:t>
            </a:r>
            <a:r>
              <a:rPr lang="cs-CZ" sz="1250" b="1" kern="100" dirty="0">
                <a:solidFill>
                  <a:srgbClr val="0BA6D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Památnými stromy</a:t>
            </a:r>
            <a:r>
              <a:rPr lang="cs-CZ" sz="1250" kern="100" dirty="0">
                <a:solidFill>
                  <a:srgbClr val="0BA6D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obci jsou tři lípy – Masarykova lípa, Rychtářská lípa a Lípa svobody.</a:t>
            </a:r>
          </a:p>
          <a:p>
            <a:pPr algn="just"/>
            <a:r>
              <a:rPr lang="cs-CZ" sz="12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Katastrem obce prochází oblíbená </a:t>
            </a:r>
            <a:r>
              <a:rPr lang="cs-CZ" sz="1250" b="1" kern="100" dirty="0">
                <a:solidFill>
                  <a:srgbClr val="0BA6D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cyklostezka Hvězdná</a:t>
            </a:r>
            <a:r>
              <a:rPr lang="cs-CZ" sz="12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spojující Šternberk, Štarnov, Bohuňovice, Hlušovice a Olomouc. V roce 2020 byla na katastru obce dokončena rekonstrukce </a:t>
            </a:r>
            <a:r>
              <a:rPr lang="cs-CZ" sz="1250" b="1" kern="100" dirty="0">
                <a:solidFill>
                  <a:srgbClr val="0BA6D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železniční trati č. 290</a:t>
            </a:r>
            <a:r>
              <a:rPr lang="cs-CZ" sz="12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Došlo k zesílení železničního svršku, k vybudování elektrické trakce, k rekonstrukci všech podjezdů pod tratí včetně silničního podjezdu na východním konci obce a k vybudování nové vlakové zastávky.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66178098-AF92-61A7-3559-0EFA90F089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0" y="285071"/>
            <a:ext cx="697514" cy="82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8930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4BF43E99-84B9-3F21-82F1-8C129B5A16DB}"/>
              </a:ext>
            </a:extLst>
          </p:cNvPr>
          <p:cNvSpPr/>
          <p:nvPr/>
        </p:nvSpPr>
        <p:spPr bwMode="auto">
          <a:xfrm>
            <a:off x="0" y="0"/>
            <a:ext cx="12192000" cy="1390298"/>
          </a:xfrm>
          <a:prstGeom prst="rect">
            <a:avLst/>
          </a:prstGeom>
          <a:solidFill>
            <a:srgbClr val="272D5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1ACCE087-A606-2CA5-D882-297A452B6756}"/>
              </a:ext>
            </a:extLst>
          </p:cNvPr>
          <p:cNvSpPr/>
          <p:nvPr/>
        </p:nvSpPr>
        <p:spPr bwMode="auto">
          <a:xfrm>
            <a:off x="0" y="6597352"/>
            <a:ext cx="12192000" cy="260648"/>
          </a:xfrm>
          <a:prstGeom prst="rect">
            <a:avLst/>
          </a:prstGeom>
          <a:solidFill>
            <a:srgbClr val="00A9E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6" name="Nadpis 1">
            <a:extLst>
              <a:ext uri="{FF2B5EF4-FFF2-40B4-BE49-F238E27FC236}">
                <a16:creationId xmlns:a16="http://schemas.microsoft.com/office/drawing/2014/main" id="{C569FC1E-B78E-999D-826C-5188B57852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altLang="cs-CZ" sz="3500" b="1" dirty="0">
                <a:solidFill>
                  <a:srgbClr val="00B0F0"/>
                </a:solidFill>
              </a:rPr>
              <a:t>Mikroregion Šternbersko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0EBDBEF-1C6B-B0DE-2883-22A949817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cs-CZ" dirty="0"/>
              <a:t>Mikroregion Šternbersko jako dobrovolný svazek obcí byl založen </a:t>
            </a:r>
            <a:r>
              <a:rPr lang="cs-CZ" dirty="0">
                <a:solidFill>
                  <a:srgbClr val="00B0F0"/>
                </a:solidFill>
              </a:rPr>
              <a:t>26. června 2015</a:t>
            </a:r>
            <a:r>
              <a:rPr lang="cs-CZ" dirty="0"/>
              <a:t>, historie delší</a:t>
            </a:r>
          </a:p>
          <a:p>
            <a:pPr>
              <a:defRPr/>
            </a:pPr>
            <a:r>
              <a:rPr lang="cs-CZ" dirty="0"/>
              <a:t>Neexistující MR Olomoucko =&gt; historicky </a:t>
            </a:r>
            <a:r>
              <a:rPr lang="cs-CZ" dirty="0">
                <a:solidFill>
                  <a:srgbClr val="00B0F0"/>
                </a:solidFill>
              </a:rPr>
              <a:t>zapojeny i obce severní části SO ORP Olomouc</a:t>
            </a:r>
          </a:p>
          <a:p>
            <a:pPr>
              <a:defRPr/>
            </a:pPr>
            <a:r>
              <a:rPr lang="cs-CZ" dirty="0">
                <a:sym typeface="Wingdings" panose="05000000000000000000" pitchFamily="2" charset="2"/>
              </a:rPr>
              <a:t>Rozvoj MOS v území – především díky </a:t>
            </a:r>
            <a:r>
              <a:rPr lang="cs-CZ" dirty="0">
                <a:solidFill>
                  <a:srgbClr val="00B0F0"/>
                </a:solidFill>
                <a:sym typeface="Wingdings" panose="05000000000000000000" pitchFamily="2" charset="2"/>
              </a:rPr>
              <a:t>projektu SMO ČR „Obce sobě“ – 5/2013–11/2015 </a:t>
            </a:r>
            <a:r>
              <a:rPr lang="cs-CZ" dirty="0">
                <a:sym typeface="Wingdings" panose="05000000000000000000" pitchFamily="2" charset="2"/>
              </a:rPr>
              <a:t>realizován díky podpoře města Šternberk – výsledkem u nás byla transformace neformálního seskupení obcí na DSO dle zákona o obcích</a:t>
            </a:r>
          </a:p>
          <a:p>
            <a:pPr>
              <a:defRPr/>
            </a:pPr>
            <a:r>
              <a:rPr lang="cs-CZ" dirty="0">
                <a:solidFill>
                  <a:srgbClr val="00B0F0"/>
                </a:solidFill>
              </a:rPr>
              <a:t>území velmi pestré a různorodé </a:t>
            </a:r>
            <a:r>
              <a:rPr lang="cs-CZ" dirty="0"/>
              <a:t>(</a:t>
            </a:r>
            <a:r>
              <a:rPr lang="cs-CZ" dirty="0" err="1"/>
              <a:t>fyzickogeograficky</a:t>
            </a:r>
            <a:r>
              <a:rPr lang="cs-CZ" dirty="0"/>
              <a:t>, socioekonomicky i historicky – „kopcovité Sudety“ a „úrodná Haná“)</a:t>
            </a:r>
          </a:p>
          <a:p>
            <a:pPr>
              <a:defRPr/>
            </a:pPr>
            <a:r>
              <a:rPr lang="cs-CZ" dirty="0"/>
              <a:t>Nyní má </a:t>
            </a:r>
            <a:r>
              <a:rPr lang="cs-CZ" dirty="0">
                <a:solidFill>
                  <a:srgbClr val="00B0F0"/>
                </a:solidFill>
              </a:rPr>
              <a:t>DSO 29 obcí, cca 38,5 tis. obyvatel</a:t>
            </a:r>
            <a:r>
              <a:rPr lang="cs-CZ" dirty="0"/>
              <a:t>, z toho město Šternberk necelých 14 tis. obyvatel; poslední rozšíření 2019; </a:t>
            </a:r>
            <a:r>
              <a:rPr lang="cs-CZ" dirty="0">
                <a:solidFill>
                  <a:srgbClr val="00B0F0"/>
                </a:solidFill>
              </a:rPr>
              <a:t>rozloha 411,2 km</a:t>
            </a:r>
            <a:r>
              <a:rPr lang="cs-CZ" baseline="30000" dirty="0">
                <a:solidFill>
                  <a:srgbClr val="00B0F0"/>
                </a:solidFill>
              </a:rPr>
              <a:t>2</a:t>
            </a:r>
          </a:p>
          <a:p>
            <a:pPr>
              <a:defRPr/>
            </a:pPr>
            <a:r>
              <a:rPr lang="cs-CZ" dirty="0"/>
              <a:t>Obvod ORP Šternberk má 22 obcí s rozlohou 306,7 km</a:t>
            </a:r>
            <a:r>
              <a:rPr lang="cs-CZ" baseline="30000" dirty="0"/>
              <a:t>2</a:t>
            </a:r>
            <a:r>
              <a:rPr lang="cs-CZ" dirty="0"/>
              <a:t>, kromě Šternberka ještě město Moravský Beroun (správní obvod POÚ)</a:t>
            </a:r>
          </a:p>
          <a:p>
            <a:pPr>
              <a:defRPr/>
            </a:pP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6148" name="Zástupný symbol pro číslo snímku 3">
            <a:extLst>
              <a:ext uri="{FF2B5EF4-FFF2-40B4-BE49-F238E27FC236}">
                <a16:creationId xmlns:a16="http://schemas.microsoft.com/office/drawing/2014/main" id="{073963BF-6A59-7BD0-51E2-4FC309DBA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70E1A1FD-E0C3-44B5-8027-A9C742E15B07}" type="slidenum">
              <a:rPr lang="cs-CZ" altLang="cs-CZ" smtClean="0"/>
              <a:pPr/>
              <a:t>3</a:t>
            </a:fld>
            <a:endParaRPr lang="cs-CZ" altLang="cs-CZ"/>
          </a:p>
        </p:txBody>
      </p:sp>
      <p:pic>
        <p:nvPicPr>
          <p:cNvPr id="6" name="Zástupný obsah 3">
            <a:extLst>
              <a:ext uri="{FF2B5EF4-FFF2-40B4-BE49-F238E27FC236}">
                <a16:creationId xmlns:a16="http://schemas.microsoft.com/office/drawing/2014/main" id="{DBC23ACE-1448-0E54-A0CF-447AA4413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0232" y="5667034"/>
            <a:ext cx="1451312" cy="87078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Zástupný symbol pro obsah 5">
            <a:extLst>
              <a:ext uri="{FF2B5EF4-FFF2-40B4-BE49-F238E27FC236}">
                <a16:creationId xmlns:a16="http://schemas.microsoft.com/office/drawing/2014/main" id="{F6FC738C-188B-F1C9-88DE-11B298E5AF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4545" y="222573"/>
            <a:ext cx="9182910" cy="6497274"/>
          </a:xfrm>
        </p:spPr>
      </p:pic>
      <p:sp>
        <p:nvSpPr>
          <p:cNvPr id="11267" name="Zástupný symbol pro číslo snímku 4">
            <a:extLst>
              <a:ext uri="{FF2B5EF4-FFF2-40B4-BE49-F238E27FC236}">
                <a16:creationId xmlns:a16="http://schemas.microsoft.com/office/drawing/2014/main" id="{88944DED-E2B8-5826-75CD-9C30B13C0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3C5CC964-1D36-4ACB-8A46-D49668ED455F}" type="slidenum">
              <a:rPr lang="cs-CZ" altLang="cs-CZ" smtClean="0"/>
              <a:pPr/>
              <a:t>4</a:t>
            </a:fld>
            <a:endParaRPr lang="cs-CZ" altLang="cs-CZ"/>
          </a:p>
        </p:txBody>
      </p:sp>
      <p:pic>
        <p:nvPicPr>
          <p:cNvPr id="13318" name="Obrázek 6">
            <a:extLst>
              <a:ext uri="{FF2B5EF4-FFF2-40B4-BE49-F238E27FC236}">
                <a16:creationId xmlns:a16="http://schemas.microsoft.com/office/drawing/2014/main" id="{34F638E4-9A9D-4626-8641-2FF3FFB9B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898" y="304799"/>
            <a:ext cx="7490297" cy="641504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1157442D-32E9-AD71-049A-2FE47178BEA5}"/>
              </a:ext>
            </a:extLst>
          </p:cNvPr>
          <p:cNvSpPr/>
          <p:nvPr/>
        </p:nvSpPr>
        <p:spPr bwMode="auto">
          <a:xfrm>
            <a:off x="0" y="0"/>
            <a:ext cx="12192000" cy="1390298"/>
          </a:xfrm>
          <a:prstGeom prst="rect">
            <a:avLst/>
          </a:prstGeom>
          <a:solidFill>
            <a:srgbClr val="272D5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290" name="Nadpis 1">
            <a:extLst>
              <a:ext uri="{FF2B5EF4-FFF2-40B4-BE49-F238E27FC236}">
                <a16:creationId xmlns:a16="http://schemas.microsoft.com/office/drawing/2014/main" id="{A6C8BD43-ACEE-B57E-2159-E85EDAD1AB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500" b="1" dirty="0">
                <a:solidFill>
                  <a:srgbClr val="00B0F0"/>
                </a:solidFill>
              </a:rPr>
              <a:t>Z naší činnosti…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1603938-FBC0-1A2C-6C46-0E0CB1A79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8877"/>
            <a:ext cx="10515600" cy="5023998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cs-CZ" sz="3200" dirty="0">
                <a:solidFill>
                  <a:srgbClr val="00B0F0"/>
                </a:solidFill>
              </a:rPr>
              <a:t>Realizace vlastních evropských, národních i krajských projektů </a:t>
            </a:r>
            <a:r>
              <a:rPr lang="cs-CZ" sz="3200" dirty="0"/>
              <a:t>v oblasti strategického řízení, odpadového hospodářství, </a:t>
            </a:r>
            <a:r>
              <a:rPr lang="cs-CZ" sz="3200" dirty="0" err="1"/>
              <a:t>cyklodopravy</a:t>
            </a:r>
            <a:r>
              <a:rPr lang="cs-CZ" sz="3200" dirty="0"/>
              <a:t>, propagace území a cestovního ruchu (s dopadem na členské obce); projekt CSS SMOČR, </a:t>
            </a:r>
            <a:r>
              <a:rPr lang="cs-CZ" sz="3200" dirty="0" err="1"/>
              <a:t>Interreg</a:t>
            </a:r>
            <a:r>
              <a:rPr lang="cs-CZ" sz="3200" dirty="0"/>
              <a:t> CZ-PL, OP Zaměstnanost 2014-2020, DTM…</a:t>
            </a:r>
          </a:p>
          <a:p>
            <a:pPr>
              <a:defRPr/>
            </a:pPr>
            <a:r>
              <a:rPr lang="cs-CZ" sz="3200" dirty="0">
                <a:solidFill>
                  <a:srgbClr val="00B0F0"/>
                </a:solidFill>
              </a:rPr>
              <a:t>Odborné poradenství </a:t>
            </a:r>
            <a:r>
              <a:rPr lang="cs-CZ" sz="3200" dirty="0"/>
              <a:t>v oblasti platné legislativy – </a:t>
            </a:r>
            <a:r>
              <a:rPr lang="cs-CZ" sz="3200" dirty="0" err="1"/>
              <a:t>provazba</a:t>
            </a:r>
            <a:r>
              <a:rPr lang="cs-CZ" sz="3200" dirty="0"/>
              <a:t> na SO</a:t>
            </a:r>
          </a:p>
          <a:p>
            <a:pPr>
              <a:defRPr/>
            </a:pPr>
            <a:r>
              <a:rPr lang="cs-CZ" sz="3200" dirty="0">
                <a:solidFill>
                  <a:srgbClr val="00B0F0"/>
                </a:solidFill>
              </a:rPr>
              <a:t>Organizace výběrových řízení</a:t>
            </a:r>
            <a:r>
              <a:rPr lang="cs-CZ" sz="3200" dirty="0"/>
              <a:t>, zpracování a administrace zadávacích řízení podle zákona o zadávání veřejných zakázek, především zakázek malého rozsahu</a:t>
            </a:r>
          </a:p>
          <a:p>
            <a:pPr>
              <a:defRPr/>
            </a:pPr>
            <a:r>
              <a:rPr lang="cs-CZ" sz="3200" dirty="0">
                <a:solidFill>
                  <a:srgbClr val="00B0F0"/>
                </a:solidFill>
              </a:rPr>
              <a:t>Poskytování dotačního a projektového poradenství </a:t>
            </a:r>
            <a:r>
              <a:rPr lang="cs-CZ" sz="3200" dirty="0"/>
              <a:t>včetně zpracování a administrace žádostí o poskytnutí dotace, především národní a krajské dotační tituly</a:t>
            </a:r>
          </a:p>
          <a:p>
            <a:pPr>
              <a:defRPr/>
            </a:pPr>
            <a:r>
              <a:rPr lang="cs-CZ" sz="3200" dirty="0">
                <a:solidFill>
                  <a:srgbClr val="00B0F0"/>
                </a:solidFill>
              </a:rPr>
              <a:t>Popularizace </a:t>
            </a:r>
            <a:r>
              <a:rPr lang="cs-CZ" sz="3200" dirty="0" err="1">
                <a:solidFill>
                  <a:srgbClr val="00B0F0"/>
                </a:solidFill>
              </a:rPr>
              <a:t>meziobecní</a:t>
            </a:r>
            <a:r>
              <a:rPr lang="cs-CZ" sz="3200" dirty="0">
                <a:solidFill>
                  <a:srgbClr val="00B0F0"/>
                </a:solidFill>
              </a:rPr>
              <a:t> spolupráce </a:t>
            </a:r>
            <a:r>
              <a:rPr lang="cs-CZ" sz="3200" dirty="0"/>
              <a:t>(formou přednášek, seminářů, konferencí)</a:t>
            </a:r>
          </a:p>
          <a:p>
            <a:pPr>
              <a:defRPr/>
            </a:pPr>
            <a:r>
              <a:rPr lang="cs-CZ" sz="3200" dirty="0"/>
              <a:t>OPŽP – projekt </a:t>
            </a:r>
            <a:r>
              <a:rPr lang="cs-CZ" sz="3200" dirty="0">
                <a:solidFill>
                  <a:srgbClr val="00B0F0"/>
                </a:solidFill>
              </a:rPr>
              <a:t>door2door třídění – 15 000 nádob </a:t>
            </a:r>
            <a:r>
              <a:rPr lang="cs-CZ" sz="3200" dirty="0"/>
              <a:t>pro občany,</a:t>
            </a:r>
          </a:p>
          <a:p>
            <a:pPr>
              <a:defRPr/>
            </a:pPr>
            <a:r>
              <a:rPr lang="cs-CZ" sz="3200" dirty="0">
                <a:solidFill>
                  <a:srgbClr val="00B0F0"/>
                </a:solidFill>
              </a:rPr>
              <a:t>Spolupráce v oblasti odpadového hospodářství </a:t>
            </a:r>
            <a:r>
              <a:rPr lang="cs-CZ" sz="3200" dirty="0"/>
              <a:t>– společný postup při VŘ, částečně vlastní svoz a jednotný postup směrem ke Servisní spol. </a:t>
            </a:r>
            <a:r>
              <a:rPr lang="cs-CZ" sz="3200" dirty="0" err="1"/>
              <a:t>opdady</a:t>
            </a:r>
            <a:r>
              <a:rPr lang="cs-CZ" sz="3200" dirty="0"/>
              <a:t> </a:t>
            </a:r>
            <a:r>
              <a:rPr lang="cs-CZ" sz="3200" dirty="0" err="1"/>
              <a:t>Olom</a:t>
            </a:r>
            <a:r>
              <a:rPr lang="cs-CZ" sz="3200" dirty="0"/>
              <a:t>. kraje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12292" name="Zástupný symbol pro číslo snímku 3">
            <a:extLst>
              <a:ext uri="{FF2B5EF4-FFF2-40B4-BE49-F238E27FC236}">
                <a16:creationId xmlns:a16="http://schemas.microsoft.com/office/drawing/2014/main" id="{78666222-B553-E19E-1413-004B3BDB6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C33019A3-2692-4DE8-BAB5-37A97E185981}" type="slidenum">
              <a:rPr lang="cs-CZ" altLang="cs-CZ" smtClean="0"/>
              <a:pPr/>
              <a:t>5</a:t>
            </a:fld>
            <a:endParaRPr lang="cs-CZ" alt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E0029C1-A7E2-380B-6E08-EBC6C9E3E1A5}"/>
              </a:ext>
            </a:extLst>
          </p:cNvPr>
          <p:cNvSpPr/>
          <p:nvPr/>
        </p:nvSpPr>
        <p:spPr bwMode="auto">
          <a:xfrm>
            <a:off x="0" y="6597352"/>
            <a:ext cx="12192000" cy="260648"/>
          </a:xfrm>
          <a:prstGeom prst="rect">
            <a:avLst/>
          </a:prstGeom>
          <a:solidFill>
            <a:srgbClr val="00A9E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Zástupný obsah 3">
            <a:extLst>
              <a:ext uri="{FF2B5EF4-FFF2-40B4-BE49-F238E27FC236}">
                <a16:creationId xmlns:a16="http://schemas.microsoft.com/office/drawing/2014/main" id="{AEDC901A-CBB5-EA4C-0580-3F71DE6CA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0232" y="5667034"/>
            <a:ext cx="1451312" cy="87078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E2D53D2D-4D1C-23B3-190B-21EDFFB62648}"/>
              </a:ext>
            </a:extLst>
          </p:cNvPr>
          <p:cNvSpPr/>
          <p:nvPr/>
        </p:nvSpPr>
        <p:spPr bwMode="auto">
          <a:xfrm>
            <a:off x="0" y="0"/>
            <a:ext cx="12192000" cy="1390298"/>
          </a:xfrm>
          <a:prstGeom prst="rect">
            <a:avLst/>
          </a:prstGeom>
          <a:solidFill>
            <a:srgbClr val="272D5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14" name="Nadpis 1">
            <a:extLst>
              <a:ext uri="{FF2B5EF4-FFF2-40B4-BE49-F238E27FC236}">
                <a16:creationId xmlns:a16="http://schemas.microsoft.com/office/drawing/2014/main" id="{D6C78E70-FFC8-F023-64A6-8484FCC343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3500" b="1" dirty="0">
                <a:solidFill>
                  <a:srgbClr val="00B0F0"/>
                </a:solidFill>
              </a:rPr>
              <a:t>Spolupráce obce – svazek – ORP </a:t>
            </a:r>
            <a:br>
              <a:rPr lang="cs-CZ" altLang="cs-CZ" sz="3500" b="1" dirty="0">
                <a:solidFill>
                  <a:srgbClr val="00B0F0"/>
                </a:solidFill>
              </a:rPr>
            </a:br>
            <a:r>
              <a:rPr lang="cs-CZ" altLang="cs-CZ" sz="3500" b="1" dirty="0">
                <a:solidFill>
                  <a:srgbClr val="00B0F0"/>
                </a:solidFill>
              </a:rPr>
              <a:t>v samostatné působnosti (</a:t>
            </a:r>
            <a:r>
              <a:rPr lang="cs-CZ" altLang="cs-CZ" sz="3500" b="1" dirty="0" err="1">
                <a:solidFill>
                  <a:srgbClr val="00B0F0"/>
                </a:solidFill>
              </a:rPr>
              <a:t>cyklodoprava</a:t>
            </a:r>
            <a:r>
              <a:rPr lang="cs-CZ" altLang="cs-CZ" sz="3500" b="1" dirty="0">
                <a:solidFill>
                  <a:srgbClr val="00B0F0"/>
                </a:solidFill>
              </a:rPr>
              <a:t>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A49767E-9ED1-4AD5-D2DD-49F178E82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5609"/>
            <a:ext cx="10515599" cy="4659617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sz="2100" dirty="0">
                <a:solidFill>
                  <a:srgbClr val="00B0F0"/>
                </a:solidFill>
              </a:rPr>
              <a:t>Koordinace a příprava náročnějších projektů </a:t>
            </a:r>
            <a:r>
              <a:rPr lang="cs-CZ" sz="2100" dirty="0"/>
              <a:t>(typicky cyklostezek) na základě smluv o partnerství a spolupráci (typicky pro 2 a více obcí svazku)</a:t>
            </a:r>
          </a:p>
          <a:p>
            <a:pPr>
              <a:defRPr/>
            </a:pPr>
            <a:r>
              <a:rPr lang="cs-CZ" sz="2100" dirty="0"/>
              <a:t>role </a:t>
            </a:r>
            <a:r>
              <a:rPr lang="cs-CZ" sz="2100" dirty="0">
                <a:solidFill>
                  <a:srgbClr val="00B0F0"/>
                </a:solidFill>
              </a:rPr>
              <a:t>koordinátora cyklistické dopravy </a:t>
            </a:r>
            <a:r>
              <a:rPr lang="cs-CZ" sz="2100" dirty="0"/>
              <a:t>na </a:t>
            </a:r>
            <a:r>
              <a:rPr lang="cs-CZ" sz="2100" dirty="0" err="1"/>
              <a:t>Šternbersku</a:t>
            </a:r>
            <a:endParaRPr lang="cs-CZ" sz="2100" dirty="0"/>
          </a:p>
          <a:p>
            <a:pPr>
              <a:defRPr/>
            </a:pPr>
            <a:r>
              <a:rPr lang="pl-PL" sz="2100" dirty="0">
                <a:solidFill>
                  <a:srgbClr val="00B0F0"/>
                </a:solidFill>
              </a:rPr>
              <a:t>Realizován projekt „Podjezd pro cyklisty”</a:t>
            </a:r>
            <a:r>
              <a:rPr lang="pl-PL" sz="2100" dirty="0">
                <a:solidFill>
                  <a:srgbClr val="FF0000"/>
                </a:solidFill>
              </a:rPr>
              <a:t> </a:t>
            </a:r>
            <a:r>
              <a:rPr lang="pl-PL" sz="2100" dirty="0"/>
              <a:t>na nebezpečném místě na páteřní </a:t>
            </a:r>
            <a:r>
              <a:rPr lang="cs-CZ" sz="2100" dirty="0"/>
              <a:t>cyklostezce v území „Hvězdná“ mezi Štarnovem a Šternberkem – spolupráce 2 obcí a svazkový projekt</a:t>
            </a:r>
          </a:p>
          <a:p>
            <a:pPr>
              <a:defRPr/>
            </a:pPr>
            <a:r>
              <a:rPr lang="cs-CZ" sz="2100" dirty="0"/>
              <a:t>Projekty </a:t>
            </a:r>
            <a:r>
              <a:rPr lang="cs-CZ" sz="2100" dirty="0">
                <a:solidFill>
                  <a:srgbClr val="00B0F0"/>
                </a:solidFill>
              </a:rPr>
              <a:t>rekonstrukce cyklostezky Hvězdná, </a:t>
            </a:r>
            <a:r>
              <a:rPr lang="pl-PL" sz="2100" dirty="0">
                <a:solidFill>
                  <a:srgbClr val="00B0F0"/>
                </a:solidFill>
              </a:rPr>
              <a:t>cyklostezka Černovír – Štěpánov podél dráhy s odbočením na Chomoutov </a:t>
            </a:r>
            <a:r>
              <a:rPr lang="pl-PL" sz="2100" dirty="0"/>
              <a:t>(aktuálně v realizaci, získáno z IROP více než 70 mil. Kč) a </a:t>
            </a:r>
            <a:r>
              <a:rPr lang="pl-PL" sz="2100" dirty="0">
                <a:solidFill>
                  <a:srgbClr val="00B0F0"/>
                </a:solidFill>
              </a:rPr>
              <a:t>„Podjezdy pod železniční tratí”</a:t>
            </a:r>
            <a:r>
              <a:rPr lang="pl-PL" sz="2100" dirty="0"/>
              <a:t> (získáno téměř 6 mil. Kč ze SFDI)</a:t>
            </a:r>
          </a:p>
          <a:p>
            <a:pPr>
              <a:defRPr/>
            </a:pPr>
            <a:r>
              <a:rPr lang="pl-PL" sz="2100" dirty="0"/>
              <a:t>U cyklodopravy </a:t>
            </a:r>
            <a:r>
              <a:rPr lang="pl-PL" sz="2100" dirty="0">
                <a:solidFill>
                  <a:srgbClr val="00B0F0"/>
                </a:solidFill>
              </a:rPr>
              <a:t>kombinace různých typů dotací</a:t>
            </a:r>
            <a:r>
              <a:rPr lang="pl-PL" sz="2100" dirty="0"/>
              <a:t>: ESIF, národní a krajské tituly</a:t>
            </a:r>
          </a:p>
          <a:p>
            <a:pPr>
              <a:defRPr/>
            </a:pPr>
            <a:r>
              <a:rPr lang="cs-CZ" sz="2100" dirty="0">
                <a:solidFill>
                  <a:srgbClr val="00B0F0"/>
                </a:solidFill>
              </a:rPr>
              <a:t>koordinace propojení města Šternberk a Uničov (loni dokončeno) a Šternberk - Litovel </a:t>
            </a:r>
            <a:r>
              <a:rPr lang="cs-CZ" sz="2100" dirty="0"/>
              <a:t>pomocí cyklostezek</a:t>
            </a:r>
          </a:p>
          <a:p>
            <a:pPr>
              <a:defRPr/>
            </a:pPr>
            <a:r>
              <a:rPr lang="cs-CZ" sz="2100" dirty="0"/>
              <a:t>Zpracována </a:t>
            </a:r>
            <a:r>
              <a:rPr lang="cs-CZ" sz="2100" dirty="0">
                <a:solidFill>
                  <a:srgbClr val="00B0F0"/>
                </a:solidFill>
              </a:rPr>
              <a:t>strategie rozvoje cyklistické dopravy</a:t>
            </a:r>
          </a:p>
          <a:p>
            <a:pPr>
              <a:defRPr/>
            </a:pPr>
            <a:r>
              <a:rPr lang="cs-CZ" sz="2100" dirty="0"/>
              <a:t>Svazek každoročně pořádá </a:t>
            </a:r>
            <a:r>
              <a:rPr lang="cs-CZ" sz="2100" dirty="0">
                <a:solidFill>
                  <a:srgbClr val="00B0F0"/>
                </a:solidFill>
              </a:rPr>
              <a:t>cyklistickou vyjížďku regionem </a:t>
            </a:r>
            <a:r>
              <a:rPr lang="cs-CZ" sz="2100" dirty="0"/>
              <a:t>pro představitele samospráv</a:t>
            </a:r>
          </a:p>
          <a:p>
            <a:pPr>
              <a:defRPr/>
            </a:pPr>
            <a:r>
              <a:rPr lang="cs-CZ" sz="2100" dirty="0">
                <a:solidFill>
                  <a:srgbClr val="00B0F0"/>
                </a:solidFill>
              </a:rPr>
              <a:t>Síť nabíjecích stanic pro elektrokola</a:t>
            </a:r>
          </a:p>
        </p:txBody>
      </p:sp>
      <p:sp>
        <p:nvSpPr>
          <p:cNvPr id="13316" name="Zástupný symbol pro číslo snímku 3">
            <a:extLst>
              <a:ext uri="{FF2B5EF4-FFF2-40B4-BE49-F238E27FC236}">
                <a16:creationId xmlns:a16="http://schemas.microsoft.com/office/drawing/2014/main" id="{C0B71D51-18E9-98FD-E7F4-3BF314D3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32F20E86-27B7-43FB-B245-6235756D7798}" type="slidenum">
              <a:rPr lang="cs-CZ" altLang="cs-CZ" smtClean="0"/>
              <a:pPr/>
              <a:t>6</a:t>
            </a:fld>
            <a:endParaRPr lang="cs-CZ" alt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894E038-C433-28D4-FFA6-241E3B066120}"/>
              </a:ext>
            </a:extLst>
          </p:cNvPr>
          <p:cNvSpPr/>
          <p:nvPr/>
        </p:nvSpPr>
        <p:spPr bwMode="auto">
          <a:xfrm>
            <a:off x="0" y="6597352"/>
            <a:ext cx="12192000" cy="260648"/>
          </a:xfrm>
          <a:prstGeom prst="rect">
            <a:avLst/>
          </a:prstGeom>
          <a:solidFill>
            <a:srgbClr val="00A9E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Zástupný obsah 3">
            <a:extLst>
              <a:ext uri="{FF2B5EF4-FFF2-40B4-BE49-F238E27FC236}">
                <a16:creationId xmlns:a16="http://schemas.microsoft.com/office/drawing/2014/main" id="{F725885A-6B98-57AB-7046-E86DB863C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0232" y="5667034"/>
            <a:ext cx="1451312" cy="87078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0FDA6-5689-8345-A704-2B47210F8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AD9982D1-05ED-7FDC-827F-F21D988525EE}"/>
              </a:ext>
            </a:extLst>
          </p:cNvPr>
          <p:cNvSpPr/>
          <p:nvPr/>
        </p:nvSpPr>
        <p:spPr bwMode="auto">
          <a:xfrm>
            <a:off x="0" y="0"/>
            <a:ext cx="12192000" cy="1390298"/>
          </a:xfrm>
          <a:prstGeom prst="rect">
            <a:avLst/>
          </a:prstGeom>
          <a:solidFill>
            <a:srgbClr val="272D5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8B1A88BA-154C-155B-78DC-5E9286D07241}"/>
              </a:ext>
            </a:extLst>
          </p:cNvPr>
          <p:cNvSpPr/>
          <p:nvPr/>
        </p:nvSpPr>
        <p:spPr bwMode="auto">
          <a:xfrm>
            <a:off x="0" y="6597352"/>
            <a:ext cx="12192000" cy="260648"/>
          </a:xfrm>
          <a:prstGeom prst="rect">
            <a:avLst/>
          </a:prstGeom>
          <a:solidFill>
            <a:srgbClr val="00A9E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9854B30-62A8-4478-3CBC-08D8CDA12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3200" b="1" dirty="0">
                <a:solidFill>
                  <a:srgbClr val="00B0F0"/>
                </a:solidFill>
              </a:rPr>
              <a:t>Asociace dobrovolných svazků obcí České republiky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DF57A1-BC39-C82C-C893-3D84D8B31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Vznikla </a:t>
            </a:r>
            <a:r>
              <a:rPr lang="cs-CZ" b="1" dirty="0">
                <a:solidFill>
                  <a:srgbClr val="0BA6DB"/>
                </a:solidFill>
              </a:rPr>
              <a:t>transformací Asociace DSO Středočeského kraje</a:t>
            </a:r>
            <a:r>
              <a:rPr lang="cs-CZ" b="1" dirty="0"/>
              <a:t> </a:t>
            </a:r>
            <a:r>
              <a:rPr lang="cs-CZ" dirty="0"/>
              <a:t>31. 1. 2023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Předcházela jí Deklarace DSO (tzv. Jihlavská výzva)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Nyní sdružuje </a:t>
            </a:r>
            <a:r>
              <a:rPr lang="cs-CZ" b="1" dirty="0">
                <a:solidFill>
                  <a:srgbClr val="0BA6DB"/>
                </a:solidFill>
              </a:rPr>
              <a:t>21 DSO ze 6 krajů České republiky</a:t>
            </a:r>
            <a:r>
              <a:rPr lang="cs-CZ" dirty="0"/>
              <a:t>, postupné oslovování a konzultace se zájemci (partneři)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hlinkClick r:id="rId2"/>
              </a:rPr>
              <a:t>WWW.ASOCIACEDSO.CZ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Motivace pro </a:t>
            </a:r>
            <a:r>
              <a:rPr lang="cs-CZ" sz="2100" dirty="0"/>
              <a:t>spojení sil svazků napříč republikou mj. i v důsledku vnímání deficitu koordinované spolupráce svazků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100" dirty="0"/>
              <a:t>Systémová podpora činnosti víceúčelových dobrovolných svazků zajišťovaná řadou krajů – např. Středočeský, Královéhradecký, Jihomoravský.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100" dirty="0"/>
              <a:t>Aktivizace DSO – výbor SMO ČR, Asociace DSO Středočeského kraje, Asociace DSO ČR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100" b="1" dirty="0">
                <a:solidFill>
                  <a:srgbClr val="0BA6DB"/>
                </a:solidFill>
              </a:rPr>
              <a:t>„Podpora meziobecní spolupráce včetně jejího systémového financování a legislativního ukotvení“ jako jedna z priorit SMO ČR na období 2021+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100" b="1" dirty="0">
                <a:solidFill>
                  <a:srgbClr val="0BA6DB"/>
                </a:solidFill>
              </a:rPr>
              <a:t>Spolupráce s MV – PS MOS, připomínkování legislativy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b="1" i="0" dirty="0">
              <a:solidFill>
                <a:srgbClr val="283251"/>
              </a:solidFill>
              <a:effectLst/>
              <a:latin typeface="TisaOffcSerifPro-Bold"/>
            </a:endParaRP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5FD04AA6-D9BD-5EC0-BA23-FA4398BE10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72264" y="5792789"/>
            <a:ext cx="349567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9030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F80F478D-369A-40D9-8028-8EAFB26EAADA}"/>
              </a:ext>
            </a:extLst>
          </p:cNvPr>
          <p:cNvSpPr/>
          <p:nvPr/>
        </p:nvSpPr>
        <p:spPr bwMode="auto">
          <a:xfrm>
            <a:off x="0" y="0"/>
            <a:ext cx="12192000" cy="1390298"/>
          </a:xfrm>
          <a:prstGeom prst="rect">
            <a:avLst/>
          </a:prstGeom>
          <a:solidFill>
            <a:srgbClr val="272D5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D458231A-B064-42A6-A113-9310FE4407C4}"/>
              </a:ext>
            </a:extLst>
          </p:cNvPr>
          <p:cNvSpPr/>
          <p:nvPr/>
        </p:nvSpPr>
        <p:spPr>
          <a:xfrm>
            <a:off x="1160214" y="3492379"/>
            <a:ext cx="1758008" cy="50144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23803B59-D7AD-49D4-91BF-43629C15C892}"/>
              </a:ext>
            </a:extLst>
          </p:cNvPr>
          <p:cNvSpPr/>
          <p:nvPr/>
        </p:nvSpPr>
        <p:spPr>
          <a:xfrm>
            <a:off x="4151784" y="2832496"/>
            <a:ext cx="2766797" cy="10972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428045D-ADF7-4E5D-9A9B-5872951754EF}"/>
              </a:ext>
            </a:extLst>
          </p:cNvPr>
          <p:cNvSpPr/>
          <p:nvPr/>
        </p:nvSpPr>
        <p:spPr>
          <a:xfrm>
            <a:off x="7914357" y="2222266"/>
            <a:ext cx="3138457" cy="174031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2F3F515-290B-45A2-89AE-CE41A49CBFA4}"/>
              </a:ext>
            </a:extLst>
          </p:cNvPr>
          <p:cNvSpPr txBox="1"/>
          <p:nvPr/>
        </p:nvSpPr>
        <p:spPr>
          <a:xfrm>
            <a:off x="0" y="371983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4000" b="1" dirty="0">
                <a:ln w="10160">
                  <a:noFill/>
                  <a:prstDash val="solid"/>
                </a:ln>
                <a:solidFill>
                  <a:srgbClr val="4FD1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Úrovně meziobecní spolupráce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F1151D8-CCAF-4DDF-A8B3-B6B369A81CCB}"/>
              </a:ext>
            </a:extLst>
          </p:cNvPr>
          <p:cNvSpPr txBox="1"/>
          <p:nvPr/>
        </p:nvSpPr>
        <p:spPr>
          <a:xfrm>
            <a:off x="1150213" y="1639594"/>
            <a:ext cx="1758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Obec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9AF7748-9FA2-47DB-9213-5235C8F90FAA}"/>
              </a:ext>
            </a:extLst>
          </p:cNvPr>
          <p:cNvSpPr txBox="1"/>
          <p:nvPr/>
        </p:nvSpPr>
        <p:spPr>
          <a:xfrm>
            <a:off x="4022377" y="1644206"/>
            <a:ext cx="2766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DSO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B4A9F6-4D9A-419B-ADB9-00C0D7406FF1}"/>
              </a:ext>
            </a:extLst>
          </p:cNvPr>
          <p:cNvSpPr txBox="1"/>
          <p:nvPr/>
        </p:nvSpPr>
        <p:spPr>
          <a:xfrm>
            <a:off x="7925386" y="1644207"/>
            <a:ext cx="3116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Společenství obci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F9366C3-7167-49A3-AED9-A2A803E5FACA}"/>
              </a:ext>
            </a:extLst>
          </p:cNvPr>
          <p:cNvSpPr txBox="1"/>
          <p:nvPr/>
        </p:nvSpPr>
        <p:spPr>
          <a:xfrm>
            <a:off x="4022377" y="4218120"/>
            <a:ext cx="244851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Aft>
                <a:spcPts val="600"/>
              </a:spcAft>
              <a:buFontTx/>
              <a:buChar char="-"/>
            </a:pPr>
            <a:r>
              <a:rPr lang="cs-CZ" dirty="0"/>
              <a:t>Volné hranice</a:t>
            </a:r>
          </a:p>
          <a:p>
            <a:pPr marL="285750" indent="-285750" algn="l">
              <a:spcAft>
                <a:spcPts val="600"/>
              </a:spcAft>
              <a:buFontTx/>
              <a:buChar char="-"/>
            </a:pPr>
            <a:r>
              <a:rPr lang="cs-CZ" dirty="0"/>
              <a:t>Jednoúčelová spolupráce</a:t>
            </a:r>
          </a:p>
          <a:p>
            <a:pPr algn="l"/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F19C78B-9C0F-458F-853F-A09CC0BC6FEF}"/>
              </a:ext>
            </a:extLst>
          </p:cNvPr>
          <p:cNvSpPr txBox="1"/>
          <p:nvPr/>
        </p:nvSpPr>
        <p:spPr>
          <a:xfrm>
            <a:off x="7752184" y="4044067"/>
            <a:ext cx="4288669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Aft>
                <a:spcPts val="600"/>
              </a:spcAft>
              <a:buFontTx/>
              <a:buChar char="-"/>
            </a:pPr>
            <a:r>
              <a:rPr lang="cs-CZ" dirty="0"/>
              <a:t>Kvalifikovaná spolupráce v mikroregionálním kontextu</a:t>
            </a:r>
          </a:p>
          <a:p>
            <a:pPr marL="285750" indent="-285750" algn="l">
              <a:spcAft>
                <a:spcPts val="600"/>
              </a:spcAft>
              <a:buFontTx/>
              <a:buChar char="-"/>
            </a:pPr>
            <a:r>
              <a:rPr lang="cs-CZ" dirty="0"/>
              <a:t>Územní pravidla</a:t>
            </a:r>
          </a:p>
          <a:p>
            <a:pPr marL="285750" indent="-285750" algn="l">
              <a:spcAft>
                <a:spcPts val="600"/>
              </a:spcAft>
              <a:buFontTx/>
              <a:buChar char="-"/>
            </a:pPr>
            <a:r>
              <a:rPr lang="cs-CZ" dirty="0"/>
              <a:t>Spolupráce v oblasti veřejné správy</a:t>
            </a:r>
          </a:p>
          <a:p>
            <a:pPr marL="285750" indent="-285750" algn="l">
              <a:spcAft>
                <a:spcPts val="600"/>
              </a:spcAft>
              <a:buFontTx/>
              <a:buChar char="-"/>
            </a:pPr>
            <a:r>
              <a:rPr lang="cs-CZ" dirty="0"/>
              <a:t>Platforma pro další kompetence na základě oborových zákonů</a:t>
            </a:r>
          </a:p>
          <a:p>
            <a:pPr marL="285750" indent="-285750" algn="l">
              <a:spcAft>
                <a:spcPts val="600"/>
              </a:spcAft>
              <a:buFontTx/>
              <a:buChar char="-"/>
            </a:pPr>
            <a:r>
              <a:rPr lang="cs-CZ" dirty="0"/>
              <a:t>Sdílený úředník (a sdílený zaměstnanec)</a:t>
            </a:r>
          </a:p>
          <a:p>
            <a:pPr algn="l">
              <a:spcAft>
                <a:spcPts val="600"/>
              </a:spcAft>
            </a:pPr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9A76F0FB-7352-4020-ABEE-9EA08D45ABB9}"/>
              </a:ext>
            </a:extLst>
          </p:cNvPr>
          <p:cNvSpPr/>
          <p:nvPr/>
        </p:nvSpPr>
        <p:spPr bwMode="auto">
          <a:xfrm>
            <a:off x="0" y="6597352"/>
            <a:ext cx="12192000" cy="260648"/>
          </a:xfrm>
          <a:prstGeom prst="rect">
            <a:avLst/>
          </a:prstGeom>
          <a:solidFill>
            <a:srgbClr val="00A9E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77872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1C80AB7-53F6-23E1-E312-197C9B373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21" y="0"/>
            <a:ext cx="8966322" cy="6341532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EA626C01-19E2-98DF-FDEE-72D583B6EF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4581128"/>
            <a:ext cx="3008519" cy="1328762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806DC6D4-8F47-DA1A-256C-5A1A46C7CA0F}"/>
              </a:ext>
            </a:extLst>
          </p:cNvPr>
          <p:cNvSpPr/>
          <p:nvPr/>
        </p:nvSpPr>
        <p:spPr bwMode="auto">
          <a:xfrm>
            <a:off x="0" y="6597352"/>
            <a:ext cx="12192000" cy="260648"/>
          </a:xfrm>
          <a:prstGeom prst="rect">
            <a:avLst/>
          </a:prstGeom>
          <a:solidFill>
            <a:srgbClr val="00A9E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09550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Public Administration II - CZE">
  <a:themeElements>
    <a:clrScheme name="Public Administration - CZ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ublic Administration - CZ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ublic Administration - CZ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blic Administration - CZ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blic Administration - CZ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blic Administration - CZ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blic Administration - CZ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blic Administration - CZ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blic Administration - CZ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blic Administration - CZ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blic Administration - CZ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blic Administration - CZ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blic Administration - CZ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blic Administration - CZ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ublic Administration - CZ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21732</TotalTime>
  <Words>1656</Words>
  <Application>Microsoft Office PowerPoint</Application>
  <PresentationFormat>Širokoúhlá obrazovka</PresentationFormat>
  <Paragraphs>161</Paragraphs>
  <Slides>18</Slides>
  <Notes>8</Notes>
  <HiddenSlides>2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TisaOffcSerifPro-Bold</vt:lpstr>
      <vt:lpstr>Wingdings</vt:lpstr>
      <vt:lpstr>Public Administration II - CZE</vt:lpstr>
      <vt:lpstr>Společenství obcí jako další krok v meziobecní spolupráci – postřehy z místní úrovně</vt:lpstr>
      <vt:lpstr>Obec Štarnov</vt:lpstr>
      <vt:lpstr>Mikroregion Šternbersko</vt:lpstr>
      <vt:lpstr>Prezentace aplikace PowerPoint</vt:lpstr>
      <vt:lpstr>Z naší činnosti…</vt:lpstr>
      <vt:lpstr>Spolupráce obce – svazek – ORP  v samostatné působnosti (cyklodoprava)</vt:lpstr>
      <vt:lpstr>Asociace dobrovolných svazků obcí České republiky</vt:lpstr>
      <vt:lpstr>Prezentace aplikace PowerPoint</vt:lpstr>
      <vt:lpstr>Prezentace aplikace PowerPoint</vt:lpstr>
      <vt:lpstr>Prezentace aplikace PowerPoint</vt:lpstr>
      <vt:lpstr>Jaká je možná budoucnost meziobecní spolupráce?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MV ČR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administration in  the constitutional framework of the Czech Republic</dc:title>
  <dc:creator>Pavel Roubínek</dc:creator>
  <cp:lastModifiedBy>Mgr. Pavel Roubínek, Ph.D.</cp:lastModifiedBy>
  <cp:revision>947</cp:revision>
  <cp:lastPrinted>2021-12-02T08:27:05Z</cp:lastPrinted>
  <dcterms:created xsi:type="dcterms:W3CDTF">2015-04-22T08:39:42Z</dcterms:created>
  <dcterms:modified xsi:type="dcterms:W3CDTF">2024-11-05T10:48:55Z</dcterms:modified>
</cp:coreProperties>
</file>