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2" r:id="rId4"/>
    <p:sldId id="263" r:id="rId5"/>
    <p:sldId id="261" r:id="rId6"/>
    <p:sldId id="260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72"/>
    <p:restoredTop sz="96327"/>
  </p:normalViewPr>
  <p:slideViewPr>
    <p:cSldViewPr snapToGrid="0" snapToObjects="1">
      <p:cViewPr>
        <p:scale>
          <a:sx n="97" d="100"/>
          <a:sy n="97" d="100"/>
        </p:scale>
        <p:origin x="72" y="-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AF1C7E-468D-63BA-8CEB-A85D0F4488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BAC961A-C599-D3D9-E9C3-737772A8B4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17CD75-6027-40D1-427D-FF5622F76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609BF-38C0-2542-AD57-248B9E353C43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B2D668B-07BA-3A8F-5A2B-27B8BF419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D296FC7-FBA6-F274-E336-98E25CE1B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A931-BC48-E540-AC50-48F0BD9D3E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6951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B3208D-9EE5-1EA6-1A54-A5F580B66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2281DA2-ECCF-C016-9402-0B5A5D397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AC592D-642E-6B12-C2C2-35A2E543F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609BF-38C0-2542-AD57-248B9E353C43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E86492-9928-0BD3-B1C5-53FBBA91F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B695733-0483-BC77-74B1-796F172D9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A931-BC48-E540-AC50-48F0BD9D3E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5809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C89D73F-99A9-1FA1-0D15-15BE6B6B9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2868D75-4876-2BEA-7DA5-935AC1BBB0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C4F9AB-08AD-737C-039F-3C631F013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609BF-38C0-2542-AD57-248B9E353C43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E0F9315-2F83-65D7-DC79-16F825ADA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530199-2ABC-C90C-2DF4-ED2B201FE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A931-BC48-E540-AC50-48F0BD9D3E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0438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D3F88B-BD59-53FF-7B33-896E3096F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61B776-61BA-D84F-4FF7-25C1D4256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2F444B4-689F-B264-7104-EF3BEA828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609BF-38C0-2542-AD57-248B9E353C43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E94DBD-454D-F08D-1D99-9E9D0425C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C550C20-B155-9161-D549-E5CBC781A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A931-BC48-E540-AC50-48F0BD9D3E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037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3C6912-1F5B-8231-52D6-11B8EC6E5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407F89D-3C26-46A1-ACC3-BBF75A7D7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A14490C-6F00-F01E-3D74-CAFF41EF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609BF-38C0-2542-AD57-248B9E353C43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C10A31-D97F-00C9-62C0-6AEA1FC63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3F7C621-6CE7-D654-6C88-A848BC13D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A931-BC48-E540-AC50-48F0BD9D3E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418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D91B33-67B8-B600-AC8E-EEE2F1FC8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C524AA-CC72-1B26-36C1-9407009547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96A1029-152B-EB4F-6EF8-12FA9B12A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0827AD1-80EA-F60A-1BF0-78D4055EB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609BF-38C0-2542-AD57-248B9E353C43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D00F934-13D3-A417-8A04-E50FFC1B5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AB95041-A48E-5835-FA8F-EB48BBF6F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A931-BC48-E540-AC50-48F0BD9D3E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3098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701F9F-49D0-C063-8D6C-ABE272B3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7BE8040-3501-3664-751C-962106F01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B3A483D-D37E-FEB8-D6BF-667EAAABEC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43B4F02-31F4-7096-7465-CE978B724E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D41B199-D484-E41F-5735-481B800406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E180C74-2D71-B3F4-6CBF-5939959E9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609BF-38C0-2542-AD57-248B9E353C43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4758EDB-5A67-E007-3E31-229472E4A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691FEE2-CC67-564C-0095-08EE53190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A931-BC48-E540-AC50-48F0BD9D3E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49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CE3CBF-3E04-67EB-6B1D-8462E7B76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EEFC552-4A75-7FCC-3664-621A01EE1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609BF-38C0-2542-AD57-248B9E353C43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D8112DE-B343-E4CF-E793-15EF39DC7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BA132E5-CF79-9458-A964-FF379149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A931-BC48-E540-AC50-48F0BD9D3E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1343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D6E22B3-08D4-705A-A733-E83CC1107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609BF-38C0-2542-AD57-248B9E353C43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029C502-C5EB-F112-76ED-6DA724FE0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63CB967-5549-7209-F31B-DF3A1D3AC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A931-BC48-E540-AC50-48F0BD9D3E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0874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959325-C907-45BE-AC64-6A30EED7E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A9EFD1-0CBC-027E-E0D9-C0C51EA0F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CFBDD5C-BF72-A733-6BBD-C24F913B6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B501ABF-85BB-9AC5-AF1D-B14D82E5F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609BF-38C0-2542-AD57-248B9E353C43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BE5A2E1-B958-5BC0-22C4-1A8818670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55BF271-8BF4-787D-892E-F269C4EC8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A931-BC48-E540-AC50-48F0BD9D3E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3752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F5C699-CC9F-5F55-D440-E956DA9F2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D4C6C44-873D-7140-AE7C-E14D76E976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4052646-3557-D164-5401-993FB6FA0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DCDE71A-5D5C-B78B-ADBF-310308626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609BF-38C0-2542-AD57-248B9E353C43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34610F1-CAB8-2132-A1F9-C2CA33F54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430AAB6-0024-62BA-4BE5-857C6C96F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A931-BC48-E540-AC50-48F0BD9D3E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0005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DF7F82A-55A3-923F-3D38-4C74636A1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5C9B893-548F-0757-142C-1A30CD860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3B543C4-1AB2-EA1F-E22B-F20CBF15C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609BF-38C0-2542-AD57-248B9E353C43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68AFA88-3EBA-76B4-9587-3FA62C257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2CB837A-3268-8EE2-2C74-EF05B934F6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AA931-BC48-E540-AC50-48F0BD9D3E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302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dubice.eu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www.pardubickeskolstvi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A9CB1730-FBFD-05C9-E33D-600D7DF9A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56" b="5556"/>
          <a:stretch/>
        </p:blipFill>
        <p:spPr>
          <a:xfrm>
            <a:off x="0" y="0"/>
            <a:ext cx="12192000" cy="6876000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89364F5F-3720-BD0C-7458-70400BECBB8E}"/>
              </a:ext>
            </a:extLst>
          </p:cNvPr>
          <p:cNvSpPr/>
          <p:nvPr/>
        </p:nvSpPr>
        <p:spPr>
          <a:xfrm>
            <a:off x="955964" y="1735288"/>
            <a:ext cx="4153447" cy="2932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AAB0D01D-9F47-3B55-D793-49B932D823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435" y="1203035"/>
            <a:ext cx="4001291" cy="1925175"/>
          </a:xfrm>
          <a:noFill/>
        </p:spPr>
        <p:txBody>
          <a:bodyPr lIns="251999" tIns="180000" rIns="251999" bIns="72000">
            <a:normAutofit/>
          </a:bodyPr>
          <a:lstStyle/>
          <a:p>
            <a:pPr algn="l"/>
            <a:br>
              <a:rPr lang="cs-CZ" sz="2000" b="1" dirty="0">
                <a:latin typeface="Aptos" panose="020B0004020202020204" pitchFamily="34" charset="0"/>
              </a:rPr>
            </a:br>
            <a:br>
              <a:rPr lang="cs-CZ" sz="2000" b="1" dirty="0">
                <a:latin typeface="Aptos" panose="020B0004020202020204" pitchFamily="34" charset="0"/>
              </a:rPr>
            </a:br>
            <a:r>
              <a:rPr lang="cs-CZ" sz="2000" b="1" dirty="0">
                <a:latin typeface="Aptos" panose="020B0004020202020204" pitchFamily="34" charset="0"/>
              </a:rPr>
              <a:t>Tandemový mentoring a koučink začínajícího ředitele v Pardubicích</a:t>
            </a: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B03C3510-3A21-4561-7747-B72E956E48A6}"/>
              </a:ext>
            </a:extLst>
          </p:cNvPr>
          <p:cNvSpPr txBox="1">
            <a:spLocks/>
          </p:cNvSpPr>
          <p:nvPr/>
        </p:nvSpPr>
        <p:spPr>
          <a:xfrm>
            <a:off x="1326754" y="2989166"/>
            <a:ext cx="4001291" cy="1586226"/>
          </a:xfrm>
          <a:prstGeom prst="rect">
            <a:avLst/>
          </a:prstGeom>
          <a:noFill/>
        </p:spPr>
        <p:txBody>
          <a:bodyPr vert="horz" lIns="251999" tIns="180000" rIns="251999" bIns="18000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900" b="1" i="1" dirty="0">
                <a:solidFill>
                  <a:srgbClr val="4F4F4F"/>
                </a:solidFill>
                <a:effectLst/>
                <a:latin typeface="Arial CE" panose="020B0604020202020204" pitchFamily="34" charset="0"/>
              </a:rPr>
              <a:t>Ivana Liedermanová</a:t>
            </a:r>
          </a:p>
          <a:p>
            <a:pPr algn="l"/>
            <a:r>
              <a:rPr lang="cs-CZ" sz="900" b="1" i="1" dirty="0">
                <a:solidFill>
                  <a:srgbClr val="4F4F4F"/>
                </a:solidFill>
                <a:latin typeface="Arial CE" panose="020B0604020202020204" pitchFamily="34" charset="0"/>
              </a:rPr>
              <a:t>vedoucí odboru školství, kultury a sportu Magistrátu města Pardubic</a:t>
            </a:r>
            <a:endParaRPr lang="cs-CZ" sz="900" b="1" i="1" dirty="0">
              <a:solidFill>
                <a:srgbClr val="4F4F4F"/>
              </a:solidFill>
              <a:effectLst/>
              <a:latin typeface="Arial CE" panose="020B0604020202020204" pitchFamily="34" charset="0"/>
            </a:endParaRPr>
          </a:p>
          <a:p>
            <a:pPr algn="l"/>
            <a:endParaRPr lang="cs-CZ" sz="900" b="1" dirty="0">
              <a:solidFill>
                <a:srgbClr val="4F4F4F"/>
              </a:solidFill>
              <a:latin typeface="Arial CE" panose="020B0604020202020204" pitchFamily="34" charset="0"/>
            </a:endParaRPr>
          </a:p>
          <a:p>
            <a:pPr algn="l"/>
            <a:endParaRPr lang="cs-CZ" sz="900" b="1" i="0" dirty="0">
              <a:solidFill>
                <a:srgbClr val="4F4F4F"/>
              </a:solidFill>
              <a:effectLst/>
              <a:latin typeface="Arial CE" panose="020B0604020202020204" pitchFamily="34" charset="0"/>
            </a:endParaRPr>
          </a:p>
          <a:p>
            <a:pPr algn="l"/>
            <a:endParaRPr lang="cs-CZ" sz="900" b="1" i="0" dirty="0">
              <a:solidFill>
                <a:srgbClr val="4F4F4F"/>
              </a:solidFill>
              <a:effectLst/>
              <a:latin typeface="Arial CE" panose="020B0604020202020204" pitchFamily="34" charset="0"/>
            </a:endParaRPr>
          </a:p>
          <a:p>
            <a:pPr algn="l"/>
            <a:r>
              <a:rPr lang="cs-CZ" sz="900" b="1" i="0" dirty="0">
                <a:solidFill>
                  <a:srgbClr val="4F4F4F"/>
                </a:solidFill>
                <a:effectLst/>
                <a:latin typeface="Arial CE" panose="020B0604020202020204" pitchFamily="34" charset="0"/>
              </a:rPr>
              <a:t>8. ročník výroční konference Moderní veřejná správa 2024</a:t>
            </a:r>
          </a:p>
          <a:p>
            <a:pPr algn="l"/>
            <a:endParaRPr lang="cs-CZ" sz="900" b="1" i="0" dirty="0">
              <a:solidFill>
                <a:srgbClr val="4F4F4F"/>
              </a:solidFill>
              <a:effectLst/>
              <a:latin typeface="Arial CE" panose="020B0604020202020204" pitchFamily="34" charset="0"/>
            </a:endParaRPr>
          </a:p>
          <a:p>
            <a:pPr algn="l"/>
            <a:r>
              <a:rPr lang="cs-CZ" sz="800" b="1" i="0" dirty="0">
                <a:solidFill>
                  <a:srgbClr val="4F4F4F"/>
                </a:solidFill>
                <a:effectLst/>
                <a:latin typeface="Arial CE" panose="020B0604020202020204" pitchFamily="34" charset="0"/>
              </a:rPr>
              <a:t> 5. a 6. listopadu 2024 v Olomouc</a:t>
            </a:r>
            <a:endParaRPr lang="cs-CZ" sz="2800" i="1" dirty="0">
              <a:latin typeface="Aptos" panose="020B0004020202020204" pitchFamily="34" charset="0"/>
            </a:endParaRPr>
          </a:p>
        </p:txBody>
      </p:sp>
      <p:pic>
        <p:nvPicPr>
          <p:cNvPr id="14" name="Obrázek 13" descr="Obsah obrázku text, klipart&#10;&#10;Popis byl vytvořen automaticky">
            <a:extLst>
              <a:ext uri="{FF2B5EF4-FFF2-40B4-BE49-F238E27FC236}">
                <a16:creationId xmlns:a16="http://schemas.microsoft.com/office/drawing/2014/main" id="{F62E2B83-FF8D-144D-35EA-F2B7F5F4B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9684" y="1832883"/>
            <a:ext cx="1048601" cy="28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93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52780CA3-611B-FFD1-C3B1-ABF54029D9D0}"/>
              </a:ext>
            </a:extLst>
          </p:cNvPr>
          <p:cNvSpPr/>
          <p:nvPr/>
        </p:nvSpPr>
        <p:spPr>
          <a:xfrm>
            <a:off x="794326" y="1237666"/>
            <a:ext cx="11397673" cy="19643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AAB0D01D-9F47-3B55-D793-49B932D823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434" y="625841"/>
            <a:ext cx="9882911" cy="808255"/>
          </a:xfrm>
          <a:noFill/>
        </p:spPr>
        <p:txBody>
          <a:bodyPr lIns="72000" tIns="72000" rIns="72000" bIns="72000" anchor="t" anchorCtr="0">
            <a:normAutofit/>
          </a:bodyPr>
          <a:lstStyle/>
          <a:p>
            <a:pPr algn="l"/>
            <a:r>
              <a:rPr lang="cs-CZ" sz="2400" b="1" dirty="0">
                <a:latin typeface="Aptos" panose="020B0004020202020204" pitchFamily="34" charset="0"/>
              </a:rPr>
              <a:t>Tandemový mentoring a koučink začínajícího ředitele v Pardubicích</a:t>
            </a: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B03C3510-3A21-4561-7747-B72E956E48A6}"/>
              </a:ext>
            </a:extLst>
          </p:cNvPr>
          <p:cNvSpPr txBox="1">
            <a:spLocks/>
          </p:cNvSpPr>
          <p:nvPr/>
        </p:nvSpPr>
        <p:spPr>
          <a:xfrm>
            <a:off x="720434" y="1764140"/>
            <a:ext cx="9442240" cy="4488872"/>
          </a:xfrm>
          <a:prstGeom prst="rect">
            <a:avLst/>
          </a:prstGeom>
          <a:noFill/>
        </p:spPr>
        <p:txBody>
          <a:bodyPr vert="horz" lIns="72000" tIns="72000" rIns="72000" bIns="72000" rtlCol="0" anchor="t" anchorCtr="0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800" i="1" dirty="0">
                <a:latin typeface="Aptos" panose="020B0004020202020204" pitchFamily="34" charset="0"/>
              </a:rPr>
              <a:t>Jedná se o systémovou procesní a udržitelnou podporu města jako zřizovatele a Magistrátu města Pardubic začínajícím ředitelům </a:t>
            </a:r>
            <a:r>
              <a:rPr lang="cs-CZ" sz="2800" b="1" i="1" dirty="0">
                <a:latin typeface="Aptos" panose="020B0004020202020204" pitchFamily="34" charset="0"/>
              </a:rPr>
              <a:t>59 zřizovaných příspěvkových organizací po dobu 1 roku od jmenování do funkce.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sz="2800" b="1" i="1" dirty="0">
              <a:latin typeface="Aptos" panose="020B0004020202020204" pitchFamily="34" charset="0"/>
            </a:endParaRP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800" i="1" dirty="0">
                <a:latin typeface="Aptos" panose="020B0004020202020204" pitchFamily="34" charset="0"/>
              </a:rPr>
              <a:t>Realizátorem programu zodpovědným za implementaci je od roku 2018 odbor školství, kultury a sportu </a:t>
            </a:r>
            <a:r>
              <a:rPr lang="cs-CZ" sz="2800" i="1" dirty="0" err="1">
                <a:latin typeface="Aptos" panose="020B0004020202020204" pitchFamily="34" charset="0"/>
              </a:rPr>
              <a:t>MmP</a:t>
            </a:r>
            <a:r>
              <a:rPr lang="cs-CZ" sz="2800" i="1" dirty="0">
                <a:latin typeface="Aptos" panose="020B0004020202020204" pitchFamily="34" charset="0"/>
              </a:rPr>
              <a:t> s dotčenými kolegy z dalších odborů a vybranými řediteli PO a dalšími kontrolními organizacemi (Česká školní inspekce, gesčně příslušný odbor krajského úřadu apod.).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sz="2800" i="1" dirty="0">
              <a:latin typeface="Aptos" panose="020B0004020202020204" pitchFamily="34" charset="0"/>
            </a:endParaRP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800" i="1" dirty="0">
                <a:latin typeface="Aptos" panose="020B0004020202020204" pitchFamily="34" charset="0"/>
              </a:rPr>
              <a:t>V letech 2018 – 2023 prošlo programem 20 začínajících ředitelů a 20 mentorů (v roce 2024 máme další 7 nových ředitelů).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sz="2800" i="1" dirty="0">
              <a:latin typeface="Aptos" panose="020B0004020202020204" pitchFamily="34" charset="0"/>
            </a:endParaRP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800" i="1" dirty="0">
                <a:latin typeface="Aptos" panose="020B0004020202020204" pitchFamily="34" charset="0"/>
              </a:rPr>
              <a:t>Díky této kolegiální podpoře ředitelů – mentorů a zřizovatele žádný z ředitelů z této funkce neodešel a naopak úroveň, kterou dříve začínající ředitel dosahoval až po 3-4 letech, je garantována již po roce ve funkci. 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sz="2800" i="1" dirty="0">
              <a:latin typeface="Aptos" panose="020B0004020202020204" pitchFamily="34" charset="0"/>
            </a:endParaRP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800" i="1" dirty="0">
                <a:latin typeface="Aptos" panose="020B0004020202020204" pitchFamily="34" charset="0"/>
              </a:rPr>
              <a:t>Kvalita řízení a vedení organice v oblasti hospodaření a ekonomiky, personální i odborné je po roce vyhodnocována samotným začínajícím ředitelem a  přesně strukturovanou veřejnosprávní kontrolou, komplexní inspekční zprávou, hodnocením průběhu roku ve výkonu funkce ve spolupráci s dotčenými orgány a institucemi a dle hodnocení průběhu tandemového mentoringu ředitelem – mentorem s využitím 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sz="2800" i="1" dirty="0">
              <a:latin typeface="Aptos" panose="020B0004020202020204" pitchFamily="34" charset="0"/>
            </a:endParaRP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800" i="1" dirty="0">
                <a:latin typeface="Aptos" panose="020B0004020202020204" pitchFamily="34" charset="0"/>
              </a:rPr>
              <a:t>Konkurzům na ředitele příspěvkové organizace věnujeme vždy velkou pozornost. Součástí řízení je i personální diagnostika podle </a:t>
            </a:r>
            <a:r>
              <a:rPr lang="cs-CZ" sz="2800" i="1" dirty="0" err="1">
                <a:latin typeface="Aptos" panose="020B0004020202020204" pitchFamily="34" charset="0"/>
              </a:rPr>
              <a:t>Hoganových</a:t>
            </a:r>
            <a:r>
              <a:rPr lang="cs-CZ" sz="2800" i="1" dirty="0">
                <a:latin typeface="Aptos" panose="020B0004020202020204" pitchFamily="34" charset="0"/>
              </a:rPr>
              <a:t> metod a </a:t>
            </a:r>
            <a:r>
              <a:rPr lang="cs-CZ" sz="2800" i="1" dirty="0" err="1">
                <a:latin typeface="Aptos" panose="020B0004020202020204" pitchFamily="34" charset="0"/>
              </a:rPr>
              <a:t>assessment</a:t>
            </a:r>
            <a:r>
              <a:rPr lang="cs-CZ" sz="2800" i="1" dirty="0">
                <a:latin typeface="Aptos" panose="020B0004020202020204" pitchFamily="34" charset="0"/>
              </a:rPr>
              <a:t> centrum prováděné vyškoleným psychologem. V případě jmenování nového ředitele je mu nabídnuta odborná konzultace s psychologem nad výsledky testování s doporučením pro jeho další osobní i personální rozvoj.</a:t>
            </a:r>
          </a:p>
          <a:p>
            <a:pPr algn="l">
              <a:lnSpc>
                <a:spcPct val="120000"/>
              </a:lnSpc>
            </a:pPr>
            <a:endParaRPr lang="cs-CZ" sz="2800" i="1" dirty="0">
              <a:latin typeface="Aptos" panose="020B0004020202020204" pitchFamily="34" charset="0"/>
            </a:endParaRPr>
          </a:p>
          <a:p>
            <a:pPr algn="l">
              <a:lnSpc>
                <a:spcPct val="120000"/>
              </a:lnSpc>
            </a:pPr>
            <a:endParaRPr lang="cs-CZ" sz="2800" i="1" dirty="0">
              <a:latin typeface="Aptos" panose="020B0004020202020204" pitchFamily="34" charset="0"/>
            </a:endParaRPr>
          </a:p>
          <a:p>
            <a:pPr algn="l">
              <a:lnSpc>
                <a:spcPct val="120000"/>
              </a:lnSpc>
            </a:pPr>
            <a:endParaRPr lang="cs-CZ" sz="2800" i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365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CF1BB-7503-F765-A7E8-FE36FBB26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E05FF5F4-A162-225E-522D-9AF33C48F0E7}"/>
              </a:ext>
            </a:extLst>
          </p:cNvPr>
          <p:cNvSpPr/>
          <p:nvPr/>
        </p:nvSpPr>
        <p:spPr>
          <a:xfrm>
            <a:off x="794326" y="1237666"/>
            <a:ext cx="11397673" cy="19643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D8269C2-F024-9CA3-D928-377081E60D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434" y="625841"/>
            <a:ext cx="9882911" cy="808255"/>
          </a:xfrm>
          <a:noFill/>
        </p:spPr>
        <p:txBody>
          <a:bodyPr lIns="72000" tIns="72000" rIns="72000" bIns="72000" anchor="t" anchorCtr="0">
            <a:normAutofit/>
          </a:bodyPr>
          <a:lstStyle/>
          <a:p>
            <a:pPr algn="l"/>
            <a:r>
              <a:rPr lang="cs-CZ" sz="2400" b="1" dirty="0">
                <a:latin typeface="Aptos" panose="020B0004020202020204" pitchFamily="34" charset="0"/>
              </a:rPr>
              <a:t>Tandemový mentoring a koučink začínajícího ředitele v Pardubicích</a:t>
            </a: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3336EEEB-9190-9457-8BB2-8526736D1E2A}"/>
              </a:ext>
            </a:extLst>
          </p:cNvPr>
          <p:cNvSpPr txBox="1">
            <a:spLocks/>
          </p:cNvSpPr>
          <p:nvPr/>
        </p:nvSpPr>
        <p:spPr>
          <a:xfrm>
            <a:off x="720434" y="1576249"/>
            <a:ext cx="9442240" cy="4488872"/>
          </a:xfrm>
          <a:prstGeom prst="rect">
            <a:avLst/>
          </a:prstGeom>
          <a:noFill/>
        </p:spPr>
        <p:txBody>
          <a:bodyPr vert="horz" lIns="72000" tIns="72000" rIns="72000" bIns="72000" rtlCol="0" anchor="t" anchorCtr="0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800" i="1" dirty="0">
                <a:latin typeface="Aptos" panose="020B0004020202020204" pitchFamily="34" charset="0"/>
              </a:rPr>
              <a:t>Velikou pozornost věnujeme vždy </a:t>
            </a:r>
            <a:r>
              <a:rPr lang="cs-CZ" sz="2800" i="1" dirty="0" err="1">
                <a:latin typeface="Aptos" panose="020B0004020202020204" pitchFamily="34" charset="0"/>
              </a:rPr>
              <a:t>vytypování</a:t>
            </a:r>
            <a:r>
              <a:rPr lang="cs-CZ" sz="2800" i="1" dirty="0">
                <a:latin typeface="Aptos" panose="020B0004020202020204" pitchFamily="34" charset="0"/>
              </a:rPr>
              <a:t> kvalitních a zkušených stávajících ředitelů, kteří souhlasí s mentorstvím.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sz="2800" i="1" dirty="0">
              <a:latin typeface="Aptos" panose="020B0004020202020204" pitchFamily="34" charset="0"/>
            </a:endParaRP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800" i="1" dirty="0">
                <a:latin typeface="Aptos" panose="020B0004020202020204" pitchFamily="34" charset="0"/>
              </a:rPr>
              <a:t>Na první schůzce se seznámí u zřizovatele začínající ředitel se svým mentorem a s kolegy z úřadu, se kterými se začínající ředitel bude profesně potkávat. Dostane kontakty, jejich kompetence ve vztahu k řediteli a vytištěné základní dokumenty příspěvkové organizace s komentářem k jejich využití (směrnice Vztah města a příspěvkových organizací, zřizovací listinu apod.) Představí se pravidla i pro mentora a celý proces mentorování a vedení. K dispozici má i rozsáhlou knihovnu na odboru z literaturou z oblasti řízení lidských zdrojů, personalistiky, legislativy i další odbornou literaturou.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sz="2800" i="1" dirty="0">
              <a:latin typeface="Aptos" panose="020B0004020202020204" pitchFamily="34" charset="0"/>
            </a:endParaRP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800" i="1" dirty="0">
                <a:latin typeface="Aptos" panose="020B0004020202020204" pitchFamily="34" charset="0"/>
              </a:rPr>
              <a:t>Pravidelně se potom v užším složení během prvního roku vyhodnocuje a operativně řeší případné problémy. Stejně jako ostatní ředitelé dostává nový ředitel v případě potřeby odbornou právní podporu úřadu.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sz="2800" i="1" dirty="0">
              <a:latin typeface="Aptos" panose="020B0004020202020204" pitchFamily="34" charset="0"/>
            </a:endParaRP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800" i="1" dirty="0">
                <a:latin typeface="Aptos" panose="020B0004020202020204" pitchFamily="34" charset="0"/>
              </a:rPr>
              <a:t>Po roce ve funkci probíhají veřejnosprávní kontroly v organizaci a kontroly dalších orgánů jako např. Česká školní inspekce apod. Nad těmito protokoly se společně scházíme s mentorem i začínajícím ředitelem, komentujeme závěry, hledáme řešení, doporučení …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sz="2800" i="1" dirty="0">
              <a:latin typeface="Aptos" panose="020B0004020202020204" pitchFamily="34" charset="0"/>
            </a:endParaRP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sz="2800" i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352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905AC-164A-9D46-EC0F-E6AED902B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FFE87F80-D604-AC6A-F09F-FFEED7DA57D2}"/>
              </a:ext>
            </a:extLst>
          </p:cNvPr>
          <p:cNvSpPr/>
          <p:nvPr/>
        </p:nvSpPr>
        <p:spPr>
          <a:xfrm>
            <a:off x="794326" y="1237666"/>
            <a:ext cx="11397673" cy="19643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7944FFC7-6531-D2DE-39AF-AF90BF23B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434" y="625841"/>
            <a:ext cx="9882911" cy="808255"/>
          </a:xfrm>
          <a:noFill/>
        </p:spPr>
        <p:txBody>
          <a:bodyPr lIns="72000" tIns="72000" rIns="72000" bIns="72000" anchor="t" anchorCtr="0">
            <a:normAutofit/>
          </a:bodyPr>
          <a:lstStyle/>
          <a:p>
            <a:pPr algn="l"/>
            <a:r>
              <a:rPr lang="cs-CZ" sz="2400" b="1" dirty="0">
                <a:latin typeface="Aptos" panose="020B0004020202020204" pitchFamily="34" charset="0"/>
              </a:rPr>
              <a:t>Tandemový mentoring a koučink začínajícího ředitele v Pardubicích</a:t>
            </a: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0EEF8A5A-60E4-AE1D-77FB-6C1D68793BA2}"/>
              </a:ext>
            </a:extLst>
          </p:cNvPr>
          <p:cNvSpPr txBox="1">
            <a:spLocks/>
          </p:cNvSpPr>
          <p:nvPr/>
        </p:nvSpPr>
        <p:spPr>
          <a:xfrm>
            <a:off x="720434" y="1576249"/>
            <a:ext cx="9442240" cy="4488872"/>
          </a:xfrm>
          <a:prstGeom prst="rect">
            <a:avLst/>
          </a:prstGeom>
          <a:noFill/>
        </p:spPr>
        <p:txBody>
          <a:bodyPr vert="horz" lIns="72000" tIns="72000" rIns="72000" bIns="72000" rtlCol="0" anchor="t" anchorCtr="0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800" i="1" dirty="0">
                <a:latin typeface="Aptos" panose="020B0004020202020204" pitchFamily="34" charset="0"/>
              </a:rPr>
              <a:t>Cílená kolegiální podpora po roce končí a dle vyhodnocení práce mentora je mu navržena odměna z rozpočtu zřizovatele jako poděkování za dobrou práci.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sz="2800" i="1" dirty="0">
              <a:latin typeface="Aptos" panose="020B0004020202020204" pitchFamily="34" charset="0"/>
            </a:endParaRP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800" i="1" dirty="0">
                <a:latin typeface="Aptos" panose="020B0004020202020204" pitchFamily="34" charset="0"/>
              </a:rPr>
              <a:t>Velmi často neformální kolegiální partnerství ředitelů pokračuje i nadále. Mentor uvádí také nové ředitele mezi ředitele ostatní.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sz="2800" i="1" dirty="0">
              <a:latin typeface="Aptos" panose="020B0004020202020204" pitchFamily="34" charset="0"/>
            </a:endParaRP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800" i="1" dirty="0">
                <a:latin typeface="Aptos" panose="020B0004020202020204" pitchFamily="34" charset="0"/>
              </a:rPr>
              <a:t>Přidanou hodnotou tohoto procesu je i velmi kladná odezva mentorujících ředitelů. Dívají se totiž na svoje řízení a vedení příspěvkové organizace s nadhledem, sami přichází s tím, že je to inspirovalo i ke změnám ve vlastní organizaci.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sz="2800" i="1" dirty="0">
              <a:latin typeface="Aptos" panose="020B0004020202020204" pitchFamily="34" charset="0"/>
            </a:endParaRP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800" i="1" dirty="0">
                <a:latin typeface="Aptos" panose="020B0004020202020204" pitchFamily="34" charset="0"/>
              </a:rPr>
              <a:t>U všech mentorů jsme se vždy setkali s velkou angažovaností, systémovostí a vysokým pracovním nasazením.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sz="2800" i="1" dirty="0">
              <a:latin typeface="Aptos" panose="020B0004020202020204" pitchFamily="34" charset="0"/>
            </a:endParaRP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800" i="1" dirty="0">
                <a:latin typeface="Aptos" panose="020B0004020202020204" pitchFamily="34" charset="0"/>
              </a:rPr>
              <a:t>Výhody tohoto uvádění nových ředitelů jsme ocenili zejména s ohledem na krizové řízení příspěvkových organizaci v době covidu i v období vypuknutí válečného konfliktu na Ukrajině spojené s masivním přílivem dětí i dospělých v režimu dočasné ochrany.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sz="2800" i="1" dirty="0">
              <a:latin typeface="Aptos" panose="020B0004020202020204" pitchFamily="34" charset="0"/>
            </a:endParaRP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sz="2800" i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771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445344-2BA1-802C-EFCA-4CB3318FD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ADF920EF-DAFE-CA4B-1BB9-EF9D0DA19D61}"/>
              </a:ext>
            </a:extLst>
          </p:cNvPr>
          <p:cNvSpPr/>
          <p:nvPr/>
        </p:nvSpPr>
        <p:spPr>
          <a:xfrm>
            <a:off x="794326" y="1237666"/>
            <a:ext cx="11397673" cy="19643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1B31A0FD-8025-43F0-06F0-6A4ADF208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434" y="625841"/>
            <a:ext cx="10816037" cy="808255"/>
          </a:xfrm>
          <a:noFill/>
        </p:spPr>
        <p:txBody>
          <a:bodyPr lIns="72000" tIns="72000" rIns="72000" bIns="72000" anchor="t" anchorCtr="0">
            <a:normAutofit/>
          </a:bodyPr>
          <a:lstStyle/>
          <a:p>
            <a:pPr algn="l"/>
            <a:r>
              <a:rPr lang="cs-CZ" sz="2400" b="1" dirty="0">
                <a:latin typeface="Aptos" panose="020B0004020202020204" pitchFamily="34" charset="0"/>
              </a:rPr>
              <a:t>Proč podpora začínajícím ředitelům příspěvkových organizací v Pardubicích?</a:t>
            </a: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B72BF350-FE80-556D-A033-59C162348752}"/>
              </a:ext>
            </a:extLst>
          </p:cNvPr>
          <p:cNvSpPr txBox="1">
            <a:spLocks/>
          </p:cNvSpPr>
          <p:nvPr/>
        </p:nvSpPr>
        <p:spPr>
          <a:xfrm>
            <a:off x="794326" y="1764140"/>
            <a:ext cx="9442240" cy="4488872"/>
          </a:xfrm>
          <a:prstGeom prst="rect">
            <a:avLst/>
          </a:prstGeom>
          <a:noFill/>
        </p:spPr>
        <p:txBody>
          <a:bodyPr vert="horz" lIns="72000" tIns="72000" rIns="72000" bIns="72000" rtlCol="0" anchor="t" anchorCtr="0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600" i="1" dirty="0">
                <a:latin typeface="Aptos" panose="020B0004020202020204" pitchFamily="34" charset="0"/>
              </a:rPr>
              <a:t>Statutární město Pardubice má téměř </a:t>
            </a:r>
            <a:r>
              <a:rPr lang="cs-CZ" sz="1600" b="1" i="1" dirty="0">
                <a:latin typeface="Aptos" panose="020B0004020202020204" pitchFamily="34" charset="0"/>
              </a:rPr>
              <a:t>92</a:t>
            </a:r>
            <a:r>
              <a:rPr lang="cs-CZ" sz="1600" i="1" dirty="0">
                <a:latin typeface="Aptos" panose="020B0004020202020204" pitchFamily="34" charset="0"/>
              </a:rPr>
              <a:t> tisíc obyvatel.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sz="1600" i="1" dirty="0">
              <a:latin typeface="Aptos" panose="020B0004020202020204" pitchFamily="34" charset="0"/>
            </a:endParaRP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600" i="1" dirty="0">
                <a:latin typeface="Aptos" panose="020B0004020202020204" pitchFamily="34" charset="0"/>
              </a:rPr>
              <a:t>Zřizuje </a:t>
            </a:r>
            <a:r>
              <a:rPr lang="cs-CZ" sz="1600" b="1" i="1" dirty="0">
                <a:latin typeface="Aptos" panose="020B0004020202020204" pitchFamily="34" charset="0"/>
              </a:rPr>
              <a:t>59</a:t>
            </a:r>
            <a:r>
              <a:rPr lang="cs-CZ" sz="1600" i="1" dirty="0">
                <a:latin typeface="Aptos" panose="020B0004020202020204" pitchFamily="34" charset="0"/>
              </a:rPr>
              <a:t> příspěvkových organizací s </a:t>
            </a:r>
            <a:r>
              <a:rPr lang="cs-CZ" sz="1600" b="1" i="1" dirty="0">
                <a:latin typeface="Aptos" panose="020B0004020202020204" pitchFamily="34" charset="0"/>
              </a:rPr>
              <a:t>2 516 </a:t>
            </a:r>
            <a:r>
              <a:rPr lang="cs-CZ" sz="1600" i="1" dirty="0">
                <a:latin typeface="Aptos" panose="020B0004020202020204" pitchFamily="34" charset="0"/>
              </a:rPr>
              <a:t>zaměstnanci (31.12.2023):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600" i="1" dirty="0">
                <a:latin typeface="Aptos" panose="020B0004020202020204" pitchFamily="34" charset="0"/>
              </a:rPr>
              <a:t>mateřská škola	             		31MŠ / 3 100 dětí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600" i="1" dirty="0">
                <a:latin typeface="Aptos" panose="020B0004020202020204" pitchFamily="34" charset="0"/>
              </a:rPr>
              <a:t>základní škola	            		18 ZŠ / 9 563 žáků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600" i="1" dirty="0">
                <a:latin typeface="Aptos" panose="020B0004020202020204" pitchFamily="34" charset="0"/>
              </a:rPr>
              <a:t>dům dětí a mládeže    		 2 DDM / 2 989 účastníků, 25 742 návštěvníků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600" i="1" dirty="0">
                <a:latin typeface="Aptos" panose="020B0004020202020204" pitchFamily="34" charset="0"/>
              </a:rPr>
              <a:t>základní umělecká škola		 2 ZUŠ / 2 196 žáků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600" i="1" dirty="0">
                <a:latin typeface="Aptos" panose="020B0004020202020204" pitchFamily="34" charset="0"/>
              </a:rPr>
              <a:t>zdravotnictví			 2 / 86 dětí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600" i="1" dirty="0">
                <a:latin typeface="Aptos" panose="020B0004020202020204" pitchFamily="34" charset="0"/>
              </a:rPr>
              <a:t>kultura			 5 /312 716 návštěvníků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600" i="1" dirty="0">
                <a:latin typeface="Aptos" panose="020B0004020202020204" pitchFamily="34" charset="0"/>
              </a:rPr>
              <a:t>sociální služby			 1 / 1 360 míst registrované kapacity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sz="1600" i="1" dirty="0">
              <a:latin typeface="Aptos" panose="020B0004020202020204" pitchFamily="34" charset="0"/>
            </a:endParaRP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600" i="1" dirty="0">
                <a:latin typeface="Aptos" panose="020B0004020202020204" pitchFamily="34" charset="0"/>
              </a:rPr>
              <a:t>Celková hodnota svěřeného majetku			                     1.280.064.999,33 Kč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600" i="1" dirty="0">
                <a:latin typeface="Aptos" panose="020B0004020202020204" pitchFamily="34" charset="0"/>
              </a:rPr>
              <a:t>Hodnota majetku ve výpůjčce bez pozemků		                     2.518.514.369,69 Kč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600" i="1" dirty="0">
                <a:latin typeface="Aptos" panose="020B0004020202020204" pitchFamily="34" charset="0"/>
              </a:rPr>
              <a:t>Do provozních prostředků bylo uvolněno z rozpočtu města	   340.807.035,30 Kč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600" i="1" dirty="0">
                <a:latin typeface="Aptos" panose="020B0004020202020204" pitchFamily="34" charset="0"/>
              </a:rPr>
              <a:t>Příspěvky z rozpočtu města na investice		                           13.829.000,00 Kč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sz="2800" i="1" dirty="0">
              <a:latin typeface="Aptos" panose="020B0004020202020204" pitchFamily="34" charset="0"/>
            </a:endParaRP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sz="2800" i="1" dirty="0">
              <a:latin typeface="Aptos" panose="020B0004020202020204" pitchFamily="34" charset="0"/>
            </a:endParaRP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sz="2800" i="1" dirty="0">
              <a:latin typeface="Aptos" panose="020B0004020202020204" pitchFamily="34" charset="0"/>
            </a:endParaRPr>
          </a:p>
          <a:p>
            <a:pPr algn="l">
              <a:lnSpc>
                <a:spcPct val="120000"/>
              </a:lnSpc>
            </a:pPr>
            <a:endParaRPr lang="cs-CZ" sz="2800" i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208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A9CB1730-FBFD-05C9-E33D-600D7DF9A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56" b="5556"/>
          <a:stretch/>
        </p:blipFill>
        <p:spPr>
          <a:xfrm>
            <a:off x="-801956" y="-452284"/>
            <a:ext cx="12993956" cy="7328284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89364F5F-3720-BD0C-7458-70400BECBB8E}"/>
              </a:ext>
            </a:extLst>
          </p:cNvPr>
          <p:cNvSpPr/>
          <p:nvPr/>
        </p:nvSpPr>
        <p:spPr>
          <a:xfrm>
            <a:off x="1348804" y="2654710"/>
            <a:ext cx="3491049" cy="2064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AAB0D01D-9F47-3B55-D793-49B932D823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435" y="1203036"/>
            <a:ext cx="3491049" cy="511610"/>
          </a:xfrm>
          <a:noFill/>
        </p:spPr>
        <p:txBody>
          <a:bodyPr lIns="251999" tIns="180000" rIns="251999" bIns="72000">
            <a:normAutofit fontScale="90000"/>
          </a:bodyPr>
          <a:lstStyle/>
          <a:p>
            <a:pPr algn="l"/>
            <a:r>
              <a:rPr lang="cs-CZ" sz="3600" b="1" dirty="0">
                <a:latin typeface="Aptos" panose="020B0004020202020204" pitchFamily="34" charset="0"/>
              </a:rPr>
              <a:t>Děkuji za pozornost</a:t>
            </a: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B03C3510-3A21-4561-7747-B72E956E48A6}"/>
              </a:ext>
            </a:extLst>
          </p:cNvPr>
          <p:cNvSpPr txBox="1">
            <a:spLocks/>
          </p:cNvSpPr>
          <p:nvPr/>
        </p:nvSpPr>
        <p:spPr>
          <a:xfrm>
            <a:off x="1228435" y="3001815"/>
            <a:ext cx="3611418" cy="1377051"/>
          </a:xfrm>
          <a:prstGeom prst="rect">
            <a:avLst/>
          </a:prstGeom>
          <a:noFill/>
        </p:spPr>
        <p:txBody>
          <a:bodyPr vert="horz" lIns="251999" tIns="180000" rIns="251999" bIns="180000" rtlCol="0" anchor="t" anchorCtr="0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900" b="1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Ivana Liedermanová</a:t>
            </a:r>
            <a:endParaRPr lang="cs-CZ" sz="4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cs-CZ" sz="49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sz="4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cs-CZ" sz="49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vedoucí odboru školství, kultury a sportu</a:t>
            </a:r>
            <a:endParaRPr lang="cs-CZ" sz="4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cs-CZ" sz="49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Magistrát města Pardubic</a:t>
            </a:r>
            <a:endParaRPr lang="cs-CZ" sz="4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cs-CZ" sz="49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sz="4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cs-CZ" sz="49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telefon: 466 859 413</a:t>
            </a:r>
            <a:endParaRPr lang="cs-CZ" sz="4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cs-CZ" sz="49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mobil: 603 549 492</a:t>
            </a:r>
            <a:endParaRPr lang="cs-CZ" sz="4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cs-CZ" sz="4900" u="sng" kern="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http://www.pardubice.eu/"/>
              </a:rPr>
              <a:t>www.pardubice.eu</a:t>
            </a:r>
            <a:endParaRPr lang="cs-CZ" sz="4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cs-CZ" sz="4900" u="sng" kern="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 tooltip="http://www.pardubice.eu/"/>
              </a:rPr>
              <a:t>www.pardubickeskolstvi.cz</a:t>
            </a:r>
            <a:endParaRPr lang="cs-CZ" sz="4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l"/>
            <a:endParaRPr lang="cs-CZ" sz="2800" i="1" dirty="0">
              <a:latin typeface="Aptos" panose="020B0004020202020204" pitchFamily="34" charset="0"/>
            </a:endParaRPr>
          </a:p>
        </p:txBody>
      </p:sp>
      <p:pic>
        <p:nvPicPr>
          <p:cNvPr id="14" name="Obrázek 13" descr="Obsah obrázku text, klipart&#10;&#10;Popis byl vytvořen automaticky">
            <a:extLst>
              <a:ext uri="{FF2B5EF4-FFF2-40B4-BE49-F238E27FC236}">
                <a16:creationId xmlns:a16="http://schemas.microsoft.com/office/drawing/2014/main" id="{F62E2B83-FF8D-144D-35EA-F2B7F5F4B1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4728" y="2842310"/>
            <a:ext cx="878462" cy="24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29112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821</Words>
  <Application>Microsoft Office PowerPoint</Application>
  <PresentationFormat>Širokoúhlá obrazovka</PresentationFormat>
  <Paragraphs>68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2" baseType="lpstr">
      <vt:lpstr>Aptos</vt:lpstr>
      <vt:lpstr>Arial</vt:lpstr>
      <vt:lpstr>Arial CE</vt:lpstr>
      <vt:lpstr>Calibri</vt:lpstr>
      <vt:lpstr>Calibri Light</vt:lpstr>
      <vt:lpstr>Motiv Office</vt:lpstr>
      <vt:lpstr>  Tandemový mentoring a koučink začínajícího ředitele v Pardubicích</vt:lpstr>
      <vt:lpstr>Tandemový mentoring a koučink začínajícího ředitele v Pardubicích</vt:lpstr>
      <vt:lpstr>Tandemový mentoring a koučink začínajícího ředitele v Pardubicích</vt:lpstr>
      <vt:lpstr>Tandemový mentoring a koučink začínajícího ředitele v Pardubicích</vt:lpstr>
      <vt:lpstr>Proč podpora začínajícím ředitelům příspěvkových organizací v Pardubicích?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Nadpis prezentace je tohle přeci</dc:title>
  <dc:creator>Flegr Jaromír</dc:creator>
  <cp:lastModifiedBy>Liedermanová Ivana</cp:lastModifiedBy>
  <cp:revision>21</cp:revision>
  <dcterms:created xsi:type="dcterms:W3CDTF">2022-10-05T09:00:39Z</dcterms:created>
  <dcterms:modified xsi:type="dcterms:W3CDTF">2024-11-05T23:41:42Z</dcterms:modified>
</cp:coreProperties>
</file>