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4" r:id="rId7"/>
    <p:sldId id="273" r:id="rId8"/>
    <p:sldId id="275" r:id="rId9"/>
    <p:sldId id="264" r:id="rId10"/>
    <p:sldId id="286" r:id="rId11"/>
    <p:sldId id="285" r:id="rId12"/>
    <p:sldId id="284" r:id="rId13"/>
    <p:sldId id="288" r:id="rId14"/>
    <p:sldId id="278" r:id="rId15"/>
    <p:sldId id="279" r:id="rId16"/>
    <p:sldId id="280" r:id="rId17"/>
    <p:sldId id="283" r:id="rId18"/>
    <p:sldId id="281" r:id="rId19"/>
    <p:sldId id="282" r:id="rId20"/>
    <p:sldId id="287" r:id="rId21"/>
    <p:sldId id="277" r:id="rId22"/>
    <p:sldId id="26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45D6"/>
    <a:srgbClr val="58595B"/>
    <a:srgbClr val="AC093E"/>
    <a:srgbClr val="6F6F6E"/>
    <a:srgbClr val="ECA00F"/>
    <a:srgbClr val="303030"/>
    <a:srgbClr val="ADAFB2"/>
    <a:srgbClr val="00ADEF"/>
    <a:srgbClr val="D1D3D4"/>
    <a:srgbClr val="1A4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85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27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14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78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08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5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78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82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32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54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24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34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B9836-A0BF-4A8B-94FD-DB3111F074FF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10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611560" y="6093296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chemeClr val="bg1"/>
                </a:solidFill>
                <a:latin typeface="ATC Arquette Medium" panose="00000600000000000000" pitchFamily="2" charset="-18"/>
              </a:rPr>
              <a:t>Olomouc, konference Moderní veřejná správa, 8. 10. 2025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02148"/>
            <a:ext cx="5577494" cy="232279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AC31A4C-F0BB-6F0B-77BB-FB61651939CF}"/>
              </a:ext>
            </a:extLst>
          </p:cNvPr>
          <p:cNvSpPr txBox="1"/>
          <p:nvPr/>
        </p:nvSpPr>
        <p:spPr>
          <a:xfrm>
            <a:off x="683568" y="407707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TC Arquette Medium" panose="00000600000000000000"/>
              </a:rPr>
              <a:t>Činnost Asociace DSO ČR</a:t>
            </a:r>
          </a:p>
        </p:txBody>
      </p:sp>
    </p:spTree>
    <p:extLst>
      <p:ext uri="{BB962C8B-B14F-4D97-AF65-F5344CB8AC3E}">
        <p14:creationId xmlns:p14="http://schemas.microsoft.com/office/powerpoint/2010/main" val="268412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99543-EB19-7CE2-761D-0A98B5EB6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78B5BF7-3772-E94A-CAF0-F336A5E887AB}"/>
              </a:ext>
            </a:extLst>
          </p:cNvPr>
          <p:cNvSpPr txBox="1"/>
          <p:nvPr/>
        </p:nvSpPr>
        <p:spPr>
          <a:xfrm>
            <a:off x="474954" y="471488"/>
            <a:ext cx="539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ADSO na sítích LinkedIn a Facebook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F0B7001-7AA7-FBD2-AB68-121DA66C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4" y="368572"/>
            <a:ext cx="474614" cy="474614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14E3EC73-3DA2-D8FC-12C4-73DA47D9E84D}"/>
              </a:ext>
            </a:extLst>
          </p:cNvPr>
          <p:cNvSpPr txBox="1">
            <a:spLocks/>
          </p:cNvSpPr>
          <p:nvPr/>
        </p:nvSpPr>
        <p:spPr>
          <a:xfrm>
            <a:off x="467544" y="6237312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rgbClr val="7145D6"/>
                </a:solidFill>
                <a:latin typeface="ATC Arquette Medium" panose="00000600000000000000" pitchFamily="2" charset="-18"/>
              </a:rPr>
              <a:t>Asociace dobrovolných svazků obcí České republiky, říjen 2025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6E34220-0D35-ABEC-31F7-5593B0B41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04" y="1124744"/>
            <a:ext cx="4707464" cy="29312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E7666EC-06AD-D88F-7ED0-71D2DB9E4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292" y="3212976"/>
            <a:ext cx="4955904" cy="27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6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Písmo, nachový&#10;&#10;Obsah generovaný pomocí AI může být nesprávný.">
            <a:extLst>
              <a:ext uri="{FF2B5EF4-FFF2-40B4-BE49-F238E27FC236}">
                <a16:creationId xmlns:a16="http://schemas.microsoft.com/office/drawing/2014/main" id="{27147829-7DCB-EDFD-7605-301B8C29B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0" y="68263"/>
            <a:ext cx="8025641" cy="6721475"/>
          </a:xfrm>
          <a:noFill/>
        </p:spPr>
      </p:pic>
      <p:pic>
        <p:nvPicPr>
          <p:cNvPr id="7" name="Obrázek 6" descr="Obsah obrázku text, snímek obrazovky, Písmo, logo&#10;&#10;Obsah generovaný pomocí AI může být nesprávný.">
            <a:extLst>
              <a:ext uri="{FF2B5EF4-FFF2-40B4-BE49-F238E27FC236}">
                <a16:creationId xmlns:a16="http://schemas.microsoft.com/office/drawing/2014/main" id="{471964BB-BBCD-4A23-AE73-60A022267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8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DC0F367A-590C-D258-263D-A6B89EF44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5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Elektricky modrá&#10;&#10;Obsah generovaný pomocí AI může být nesprávný.">
            <a:extLst>
              <a:ext uri="{FF2B5EF4-FFF2-40B4-BE49-F238E27FC236}">
                <a16:creationId xmlns:a16="http://schemas.microsoft.com/office/drawing/2014/main" id="{451F6DE4-D87A-F6E5-220B-92D0B532B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04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82939738-49AD-CC38-593D-561D5CE15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7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nachový&#10;&#10;Obsah generovaný pomocí AI může být nesprávný.">
            <a:extLst>
              <a:ext uri="{FF2B5EF4-FFF2-40B4-BE49-F238E27FC236}">
                <a16:creationId xmlns:a16="http://schemas.microsoft.com/office/drawing/2014/main" id="{7D6CC77C-9DA0-8070-B2AB-8672882F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09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04D5D7AB-2F5B-F178-E5BC-B98BCC254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  <p:pic>
        <p:nvPicPr>
          <p:cNvPr id="5" name="Obrázek 4" descr="Obsah obrázku text, snímek obrazovky, kreslené, oblečení&#10;&#10;Obsah generovaný pomocí AI může být nesprávný.">
            <a:extLst>
              <a:ext uri="{FF2B5EF4-FFF2-40B4-BE49-F238E27FC236}">
                <a16:creationId xmlns:a16="http://schemas.microsoft.com/office/drawing/2014/main" id="{0DEEEF69-2201-DBA7-BE8F-9986137C0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2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FC6F-984A-8B86-92AD-3D384806E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F8C4FC2-B3C2-1B65-DC91-F65FAC83DF14}"/>
              </a:ext>
            </a:extLst>
          </p:cNvPr>
          <p:cNvSpPr txBox="1"/>
          <p:nvPr/>
        </p:nvSpPr>
        <p:spPr>
          <a:xfrm>
            <a:off x="683568" y="404664"/>
            <a:ext cx="792088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7145D6"/>
                </a:solidFill>
                <a:latin typeface="ATC Arquette Bold" panose="00000800000000000000" pitchFamily="2" charset="-18"/>
                <a:ea typeface="+mj-ea"/>
                <a:cs typeface="+mj-cs"/>
              </a:rPr>
              <a:t>První účast na Výboru pro regionální politiku 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Předminulý pátek jsme se jako naše asociace poprvé zapojili do jednání vládního Výboru pro regionální politiku pod vedením ministra pro místní rozvoj Petra Kulhánka.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Diskutovala se zde zásadní témata pro budoucnost regionálního rozvoje – od přípravy Strategie regionálního rozvoje 2028+, do níž chceme aktivně přispět, přes podporu konceptu Regionů příležitostí, až po hodnocení územních dopadů regionálních politik státu.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Velmi si vážíme možnosti zastupovat společenství obcí a přinášet do debaty pohled z praxe. Rozvoj regionů je společná odpovědnost – a společně dokážeme více 🤝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153794-388D-F69D-42AD-5BAB33DDD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28" y="3658716"/>
            <a:ext cx="3375248" cy="2531436"/>
          </a:xfrm>
          <a:prstGeom prst="rect">
            <a:avLst/>
          </a:prstGeom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DE9384A5-149D-4CB2-577B-D77EB57CBB7C}"/>
              </a:ext>
            </a:extLst>
          </p:cNvPr>
          <p:cNvSpPr txBox="1">
            <a:spLocks/>
          </p:cNvSpPr>
          <p:nvPr/>
        </p:nvSpPr>
        <p:spPr>
          <a:xfrm>
            <a:off x="467544" y="6237312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rgbClr val="7145D6"/>
                </a:solidFill>
                <a:latin typeface="ATC Arquette Medium" panose="00000600000000000000" pitchFamily="2" charset="-18"/>
              </a:rPr>
              <a:t>Asociace dobrovolných svazků obcí České republiky, říjen 2025</a:t>
            </a:r>
          </a:p>
        </p:txBody>
      </p:sp>
    </p:spTree>
    <p:extLst>
      <p:ext uri="{BB962C8B-B14F-4D97-AF65-F5344CB8AC3E}">
        <p14:creationId xmlns:p14="http://schemas.microsoft.com/office/powerpoint/2010/main" val="3468928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26C0F-905E-25E0-622D-6D58014F4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2364D3A-D587-BE50-0178-ADE89FBEB728}"/>
              </a:ext>
            </a:extLst>
          </p:cNvPr>
          <p:cNvSpPr txBox="1"/>
          <p:nvPr/>
        </p:nvSpPr>
        <p:spPr>
          <a:xfrm>
            <a:off x="474954" y="471488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Závěrem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F129D3-1F02-A518-E5CA-2990B4556C64}"/>
              </a:ext>
            </a:extLst>
          </p:cNvPr>
          <p:cNvSpPr txBox="1"/>
          <p:nvPr/>
        </p:nvSpPr>
        <p:spPr>
          <a:xfrm>
            <a:off x="478896" y="1057374"/>
            <a:ext cx="813690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jsme pro spojování sil, nikoliv jejich drobení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chceme prohlubovat spolupráci mezi obcemi, svazky, kraji a ústředními orgány veřejné správy ČR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vnímáme nové trendy meziobecní spolupráce, a proto chceme propojovat výzkumné aktivity s praxí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jsme připraveni prezentovat příklady dobré praxe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smyslem našich snah je posilovat a profesionalizovat spolupráci obcí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1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r>
              <a:rPr lang="cs-CZ" sz="20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Mezi naše partnery patří: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MV ČR a Česká pošta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Partnerství pro vzdělávání 2030+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IVS Masarykovy univerzity Brno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VŠ </a:t>
            </a:r>
            <a:r>
              <a:rPr lang="cs-CZ" sz="2000" b="1" dirty="0" err="1">
                <a:solidFill>
                  <a:srgbClr val="7145D6"/>
                </a:solidFill>
                <a:latin typeface="ATC Arquette Bold" panose="00000800000000000000" pitchFamily="2" charset="-18"/>
              </a:rPr>
              <a:t>Ambis</a:t>
            </a:r>
            <a:r>
              <a:rPr lang="cs-CZ" sz="20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 Praha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Středisko regionálních a správních věd VŠE Praha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b="1" dirty="0">
              <a:solidFill>
                <a:srgbClr val="7145D6"/>
              </a:solidFill>
              <a:latin typeface="ATC Arquette Bold" panose="00000800000000000000" pitchFamily="2" charset="-18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b="1" dirty="0">
              <a:solidFill>
                <a:srgbClr val="7145D6"/>
              </a:solidFill>
              <a:latin typeface="ATC Arquette Bold" panose="00000800000000000000" pitchFamily="2" charset="-18"/>
            </a:endParaRPr>
          </a:p>
          <a:p>
            <a:endParaRPr lang="cs-CZ" sz="21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1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1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TC Arquette Bold" panose="00000800000000000000" pitchFamily="2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324DC3-0FFC-68A6-FB0C-F9740F8BB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4" y="368572"/>
            <a:ext cx="474614" cy="474614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5D04FF9E-7D77-6109-C8FE-A2A1D7D6FC5E}"/>
              </a:ext>
            </a:extLst>
          </p:cNvPr>
          <p:cNvSpPr txBox="1">
            <a:spLocks/>
          </p:cNvSpPr>
          <p:nvPr/>
        </p:nvSpPr>
        <p:spPr>
          <a:xfrm>
            <a:off x="467544" y="6237312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rgbClr val="7145D6"/>
                </a:solidFill>
                <a:latin typeface="ATC Arquette Medium" panose="00000600000000000000" pitchFamily="2" charset="-18"/>
              </a:rPr>
              <a:t>Asociace dobrovolných svazků obcí České republiky, říjen 2025</a:t>
            </a:r>
          </a:p>
        </p:txBody>
      </p:sp>
    </p:spTree>
    <p:extLst>
      <p:ext uri="{BB962C8B-B14F-4D97-AF65-F5344CB8AC3E}">
        <p14:creationId xmlns:p14="http://schemas.microsoft.com/office/powerpoint/2010/main" val="2252303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467544" y="2492897"/>
            <a:ext cx="77724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dirty="0">
                <a:solidFill>
                  <a:schemeClr val="bg1"/>
                </a:solidFill>
                <a:latin typeface="ATC Arquette Bold" panose="00000800000000000000" pitchFamily="2" charset="-18"/>
              </a:rPr>
              <a:t>Děkuji za pozornost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323528" y="3645024"/>
            <a:ext cx="64008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ATC Arquette Medium" panose="00000600000000000000" pitchFamily="2" charset="-18"/>
              </a:rPr>
              <a:t>Mgr. Pavel Roubínek, Ph.D.</a:t>
            </a:r>
          </a:p>
          <a:p>
            <a:r>
              <a:rPr lang="cs-CZ" sz="2400" dirty="0">
                <a:solidFill>
                  <a:schemeClr val="bg1"/>
                </a:solidFill>
                <a:latin typeface="ATC Arquette Medium" panose="00000600000000000000" pitchFamily="2" charset="-18"/>
              </a:rPr>
              <a:t>Předseda společenství obcí Mikroregion Šternbersko</a:t>
            </a:r>
          </a:p>
          <a:p>
            <a:r>
              <a:rPr lang="cs-CZ" sz="2400" dirty="0">
                <a:solidFill>
                  <a:schemeClr val="bg1"/>
                </a:solidFill>
                <a:latin typeface="ATC Arquette Medium" panose="00000600000000000000" pitchFamily="2" charset="-18"/>
              </a:rPr>
              <a:t>Místopředseda ADSO ČR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1560" y="6093296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chemeClr val="bg1"/>
                </a:solidFill>
                <a:latin typeface="ATC Arquette Medium" panose="00000600000000000000" pitchFamily="2" charset="-18"/>
              </a:rPr>
              <a:t>www.asociacedso.cz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4051"/>
            <a:ext cx="2160240" cy="89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8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375047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Cesta k celostátní asociaci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7544" y="1124744"/>
            <a:ext cx="813690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900" dirty="0">
              <a:solidFill>
                <a:srgbClr val="58595B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2020/10/20 Asociace DSO Středočeského kraje</a:t>
            </a:r>
          </a:p>
          <a:p>
            <a:endParaRPr lang="cs-CZ" sz="2100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2021/06/03 setkání zástupců aktivních DSO </a:t>
            </a:r>
            <a:r>
              <a:rPr lang="cs-CZ" sz="2100" dirty="0">
                <a:solidFill>
                  <a:srgbClr val="6F6F6E"/>
                </a:solidFill>
                <a:latin typeface="Aptos" panose="020B0004020202020204" pitchFamily="34" charset="0"/>
              </a:rPr>
              <a:t>→ </a:t>
            </a: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Jihlavská výzva</a:t>
            </a:r>
          </a:p>
          <a:p>
            <a:endParaRPr lang="cs-CZ" sz="2100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2022/2021 pracovní schůzky DSO na úrovni krajů</a:t>
            </a:r>
          </a:p>
          <a:p>
            <a:endParaRPr lang="cs-CZ" sz="2100" dirty="0">
              <a:solidFill>
                <a:srgbClr val="58595B"/>
              </a:solidFill>
              <a:latin typeface="Closer Text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2023/01/31 Asociace DSO České republiky</a:t>
            </a:r>
          </a:p>
          <a:p>
            <a:endParaRPr lang="cs-CZ" sz="1000" dirty="0">
              <a:solidFill>
                <a:srgbClr val="58595B"/>
              </a:solidFill>
              <a:latin typeface="Closer Text" pitchFamily="50" charset="-18"/>
            </a:endParaRPr>
          </a:p>
          <a:p>
            <a:r>
              <a:rPr lang="cs-CZ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Původní myšlenkou bylo po vzoru Středočeského kraje vytvořit krajské Asociace DSO, protože většině svazků chybí silnější vazby na krajské úřady.</a:t>
            </a:r>
          </a:p>
          <a:p>
            <a:r>
              <a:rPr lang="cs-CZ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Situace v jednotlivých krajích jsou však různé, a proto i vlivem snah o legislativní prosazení společenství obcí vznikla celostátní organizace a na úrovni krajů probíhá koordinace zájmů DSO.</a:t>
            </a:r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467544" y="6237312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rgbClr val="7145D6"/>
                </a:solidFill>
                <a:latin typeface="ATC Arquette Medium" panose="00000600000000000000" pitchFamily="2" charset="-18"/>
              </a:rPr>
              <a:t>Asociace dobrovolných svazků obcí České republiky, říjen 2025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4" y="368572"/>
            <a:ext cx="474614" cy="47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5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7309F-F981-67A8-04A7-F4BCFED1B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1D8161E-6986-4354-5AE4-A7D497ABB530}"/>
              </a:ext>
            </a:extLst>
          </p:cNvPr>
          <p:cNvSpPr txBox="1"/>
          <p:nvPr/>
        </p:nvSpPr>
        <p:spPr>
          <a:xfrm>
            <a:off x="467544" y="375047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O co usilujeme?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4D613A-A58B-6945-330D-7F0F130BA5AC}"/>
              </a:ext>
            </a:extLst>
          </p:cNvPr>
          <p:cNvSpPr txBox="1"/>
          <p:nvPr/>
        </p:nvSpPr>
        <p:spPr>
          <a:xfrm>
            <a:off x="467544" y="1124744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o administrativní </a:t>
            </a: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pomoc starostům malých obcí…nechceme slučovat malé obce</a:t>
            </a: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, ale naopak pomáhat jim přežít</a:t>
            </a:r>
          </a:p>
          <a:p>
            <a:endParaRPr lang="cs-CZ" sz="2100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o strategický a </a:t>
            </a: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koordinovaný rozvoj spádových regionů</a:t>
            </a: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…společné cíle musí být závazné…v otevřeném prostředí pro koordinaci, spolupráci a sdílení dat</a:t>
            </a:r>
          </a:p>
          <a:p>
            <a:endParaRPr lang="cs-CZ" sz="2100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o </a:t>
            </a: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efektivnější výkon veřejné správy</a:t>
            </a: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…udržitelná je jen jednotná a předvídatelná správa</a:t>
            </a:r>
          </a:p>
          <a:p>
            <a:endParaRPr lang="cs-CZ" sz="2100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o </a:t>
            </a: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institucionalizaci meziobecní spolupráce</a:t>
            </a: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…stát stanovuje jednotné cíle a prostředí (institut společenství obcí v rámci ORP)…území si volí svou strategii, organizaci a zodpovědnost</a:t>
            </a:r>
            <a:endParaRPr lang="cs-CZ" sz="21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TC Arquette Bold" panose="00000800000000000000" pitchFamily="2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142C77-C3C0-75B6-5657-359E2F4A9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4" y="368572"/>
            <a:ext cx="474614" cy="474614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2729289E-C8FA-4DA2-5F9C-FD0A3515E0AA}"/>
              </a:ext>
            </a:extLst>
          </p:cNvPr>
          <p:cNvSpPr txBox="1">
            <a:spLocks/>
          </p:cNvSpPr>
          <p:nvPr/>
        </p:nvSpPr>
        <p:spPr>
          <a:xfrm>
            <a:off x="467544" y="6237312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rgbClr val="7145D6"/>
                </a:solidFill>
                <a:latin typeface="ATC Arquette Medium" panose="00000600000000000000" pitchFamily="2" charset="-18"/>
              </a:rPr>
              <a:t>Asociace dobrovolných svazků obcí České republiky, říjen 2025</a:t>
            </a:r>
          </a:p>
        </p:txBody>
      </p:sp>
    </p:spTree>
    <p:extLst>
      <p:ext uri="{BB962C8B-B14F-4D97-AF65-F5344CB8AC3E}">
        <p14:creationId xmlns:p14="http://schemas.microsoft.com/office/powerpoint/2010/main" val="128238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AEE26-927D-2C36-3552-4207E8BB1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237DB6B-49D9-18FB-DA50-55B757CFF756}"/>
              </a:ext>
            </a:extLst>
          </p:cNvPr>
          <p:cNvSpPr txBox="1"/>
          <p:nvPr/>
        </p:nvSpPr>
        <p:spPr>
          <a:xfrm>
            <a:off x="467544" y="375047"/>
            <a:ext cx="4807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Aktuální stav členské základny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3F105D2-CE9A-85AB-4B47-3C8DAD4CC82F}"/>
              </a:ext>
            </a:extLst>
          </p:cNvPr>
          <p:cNvSpPr txBox="1"/>
          <p:nvPr/>
        </p:nvSpPr>
        <p:spPr>
          <a:xfrm>
            <a:off x="467544" y="1124744"/>
            <a:ext cx="81369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30</a:t>
            </a: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 členských a partnerských svazků obcí</a:t>
            </a:r>
          </a:p>
          <a:p>
            <a:endParaRPr lang="cs-CZ" sz="21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z toho </a:t>
            </a:r>
            <a:r>
              <a:rPr lang="cs-CZ" sz="28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23</a:t>
            </a: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 společenství obcí </a:t>
            </a:r>
          </a:p>
          <a:p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(další projednávají vstup do ADSO ČR)</a:t>
            </a:r>
          </a:p>
          <a:p>
            <a:endParaRPr lang="cs-CZ" sz="21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svazky obcí z </a:t>
            </a:r>
            <a:r>
              <a:rPr lang="cs-CZ" sz="28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10</a:t>
            </a: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 krajů</a:t>
            </a:r>
          </a:p>
          <a:p>
            <a:endParaRPr lang="cs-CZ" sz="21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cca 700</a:t>
            </a: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 obcí a 700 tis. obyvatel</a:t>
            </a:r>
          </a:p>
          <a:p>
            <a:endParaRPr lang="cs-CZ" sz="2100" dirty="0">
              <a:solidFill>
                <a:srgbClr val="58595B"/>
              </a:solidFill>
              <a:latin typeface="Closer Text" pitchFamily="50" charset="-18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TC Arquette Bold" panose="00000800000000000000" pitchFamily="2" charset="-18"/>
            </a:endParaRPr>
          </a:p>
          <a:p>
            <a:r>
              <a:rPr lang="cs-CZ" sz="21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Správně nastavená meziobecní spolupráce přináší nejen finanční a provozní výhody, ale také zvyšuje kvalitu života obyvatel a přispívá k udržitelnému rozvoji regionů.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DCFF8EB-A5BF-B850-DEE9-BCFF82A7B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4" y="368572"/>
            <a:ext cx="474614" cy="474614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AEE01FEC-1A7E-E446-8299-B7248B53D7AB}"/>
              </a:ext>
            </a:extLst>
          </p:cNvPr>
          <p:cNvSpPr txBox="1">
            <a:spLocks/>
          </p:cNvSpPr>
          <p:nvPr/>
        </p:nvSpPr>
        <p:spPr>
          <a:xfrm>
            <a:off x="467544" y="6237312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rgbClr val="7145D6"/>
                </a:solidFill>
                <a:latin typeface="ATC Arquette Medium" panose="00000600000000000000" pitchFamily="2" charset="-18"/>
              </a:rPr>
              <a:t>Asociace dobrovolných svazků obcí České republiky, říjen 2025</a:t>
            </a:r>
          </a:p>
        </p:txBody>
      </p:sp>
    </p:spTree>
    <p:extLst>
      <p:ext uri="{BB962C8B-B14F-4D97-AF65-F5344CB8AC3E}">
        <p14:creationId xmlns:p14="http://schemas.microsoft.com/office/powerpoint/2010/main" val="269469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C1BAE-7452-C608-5120-CC50D8C70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E9D70439-9F3B-F786-B240-F1B65987B5E5}"/>
              </a:ext>
            </a:extLst>
          </p:cNvPr>
          <p:cNvSpPr txBox="1">
            <a:spLocks/>
          </p:cNvSpPr>
          <p:nvPr/>
        </p:nvSpPr>
        <p:spPr>
          <a:xfrm>
            <a:off x="467544" y="2492897"/>
            <a:ext cx="77724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200" dirty="0">
                <a:solidFill>
                  <a:schemeClr val="bg1"/>
                </a:solidFill>
                <a:latin typeface="ATC Arquette Bold" panose="00000800000000000000" pitchFamily="2" charset="-18"/>
              </a:rPr>
              <a:t>Předěl – kapitola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9162F1F6-38FF-78EA-1ED8-A039C75B6C70}"/>
              </a:ext>
            </a:extLst>
          </p:cNvPr>
          <p:cNvSpPr txBox="1">
            <a:spLocks/>
          </p:cNvSpPr>
          <p:nvPr/>
        </p:nvSpPr>
        <p:spPr>
          <a:xfrm>
            <a:off x="467544" y="3284984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ATC Arquette Medium" panose="00000600000000000000" pitchFamily="2" charset="-18"/>
              </a:rPr>
              <a:t>Podnadpis kapitoly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4E7FDF61-7DD0-12B9-C150-2F5AA5867A78}"/>
              </a:ext>
            </a:extLst>
          </p:cNvPr>
          <p:cNvSpPr txBox="1">
            <a:spLocks/>
          </p:cNvSpPr>
          <p:nvPr/>
        </p:nvSpPr>
        <p:spPr>
          <a:xfrm>
            <a:off x="611560" y="6093296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chemeClr val="bg1"/>
                </a:solidFill>
                <a:latin typeface="ATC Arquette Medium" panose="00000600000000000000" pitchFamily="2" charset="-18"/>
              </a:rPr>
              <a:t>Název prezentace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15E0DC-2AF2-9073-64DA-1C8BAE2F1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4051"/>
            <a:ext cx="2160240" cy="89965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61CC94E-51FA-D4D2-AD74-4D720EE94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4102"/>
            <a:ext cx="8167849" cy="60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6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467544" y="2492897"/>
            <a:ext cx="77724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200" dirty="0">
                <a:solidFill>
                  <a:schemeClr val="bg1"/>
                </a:solidFill>
                <a:latin typeface="ATC Arquette Bold" panose="00000800000000000000" pitchFamily="2" charset="-18"/>
              </a:rPr>
              <a:t>Předěl – kapitola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467544" y="3284984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ATC Arquette Medium" panose="00000600000000000000" pitchFamily="2" charset="-18"/>
              </a:rPr>
              <a:t>Podnadpis kapitoly</a:t>
            </a: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611560" y="6093296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chemeClr val="bg1"/>
                </a:solidFill>
                <a:latin typeface="ATC Arquette Medium" panose="00000600000000000000" pitchFamily="2" charset="-18"/>
              </a:rPr>
              <a:t>Název prezentace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4051"/>
            <a:ext cx="2160240" cy="89965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89A44DA-56ED-A9A3-52BA-0A1197F17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71" y="565498"/>
            <a:ext cx="8543858" cy="582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7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DBF1C-BD7E-C383-8811-BC5BDEFC5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34BEA1E-98AA-54A3-3231-3C84DDC2F437}"/>
              </a:ext>
            </a:extLst>
          </p:cNvPr>
          <p:cNvSpPr txBox="1"/>
          <p:nvPr/>
        </p:nvSpPr>
        <p:spPr>
          <a:xfrm>
            <a:off x="467544" y="375047"/>
            <a:ext cx="4903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Přehled existujících společenství obcí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5F971E2-85E0-0994-C11D-8330C4266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4" y="368572"/>
            <a:ext cx="474614" cy="474614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ECCFDF39-AF01-E731-C2D0-390AD6F1C6DF}"/>
              </a:ext>
            </a:extLst>
          </p:cNvPr>
          <p:cNvSpPr txBox="1">
            <a:spLocks/>
          </p:cNvSpPr>
          <p:nvPr/>
        </p:nvSpPr>
        <p:spPr>
          <a:xfrm>
            <a:off x="467544" y="6237312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rgbClr val="7145D6"/>
                </a:solidFill>
                <a:latin typeface="ATC Arquette Medium" panose="00000600000000000000" pitchFamily="2" charset="-18"/>
              </a:rPr>
              <a:t>Asociace dobrovolných svazků obcí České republiky, říjen 2025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F89F93-F298-9B24-9C4E-D170781C0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938"/>
            <a:ext cx="9144000" cy="52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6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3F3E4-A976-36C1-6502-00BF333E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Členské záležitosti r. 2025 (23 SO)</a:t>
            </a:r>
            <a:endParaRPr lang="cs-CZ" sz="2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DBDA8A-4B03-E9F2-B7CA-CEC1532B5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7145D6"/>
                </a:solidFill>
                <a:latin typeface="ATC Arquette Bold" panose="00000800000000000000" pitchFamily="2" charset="-18"/>
              </a:rPr>
              <a:t>další Společenství obcí vstupují do ADSO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6B052B-D4C7-CB5C-707C-554088996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08522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Rožnovsko</a:t>
            </a:r>
          </a:p>
          <a:p>
            <a:r>
              <a:rPr lang="cs-CZ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Frýdecko - </a:t>
            </a:r>
            <a:r>
              <a:rPr lang="cs-CZ" b="1" dirty="0" err="1">
                <a:solidFill>
                  <a:srgbClr val="6F6F6E"/>
                </a:solidFill>
                <a:latin typeface="ATC Arquette Medium" panose="00000600000000000000" pitchFamily="2" charset="-18"/>
              </a:rPr>
              <a:t>Místecko</a:t>
            </a:r>
            <a:endParaRPr lang="cs-CZ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r>
              <a:rPr lang="cs-CZ" b="1" dirty="0" err="1">
                <a:solidFill>
                  <a:srgbClr val="6F6F6E"/>
                </a:solidFill>
                <a:latin typeface="ATC Arquette Medium" panose="00000600000000000000" pitchFamily="2" charset="-18"/>
              </a:rPr>
              <a:t>Pohořelicko</a:t>
            </a:r>
            <a:endParaRPr lang="cs-CZ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r>
              <a:rPr lang="cs-CZ" b="1" dirty="0" err="1">
                <a:solidFill>
                  <a:srgbClr val="6F6F6E"/>
                </a:solidFill>
                <a:latin typeface="ATC Arquette Medium" panose="00000600000000000000" pitchFamily="2" charset="-18"/>
              </a:rPr>
              <a:t>Bystřicko</a:t>
            </a:r>
            <a:endParaRPr lang="cs-CZ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r>
              <a:rPr lang="cs-CZ" b="1" dirty="0" err="1">
                <a:solidFill>
                  <a:srgbClr val="6F6F6E"/>
                </a:solidFill>
                <a:latin typeface="ATC Arquette Medium" panose="00000600000000000000" pitchFamily="2" charset="-18"/>
              </a:rPr>
              <a:t>Novopacko</a:t>
            </a:r>
            <a:endParaRPr lang="cs-CZ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r>
              <a:rPr lang="cs-CZ" b="1" dirty="0" err="1">
                <a:solidFill>
                  <a:srgbClr val="6F6F6E"/>
                </a:solidFill>
                <a:latin typeface="ATC Arquette Medium" panose="00000600000000000000" pitchFamily="2" charset="-18"/>
              </a:rPr>
              <a:t>Němčicko</a:t>
            </a:r>
            <a:endParaRPr lang="cs-CZ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r>
              <a:rPr lang="cs-CZ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Jilemnicko</a:t>
            </a:r>
          </a:p>
          <a:p>
            <a:r>
              <a:rPr lang="cs-CZ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Nová Lípa</a:t>
            </a:r>
          </a:p>
          <a:p>
            <a:r>
              <a:rPr lang="cs-CZ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Kutnohorsko</a:t>
            </a:r>
          </a:p>
          <a:p>
            <a:r>
              <a:rPr lang="cs-CZ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a s dalšími vznikajícími postupně komunikujeme…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850594-AEC9-3F5C-2C65-C4CC84EC5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7145D6"/>
                </a:solidFill>
                <a:latin typeface="ATC Arquette Bold" panose="00000800000000000000" pitchFamily="2" charset="-18"/>
              </a:rPr>
              <a:t>začala činnost PS Vzdělávání ADSO 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E316B7-DD68-E5FF-3A32-3BE1E14CE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916487"/>
            <a:ext cx="4041775" cy="395128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20 aktivních SO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Témata:</a:t>
            </a:r>
          </a:p>
          <a:p>
            <a:r>
              <a:rPr lang="cs-CZ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Místní školská správa</a:t>
            </a:r>
          </a:p>
          <a:p>
            <a:r>
              <a:rPr lang="cs-CZ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Aktivita 3 v rámci žádosti MAP V</a:t>
            </a:r>
          </a:p>
          <a:p>
            <a:pPr marL="0" indent="0">
              <a:buNone/>
            </a:pPr>
            <a:endParaRPr lang="cs-CZ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7145D6"/>
                </a:solidFill>
                <a:latin typeface="ATC Arquette Bold" panose="00000800000000000000" pitchFamily="2" charset="-18"/>
              </a:rPr>
              <a:t>Konference </a:t>
            </a:r>
            <a:r>
              <a:rPr lang="cs-CZ" dirty="0" err="1">
                <a:solidFill>
                  <a:srgbClr val="7145D6"/>
                </a:solidFill>
                <a:latin typeface="ATC Arquette Bold" panose="00000800000000000000" pitchFamily="2" charset="-18"/>
              </a:rPr>
              <a:t>MoS</a:t>
            </a:r>
            <a:r>
              <a:rPr lang="cs-CZ" dirty="0">
                <a:solidFill>
                  <a:srgbClr val="7145D6"/>
                </a:solidFill>
                <a:latin typeface="ATC Arquette Bold" panose="00000800000000000000" pitchFamily="2" charset="-18"/>
              </a:rPr>
              <a:t> v Brně</a:t>
            </a:r>
          </a:p>
          <a:p>
            <a:r>
              <a:rPr lang="cs-CZ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25. – 26. 1. 2025</a:t>
            </a:r>
          </a:p>
          <a:p>
            <a:r>
              <a:rPr lang="cs-CZ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20. – 21. 1. 2026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69363D90-3AC6-DC3A-D200-D77410020259}"/>
              </a:ext>
            </a:extLst>
          </p:cNvPr>
          <p:cNvSpPr txBox="1">
            <a:spLocks/>
          </p:cNvSpPr>
          <p:nvPr/>
        </p:nvSpPr>
        <p:spPr>
          <a:xfrm>
            <a:off x="467544" y="6237312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rgbClr val="7145D6"/>
                </a:solidFill>
                <a:latin typeface="ATC Arquette Medium" panose="00000600000000000000" pitchFamily="2" charset="-18"/>
              </a:rPr>
              <a:t>Asociace dobrovolných svazků obcí České republiky, říjen 2025</a:t>
            </a:r>
          </a:p>
        </p:txBody>
      </p:sp>
    </p:spTree>
    <p:extLst>
      <p:ext uri="{BB962C8B-B14F-4D97-AF65-F5344CB8AC3E}">
        <p14:creationId xmlns:p14="http://schemas.microsoft.com/office/powerpoint/2010/main" val="168176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1D276-AE2F-D853-3285-8209940B6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A6599AA-9005-E09B-82B0-3DB0DC34574C}"/>
              </a:ext>
            </a:extLst>
          </p:cNvPr>
          <p:cNvSpPr txBox="1"/>
          <p:nvPr/>
        </p:nvSpPr>
        <p:spPr>
          <a:xfrm>
            <a:off x="474954" y="471488"/>
            <a:ext cx="5327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Co nám přináší společenství obcí?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4A189E-9678-565B-C6A1-648A41F7AC0E}"/>
              </a:ext>
            </a:extLst>
          </p:cNvPr>
          <p:cNvSpPr txBox="1"/>
          <p:nvPr/>
        </p:nvSpPr>
        <p:spPr>
          <a:xfrm>
            <a:off x="478896" y="1057374"/>
            <a:ext cx="8136904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Společnou strategie obcí ORP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9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Sdílení kapacit v rámci kanceláře 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9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Společné koordinované projekty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9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Sdílené služby a nákupy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9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Společné vyjednávání obcí na úrovni krajů a státních institucí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9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Společnou identitu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1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r>
              <a:rPr lang="cs-CZ" sz="20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Konkrétním tématem pro společenství obcí může být vznik místní školské správy, plánu dopravní obslužnosti, územní studie krajiny či dokonce společný ÚP pro ORP, energetického společenství či koordinace sociální služeb v ORP.</a:t>
            </a:r>
          </a:p>
          <a:p>
            <a:endParaRPr lang="cs-CZ" sz="21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endParaRPr lang="cs-CZ" sz="21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TC Arquette Bold" panose="00000800000000000000" pitchFamily="2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A0BC1E-CD41-7521-1515-369B1CADD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4" y="368572"/>
            <a:ext cx="474614" cy="474614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3A1899F1-6705-296E-72DA-17D6EE91A0B2}"/>
              </a:ext>
            </a:extLst>
          </p:cNvPr>
          <p:cNvSpPr txBox="1">
            <a:spLocks/>
          </p:cNvSpPr>
          <p:nvPr/>
        </p:nvSpPr>
        <p:spPr>
          <a:xfrm>
            <a:off x="467544" y="6237312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rgbClr val="7145D6"/>
                </a:solidFill>
                <a:latin typeface="ATC Arquette Medium" panose="00000600000000000000" pitchFamily="2" charset="-18"/>
              </a:rPr>
              <a:t>Asociace dobrovolných svazků obcí České republiky, říjen 2025</a:t>
            </a:r>
          </a:p>
        </p:txBody>
      </p:sp>
    </p:spTree>
    <p:extLst>
      <p:ext uri="{BB962C8B-B14F-4D97-AF65-F5344CB8AC3E}">
        <p14:creationId xmlns:p14="http://schemas.microsoft.com/office/powerpoint/2010/main" val="19320975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f7e209-8838-4183-834e-53dc75bb27ba">
      <Terms xmlns="http://schemas.microsoft.com/office/infopath/2007/PartnerControls"/>
    </lcf76f155ced4ddcb4097134ff3c332f>
    <TaxCatchAll xmlns="09fb92ec-e0d0-4979-b99d-a230788459e8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2AFDE51DB1B478058F297AE44FCE4" ma:contentTypeVersion="11" ma:contentTypeDescription="Create a new document." ma:contentTypeScope="" ma:versionID="59935831e518a84cb922cf7fe7968f8f">
  <xsd:schema xmlns:xsd="http://www.w3.org/2001/XMLSchema" xmlns:xs="http://www.w3.org/2001/XMLSchema" xmlns:p="http://schemas.microsoft.com/office/2006/metadata/properties" xmlns:ns2="b1f7e209-8838-4183-834e-53dc75bb27ba" xmlns:ns3="09fb92ec-e0d0-4979-b99d-a230788459e8" targetNamespace="http://schemas.microsoft.com/office/2006/metadata/properties" ma:root="true" ma:fieldsID="fea98e1666aaa68ddf4dfa2c85015511" ns2:_="" ns3:_="">
    <xsd:import namespace="b1f7e209-8838-4183-834e-53dc75bb27ba"/>
    <xsd:import namespace="09fb92ec-e0d0-4979-b99d-a230788459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7e209-8838-4183-834e-53dc75bb2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4d46bf-2e65-4281-8d3d-4697a70d64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b92ec-e0d0-4979-b99d-a230788459e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d03b55-a7a4-40b9-8925-8d74868b7a71}" ma:internalName="TaxCatchAll" ma:showField="CatchAllData" ma:web="09fb92ec-e0d0-4979-b99d-a230788459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9186F2-000C-44A4-8CD8-4198B65703ED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09fb92ec-e0d0-4979-b99d-a230788459e8"/>
    <ds:schemaRef ds:uri="b1f7e209-8838-4183-834e-53dc75bb27ba"/>
  </ds:schemaRefs>
</ds:datastoreItem>
</file>

<file path=customXml/itemProps2.xml><?xml version="1.0" encoding="utf-8"?>
<ds:datastoreItem xmlns:ds="http://schemas.openxmlformats.org/officeDocument/2006/customXml" ds:itemID="{B1329F80-D63C-4D55-9D85-735D4D9FA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f7e209-8838-4183-834e-53dc75bb27ba"/>
    <ds:schemaRef ds:uri="09fb92ec-e0d0-4979-b99d-a230788459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C8D599-3286-4C04-B86A-36C56E5886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695</Words>
  <Application>Microsoft Office PowerPoint</Application>
  <PresentationFormat>Předvádění na obrazovce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Aptos</vt:lpstr>
      <vt:lpstr>Arial</vt:lpstr>
      <vt:lpstr>ATC Arquette Bold</vt:lpstr>
      <vt:lpstr>ATC Arquette Medium</vt:lpstr>
      <vt:lpstr>Calibri</vt:lpstr>
      <vt:lpstr>Closer Text</vt:lpstr>
      <vt:lpstr>Courier New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Členské záležitosti r. 2025 (23 SO)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Vojtěch Tupý</dc:creator>
  <cp:lastModifiedBy>Mgr. Pavel Roubínek, Ph.D.</cp:lastModifiedBy>
  <cp:revision>41</cp:revision>
  <dcterms:created xsi:type="dcterms:W3CDTF">2018-06-14T07:48:52Z</dcterms:created>
  <dcterms:modified xsi:type="dcterms:W3CDTF">2025-10-06T10:14:24Z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0x010100E512AFDE51DB1B478058F297AE44FCE4</vt:lpwstr>
  </property>
</Properties>
</file>