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8" r:id="rId5"/>
    <p:sldId id="1479" r:id="rId6"/>
    <p:sldId id="278" r:id="rId7"/>
    <p:sldId id="1472" r:id="rId8"/>
    <p:sldId id="1481" r:id="rId9"/>
    <p:sldId id="1482" r:id="rId10"/>
    <p:sldId id="1476" r:id="rId11"/>
    <p:sldId id="1483" r:id="rId12"/>
    <p:sldId id="1470" r:id="rId13"/>
    <p:sldId id="1478" r:id="rId14"/>
    <p:sldId id="1406" r:id="rId15"/>
  </p:sldIdLst>
  <p:sldSz cx="12192000" cy="6858000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6C707A-90E9-24F0-9F0D-7747D938254D}" name="Barancová Nikola, Ing." initials="NB" userId="S::nikola.barancova@mvcr.cz::e8382fd6-d6bd-4593-b509-9d672f0f3d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" initials="DS" lastIdx="1" clrIdx="0"/>
  <p:cmAuthor id="1" name="Svoboda Petr, Mgr." initials="SPM" lastIdx="1" clrIdx="1">
    <p:extLst>
      <p:ext uri="{19B8F6BF-5375-455C-9EA6-DF929625EA0E}">
        <p15:presenceInfo xmlns:p15="http://schemas.microsoft.com/office/powerpoint/2012/main" userId="S::petr.svoboda@mvcr.cz::d8aff645-876c-4c10-afc7-521a319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0FF"/>
    <a:srgbClr val="0BA6DB"/>
    <a:srgbClr val="4FD1FF"/>
    <a:srgbClr val="00A9E2"/>
    <a:srgbClr val="FF6600"/>
    <a:srgbClr val="272D58"/>
    <a:srgbClr val="FFCF01"/>
    <a:srgbClr val="FFE267"/>
    <a:srgbClr val="C00887"/>
    <a:srgbClr val="F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1" autoAdjust="0"/>
    <p:restoredTop sz="93447" autoAdjust="0"/>
  </p:normalViewPr>
  <p:slideViewPr>
    <p:cSldViewPr>
      <p:cViewPr varScale="1">
        <p:scale>
          <a:sx n="56" d="100"/>
          <a:sy n="56" d="100"/>
        </p:scale>
        <p:origin x="94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8840"/>
    </p:cViewPr>
  </p:sorterViewPr>
  <p:notesViewPr>
    <p:cSldViewPr>
      <p:cViewPr varScale="1">
        <p:scale>
          <a:sx n="81" d="100"/>
          <a:sy n="81" d="100"/>
        </p:scale>
        <p:origin x="399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D7396E-D2DD-4F01-B962-B42848F511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05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5A84C4-9DB4-4A86-92A4-72BDB541B2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7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76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03A5EA09-E7A8-25BF-E180-BDF52881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>
            <a:extLst>
              <a:ext uri="{FF2B5EF4-FFF2-40B4-BE49-F238E27FC236}">
                <a16:creationId xmlns:a16="http://schemas.microsoft.com/office/drawing/2014/main" id="{69BE68FD-1DAC-91D0-B877-30CCAB600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0" name="Google Shape;450;p25:notes">
            <a:extLst>
              <a:ext uri="{FF2B5EF4-FFF2-40B4-BE49-F238E27FC236}">
                <a16:creationId xmlns:a16="http://schemas.microsoft.com/office/drawing/2014/main" id="{41F77DFA-1449-332A-46DB-65408C8550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599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19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EE1F5874-0212-4042-991A-63EDD2978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>
            <a:extLst>
              <a:ext uri="{FF2B5EF4-FFF2-40B4-BE49-F238E27FC236}">
                <a16:creationId xmlns:a16="http://schemas.microsoft.com/office/drawing/2014/main" id="{003562D1-988A-D766-B4BE-91A6C6FE83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22:notes">
            <a:extLst>
              <a:ext uri="{FF2B5EF4-FFF2-40B4-BE49-F238E27FC236}">
                <a16:creationId xmlns:a16="http://schemas.microsoft.com/office/drawing/2014/main" id="{5E599761-1DE8-217D-A009-99ABD33541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188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6715BDE1-C11B-5BDD-F021-16F24B632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>
            <a:extLst>
              <a:ext uri="{FF2B5EF4-FFF2-40B4-BE49-F238E27FC236}">
                <a16:creationId xmlns:a16="http://schemas.microsoft.com/office/drawing/2014/main" id="{D2771EFB-4392-B34D-DC04-91BABA5D3B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0" name="Google Shape;450;p25:notes">
            <a:extLst>
              <a:ext uri="{FF2B5EF4-FFF2-40B4-BE49-F238E27FC236}">
                <a16:creationId xmlns:a16="http://schemas.microsoft.com/office/drawing/2014/main" id="{4F3AF6BE-465E-25F0-61F0-BC9627A1B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03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297553CB-DF18-6674-9AA1-920F83491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>
            <a:extLst>
              <a:ext uri="{FF2B5EF4-FFF2-40B4-BE49-F238E27FC236}">
                <a16:creationId xmlns:a16="http://schemas.microsoft.com/office/drawing/2014/main" id="{A5234AA3-DD83-641D-D787-1F6B14FECC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22:notes">
            <a:extLst>
              <a:ext uri="{FF2B5EF4-FFF2-40B4-BE49-F238E27FC236}">
                <a16:creationId xmlns:a16="http://schemas.microsoft.com/office/drawing/2014/main" id="{7C66FA86-8A77-EED3-1ECC-7578471F3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736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9DE75261-391A-7319-A5F8-E9798434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>
            <a:extLst>
              <a:ext uri="{FF2B5EF4-FFF2-40B4-BE49-F238E27FC236}">
                <a16:creationId xmlns:a16="http://schemas.microsoft.com/office/drawing/2014/main" id="{2EAAF816-9BA1-D9AF-A907-2C68914AE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22:notes">
            <a:extLst>
              <a:ext uri="{FF2B5EF4-FFF2-40B4-BE49-F238E27FC236}">
                <a16:creationId xmlns:a16="http://schemas.microsoft.com/office/drawing/2014/main" id="{EDD96E25-A4AE-9885-EC84-BB3A4EFCB0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192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9FC1709A-B44F-7BBA-62C2-FEA62F0E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>
            <a:extLst>
              <a:ext uri="{FF2B5EF4-FFF2-40B4-BE49-F238E27FC236}">
                <a16:creationId xmlns:a16="http://schemas.microsoft.com/office/drawing/2014/main" id="{31148DDB-E023-EBCA-2A65-34AD38F8C0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22:notes">
            <a:extLst>
              <a:ext uri="{FF2B5EF4-FFF2-40B4-BE49-F238E27FC236}">
                <a16:creationId xmlns:a16="http://schemas.microsoft.com/office/drawing/2014/main" id="{D8726297-5970-A620-6D02-B02BCB0787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7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71F5547A-413F-45A2-2F84-8CE80F48E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>
            <a:extLst>
              <a:ext uri="{FF2B5EF4-FFF2-40B4-BE49-F238E27FC236}">
                <a16:creationId xmlns:a16="http://schemas.microsoft.com/office/drawing/2014/main" id="{65501120-001D-8396-7C73-F053E6147E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22:notes">
            <a:extLst>
              <a:ext uri="{FF2B5EF4-FFF2-40B4-BE49-F238E27FC236}">
                <a16:creationId xmlns:a16="http://schemas.microsoft.com/office/drawing/2014/main" id="{4F713D3B-A32B-65AC-61AB-19C70BE2FA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330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>
          <a:extLst>
            <a:ext uri="{FF2B5EF4-FFF2-40B4-BE49-F238E27FC236}">
              <a16:creationId xmlns:a16="http://schemas.microsoft.com/office/drawing/2014/main" id="{365E8DF9-37B2-D98C-4E5C-B753AE44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>
            <a:extLst>
              <a:ext uri="{FF2B5EF4-FFF2-40B4-BE49-F238E27FC236}">
                <a16:creationId xmlns:a16="http://schemas.microsoft.com/office/drawing/2014/main" id="{F0910D1B-DF99-F549-09DE-8426E06A6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0" name="Google Shape;450;p25:notes">
            <a:extLst>
              <a:ext uri="{FF2B5EF4-FFF2-40B4-BE49-F238E27FC236}">
                <a16:creationId xmlns:a16="http://schemas.microsoft.com/office/drawing/2014/main" id="{889E5970-776F-ED29-2AB6-42AF61DF03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440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690E-C80B-45A9-8127-6700B38830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2585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F16A-FD5D-4C37-BBD4-C964C3E766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561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61CF-8FB6-43B9-B82A-191F38B765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6929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81AE-F4DA-48C7-B0BD-ED25541A1D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3484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6205-3476-4334-81EE-A69BF32642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102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noProof="0" dirty="0"/>
              <a:t>Klepnutím na ikonu přidáte klipart.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1EB-9883-4521-ADCF-ACDB80CA24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078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1259-A683-4980-BEDE-15D2E4FDBB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301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D011-9112-4214-8469-CAC7A2C1C71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6253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490D-1A95-4AD7-B7C2-F66D65BF2F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130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ADCE-53D5-4755-AA02-5D9CB14E40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9262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2BB9-39BB-4646-8DB6-FAF2BF43C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4456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7AEE-3FFE-4AFC-901E-966D75B31B7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137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8BD5-8A23-4865-B31A-1DEA20AAD4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521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C1D6-FF68-4EDD-B1BF-53B17BCC00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0752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cs-CZ" altLang="cs-CZ"/>
            </a:br>
            <a:endParaRPr lang="cs-CZ" alt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6FA9774-C38C-48A4-9EB4-94C3753EA7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olecenstviobci.gov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5_041-akcni-planovani-v-uzemi-map-ii/#dokumen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3354C770-9854-478E-AF35-E1F13FCAE77C}"/>
              </a:ext>
            </a:extLst>
          </p:cNvPr>
          <p:cNvSpPr/>
          <p:nvPr/>
        </p:nvSpPr>
        <p:spPr bwMode="auto">
          <a:xfrm>
            <a:off x="-96688" y="1080024"/>
            <a:ext cx="12385376" cy="2880320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80024"/>
            <a:ext cx="12192000" cy="2880320"/>
          </a:xfrm>
          <a:ln>
            <a:noFill/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7700" b="1" dirty="0">
                <a:ln w="10160">
                  <a:noFill/>
                  <a:prstDash val="solid"/>
                </a:ln>
                <a:solidFill>
                  <a:srgbClr val="4FD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myšlenky k projektu: využití dotačního titulu</a:t>
            </a:r>
            <a:endParaRPr lang="cs-CZ" b="1" dirty="0">
              <a:ln w="10160">
                <a:noFill/>
                <a:prstDash val="solid"/>
              </a:ln>
              <a:solidFill>
                <a:srgbClr val="4FD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4613257"/>
            <a:ext cx="12192000" cy="11929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Marek Jetmar, Ph.D. Vedoucí oddělení dostupnosti a financování veřejné správy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 strategického rozvoje a koordinace veřejné správy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ln w="10160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Ministerstvo vnitra ČR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600" dirty="0">
              <a:ln w="10160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0DC0FF"/>
                </a:solidFill>
              </a:rPr>
              <a:t>Moderní veřejná správa, 8. 10. 2025, Olomouc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n w="10160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C:\Users\SvobodaP\Desktop\Logo_CMYK.jpg">
            <a:extLst>
              <a:ext uri="{FF2B5EF4-FFF2-40B4-BE49-F238E27FC236}">
                <a16:creationId xmlns:a16="http://schemas.microsoft.com/office/drawing/2014/main" id="{0F90C25C-8AB1-45DB-8E1A-88BEF383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201" y="0"/>
            <a:ext cx="2359598" cy="10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5B4B714B-B2A5-4172-87DB-0D4B53C1422F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70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>
          <a:extLst>
            <a:ext uri="{FF2B5EF4-FFF2-40B4-BE49-F238E27FC236}">
              <a16:creationId xmlns:a16="http://schemas.microsoft.com/office/drawing/2014/main" id="{A0011662-BEE1-8C1E-CF9F-7B0D8B86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5">
            <a:extLst>
              <a:ext uri="{FF2B5EF4-FFF2-40B4-BE49-F238E27FC236}">
                <a16:creationId xmlns:a16="http://schemas.microsoft.com/office/drawing/2014/main" id="{4DEC0EB5-0852-58B2-2290-EEC638AA9CF3}"/>
              </a:ext>
            </a:extLst>
          </p:cNvPr>
          <p:cNvSpPr/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eaLnBrk="0" hangingPunct="0">
              <a:spcAft>
                <a:spcPts val="60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3600" b="1" i="0" u="none" strike="noStrike" cap="none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Webové stránky společenství obcí</a:t>
            </a:r>
            <a:endParaRPr lang="cs-CZ" sz="3600" b="0" i="0" u="none" strike="noStrike" cap="none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5AED4B-7858-01CD-65EF-526ACFB9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5" y="1600201"/>
            <a:ext cx="5217249" cy="4525963"/>
          </a:xfrm>
          <a:prstGeom prst="rect">
            <a:avLst/>
          </a:prstGeom>
          <a:noFill/>
        </p:spPr>
      </p:pic>
      <p:sp>
        <p:nvSpPr>
          <p:cNvPr id="452" name="Google Shape;452;p25">
            <a:extLst>
              <a:ext uri="{FF2B5EF4-FFF2-40B4-BE49-F238E27FC236}">
                <a16:creationId xmlns:a16="http://schemas.microsoft.com/office/drawing/2014/main" id="{7707AF3E-0503-0EBE-FCC8-435B81D987B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spcFirstLastPara="1" vert="horz" wrap="square" lIns="91440" tIns="19080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cs-CZ" altLang="cs-CZ" sz="2600" b="1" dirty="0">
                <a:hlinkClick r:id="rId4"/>
              </a:rPr>
              <a:t>https://spolecenstviobci.gov.cz/</a:t>
            </a:r>
            <a:endParaRPr lang="cs-CZ" sz="2600" b="1" dirty="0"/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Informace o společenství obcí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Přehled existujících společenství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Legislativní rámec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Návody a metodiky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Časté otázky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Aktuality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Dotace a výzvy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cs-CZ" sz="2600" dirty="0"/>
              <a:t>Příklady dobré praxe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lang="cs-CZ" sz="2600" b="1" dirty="0"/>
          </a:p>
        </p:txBody>
      </p:sp>
      <p:sp>
        <p:nvSpPr>
          <p:cNvPr id="459" name="Slide Number Placeholder 4">
            <a:extLst>
              <a:ext uri="{FF2B5EF4-FFF2-40B4-BE49-F238E27FC236}">
                <a16:creationId xmlns:a16="http://schemas.microsoft.com/office/drawing/2014/main" id="{6C1AA406-8BB4-4A44-EC47-BC51D328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7AFD490D-1A95-4AD7-B7C2-F66D65BF2FA6}" type="slidenum">
              <a:rPr lang="cs-CZ"/>
              <a:pPr>
                <a:spcAft>
                  <a:spcPts val="600"/>
                </a:spcAft>
                <a:defRPr/>
              </a:pPr>
              <a:t>10</a:t>
            </a:fld>
            <a:endParaRPr lang="cs-CZ"/>
          </a:p>
        </p:txBody>
      </p:sp>
      <p:sp>
        <p:nvSpPr>
          <p:cNvPr id="454" name="Google Shape;454;p25">
            <a:extLst>
              <a:ext uri="{FF2B5EF4-FFF2-40B4-BE49-F238E27FC236}">
                <a16:creationId xmlns:a16="http://schemas.microsoft.com/office/drawing/2014/main" id="{1279D4F3-A48C-AB28-7AF0-15D4B5C0C497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53;p25">
            <a:extLst>
              <a:ext uri="{FF2B5EF4-FFF2-40B4-BE49-F238E27FC236}">
                <a16:creationId xmlns:a16="http://schemas.microsoft.com/office/drawing/2014/main" id="{4F8DD998-34EE-0469-33AE-9C7F11863895}"/>
              </a:ext>
            </a:extLst>
          </p:cNvPr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Webové stránky společenství obcí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7039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939B49-62B6-43BD-9641-8C1E82C3E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8118" y="1905253"/>
            <a:ext cx="8928992" cy="252276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4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E95338-C1F4-479B-99B7-4106EFA32033}"/>
              </a:ext>
            </a:extLst>
          </p:cNvPr>
          <p:cNvSpPr txBox="1"/>
          <p:nvPr/>
        </p:nvSpPr>
        <p:spPr>
          <a:xfrm>
            <a:off x="-1" y="1480811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000" b="1" dirty="0">
              <a:solidFill>
                <a:srgbClr val="272D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4000" b="1" dirty="0">
                <a:solidFill>
                  <a:srgbClr val="272D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Pojďme společně podpořit strategickou </a:t>
            </a:r>
          </a:p>
          <a:p>
            <a:pPr algn="ctr"/>
            <a:r>
              <a:rPr lang="cs-CZ" sz="4000" b="1" dirty="0">
                <a:solidFill>
                  <a:srgbClr val="272D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meziobecní spolupráci! </a:t>
            </a:r>
          </a:p>
          <a:p>
            <a:pPr algn="ctr"/>
            <a:endParaRPr lang="cs-CZ" sz="4000" b="1" dirty="0">
              <a:solidFill>
                <a:srgbClr val="272D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3200" b="1" dirty="0">
              <a:solidFill>
                <a:srgbClr val="272D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3200" b="1" dirty="0">
              <a:solidFill>
                <a:srgbClr val="272D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200" b="1" dirty="0">
                <a:solidFill>
                  <a:srgbClr val="272D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9B628FA-DB63-4AAA-9B85-36B378DEA4BB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Picture 4" descr="C:\Users\SvobodaP\Desktop\Logo_CMYK.jpg">
            <a:extLst>
              <a:ext uri="{FF2B5EF4-FFF2-40B4-BE49-F238E27FC236}">
                <a16:creationId xmlns:a16="http://schemas.microsoft.com/office/drawing/2014/main" id="{8101B022-98AB-4858-8694-AC2705EE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999" y="0"/>
            <a:ext cx="1938001" cy="85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cký objekt 3" descr="Potřesení rukou obrys">
            <a:extLst>
              <a:ext uri="{FF2B5EF4-FFF2-40B4-BE49-F238E27FC236}">
                <a16:creationId xmlns:a16="http://schemas.microsoft.com/office/drawing/2014/main" id="{47B9B85C-F9D3-A4B9-0293-FCEEF782D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6451" y="3649055"/>
            <a:ext cx="1321296" cy="132129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82EED4F-8012-4CA5-FD82-5D97F3A5D4E8}"/>
              </a:ext>
            </a:extLst>
          </p:cNvPr>
          <p:cNvSpPr/>
          <p:nvPr/>
        </p:nvSpPr>
        <p:spPr bwMode="auto">
          <a:xfrm>
            <a:off x="0" y="887803"/>
            <a:ext cx="12192000" cy="349982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700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4108B86C-1750-2352-9185-AB3FA2C8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>
            <a:extLst>
              <a:ext uri="{FF2B5EF4-FFF2-40B4-BE49-F238E27FC236}">
                <a16:creationId xmlns:a16="http://schemas.microsoft.com/office/drawing/2014/main" id="{CDCA65A5-CFB4-54B7-E539-B4B6158E61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DCA8103-BD2E-A2FC-DE89-41747ED2CCD9}"/>
              </a:ext>
            </a:extLst>
          </p:cNvPr>
          <p:cNvSpPr txBox="1"/>
          <p:nvPr/>
        </p:nvSpPr>
        <p:spPr>
          <a:xfrm>
            <a:off x="1127448" y="1742262"/>
            <a:ext cx="993710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i="1" dirty="0">
                <a:solidFill>
                  <a:srgbClr val="0BA6D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„Financování neinvestičních nákladů spojených s fungováním společenství obcí, které přispívají k efektivní spolupráci obcí a optimalizaci veřejné správy na mikroregionální úrovni, a to v průběhu roku 2025.“</a:t>
            </a:r>
          </a:p>
          <a:p>
            <a:pPr algn="ctr">
              <a:spcAft>
                <a:spcPts val="600"/>
              </a:spcAft>
            </a:pPr>
            <a:endParaRPr lang="cs-CZ" sz="14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32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Účelem poskytnutí dotace byla zejména podpora zajištění personálních kapacit zajišťujících chod společenství a poskytování sdílených služeb členským obcím a jimi zřizovaným organizacím.</a:t>
            </a:r>
            <a:endParaRPr lang="cs-CZ" sz="3200" b="1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413;p20">
            <a:extLst>
              <a:ext uri="{FF2B5EF4-FFF2-40B4-BE49-F238E27FC236}">
                <a16:creationId xmlns:a16="http://schemas.microsoft.com/office/drawing/2014/main" id="{5F94A12B-E9FD-6FA7-6182-87A43FE91A6A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4;p20">
            <a:extLst>
              <a:ext uri="{FF2B5EF4-FFF2-40B4-BE49-F238E27FC236}">
                <a16:creationId xmlns:a16="http://schemas.microsoft.com/office/drawing/2014/main" id="{270EFC5A-0D6C-5BF2-F6B4-B8040B1B69CC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Podpora činnosti společenství obcí na rok 2025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621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84C017-DFB3-9006-8673-D3FB17691940}"/>
              </a:ext>
            </a:extLst>
          </p:cNvPr>
          <p:cNvSpPr txBox="1"/>
          <p:nvPr/>
        </p:nvSpPr>
        <p:spPr>
          <a:xfrm>
            <a:off x="407368" y="2090993"/>
            <a:ext cx="799288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podaných žádostí –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tj. všechna způsobilá SO</a:t>
            </a: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podpořených žadatelů –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Celková částka alokace – 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20 700 000 Kč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Skutečně se rozdělilo –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20 699 997 Kč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Rozdělení částek – nejvyšší dotace 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931 757 Kč</a:t>
            </a: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x nejnižší dotace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518 217 Kč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Průměrná dotace na 1 společenství činí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900 000 Kč</a:t>
            </a:r>
          </a:p>
        </p:txBody>
      </p:sp>
      <p:sp>
        <p:nvSpPr>
          <p:cNvPr id="2" name="Google Shape;413;p20">
            <a:extLst>
              <a:ext uri="{FF2B5EF4-FFF2-40B4-BE49-F238E27FC236}">
                <a16:creationId xmlns:a16="http://schemas.microsoft.com/office/drawing/2014/main" id="{D338A41A-59C0-230E-31D7-196CDDBE7B6E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4;p20">
            <a:extLst>
              <a:ext uri="{FF2B5EF4-FFF2-40B4-BE49-F238E27FC236}">
                <a16:creationId xmlns:a16="http://schemas.microsoft.com/office/drawing/2014/main" id="{3E5618AD-5507-DB82-CA7F-6D5C5D3A4D6B}"/>
              </a:ext>
            </a:extLst>
          </p:cNvPr>
          <p:cNvSpPr txBox="1"/>
          <p:nvPr/>
        </p:nvSpPr>
        <p:spPr>
          <a:xfrm>
            <a:off x="1" y="341206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Podpora činnosti společenství obcí na rok 2025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90B0D8-ACD6-6B8B-2E50-B531AB2B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30" y="1988840"/>
            <a:ext cx="293497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>
          <a:extLst>
            <a:ext uri="{FF2B5EF4-FFF2-40B4-BE49-F238E27FC236}">
              <a16:creationId xmlns:a16="http://schemas.microsoft.com/office/drawing/2014/main" id="{6F15623B-3BB1-5A6F-A1F1-41E4D4BDE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5">
            <a:extLst>
              <a:ext uri="{FF2B5EF4-FFF2-40B4-BE49-F238E27FC236}">
                <a16:creationId xmlns:a16="http://schemas.microsoft.com/office/drawing/2014/main" id="{D59804F4-A906-80C4-D59A-C8D6733EE307}"/>
              </a:ext>
            </a:extLst>
          </p:cNvPr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</a:pPr>
            <a:r>
              <a:rPr lang="cs-CZ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Arial"/>
              </a:rPr>
              <a:t>Zajímavosti z žádostí o dotaci</a:t>
            </a:r>
            <a:endParaRPr sz="4800" b="1" dirty="0">
              <a:solidFill>
                <a:schemeClr val="lt1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454" name="Google Shape;454;p25">
            <a:extLst>
              <a:ext uri="{FF2B5EF4-FFF2-40B4-BE49-F238E27FC236}">
                <a16:creationId xmlns:a16="http://schemas.microsoft.com/office/drawing/2014/main" id="{50FE7382-5DF4-2B95-369C-6A7B43BFE925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01FA31-0641-BB3D-3784-FB640299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61085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Většina společenství (21) využívá prostředky na administrativní podporu a posílení kapacit,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na zpracování strategických dokumentů,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společenství na sdíleného zaměstnance,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na vzdělávání zaměstnanců,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na komunikaci a web,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společenství na sdíleného úředníka,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na energetiku a společné nákupy energií,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na sdílenou dopravu (taxi pro seniory).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20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AutoShape 5" descr="Výstupní obrázek">
            <a:extLst>
              <a:ext uri="{FF2B5EF4-FFF2-40B4-BE49-F238E27FC236}">
                <a16:creationId xmlns:a16="http://schemas.microsoft.com/office/drawing/2014/main" id="{05A4FEAA-ACAA-3EC6-933C-C2A65F6519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075" y="0"/>
            <a:ext cx="1099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B39B516-B276-824B-D01C-1C952CC5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22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0C9E04-5474-D024-4987-AEFF8B22D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85" y="1569655"/>
            <a:ext cx="5939979" cy="3897704"/>
          </a:xfrm>
          <a:prstGeom prst="rect">
            <a:avLst/>
          </a:prstGeom>
        </p:spPr>
      </p:pic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C19097B8-EDA8-83C0-957A-5DACBCD6AA92}"/>
              </a:ext>
            </a:extLst>
          </p:cNvPr>
          <p:cNvSpPr txBox="1">
            <a:spLocks/>
          </p:cNvSpPr>
          <p:nvPr/>
        </p:nvSpPr>
        <p:spPr bwMode="auto">
          <a:xfrm>
            <a:off x="7320136" y="5409742"/>
            <a:ext cx="3960440" cy="14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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1800" i="1" kern="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Pozn.: Graf vyjadřuje podíl (v %) žádostí s danou aktivitou/oblastí na celkovém počtu přijatých žádostí.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1800" kern="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2803219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91F07F92-401B-8C9C-FEB6-F26A7A8B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>
            <a:extLst>
              <a:ext uri="{FF2B5EF4-FFF2-40B4-BE49-F238E27FC236}">
                <a16:creationId xmlns:a16="http://schemas.microsoft.com/office/drawing/2014/main" id="{0A9C7131-583F-F560-0B12-F7B379A211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66F024-E342-166D-68F3-7E65B1771BF8}"/>
              </a:ext>
            </a:extLst>
          </p:cNvPr>
          <p:cNvSpPr txBox="1"/>
          <p:nvPr/>
        </p:nvSpPr>
        <p:spPr>
          <a:xfrm>
            <a:off x="407368" y="1484784"/>
            <a:ext cx="1159328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 OSR, TUVS team:</a:t>
            </a: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Zajišťuje metodickou podporu realizačním týmů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Provádí průběžný monitoring realizace</a:t>
            </a:r>
            <a:endParaRPr lang="cs-CZ" sz="2800" b="1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Připravilo semináře pro žadatele/příjemce dotace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Analytický nástroj 1) pro SO, 2) jejich členy x 3) nástroj pro diskusi v území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Sběr příkladů dobré praxe 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Očekávaný výsledek – pokračování dotace i v roce 2026</a:t>
            </a:r>
          </a:p>
        </p:txBody>
      </p:sp>
      <p:sp>
        <p:nvSpPr>
          <p:cNvPr id="2" name="Google Shape;413;p20">
            <a:extLst>
              <a:ext uri="{FF2B5EF4-FFF2-40B4-BE49-F238E27FC236}">
                <a16:creationId xmlns:a16="http://schemas.microsoft.com/office/drawing/2014/main" id="{9172A97E-9C20-CA49-839E-D7610CBB63DC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4;p20">
            <a:extLst>
              <a:ext uri="{FF2B5EF4-FFF2-40B4-BE49-F238E27FC236}">
                <a16:creationId xmlns:a16="http://schemas.microsoft.com/office/drawing/2014/main" id="{F41F7ADB-1CB7-8456-3438-74C275C69C10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Průběžný management dotace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5454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CCA59437-1CDE-3FEA-7FF7-CDB1C13BD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>
            <a:extLst>
              <a:ext uri="{FF2B5EF4-FFF2-40B4-BE49-F238E27FC236}">
                <a16:creationId xmlns:a16="http://schemas.microsoft.com/office/drawing/2014/main" id="{AC5232D4-A52B-F75A-7D71-4382D3C043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91FB22-4DC6-EAF1-BAA2-5118BD31B7A2}"/>
              </a:ext>
            </a:extLst>
          </p:cNvPr>
          <p:cNvSpPr txBox="1"/>
          <p:nvPr/>
        </p:nvSpPr>
        <p:spPr>
          <a:xfrm>
            <a:off x="407368" y="1484784"/>
            <a:ext cx="113052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20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pl-PL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Zařazení do rozpočtu na příští rok</a:t>
            </a: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Alokace na příští rok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50 000 000 Kč připravena v rozpočtu MV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Čekáme na schválení státního rozpočtu, resp. rozpočtu MV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Očekávaný výsledek – pokračování dotace i v roce 2026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Způsobilým žadatelem budou SO, která vzniknou (respektive zápis do rejstříku nabyde právní moci) do 31.ledna 2026</a:t>
            </a:r>
          </a:p>
        </p:txBody>
      </p:sp>
      <p:sp>
        <p:nvSpPr>
          <p:cNvPr id="2" name="Google Shape;413;p20">
            <a:extLst>
              <a:ext uri="{FF2B5EF4-FFF2-40B4-BE49-F238E27FC236}">
                <a16:creationId xmlns:a16="http://schemas.microsoft.com/office/drawing/2014/main" id="{37C8CE8F-4516-AAA8-91BA-06C0DAECCCB9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4;p20">
            <a:extLst>
              <a:ext uri="{FF2B5EF4-FFF2-40B4-BE49-F238E27FC236}">
                <a16:creationId xmlns:a16="http://schemas.microsoft.com/office/drawing/2014/main" id="{53CC533C-69DC-C4A0-215A-06485B362D35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Dotační program pro rok 2026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0018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AE350A0E-BCC2-F053-47AE-0A879F1E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>
            <a:extLst>
              <a:ext uri="{FF2B5EF4-FFF2-40B4-BE49-F238E27FC236}">
                <a16:creationId xmlns:a16="http://schemas.microsoft.com/office/drawing/2014/main" id="{3A4C54AE-7469-5968-1EB6-8E7E23AF10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C6C4AC-F9FC-22FD-AFC2-6F459ACABD64}"/>
              </a:ext>
            </a:extLst>
          </p:cNvPr>
          <p:cNvSpPr txBox="1"/>
          <p:nvPr/>
        </p:nvSpPr>
        <p:spPr>
          <a:xfrm>
            <a:off x="263352" y="1390298"/>
            <a:ext cx="1180931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Dohoda s MŠMT o podpoře SO v poslední verzi MAP </a:t>
            </a: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Možnost zapojení SO (případně DSO, které získá postavení SO) jako nositele MAP nebo SO v roli partnera s finančním (bez finančního) příspěvku.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aktivity je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koordinovaného rozvoje školských sítí v území zaměřená na efektivnější správu škol a optimalizaci vzdělávacích služeb, a to formou institutu společenství obcí </a:t>
            </a: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běžného dobrovolného svazku obcí naplňujícího kritéria uvedená v § 53b odst. 1 zákona č. 128/2000 Sb., o obcích (obecní zřízení), jako zřizovatele škol nebo platformy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sdílení kapacit</a:t>
            </a: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Aktivita podpoří </a:t>
            </a:r>
            <a:r>
              <a:rPr lang="cs-CZ" sz="28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tvorbu sdílených kapacit v oblasti administrativních, provozních a pedagogických služeb</a:t>
            </a: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čímž umožní ekonomicky a procesně efektivnější řízení škol.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413;p20">
            <a:extLst>
              <a:ext uri="{FF2B5EF4-FFF2-40B4-BE49-F238E27FC236}">
                <a16:creationId xmlns:a16="http://schemas.microsoft.com/office/drawing/2014/main" id="{5BC0605C-B4F1-76EC-C162-59C298A303FB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4;p20">
            <a:extLst>
              <a:ext uri="{FF2B5EF4-FFF2-40B4-BE49-F238E27FC236}">
                <a16:creationId xmlns:a16="http://schemas.microsoft.com/office/drawing/2014/main" id="{3F052A6D-BCA2-595A-6660-118E246EB714}"/>
              </a:ext>
            </a:extLst>
          </p:cNvPr>
          <p:cNvSpPr txBox="1"/>
          <p:nvPr/>
        </p:nvSpPr>
        <p:spPr>
          <a:xfrm>
            <a:off x="32409" y="341206"/>
            <a:ext cx="121920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 5 /II - </a:t>
            </a:r>
            <a:r>
              <a:rPr lang="cs-CZ" sz="3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Aktivita 3 – Integrace škol v území a sdílené kapacity prostřednictvím společenství obcí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1298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3023AF24-E316-0C6D-1EC3-E310E49BF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>
            <a:extLst>
              <a:ext uri="{FF2B5EF4-FFF2-40B4-BE49-F238E27FC236}">
                <a16:creationId xmlns:a16="http://schemas.microsoft.com/office/drawing/2014/main" id="{78DCEC2C-1B92-8474-5B26-7C2A45CCF7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CC7DCE-F167-5B2F-1577-50E4C362A8DD}"/>
              </a:ext>
            </a:extLst>
          </p:cNvPr>
          <p:cNvSpPr txBox="1"/>
          <p:nvPr/>
        </p:nvSpPr>
        <p:spPr>
          <a:xfrm>
            <a:off x="263352" y="1124744"/>
            <a:ext cx="11665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20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hlinkClick r:id="rId3"/>
              </a:rPr>
              <a:t>Výzva č. 02_25_041 Akční plánování v území – MAP II - OP JAK</a:t>
            </a: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První uzávěrka sběru žádostí byla 31. 7. 2025, další uzávěrky jsou vždy poslední den každého následujícího měsíce až do 30. 9. 2026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Komplementarita k činnosti SO podporované MV, naplňování role strategického dokumentu SO (§ 53a odst. 2 zákona o obcích) na úseku vzdělávání/školství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Spolupráce s ADSO a Partnerstvím pro vzdělávání 2030+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413;p20">
            <a:extLst>
              <a:ext uri="{FF2B5EF4-FFF2-40B4-BE49-F238E27FC236}">
                <a16:creationId xmlns:a16="http://schemas.microsoft.com/office/drawing/2014/main" id="{B6492BCB-2B1B-97B6-04B1-AAA920BC6A6C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14;p20">
            <a:extLst>
              <a:ext uri="{FF2B5EF4-FFF2-40B4-BE49-F238E27FC236}">
                <a16:creationId xmlns:a16="http://schemas.microsoft.com/office/drawing/2014/main" id="{030F0045-43B9-1BBC-1310-100D2C95DFF5}"/>
              </a:ext>
            </a:extLst>
          </p:cNvPr>
          <p:cNvSpPr txBox="1"/>
          <p:nvPr/>
        </p:nvSpPr>
        <p:spPr>
          <a:xfrm>
            <a:off x="-263352" y="260648"/>
            <a:ext cx="121920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pl-PL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 5 /II - </a:t>
            </a:r>
            <a:r>
              <a:rPr lang="cs-CZ" sz="3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Aktivita 3 – Integrace škol v území a sdílené kapacity prostřednictvím společenství obcí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62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>
          <a:extLst>
            <a:ext uri="{FF2B5EF4-FFF2-40B4-BE49-F238E27FC236}">
              <a16:creationId xmlns:a16="http://schemas.microsoft.com/office/drawing/2014/main" id="{EF1EC73E-A7A0-42F1-5099-8F8C2209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">
            <a:extLst>
              <a:ext uri="{FF2B5EF4-FFF2-40B4-BE49-F238E27FC236}">
                <a16:creationId xmlns:a16="http://schemas.microsoft.com/office/drawing/2014/main" id="{5D48F066-E797-D4B4-9553-8B4CCF7E0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3047" y="1916832"/>
            <a:ext cx="11165905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0BA6D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Spolupráce s Asociací dobrovolných svazků obcí, ADSO 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cs-CZ" sz="28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2800" b="1" dirty="0"/>
              <a:t>Setkání se společenstvími obcí dne 3.11.2025 od 10 hod. 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pl-PL" sz="2800" b="1" dirty="0"/>
              <a:t>v zámeckém sále v Pacově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pl-PL" sz="2800" b="1" dirty="0"/>
          </a:p>
          <a:p>
            <a:pPr marL="0" lvl="0" indent="0" algn="ctr">
              <a:buNone/>
            </a:pPr>
            <a:r>
              <a:rPr lang="pl-PL" sz="2800" b="1" dirty="0">
                <a:solidFill>
                  <a:srgbClr val="0BA6D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Spolupráce s kraji: Středočeský, Jihomoravský</a:t>
            </a:r>
          </a:p>
          <a:p>
            <a:pPr marL="0" lvl="0" indent="0" algn="ctr">
              <a:spcBef>
                <a:spcPct val="0"/>
              </a:spcBef>
              <a:buNone/>
            </a:pPr>
            <a:endParaRPr sz="2800" b="1" dirty="0">
              <a:solidFill>
                <a:srgbClr val="272D58"/>
              </a:solidFill>
            </a:endParaRPr>
          </a:p>
        </p:txBody>
      </p:sp>
      <p:sp>
        <p:nvSpPr>
          <p:cNvPr id="453" name="Google Shape;453;p25">
            <a:extLst>
              <a:ext uri="{FF2B5EF4-FFF2-40B4-BE49-F238E27FC236}">
                <a16:creationId xmlns:a16="http://schemas.microsoft.com/office/drawing/2014/main" id="{C3F6FE60-493F-75A7-C387-D3F81810E0E6}"/>
              </a:ext>
            </a:extLst>
          </p:cNvPr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Další aktivity MV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5">
            <a:extLst>
              <a:ext uri="{FF2B5EF4-FFF2-40B4-BE49-F238E27FC236}">
                <a16:creationId xmlns:a16="http://schemas.microsoft.com/office/drawing/2014/main" id="{B410BD3F-D020-875D-D813-FE087ED1D1AD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6932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ublic Administration II - CZE">
  <a:themeElements>
    <a:clrScheme name="Public Administration - CZ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c Administration - CZ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ublic Administration - CZ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c Administration - CZ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c Administration - CZ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1B23B9E50EA438B84245929C481EA" ma:contentTypeVersion="4" ma:contentTypeDescription="Create a new document." ma:contentTypeScope="" ma:versionID="d3f1ed704782f70ea46bd588467406a6">
  <xsd:schema xmlns:xsd="http://www.w3.org/2001/XMLSchema" xmlns:xs="http://www.w3.org/2001/XMLSchema" xmlns:p="http://schemas.microsoft.com/office/2006/metadata/properties" xmlns:ns3="94cba864-ef06-4db5-85c8-458dd846b3dc" targetNamespace="http://schemas.microsoft.com/office/2006/metadata/properties" ma:root="true" ma:fieldsID="3aa58d8dc3c37469749eaefb3101f6eb" ns3:_="">
    <xsd:import namespace="94cba864-ef06-4db5-85c8-458dd846b3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ba864-ef06-4db5-85c8-458dd846b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3D877-080C-4A1F-A9E7-10D7951A5BED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4cba864-ef06-4db5-85c8-458dd846b3d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1F5847-17CA-4556-B83F-9BDC8FD0FD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0D4F6-A9CC-4498-9DD1-BA46B2754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ba864-ef06-4db5-85c8-458dd846b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Public Administration II - CZE</Template>
  <TotalTime>23290</TotalTime>
  <Words>696</Words>
  <Application>Microsoft Office PowerPoint</Application>
  <PresentationFormat>Širokoúhlá obrazovka</PresentationFormat>
  <Paragraphs>87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Public Administration II - CZE</vt:lpstr>
      <vt:lpstr>Od myšlenky k projektu: využití dotačního titulu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administration in  the constitutional framework of the Czech Republic</dc:title>
  <dc:creator>Fejtek</dc:creator>
  <cp:lastModifiedBy>Ing. Marek Jetmar, Ph.D.</cp:lastModifiedBy>
  <cp:revision>1036</cp:revision>
  <cp:lastPrinted>2021-12-02T08:27:05Z</cp:lastPrinted>
  <dcterms:created xsi:type="dcterms:W3CDTF">2015-04-22T08:39:42Z</dcterms:created>
  <dcterms:modified xsi:type="dcterms:W3CDTF">2025-10-08T06:10:03Z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0x010100AE11B23B9E50EA438B84245929C481EA</vt:lpwstr>
  </property>
</Properties>
</file>