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8" r:id="rId6"/>
    <p:sldMasterId id="2147483694" r:id="rId7"/>
    <p:sldMasterId id="2147483665" r:id="rId8"/>
    <p:sldMasterId id="2147483700" r:id="rId9"/>
    <p:sldMasterId id="2147483684" r:id="rId10"/>
    <p:sldMasterId id="2147483680" r:id="rId11"/>
    <p:sldMasterId id="2147483676" r:id="rId12"/>
  </p:sldMasterIdLst>
  <p:notesMasterIdLst>
    <p:notesMasterId r:id="rId41"/>
  </p:notesMasterIdLst>
  <p:handoutMasterIdLst>
    <p:handoutMasterId r:id="rId42"/>
  </p:handoutMasterIdLst>
  <p:sldIdLst>
    <p:sldId id="306" r:id="rId13"/>
    <p:sldId id="722" r:id="rId14"/>
    <p:sldId id="723" r:id="rId15"/>
    <p:sldId id="724" r:id="rId16"/>
    <p:sldId id="726" r:id="rId17"/>
    <p:sldId id="725" r:id="rId18"/>
    <p:sldId id="728" r:id="rId19"/>
    <p:sldId id="727" r:id="rId20"/>
    <p:sldId id="729" r:id="rId21"/>
    <p:sldId id="730" r:id="rId22"/>
    <p:sldId id="754" r:id="rId23"/>
    <p:sldId id="755" r:id="rId24"/>
    <p:sldId id="735" r:id="rId25"/>
    <p:sldId id="738" r:id="rId26"/>
    <p:sldId id="742" r:id="rId27"/>
    <p:sldId id="741" r:id="rId28"/>
    <p:sldId id="743" r:id="rId29"/>
    <p:sldId id="744" r:id="rId30"/>
    <p:sldId id="745" r:id="rId31"/>
    <p:sldId id="746" r:id="rId32"/>
    <p:sldId id="747" r:id="rId33"/>
    <p:sldId id="748" r:id="rId34"/>
    <p:sldId id="749" r:id="rId35"/>
    <p:sldId id="750" r:id="rId36"/>
    <p:sldId id="751" r:id="rId37"/>
    <p:sldId id="752" r:id="rId38"/>
    <p:sldId id="753" r:id="rId39"/>
    <p:sldId id="322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Miroslav Ing. Ph.D." initials="MMI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07546"/>
    <a:srgbClr val="F9BF73"/>
    <a:srgbClr val="CFCFCF"/>
    <a:srgbClr val="66BFAE"/>
    <a:srgbClr val="FF6600"/>
    <a:srgbClr val="E9DC4E"/>
    <a:srgbClr val="E94C55"/>
    <a:srgbClr val="2896D4"/>
    <a:srgbClr val="4FB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545" autoAdjust="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803\AppData\Local\Microsoft\Windows\INetCache\Content.Outlook\HKPN4579\Provozn&#237;%20saldo%20a%20deficit%20S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337\AppData\Local\Temp\BW\Analyzer\Workbooks\Bilance%20obec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PREZENTACE%20a%20&#353;kolen&#237;\tabulky%20a%20grafy%20do%20prezentac&#237;\2025-02%20stru&#269;n&#233;%20makr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\users\10803\_12%20-%20Financov&#225;n&#237;%20&#250;zemn&#237;ch%20rozpo&#269;t&#367;\01%20DA&#327;OV&#201;%20P&#344;&#205;JMY%20&#218;SC\RUD\Predikce,%20skute&#269;nost\2025-09%20Propo&#269;tov&#225;%20predikce%20DP%20&#218;SC_mae%20srpen%2025-aktualizace19.9_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_12%20-%20Financov&#225;n&#237;%20&#250;zemn&#237;ch%20rozpo&#269;t&#367;\01%20DA&#327;OV&#201;%20P&#344;&#205;JMY%20&#218;SC\RUD\Predikce,%20skute&#269;nost\2025-04%20Propo&#269;tov&#225;%20predikce%20DP%20&#218;SC_mae%20duben%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_12%20-%20Financov&#225;n&#237;%20&#250;zemn&#237;ch%20rozpo&#269;t&#367;\01%20DA&#327;OV&#201;%20P&#344;&#205;JMY%20&#218;SC\RUD\KRIT&#201;RIA\Nepedagogov&#233;\2025-09%20odhadovan&#253;%20v&#253;nos%20na%20&#382;&#225;ka%20&#218;SC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_12%20-%20Financov&#225;n&#237;%20&#250;zemn&#237;ch%20rozpo&#269;t&#367;\01%20DA&#327;OV&#201;%20P&#344;&#205;JMY%20&#218;SC\RUD\KRIT&#201;RIA\Nepedagogov&#233;\2025-09%20odhadovan&#253;%20v&#253;nos%20na%20&#382;&#225;ka%20&#218;SC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_12%20-%20Financov&#225;n&#237;%20&#250;zemn&#237;ch%20rozpo&#269;t&#367;\01%20DA&#327;OV&#201;%20P&#344;&#205;JMY%20&#218;SC\RUD\Predikce,%20skute&#269;nost\2025-04%20Propo&#269;tov&#225;%20predikce%20DP%20&#218;SC_mae%20duben%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803\AppData\Local\Microsoft\Windows\INetCache\Content.Outlook\HKPN4579\2024%20RUD%20krit&#233;rium%20&#382;&#225;ci%20-%20graf%20a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PREZENTACE%20a%20&#353;kolen&#237;\tabulky%20a%20grafy%20do%20prezentac&#237;\Provozn&#237;%20saldo%20a%20deficit%20S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337\Desktop\Podklady\propojen&#237;%20prezentace%20&#344;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rad.mfcr.cz\NS1\odbory\Sekce06\Karel%20TYLL\&#344;ady\12%20-%20Data_ministr_a_NM06_aktualizace_04_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337\Desktop\Nevyu&#382;it&#253;%20investi&#269;n&#237;%20potenci&#225;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337\Desktop\Nevyu&#382;it&#253;%20investi&#269;n&#237;%20potenci&#225;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rad.mfcr.cz\NS1\odbory\Sekce06\Karel%20TYLL\&#344;ady\12%20-%20Data_ministr_a_NM06_aktualizace_06_2025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 smtClean="0">
                <a:solidFill>
                  <a:schemeClr val="tx1"/>
                </a:solidFill>
              </a:rPr>
              <a:t>Saldo a provozní saldo SR</a:t>
            </a:r>
            <a:endParaRPr lang="en-GB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'Provozní saldo a saldo SR'!$B$8</c:f>
              <c:strCache>
                <c:ptCount val="1"/>
                <c:pt idx="0">
                  <c:v>Provozní saldo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346219605635831E-2"/>
                  <c:y val="-3.8967553959487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11-4313-B1A5-3F41EBC58602}"/>
                </c:ext>
              </c:extLst>
            </c:dLbl>
            <c:dLbl>
              <c:idx val="1"/>
              <c:layout>
                <c:manualLayout>
                  <c:x val="-3.6083830070086767E-2"/>
                  <c:y val="-2.4275428408922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B0B-47D9-90B2-35F1F9ECFB63}"/>
                </c:ext>
              </c:extLst>
            </c:dLbl>
            <c:dLbl>
              <c:idx val="2"/>
              <c:layout>
                <c:manualLayout>
                  <c:x val="-4.4859291602069917E-2"/>
                  <c:y val="3.3487256121965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B0B-47D9-90B2-35F1F9ECFB63}"/>
                </c:ext>
              </c:extLst>
            </c:dLbl>
            <c:dLbl>
              <c:idx val="7"/>
              <c:layout>
                <c:manualLayout>
                  <c:x val="-2.9977628635346757E-2"/>
                  <c:y val="-5.8126084638065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0B-47D9-90B2-35F1F9ECFB63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'Provozní saldo a saldo SR'!$C$3:$N$3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'Provozní saldo a saldo SR'!$C$8:$N$8</c:f>
              <c:numCache>
                <c:formatCode>#,##0.00</c:formatCode>
                <c:ptCount val="12"/>
                <c:pt idx="0">
                  <c:v>-50.567587082739919</c:v>
                </c:pt>
                <c:pt idx="1">
                  <c:v>-34.088385449420002</c:v>
                </c:pt>
                <c:pt idx="2">
                  <c:v>-8.59799742780001</c:v>
                </c:pt>
                <c:pt idx="3">
                  <c:v>44.654724652659752</c:v>
                </c:pt>
                <c:pt idx="4">
                  <c:v>35.166072386680071</c:v>
                </c:pt>
                <c:pt idx="5">
                  <c:v>33.517826627830118</c:v>
                </c:pt>
                <c:pt idx="6">
                  <c:v>25.615286776489938</c:v>
                </c:pt>
                <c:pt idx="7">
                  <c:v>-291.99547655802007</c:v>
                </c:pt>
                <c:pt idx="8">
                  <c:v>-324.51854423921009</c:v>
                </c:pt>
                <c:pt idx="9">
                  <c:v>-250.65891917213003</c:v>
                </c:pt>
                <c:pt idx="10">
                  <c:v>-211.24616521613007</c:v>
                </c:pt>
                <c:pt idx="11">
                  <c:v>-173.19508060945986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B-47D9-90B2-35F1F9ECFB63}"/>
            </c:ext>
          </c:extLst>
        </c:ser>
        <c:ser>
          <c:idx val="1"/>
          <c:order val="1"/>
          <c:tx>
            <c:strRef>
              <c:f>'Provozní saldo a saldo SR'!$B$15</c:f>
              <c:strCache>
                <c:ptCount val="1"/>
                <c:pt idx="0">
                  <c:v>Saldo hospodaření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7406117962642309E-2"/>
                  <c:y val="-2.1326488940339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0B-47D9-90B2-35F1F9ECFB63}"/>
                </c:ext>
              </c:extLst>
            </c:dLbl>
            <c:dLbl>
              <c:idx val="6"/>
              <c:layout>
                <c:manualLayout>
                  <c:x val="-5.1438651376506606E-2"/>
                  <c:y val="4.251653048258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0B-47D9-90B2-35F1F9ECFB63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'Provozní saldo a saldo SR'!$C$3:$N$3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'Provozní saldo a saldo SR'!$C$15:$N$15</c:f>
              <c:numCache>
                <c:formatCode>#,##0.00</c:formatCode>
                <c:ptCount val="12"/>
                <c:pt idx="0">
                  <c:v>-81.264426905180017</c:v>
                </c:pt>
                <c:pt idx="1">
                  <c:v>-77.782245253919882</c:v>
                </c:pt>
                <c:pt idx="2">
                  <c:v>-62.804243282200105</c:v>
                </c:pt>
                <c:pt idx="3">
                  <c:v>61.774041352330187</c:v>
                </c:pt>
                <c:pt idx="4">
                  <c:v>-6.1512739194399728</c:v>
                </c:pt>
                <c:pt idx="5">
                  <c:v>2.9436287357800666</c:v>
                </c:pt>
                <c:pt idx="6">
                  <c:v>-28.515737355079864</c:v>
                </c:pt>
                <c:pt idx="7">
                  <c:v>-367.44997523070992</c:v>
                </c:pt>
                <c:pt idx="8">
                  <c:v>-419.68785855490023</c:v>
                </c:pt>
                <c:pt idx="9">
                  <c:v>-360.40186851625003</c:v>
                </c:pt>
                <c:pt idx="10">
                  <c:v>-288.51572293375989</c:v>
                </c:pt>
                <c:pt idx="11">
                  <c:v>-271.39878275976002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0B-47D9-90B2-35F1F9EC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439512"/>
        <c:axId val="560440168"/>
      </c:lineChart>
      <c:catAx>
        <c:axId val="560439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0440168"/>
        <c:crosses val="autoZero"/>
        <c:auto val="1"/>
        <c:lblAlgn val="ctr"/>
        <c:lblOffset val="100"/>
        <c:noMultiLvlLbl val="0"/>
      </c:catAx>
      <c:valAx>
        <c:axId val="56044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0439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C-4908-8BF1-6BC332BAAD6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C-4908-8BF1-6BC332BAAD6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List1!$P$22:$P$24</c:f>
              <c:strCache>
                <c:ptCount val="3"/>
                <c:pt idx="0">
                  <c:v>v ČNB</c:v>
                </c:pt>
                <c:pt idx="1">
                  <c:v>termínovaný účet mimo ČNB</c:v>
                </c:pt>
                <c:pt idx="2">
                  <c:v>běžný účet</c:v>
                </c:pt>
              </c:strCache>
            </c:strRef>
          </c:cat>
          <c:val>
            <c:numRef>
              <c:f>List1!$Q$22:$Q$24</c:f>
              <c:numCache>
                <c:formatCode>0%</c:formatCode>
                <c:ptCount val="3"/>
                <c:pt idx="0" formatCode="0.00%">
                  <c:v>3.4000000000000002E-2</c:v>
                </c:pt>
                <c:pt idx="1">
                  <c:v>0.19600000000000001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4C-4908-8BF1-6BC332BAAD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63"/>
        <c:axId val="756106344"/>
        <c:axId val="756102080"/>
      </c:barChart>
      <c:catAx>
        <c:axId val="75610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6102080"/>
        <c:crosses val="autoZero"/>
        <c:auto val="1"/>
        <c:lblAlgn val="ctr"/>
        <c:lblOffset val="100"/>
        <c:noMultiLvlLbl val="0"/>
      </c:catAx>
      <c:valAx>
        <c:axId val="75610208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610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Schválený
rozpočet
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715373620929067E-2"/>
                  <c:y val="-2.0095880028123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62-4F4F-AD16-5B94DCC55893}"/>
                </c:ext>
              </c:extLst>
            </c:dLbl>
            <c:dLbl>
              <c:idx val="1"/>
              <c:layout>
                <c:manualLayout>
                  <c:x val="-8.631405675387168E-3"/>
                  <c:y val="3.34931333802058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62-4F4F-AD16-5B94DCC5589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962-4F4F-AD16-5B94DCC55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List1!$A$3:$A$5</c:f>
              <c:strCache>
                <c:ptCount val="3"/>
                <c:pt idx="0">
                  <c:v>Daňové příjmy</c:v>
                </c:pt>
                <c:pt idx="1">
                  <c:v>Kapitálové výdaje </c:v>
                </c:pt>
                <c:pt idx="2">
                  <c:v>Saldo příjmů a výdajů </c:v>
                </c:pt>
              </c:strCache>
            </c:strRef>
          </c:cat>
          <c:val>
            <c:numRef>
              <c:f>List1!$B$3:$B$5</c:f>
              <c:numCache>
                <c:formatCode>#,##0.00</c:formatCode>
                <c:ptCount val="3"/>
                <c:pt idx="0">
                  <c:v>233.28037282136</c:v>
                </c:pt>
                <c:pt idx="1">
                  <c:v>132.59230337314</c:v>
                </c:pt>
                <c:pt idx="2">
                  <c:v>-72.2222522239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2-4F4F-AD16-5B94DCC5589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Rozpočet
po změnách
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962-4F4F-AD16-5B94DCC55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List1!$A$3:$A$5</c:f>
              <c:strCache>
                <c:ptCount val="3"/>
                <c:pt idx="0">
                  <c:v>Daňové příjmy</c:v>
                </c:pt>
                <c:pt idx="1">
                  <c:v>Kapitálové výdaje </c:v>
                </c:pt>
                <c:pt idx="2">
                  <c:v>Saldo příjmů a výdajů </c:v>
                </c:pt>
              </c:strCache>
            </c:strRef>
          </c:cat>
          <c:val>
            <c:numRef>
              <c:f>List1!$C$3:$C$5</c:f>
              <c:numCache>
                <c:formatCode>#,##0.00</c:formatCode>
                <c:ptCount val="3"/>
                <c:pt idx="0">
                  <c:v>244.2366942367</c:v>
                </c:pt>
                <c:pt idx="1">
                  <c:v>160.33098140355</c:v>
                </c:pt>
                <c:pt idx="2">
                  <c:v>-84.232238790319997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2-4F4F-AD16-5B94DCC5589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Skutečnost
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536530215696788E-2"/>
                  <c:y val="3.34931333802061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62-4F4F-AD16-5B94DCC55893}"/>
                </c:ext>
              </c:extLst>
            </c:dLbl>
            <c:dLbl>
              <c:idx val="1"/>
              <c:layout>
                <c:manualLayout>
                  <c:x val="8.631405675386979E-3"/>
                  <c:y val="-6.140336852675827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962-4F4F-AD16-5B94DCC55893}"/>
                </c:ext>
              </c:extLst>
            </c:dLbl>
            <c:dLbl>
              <c:idx val="2"/>
              <c:layout>
                <c:manualLayout>
                  <c:x val="-1.265924874984594E-16"/>
                  <c:y val="1.6746566690103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A8-4DFA-A7FD-1CDA62372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List1!$A$3:$A$5</c:f>
              <c:strCache>
                <c:ptCount val="3"/>
                <c:pt idx="0">
                  <c:v>Daňové příjmy</c:v>
                </c:pt>
                <c:pt idx="1">
                  <c:v>Kapitálové výdaje </c:v>
                </c:pt>
                <c:pt idx="2">
                  <c:v>Saldo příjmů a výdajů </c:v>
                </c:pt>
              </c:strCache>
            </c:strRef>
          </c:cat>
          <c:val>
            <c:numRef>
              <c:f>List1!$D$3:$D$5</c:f>
              <c:numCache>
                <c:formatCode>#,##0.00</c:formatCode>
                <c:ptCount val="3"/>
                <c:pt idx="0">
                  <c:v>249.71991393098</c:v>
                </c:pt>
                <c:pt idx="1">
                  <c:v>104.84805239209</c:v>
                </c:pt>
                <c:pt idx="2">
                  <c:v>18.22139330601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2-4F4F-AD16-5B94DCC558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59227064"/>
        <c:axId val="559227392"/>
      </c:barChart>
      <c:catAx>
        <c:axId val="55922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9227392"/>
        <c:crosses val="autoZero"/>
        <c:auto val="1"/>
        <c:lblAlgn val="ctr"/>
        <c:lblOffset val="100"/>
        <c:noMultiLvlLbl val="0"/>
      </c:catAx>
      <c:valAx>
        <c:axId val="5592273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9227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ysClr val="windowText" lastClr="000000"/>
                </a:solidFill>
              </a:rPr>
              <a:t>Makroekonomické indikátory 8/2025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B82-484D-B3B0-6FB3308D5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List1!$B$2:$B$8</c:f>
              <c:strCache>
                <c:ptCount val="7"/>
                <c:pt idx="0">
                  <c:v>růst reálného HDP</c:v>
                </c:pt>
                <c:pt idx="1">
                  <c:v>inflace</c:v>
                </c:pt>
                <c:pt idx="2">
                  <c:v>nezaměstnanost</c:v>
                </c:pt>
                <c:pt idx="3">
                  <c:v>růst mezd a platů</c:v>
                </c:pt>
                <c:pt idx="4">
                  <c:v>spotřeba domácností</c:v>
                </c:pt>
                <c:pt idx="5">
                  <c:v>spotřeba vládního sektoru</c:v>
                </c:pt>
                <c:pt idx="6">
                  <c:v>investice</c:v>
                </c:pt>
              </c:strCache>
            </c:strRef>
          </c:cat>
          <c:val>
            <c:numRef>
              <c:f>List1!$C$2:$C$8</c:f>
              <c:numCache>
                <c:formatCode>0.0%</c:formatCode>
                <c:ptCount val="7"/>
                <c:pt idx="0">
                  <c:v>1.2E-2</c:v>
                </c:pt>
                <c:pt idx="1">
                  <c:v>2.4E-2</c:v>
                </c:pt>
                <c:pt idx="2">
                  <c:v>2.5999999999999999E-2</c:v>
                </c:pt>
                <c:pt idx="3">
                  <c:v>6.8000000000000005E-2</c:v>
                </c:pt>
                <c:pt idx="4">
                  <c:v>2.4E-2</c:v>
                </c:pt>
                <c:pt idx="5">
                  <c:v>3.2000000000000001E-2</c:v>
                </c:pt>
                <c:pt idx="6">
                  <c:v>-2.7999999999999997E-2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2-484D-B3B0-6FB3308D5BAB}"/>
            </c:ext>
          </c:extLst>
        </c:ser>
        <c:ser>
          <c:idx val="1"/>
          <c:order val="1"/>
          <c:tx>
            <c:strRef>
              <c:f>List1!$D$1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List1!$B$2:$B$8</c:f>
              <c:strCache>
                <c:ptCount val="7"/>
                <c:pt idx="0">
                  <c:v>růst reálného HDP</c:v>
                </c:pt>
                <c:pt idx="1">
                  <c:v>inflace</c:v>
                </c:pt>
                <c:pt idx="2">
                  <c:v>nezaměstnanost</c:v>
                </c:pt>
                <c:pt idx="3">
                  <c:v>růst mezd a platů</c:v>
                </c:pt>
                <c:pt idx="4">
                  <c:v>spotřeba domácností</c:v>
                </c:pt>
                <c:pt idx="5">
                  <c:v>spotřeba vládního sektoru</c:v>
                </c:pt>
                <c:pt idx="6">
                  <c:v>investice</c:v>
                </c:pt>
              </c:strCache>
            </c:strRef>
          </c:cat>
          <c:val>
            <c:numRef>
              <c:f>List1!$D$2:$D$8</c:f>
              <c:numCache>
                <c:formatCode>0.0%</c:formatCode>
                <c:ptCount val="7"/>
                <c:pt idx="0">
                  <c:v>2.1000000000000001E-2</c:v>
                </c:pt>
                <c:pt idx="1">
                  <c:v>2.4E-2</c:v>
                </c:pt>
                <c:pt idx="2">
                  <c:v>2.5999999999999999E-2</c:v>
                </c:pt>
                <c:pt idx="3">
                  <c:v>6.6000000000000003E-2</c:v>
                </c:pt>
                <c:pt idx="4">
                  <c:v>0.03</c:v>
                </c:pt>
                <c:pt idx="5">
                  <c:v>1.9E-2</c:v>
                </c:pt>
                <c:pt idx="6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2-484D-B3B0-6FB3308D5B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71601184"/>
        <c:axId val="371601512"/>
      </c:barChart>
      <c:catAx>
        <c:axId val="37160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601512"/>
        <c:crosses val="autoZero"/>
        <c:auto val="1"/>
        <c:lblAlgn val="ctr"/>
        <c:lblOffset val="100"/>
        <c:noMultiLvlLbl val="0"/>
      </c:catAx>
      <c:valAx>
        <c:axId val="371601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60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ysClr val="windowText" lastClr="000000"/>
                </a:solidFill>
              </a:rPr>
              <a:t>Změna oproti předchozí</a:t>
            </a:r>
            <a:r>
              <a:rPr lang="cs-CZ" sz="2000" b="1" baseline="0" dirty="0">
                <a:solidFill>
                  <a:sysClr val="windowText" lastClr="000000"/>
                </a:solidFill>
              </a:rPr>
              <a:t> predikci  (duben bez NPP</a:t>
            </a:r>
            <a:r>
              <a:rPr lang="cs-CZ" sz="2000" b="1" baseline="0" dirty="0" smtClean="0">
                <a:solidFill>
                  <a:sysClr val="windowText" lastClr="000000"/>
                </a:solidFill>
              </a:rPr>
              <a:t>)</a:t>
            </a:r>
          </a:p>
          <a:p>
            <a:pPr>
              <a:defRPr/>
            </a:pPr>
            <a:r>
              <a:rPr lang="en-US" sz="1600" b="1" baseline="0" dirty="0" smtClean="0">
                <a:solidFill>
                  <a:sysClr val="windowText" lastClr="000000"/>
                </a:solidFill>
              </a:rPr>
              <a:t>[</a:t>
            </a:r>
            <a:r>
              <a:rPr lang="cs-CZ" sz="1600" b="1" baseline="0" dirty="0" smtClean="0">
                <a:solidFill>
                  <a:sysClr val="windowText" lastClr="000000"/>
                </a:solidFill>
              </a:rPr>
              <a:t>mld</a:t>
            </a:r>
            <a:r>
              <a:rPr lang="cs-CZ" sz="1600" b="1" baseline="0" dirty="0">
                <a:solidFill>
                  <a:sysClr val="windowText" lastClr="000000"/>
                </a:solidFill>
              </a:rPr>
              <a:t>. Kč </a:t>
            </a:r>
            <a:r>
              <a:rPr lang="en-US" sz="1600" b="1" baseline="0" dirty="0" smtClean="0">
                <a:solidFill>
                  <a:sysClr val="windowText" lastClr="000000"/>
                </a:solidFill>
              </a:rPr>
              <a:t>]</a:t>
            </a:r>
            <a:endParaRPr lang="cs-CZ" sz="12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7401170982507386"/>
          <c:y val="1.8957562923186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obce</c:v>
          </c:tx>
          <c:spPr>
            <a:solidFill>
              <a:schemeClr val="accent1">
                <a:lumMod val="60000"/>
                <a:lumOff val="40000"/>
                <a:alpha val="8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'09-2025 (2)'!$M$4:$N$4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'09-2025 (2)'!$M$13:$N$13</c:f>
              <c:numCache>
                <c:formatCode>#\ ##0.0_ ;[Red]\-#\ ##0.0\ </c:formatCode>
                <c:ptCount val="2"/>
                <c:pt idx="0">
                  <c:v>3.3500000000000054</c:v>
                </c:pt>
                <c:pt idx="1">
                  <c:v>11.050000000000011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D-4E1B-A30F-625B1A148984}"/>
            </c:ext>
          </c:extLst>
        </c:ser>
        <c:ser>
          <c:idx val="1"/>
          <c:order val="1"/>
          <c:tx>
            <c:v>kraje</c:v>
          </c:tx>
          <c:spPr>
            <a:solidFill>
              <a:srgbClr val="C00000">
                <a:alpha val="48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742053196803501E-3"/>
                  <c:y val="1.03821736603599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9D-4E1B-A30F-625B1A14898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'09-2025 (2)'!$M$4:$N$4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'09-2025 (2)'!$M$23:$N$23</c:f>
              <c:numCache>
                <c:formatCode>0.0</c:formatCode>
                <c:ptCount val="2"/>
                <c:pt idx="0" formatCode="#\ ##0.0_ ;[Red]\-#\ ##0.0\ ">
                  <c:v>1.3000000000000007</c:v>
                </c:pt>
                <c:pt idx="1">
                  <c:v>4.0000000000000142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D-4E1B-A30F-625B1A148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6"/>
        <c:axId val="614376544"/>
        <c:axId val="614377200"/>
      </c:barChart>
      <c:catAx>
        <c:axId val="6143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4377200"/>
        <c:crosses val="autoZero"/>
        <c:auto val="1"/>
        <c:lblAlgn val="ctr"/>
        <c:lblOffset val="100"/>
        <c:noMultiLvlLbl val="0"/>
      </c:catAx>
      <c:valAx>
        <c:axId val="614377200"/>
        <c:scaling>
          <c:orientation val="minMax"/>
        </c:scaling>
        <c:delete val="1"/>
        <c:axPos val="l"/>
        <c:numFmt formatCode="#\ ##0.0_ ;[Red]\-#\ ##0.0\ " sourceLinked="1"/>
        <c:majorTickMark val="none"/>
        <c:minorTickMark val="none"/>
        <c:tickLblPos val="nextTo"/>
        <c:crossAx val="61437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ysClr val="windowText" lastClr="000000"/>
                </a:solidFill>
              </a:rPr>
              <a:t>Procentuální změny inkasa sdílených daní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'08-2025 bez DHH'!$M$3</c:f>
              <c:strCache>
                <c:ptCount val="1"/>
                <c:pt idx="0">
                  <c:v>obce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6,2%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DF-4A9B-A170-65C3E1F859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13,8%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DF-4A9B-A170-65C3E1F859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'08-2025 bez DHH'!$N$2:$P$2</c:f>
              <c:strCache>
                <c:ptCount val="3"/>
                <c:pt idx="0">
                  <c:v>2025</c:v>
                </c:pt>
                <c:pt idx="1">
                  <c:v>2026 (bez NPP)</c:v>
                </c:pt>
                <c:pt idx="2">
                  <c:v>2026 (s NPP)</c:v>
                </c:pt>
              </c:strCache>
            </c:strRef>
          </c:cat>
          <c:val>
            <c:numRef>
              <c:f>'08-2025 bez DHH'!$N$3:$P$3</c:f>
              <c:numCache>
                <c:formatCode>0.00%</c:formatCode>
                <c:ptCount val="3"/>
                <c:pt idx="0">
                  <c:v>4.3999999999999997E-2</c:v>
                </c:pt>
                <c:pt idx="1">
                  <c:v>6.0999999999999999E-2</c:v>
                </c:pt>
                <c:pt idx="2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F-4A9B-A170-65C3E1F8590F}"/>
            </c:ext>
          </c:extLst>
        </c:ser>
        <c:ser>
          <c:idx val="1"/>
          <c:order val="1"/>
          <c:tx>
            <c:strRef>
              <c:f>'08-2025 bez DHH'!$M$4</c:f>
              <c:strCache>
                <c:ptCount val="1"/>
                <c:pt idx="0">
                  <c:v>kraje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5,9%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DF-4A9B-A170-65C3E1F859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15,1%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DF-4A9B-A170-65C3E1F859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'08-2025 bez DHH'!$N$2:$P$2</c:f>
              <c:strCache>
                <c:ptCount val="3"/>
                <c:pt idx="0">
                  <c:v>2025</c:v>
                </c:pt>
                <c:pt idx="1">
                  <c:v>2026 (bez NPP)</c:v>
                </c:pt>
                <c:pt idx="2">
                  <c:v>2026 (s NPP)</c:v>
                </c:pt>
              </c:strCache>
            </c:strRef>
          </c:cat>
          <c:val>
            <c:numRef>
              <c:f>'08-2025 bez DHH'!$N$4:$P$4</c:f>
              <c:numCache>
                <c:formatCode>0.00%</c:formatCode>
                <c:ptCount val="3"/>
                <c:pt idx="0">
                  <c:v>4.3999999999999997E-2</c:v>
                </c:pt>
                <c:pt idx="1">
                  <c:v>5.8000000000000003E-2</c:v>
                </c:pt>
                <c:pt idx="2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DF-4A9B-A170-65C3E1F85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67014536"/>
        <c:axId val="1067015848"/>
      </c:barChart>
      <c:catAx>
        <c:axId val="106701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7015848"/>
        <c:crosses val="autoZero"/>
        <c:auto val="1"/>
        <c:lblAlgn val="ctr"/>
        <c:lblOffset val="100"/>
        <c:noMultiLvlLbl val="0"/>
      </c:catAx>
      <c:valAx>
        <c:axId val="1067015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70145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Výnos </a:t>
            </a:r>
            <a:r>
              <a:rPr lang="cs-CZ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„na žáka“ – obce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2592584988606593E-2"/>
          <c:y val="7.9988549625302038E-2"/>
          <c:w val="0.93481483002278676"/>
          <c:h val="0.78396032975615826"/>
        </c:manualLayout>
      </c:layout>
      <c:barChart>
        <c:barDir val="col"/>
        <c:grouping val="stacked"/>
        <c:varyColors val="0"/>
        <c:ser>
          <c:idx val="0"/>
          <c:order val="0"/>
          <c:tx>
            <c:v>RUD</c:v>
          </c:tx>
          <c:spPr>
            <a:solidFill>
              <a:schemeClr val="accent1">
                <a:lumMod val="60000"/>
                <a:lumOff val="40000"/>
                <a:alpha val="56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předpoklad 2025</c:v>
                </c:pt>
                <c:pt idx="1">
                  <c:v>výhled 2026</c:v>
                </c:pt>
              </c:strCache>
            </c:strRef>
          </c:cat>
          <c:val>
            <c:numRef>
              <c:f>List1!$E$6:$F$6</c:f>
              <c:numCache>
                <c:formatCode>#\ ##0.0</c:formatCode>
                <c:ptCount val="2"/>
                <c:pt idx="0">
                  <c:v>20657.292249279977</c:v>
                </c:pt>
                <c:pt idx="1">
                  <c:v>35829.367073639427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3-4F8F-B065-1DD45E5D81DD}"/>
            </c:ext>
          </c:extLst>
        </c:ser>
        <c:ser>
          <c:idx val="1"/>
          <c:order val="1"/>
          <c:tx>
            <c:v>DHH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103703334622945"/>
                  <c:y val="-3.2609789155800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73-4F8F-B065-1DD45E5D81DD}"/>
                </c:ext>
              </c:extLst>
            </c:dLbl>
            <c:dLbl>
              <c:idx val="1"/>
              <c:layout>
                <c:manualLayout>
                  <c:x val="0.21333334635971304"/>
                  <c:y val="-4.6705090660994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73-4F8F-B065-1DD45E5D81DD}"/>
                </c:ext>
              </c:extLst>
            </c:dLbl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předpoklad 2025</c:v>
                </c:pt>
                <c:pt idx="1">
                  <c:v>výhled 2026</c:v>
                </c:pt>
              </c:strCache>
            </c:strRef>
          </c:cat>
          <c:val>
            <c:numRef>
              <c:f>List1!$E$7:$F$7</c:f>
              <c:numCache>
                <c:formatCode>#\ ##0.0</c:formatCode>
                <c:ptCount val="2"/>
                <c:pt idx="0">
                  <c:v>271.53164736161489</c:v>
                </c:pt>
                <c:pt idx="1">
                  <c:v>424.51856722321099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73-4F8F-B065-1DD45E5D8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3020088"/>
        <c:axId val="603017136"/>
      </c:barChart>
      <c:lineChart>
        <c:grouping val="standard"/>
        <c:varyColors val="0"/>
        <c:ser>
          <c:idx val="2"/>
          <c:order val="2"/>
          <c:tx>
            <c:v>celkem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List1!$E$8:$F$8</c:f>
              <c:numCache>
                <c:formatCode>#\ ##0.0</c:formatCode>
                <c:ptCount val="2"/>
                <c:pt idx="0">
                  <c:v>20928.823896641592</c:v>
                </c:pt>
                <c:pt idx="1">
                  <c:v>36253.885640862638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73-4F8F-B065-1DD45E5D8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020088"/>
        <c:axId val="603017136"/>
      </c:lineChart>
      <c:catAx>
        <c:axId val="6030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03017136"/>
        <c:crosses val="autoZero"/>
        <c:auto val="1"/>
        <c:lblAlgn val="ctr"/>
        <c:lblOffset val="100"/>
        <c:noMultiLvlLbl val="0"/>
      </c:catAx>
      <c:valAx>
        <c:axId val="603017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6030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i="0" baseline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Výnos </a:t>
            </a:r>
            <a:r>
              <a:rPr lang="cs-CZ" sz="2000" b="1" i="0" baseline="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„na žáka“ – kraje</a:t>
            </a:r>
            <a:endParaRPr lang="cs-CZ" sz="20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1596693968572423"/>
          <c:y val="1.723209185383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4465582402964087E-2"/>
          <c:y val="0.12241264211387563"/>
          <c:w val="0.9310688351940718"/>
          <c:h val="0.753659445018093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>
                <a:alpha val="56000"/>
              </a:srgbClr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7414799535235"/>
                      <c:h val="0.16572881687024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FE-4762-B7EF-756CBC13B7A7}"/>
                </c:ext>
              </c:extLst>
            </c:dLbl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List1!$C$10</c:f>
              <c:strCache>
                <c:ptCount val="1"/>
                <c:pt idx="0">
                  <c:v>výhled 2026</c:v>
                </c:pt>
              </c:strCache>
            </c:strRef>
          </c:cat>
          <c:val>
            <c:numRef>
              <c:f>List1!$C$14</c:f>
              <c:numCache>
                <c:formatCode>#,##0</c:formatCode>
                <c:ptCount val="1"/>
                <c:pt idx="0">
                  <c:v>18485.572171962325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E-4762-B7EF-756CBC13B7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602214960"/>
        <c:axId val="602213976"/>
      </c:barChart>
      <c:catAx>
        <c:axId val="60221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02213976"/>
        <c:crosses val="autoZero"/>
        <c:auto val="1"/>
        <c:lblAlgn val="ctr"/>
        <c:lblOffset val="100"/>
        <c:noMultiLvlLbl val="0"/>
      </c:catAx>
      <c:valAx>
        <c:axId val="602213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022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cs-CZ" sz="18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noProof="0" dirty="0">
                <a:solidFill>
                  <a:sysClr val="windowText" lastClr="000000"/>
                </a:solidFill>
              </a:rPr>
              <a:t>Prostředky na NPP</a:t>
            </a:r>
            <a:r>
              <a:rPr lang="cs-CZ" sz="1800" b="1" baseline="0" noProof="0" dirty="0">
                <a:solidFill>
                  <a:sysClr val="windowText" lastClr="000000"/>
                </a:solidFill>
              </a:rPr>
              <a:t> / </a:t>
            </a:r>
            <a:r>
              <a:rPr lang="cs-CZ" sz="1800" b="1" baseline="0" noProof="0" dirty="0" smtClean="0">
                <a:solidFill>
                  <a:sysClr val="windowText" lastClr="000000"/>
                </a:solidFill>
              </a:rPr>
              <a:t>ONIV (33,5 mld. Kč)</a:t>
            </a:r>
            <a:endParaRPr lang="cs-CZ" sz="1800" b="1" noProof="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550306211723534"/>
          <c:y val="2.2957521837213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cs-CZ" sz="18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9888426617144486E-2"/>
          <c:y val="0.25304925068297046"/>
          <c:w val="0.92022314676571104"/>
          <c:h val="0.619856855922716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C7-4A1D-B06D-D7195BE77D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'08-2025 bez DHH'!$M$3:$M$4</c:f>
              <c:strCache>
                <c:ptCount val="2"/>
                <c:pt idx="0">
                  <c:v>obce</c:v>
                </c:pt>
                <c:pt idx="1">
                  <c:v>kraje</c:v>
                </c:pt>
              </c:strCache>
            </c:strRef>
          </c:cat>
          <c:val>
            <c:numRef>
              <c:f>'08-2025 bez DHH'!$R$3:$R$4</c:f>
              <c:numCache>
                <c:formatCode>#\ ##0.0_ ;\-#\ ##0.0\ </c:formatCode>
                <c:ptCount val="2"/>
                <c:pt idx="0">
                  <c:v>23</c:v>
                </c:pt>
                <c:pt idx="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C7-4A1D-B06D-D7195BE77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40"/>
        <c:axId val="1067057504"/>
        <c:axId val="1067062752"/>
      </c:barChart>
      <c:catAx>
        <c:axId val="10670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7062752"/>
        <c:crosses val="autoZero"/>
        <c:auto val="1"/>
        <c:lblAlgn val="ctr"/>
        <c:lblOffset val="100"/>
        <c:noMultiLvlLbl val="0"/>
      </c:catAx>
      <c:valAx>
        <c:axId val="10670627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crossAx val="106705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 RUD kritérium žáci - graf a data.xlsx]List1'!$A$10</c:f>
              <c:strCache>
                <c:ptCount val="1"/>
                <c:pt idx="0">
                  <c:v>Prostředky na 1 žáka v RUD (tis. Kč)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3.3699623250816088E-2"/>
                  <c:y val="7.5389214131751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F8-4AE5-B801-25185391F902}"/>
                </c:ext>
              </c:extLst>
            </c:dLbl>
            <c:dLbl>
              <c:idx val="10"/>
              <c:layout>
                <c:manualLayout>
                  <c:x val="2.9487170344464214E-2"/>
                  <c:y val="4.60711864138478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F8-4AE5-B801-25185391F902}"/>
                </c:ext>
              </c:extLst>
            </c:dLbl>
            <c:dLbl>
              <c:idx val="11"/>
              <c:layout>
                <c:manualLayout>
                  <c:x val="1.4743585172232107E-2"/>
                  <c:y val="2.93180277179031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F8-4AE5-B801-25185391F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 RUD kritérium žáci - graf a data.xlsx]List1'!$B$3:$M$3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'[2024 RUD kritérium žáci - graf a data.xlsx]List1'!$B$10:$M$10</c:f>
              <c:numCache>
                <c:formatCode>_-* #\ ##0.0_-;\-* #\ ##0.0_-;_-* "-"??_-;_-@_-</c:formatCode>
                <c:ptCount val="12"/>
                <c:pt idx="0">
                  <c:v>7.78</c:v>
                </c:pt>
                <c:pt idx="1">
                  <c:v>8.0225579261995303</c:v>
                </c:pt>
                <c:pt idx="2">
                  <c:v>8.245743246962542</c:v>
                </c:pt>
                <c:pt idx="3">
                  <c:v>8.8056866086659422</c:v>
                </c:pt>
                <c:pt idx="4">
                  <c:v>9.5059303492802254</c:v>
                </c:pt>
                <c:pt idx="5">
                  <c:v>13.705464349424075</c:v>
                </c:pt>
                <c:pt idx="6">
                  <c:v>14.461974635722418</c:v>
                </c:pt>
                <c:pt idx="7">
                  <c:v>13.549590786739582</c:v>
                </c:pt>
                <c:pt idx="8">
                  <c:v>15.282029586365899</c:v>
                </c:pt>
                <c:pt idx="9">
                  <c:v>17.506666525005652</c:v>
                </c:pt>
                <c:pt idx="10">
                  <c:v>19.630834860862947</c:v>
                </c:pt>
                <c:pt idx="11">
                  <c:v>19.717424872543802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F8-4AE5-B801-25185391F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3715296"/>
        <c:axId val="653713984"/>
      </c:barChart>
      <c:lineChart>
        <c:grouping val="standard"/>
        <c:varyColors val="0"/>
        <c:ser>
          <c:idx val="1"/>
          <c:order val="1"/>
          <c:tx>
            <c:strRef>
              <c:f>'[2024 RUD kritérium žáci - graf a data.xlsx]List1'!$A$13</c:f>
              <c:strCache>
                <c:ptCount val="1"/>
                <c:pt idx="0">
                  <c:v>% změna kumulativně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8452359728220502E-2"/>
                  <c:y val="-3.5569132502974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4F8-4AE5-B801-25185391F902}"/>
                </c:ext>
              </c:extLst>
            </c:dLbl>
            <c:dLbl>
              <c:idx val="2"/>
              <c:layout>
                <c:manualLayout>
                  <c:x val="-6.6346133275044489E-2"/>
                  <c:y val="-3.1380842828988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4F8-4AE5-B801-25185391F902}"/>
                </c:ext>
              </c:extLst>
            </c:dLbl>
            <c:dLbl>
              <c:idx val="3"/>
              <c:layout>
                <c:manualLayout>
                  <c:x val="-7.1148329588285805E-2"/>
                  <c:y val="-3.1380842828988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4F8-4AE5-B801-25185391F902}"/>
                </c:ext>
              </c:extLst>
            </c:dLbl>
            <c:dLbl>
              <c:idx val="4"/>
              <c:layout>
                <c:manualLayout>
                  <c:x val="-6.9042103135109861E-2"/>
                  <c:y val="-2.3004263481016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4F8-4AE5-B801-25185391F902}"/>
                </c:ext>
              </c:extLst>
            </c:dLbl>
            <c:dLbl>
              <c:idx val="5"/>
              <c:layout>
                <c:manualLayout>
                  <c:x val="-1.4280215352533383E-2"/>
                  <c:y val="2.3066922932831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4F8-4AE5-B801-25185391F902}"/>
                </c:ext>
              </c:extLst>
            </c:dLbl>
            <c:dLbl>
              <c:idx val="6"/>
              <c:layout>
                <c:manualLayout>
                  <c:x val="-1.2173988899357446E-2"/>
                  <c:y val="5.6573240324721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F8-4AE5-B801-25185391F902}"/>
                </c:ext>
              </c:extLst>
            </c:dLbl>
            <c:dLbl>
              <c:idx val="7"/>
              <c:layout>
                <c:manualLayout>
                  <c:x val="-5.8553095398293231E-3"/>
                  <c:y val="1.4690343584859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4F8-4AE5-B801-25185391F902}"/>
                </c:ext>
              </c:extLst>
            </c:dLbl>
            <c:dLbl>
              <c:idx val="8"/>
              <c:layout>
                <c:manualLayout>
                  <c:x val="-5.8553095398294775E-3"/>
                  <c:y val="1.0502053910873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4F8-4AE5-B801-25185391F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 RUD kritérium žáci - graf a data.xlsx]List1'!$B$3:$M$3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'[2024 RUD kritérium žáci - graf a data.xlsx]List1'!$B$13:$M$13</c:f>
              <c:numCache>
                <c:formatCode>0.0%</c:formatCode>
                <c:ptCount val="12"/>
                <c:pt idx="1">
                  <c:v>3.1177111336700536E-2</c:v>
                </c:pt>
                <c:pt idx="2">
                  <c:v>5.9864170560738117E-2</c:v>
                </c:pt>
                <c:pt idx="3">
                  <c:v>0.13183632502132947</c:v>
                </c:pt>
                <c:pt idx="4">
                  <c:v>0.22184194720825512</c:v>
                </c:pt>
                <c:pt idx="5">
                  <c:v>0.76162780840926425</c:v>
                </c:pt>
                <c:pt idx="6">
                  <c:v>0.85886563441162189</c:v>
                </c:pt>
                <c:pt idx="7">
                  <c:v>0.74159264611048603</c:v>
                </c:pt>
                <c:pt idx="8">
                  <c:v>0.96427115505988414</c:v>
                </c:pt>
                <c:pt idx="9">
                  <c:v>1.2502142062989274</c:v>
                </c:pt>
                <c:pt idx="10">
                  <c:v>1.5232435553808412</c:v>
                </c:pt>
                <c:pt idx="11">
                  <c:v>1.5343733769336505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F8-4AE5-B801-25185391F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887832"/>
        <c:axId val="484887504"/>
      </c:lineChart>
      <c:catAx>
        <c:axId val="6537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3713984"/>
        <c:crosses val="autoZero"/>
        <c:auto val="1"/>
        <c:lblAlgn val="ctr"/>
        <c:lblOffset val="100"/>
        <c:noMultiLvlLbl val="0"/>
      </c:catAx>
      <c:valAx>
        <c:axId val="6537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Objem „prostředků plynoucích za žákem” (tis. Kč/žák)</a:t>
                </a:r>
                <a:endParaRPr lang="cs-CZ" sz="140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3715296"/>
        <c:crosses val="autoZero"/>
        <c:crossBetween val="between"/>
      </c:valAx>
      <c:valAx>
        <c:axId val="48488750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4887832"/>
        <c:crosses val="max"/>
        <c:crossBetween val="between"/>
      </c:valAx>
      <c:catAx>
        <c:axId val="484887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4887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chemeClr val="tx1"/>
                </a:solidFill>
              </a:rPr>
              <a:t>Saldo </a:t>
            </a:r>
            <a:r>
              <a:rPr lang="cs-CZ" b="1" dirty="0" smtClean="0">
                <a:solidFill>
                  <a:schemeClr val="tx1"/>
                </a:solidFill>
              </a:rPr>
              <a:t>hospodaření SR</a:t>
            </a:r>
            <a:r>
              <a:rPr lang="cs-CZ" b="1" baseline="0" dirty="0" smtClean="0">
                <a:solidFill>
                  <a:schemeClr val="tx1"/>
                </a:solidFill>
              </a:rPr>
              <a:t> a ÚSC</a:t>
            </a:r>
            <a:endParaRPr lang="cs-CZ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'Provozní saldo a saldo SR'!$B$15</c:f>
              <c:strCache>
                <c:ptCount val="1"/>
                <c:pt idx="0">
                  <c:v>Saldo hospodaření SR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47484689413822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AE-4D1C-8536-5633A6038634}"/>
                </c:ext>
              </c:extLst>
            </c:dLbl>
            <c:dLbl>
              <c:idx val="1"/>
              <c:layout>
                <c:manualLayout>
                  <c:x val="0"/>
                  <c:y val="-5.8025663458734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AE-4D1C-8536-5633A6038634}"/>
                </c:ext>
              </c:extLst>
            </c:dLbl>
            <c:dLbl>
              <c:idx val="2"/>
              <c:layout>
                <c:manualLayout>
                  <c:x val="0"/>
                  <c:y val="-5.68372703412073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AE-4D1C-8536-5633A6038634}"/>
                </c:ext>
              </c:extLst>
            </c:dLbl>
            <c:dLbl>
              <c:idx val="3"/>
              <c:layout>
                <c:manualLayout>
                  <c:x val="0"/>
                  <c:y val="6.85633566637503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AE-4D1C-8536-5633A6038634}"/>
                </c:ext>
              </c:extLst>
            </c:dLbl>
            <c:dLbl>
              <c:idx val="4"/>
              <c:layout>
                <c:manualLayout>
                  <c:x val="-2.7816411682893417E-3"/>
                  <c:y val="-3.9461213181685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AE-4D1C-8536-5633A6038634}"/>
                </c:ext>
              </c:extLst>
            </c:dLbl>
            <c:dLbl>
              <c:idx val="5"/>
              <c:layout>
                <c:manualLayout>
                  <c:x val="-2.7816411682892906E-3"/>
                  <c:y val="4.974810440361621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AE-4D1C-8536-5633A6038634}"/>
                </c:ext>
              </c:extLst>
            </c:dLbl>
            <c:dLbl>
              <c:idx val="6"/>
              <c:layout>
                <c:manualLayout>
                  <c:x val="0"/>
                  <c:y val="-4.35185185185185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AE-4D1C-8536-5633A6038634}"/>
                </c:ext>
              </c:extLst>
            </c:dLbl>
            <c:dLbl>
              <c:idx val="7"/>
              <c:layout>
                <c:manualLayout>
                  <c:x val="-3.7069886622381034E-3"/>
                  <c:y val="-0.20310867445342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AE-4D1C-8536-5633A6038634}"/>
                </c:ext>
              </c:extLst>
            </c:dLbl>
            <c:dLbl>
              <c:idx val="8"/>
              <c:layout>
                <c:manualLayout>
                  <c:x val="4.325700005551803E-3"/>
                  <c:y val="-0.24239894996573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AE-4D1C-8536-5633A6038634}"/>
                </c:ext>
              </c:extLst>
            </c:dLbl>
            <c:dLbl>
              <c:idx val="9"/>
              <c:layout>
                <c:manualLayout>
                  <c:x val="1.2375929897773831E-3"/>
                  <c:y val="-0.206438429130154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AE-4D1C-8536-5633A6038634}"/>
                </c:ext>
              </c:extLst>
            </c:dLbl>
            <c:dLbl>
              <c:idx val="10"/>
              <c:layout>
                <c:manualLayout>
                  <c:x val="2.7815613460897204E-3"/>
                  <c:y val="-0.173726078450568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0AE-4D1C-8536-5633A6038634}"/>
                </c:ext>
              </c:extLst>
            </c:dLbl>
            <c:dLbl>
              <c:idx val="11"/>
              <c:layout>
                <c:manualLayout>
                  <c:x val="-4.6322456752368206E-3"/>
                  <c:y val="-0.170749487953423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0AE-4D1C-8536-5633A60386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'Provozní saldo a saldo SR'!$C$12:$N$12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'Provozní saldo a saldo SR'!$C$15:$N$15</c:f>
              <c:numCache>
                <c:formatCode>#,##0.00</c:formatCode>
                <c:ptCount val="12"/>
                <c:pt idx="0">
                  <c:v>-81.264426905180017</c:v>
                </c:pt>
                <c:pt idx="1">
                  <c:v>-77.782245253919882</c:v>
                </c:pt>
                <c:pt idx="2">
                  <c:v>-62.804243282200105</c:v>
                </c:pt>
                <c:pt idx="3">
                  <c:v>61.774041352330187</c:v>
                </c:pt>
                <c:pt idx="4">
                  <c:v>-6.1512739194399728</c:v>
                </c:pt>
                <c:pt idx="5">
                  <c:v>2.9436287357800666</c:v>
                </c:pt>
                <c:pt idx="6">
                  <c:v>-28.515737355079864</c:v>
                </c:pt>
                <c:pt idx="7">
                  <c:v>-367.44997523070992</c:v>
                </c:pt>
                <c:pt idx="8">
                  <c:v>-419.68785855490023</c:v>
                </c:pt>
                <c:pt idx="9">
                  <c:v>-360.40186851625003</c:v>
                </c:pt>
                <c:pt idx="10">
                  <c:v>-288.51572293375989</c:v>
                </c:pt>
                <c:pt idx="11">
                  <c:v>-271.39878275976002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AE-4D1C-8536-5633A6038634}"/>
            </c:ext>
          </c:extLst>
        </c:ser>
        <c:ser>
          <c:idx val="1"/>
          <c:order val="1"/>
          <c:tx>
            <c:strRef>
              <c:f>'Provozní saldo a saldo SR'!$B$43</c:f>
              <c:strCache>
                <c:ptCount val="1"/>
                <c:pt idx="0">
                  <c:v>Saldo hospodaření ÚSC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45982793817439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0AE-4D1C-8536-5633A6038634}"/>
                </c:ext>
              </c:extLst>
            </c:dLbl>
            <c:dLbl>
              <c:idx val="1"/>
              <c:layout>
                <c:manualLayout>
                  <c:x val="0"/>
                  <c:y val="-4.61836541265674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0AE-4D1C-8536-5633A6038634}"/>
                </c:ext>
              </c:extLst>
            </c:dLbl>
            <c:dLbl>
              <c:idx val="2"/>
              <c:layout>
                <c:manualLayout>
                  <c:x val="2.7816411682892906E-3"/>
                  <c:y val="-4.53955234762321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0AE-4D1C-8536-5633A6038634}"/>
                </c:ext>
              </c:extLst>
            </c:dLbl>
            <c:dLbl>
              <c:idx val="3"/>
              <c:layout>
                <c:manualLayout>
                  <c:x val="2.7816411682892906E-3"/>
                  <c:y val="-5.74332895888014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0AE-4D1C-8536-5633A6038634}"/>
                </c:ext>
              </c:extLst>
            </c:dLbl>
            <c:dLbl>
              <c:idx val="4"/>
              <c:layout>
                <c:manualLayout>
                  <c:x val="0"/>
                  <c:y val="-5.90630446458153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50AE-4D1C-8536-5633A6038634}"/>
                </c:ext>
              </c:extLst>
            </c:dLbl>
            <c:dLbl>
              <c:idx val="5"/>
              <c:layout>
                <c:manualLayout>
                  <c:x val="2.7816411682891886E-3"/>
                  <c:y val="-4.031496062992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0AE-4D1C-8536-5633A6038634}"/>
                </c:ext>
              </c:extLst>
            </c:dLbl>
            <c:dLbl>
              <c:idx val="6"/>
              <c:layout>
                <c:manualLayout>
                  <c:x val="-1.0199233127982637E-16"/>
                  <c:y val="-4.46227034120735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0AE-4D1C-8536-5633A6038634}"/>
                </c:ext>
              </c:extLst>
            </c:dLbl>
            <c:dLbl>
              <c:idx val="7"/>
              <c:layout>
                <c:manualLayout>
                  <c:x val="-1.0199233127982637E-16"/>
                  <c:y val="-3.32516768737241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0AE-4D1C-8536-5633A6038634}"/>
                </c:ext>
              </c:extLst>
            </c:dLbl>
            <c:dLbl>
              <c:idx val="8"/>
              <c:layout>
                <c:manualLayout>
                  <c:x val="1.5441386594620037E-3"/>
                  <c:y val="-4.62263425631699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0AE-4D1C-8536-5633A6038634}"/>
                </c:ext>
              </c:extLst>
            </c:dLbl>
            <c:dLbl>
              <c:idx val="9"/>
              <c:layout>
                <c:manualLayout>
                  <c:x val="-2.7816411682893925E-3"/>
                  <c:y val="-4.98891805191018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0AE-4D1C-8536-5633A6038634}"/>
                </c:ext>
              </c:extLst>
            </c:dLbl>
            <c:dLbl>
              <c:idx val="10"/>
              <c:layout>
                <c:manualLayout>
                  <c:x val="-2.0398466255965274E-16"/>
                  <c:y val="-6.49208953047535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50AE-4D1C-8536-5633A6038634}"/>
                </c:ext>
              </c:extLst>
            </c:dLbl>
            <c:dLbl>
              <c:idx val="11"/>
              <c:layout>
                <c:manualLayout>
                  <c:x val="-1.0199233127982637E-16"/>
                  <c:y val="-4.29965004374453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0AE-4D1C-8536-5633A60386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'Provozní saldo a saldo SR'!$C$12:$N$12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'Provozní saldo a saldo SR'!$C$43:$N$43</c:f>
              <c:numCache>
                <c:formatCode>0.0</c:formatCode>
                <c:ptCount val="12"/>
                <c:pt idx="0">
                  <c:v>17.470000000000027</c:v>
                </c:pt>
                <c:pt idx="1">
                  <c:v>11.54000000000002</c:v>
                </c:pt>
                <c:pt idx="2">
                  <c:v>21.430000000000007</c:v>
                </c:pt>
                <c:pt idx="3">
                  <c:v>52.419999999999959</c:v>
                </c:pt>
                <c:pt idx="4">
                  <c:v>30.519999999999982</c:v>
                </c:pt>
                <c:pt idx="5">
                  <c:v>8.3500000000001364</c:v>
                </c:pt>
                <c:pt idx="6">
                  <c:v>31.359453259999999</c:v>
                </c:pt>
                <c:pt idx="7">
                  <c:v>14.003552900000003</c:v>
                </c:pt>
                <c:pt idx="8">
                  <c:v>41.24</c:v>
                </c:pt>
                <c:pt idx="9">
                  <c:v>32.998849736539967</c:v>
                </c:pt>
                <c:pt idx="10">
                  <c:v>71.696840302920009</c:v>
                </c:pt>
                <c:pt idx="11">
                  <c:v>51.009999999999991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0AE-4D1C-8536-5633A6038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161960"/>
        <c:axId val="742161304"/>
      </c:barChart>
      <c:lineChart>
        <c:grouping val="standard"/>
        <c:varyColors val="0"/>
        <c:ser>
          <c:idx val="2"/>
          <c:order val="2"/>
          <c:tx>
            <c:strRef>
              <c:f>'Provozní saldo a saldo SR'!$B$45</c:f>
              <c:strCache>
                <c:ptCount val="1"/>
                <c:pt idx="0">
                  <c:v>Saldo hospodaření celkem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'Provozní saldo a saldo SR'!$C$45:$N$45</c:f>
              <c:numCache>
                <c:formatCode>0.0</c:formatCode>
                <c:ptCount val="12"/>
                <c:pt idx="0">
                  <c:v>-63.794426905179989</c:v>
                </c:pt>
                <c:pt idx="1">
                  <c:v>-66.242245253919862</c:v>
                </c:pt>
                <c:pt idx="2">
                  <c:v>-41.374243282200098</c:v>
                </c:pt>
                <c:pt idx="3">
                  <c:v>114.19404135233015</c:v>
                </c:pt>
                <c:pt idx="4">
                  <c:v>24.368726080560009</c:v>
                </c:pt>
                <c:pt idx="5">
                  <c:v>11.293628735780203</c:v>
                </c:pt>
                <c:pt idx="6">
                  <c:v>2.8437159049201348</c:v>
                </c:pt>
                <c:pt idx="7">
                  <c:v>-353.44642233070994</c:v>
                </c:pt>
                <c:pt idx="8">
                  <c:v>-378.44785855490022</c:v>
                </c:pt>
                <c:pt idx="9">
                  <c:v>-327.40301877971007</c:v>
                </c:pt>
                <c:pt idx="10">
                  <c:v>-216.81888263083988</c:v>
                </c:pt>
                <c:pt idx="11">
                  <c:v>-220.38878275976003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50AE-4D1C-8536-5633A6038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161960"/>
        <c:axId val="742161304"/>
      </c:lineChart>
      <c:catAx>
        <c:axId val="74216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2161304"/>
        <c:crosses val="autoZero"/>
        <c:auto val="1"/>
        <c:lblAlgn val="ctr"/>
        <c:lblOffset val="100"/>
        <c:noMultiLvlLbl val="0"/>
      </c:catAx>
      <c:valAx>
        <c:axId val="74216130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216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400" b="1" dirty="0" smtClean="0">
                <a:solidFill>
                  <a:schemeClr val="tx1"/>
                </a:solidFill>
              </a:rPr>
              <a:t>Saldo a provozní saldo obcí</a:t>
            </a:r>
            <a:endParaRPr lang="en-GB" sz="1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'https://czmfcr-my.sharepoint.com/personal/katerina_mozna_mfcr_cz/Documents/[propojení obce, Praha.xlsx]Obce'!$B$18</c:f>
              <c:strCache>
                <c:ptCount val="1"/>
                <c:pt idx="0">
                  <c:v>Saldo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4.9638570956056227E-2"/>
                  <c:y val="-5.7196067764700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EB-4425-935E-7AC0DE6E70BE}"/>
                </c:ext>
              </c:extLst>
            </c:dLbl>
            <c:dLbl>
              <c:idx val="4"/>
              <c:layout>
                <c:manualLayout>
                  <c:x val="-2.624587174117202E-2"/>
                  <c:y val="-6.5792671136148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EB-4425-935E-7AC0DE6E70BE}"/>
                </c:ext>
              </c:extLst>
            </c:dLbl>
            <c:dLbl>
              <c:idx val="9"/>
              <c:layout>
                <c:manualLayout>
                  <c:x val="-5.1309478042833763E-2"/>
                  <c:y val="-4.2868395478953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6EB-4425-935E-7AC0DE6E70BE}"/>
                </c:ext>
              </c:extLst>
            </c:dLbl>
            <c:dLbl>
              <c:idx val="11"/>
              <c:layout>
                <c:manualLayout>
                  <c:x val="-2.119039104751665E-2"/>
                  <c:y val="-4.764775604830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EB-4425-935E-7AC0DE6E70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'https://czmfcr-my.sharepoint.com/personal/katerina_mozna_mfcr_cz/Documents/[propojení obce, Praha.xlsx]Obce'!$C$3:$N$3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'https://czmfcr-my.sharepoint.com/personal/katerina_mozna_mfcr_cz/Documents/[propojení obce, Praha.xlsx]Obce'!$C$18:$N$18</c:f>
              <c:numCache>
                <c:formatCode>General</c:formatCode>
                <c:ptCount val="12"/>
                <c:pt idx="0">
                  <c:v>17.510000000000002</c:v>
                </c:pt>
                <c:pt idx="1">
                  <c:v>8.9600000000000009</c:v>
                </c:pt>
                <c:pt idx="2">
                  <c:v>21.84</c:v>
                </c:pt>
                <c:pt idx="3">
                  <c:v>39.700000000000003</c:v>
                </c:pt>
                <c:pt idx="4">
                  <c:v>21.43</c:v>
                </c:pt>
                <c:pt idx="5">
                  <c:v>8.27</c:v>
                </c:pt>
                <c:pt idx="6">
                  <c:v>25.53</c:v>
                </c:pt>
                <c:pt idx="7">
                  <c:v>19.04</c:v>
                </c:pt>
                <c:pt idx="8">
                  <c:v>33.32</c:v>
                </c:pt>
                <c:pt idx="9">
                  <c:v>25.34</c:v>
                </c:pt>
                <c:pt idx="10">
                  <c:v>55.71</c:v>
                </c:pt>
                <c:pt idx="11">
                  <c:v>41.18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EB-4425-935E-7AC0DE6E70BE}"/>
            </c:ext>
          </c:extLst>
        </c:ser>
        <c:ser>
          <c:idx val="2"/>
          <c:order val="1"/>
          <c:tx>
            <c:strRef>
              <c:f>'https://czmfcr-my.sharepoint.com/personal/katerina_mozna_mfcr_cz/Documents/[propojení obce, Praha.xlsx]Obce'!$B$20</c:f>
              <c:strCache>
                <c:ptCount val="1"/>
                <c:pt idx="0">
                  <c:v>Provozní saldo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9"/>
              <c:layout>
                <c:manualLayout>
                  <c:x val="-6.5056833207423254E-2"/>
                  <c:y val="-4.2341769851386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EB-4425-935E-7AC0DE6E70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'https://czmfcr-my.sharepoint.com/personal/katerina_mozna_mfcr_cz/Documents/[propojení obce, Praha.xlsx]Obce'!$C$3:$N$3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'https://czmfcr-my.sharepoint.com/personal/katerina_mozna_mfcr_cz/Documents/[propojení obce, Praha.xlsx]Obce'!$C$20:$N$20</c:f>
              <c:numCache>
                <c:formatCode>General</c:formatCode>
                <c:ptCount val="12"/>
                <c:pt idx="0">
                  <c:v>54.420000000000016</c:v>
                </c:pt>
                <c:pt idx="1">
                  <c:v>62.19</c:v>
                </c:pt>
                <c:pt idx="2">
                  <c:v>64.56</c:v>
                </c:pt>
                <c:pt idx="3">
                  <c:v>69.539999999999992</c:v>
                </c:pt>
                <c:pt idx="4">
                  <c:v>72.760000000000019</c:v>
                </c:pt>
                <c:pt idx="5">
                  <c:v>78.569999999999936</c:v>
                </c:pt>
                <c:pt idx="6">
                  <c:v>89.200000000000017</c:v>
                </c:pt>
                <c:pt idx="7">
                  <c:v>84.539999999999964</c:v>
                </c:pt>
                <c:pt idx="8">
                  <c:v>97.050000000000011</c:v>
                </c:pt>
                <c:pt idx="9">
                  <c:v>111.02999999999997</c:v>
                </c:pt>
                <c:pt idx="10">
                  <c:v>142.31</c:v>
                </c:pt>
                <c:pt idx="11">
                  <c:v>139.33000000000004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EB-4425-935E-7AC0DE6E7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040096"/>
        <c:axId val="407043376"/>
      </c:lineChart>
      <c:catAx>
        <c:axId val="40704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043376"/>
        <c:crosses val="autoZero"/>
        <c:auto val="1"/>
        <c:lblAlgn val="ctr"/>
        <c:lblOffset val="100"/>
        <c:noMultiLvlLbl val="0"/>
      </c:catAx>
      <c:valAx>
        <c:axId val="40704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04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Příjmová soběstačnost krajů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EB-46B8-80AA-618981759CE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EB-46B8-80AA-618981759C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List1!$B$12:$B$13</c:f>
              <c:strCache>
                <c:ptCount val="2"/>
                <c:pt idx="0">
                  <c:v>vlastní příjmy</c:v>
                </c:pt>
                <c:pt idx="1">
                  <c:v>transfery</c:v>
                </c:pt>
              </c:strCache>
            </c:strRef>
          </c:cat>
          <c:val>
            <c:numRef>
              <c:f>List1!$C$12:$C$13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B-46B8-80AA-618981759C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Příjmová soběstačnost obcí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9D-497B-B0AB-DAC1C4958AE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9D-497B-B0AB-DAC1C4958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List1!$B$16:$B$17</c:f>
              <c:strCache>
                <c:ptCount val="2"/>
                <c:pt idx="0">
                  <c:v>vlastní příjmy</c:v>
                </c:pt>
                <c:pt idx="1">
                  <c:v>transfery</c:v>
                </c:pt>
              </c:strCache>
            </c:strRef>
          </c:cat>
          <c:val>
            <c:numRef>
              <c:f>List1!$C$16:$C$17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9D-497B-B0AB-DAC1C4958A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>
                <a:solidFill>
                  <a:schemeClr val="tx1"/>
                </a:solidFill>
              </a:rPr>
              <a:t>Podíl investičních transferů na kapitálových výdajích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závislost na dotacích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4925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'Přímy obcí a krajů dohromad'!$S$4:$AD$4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'Přímy obcí a krajů dohromad'!$S$5:$AD$5</c:f>
              <c:numCache>
                <c:formatCode>0%</c:formatCode>
                <c:ptCount val="12"/>
                <c:pt idx="0">
                  <c:v>0.33395107487027431</c:v>
                </c:pt>
                <c:pt idx="1">
                  <c:v>0.32993360916001158</c:v>
                </c:pt>
                <c:pt idx="2">
                  <c:v>0.4119604487545161</c:v>
                </c:pt>
                <c:pt idx="3">
                  <c:v>0.33206859918045223</c:v>
                </c:pt>
                <c:pt idx="4">
                  <c:v>0.1750945179584121</c:v>
                </c:pt>
                <c:pt idx="5">
                  <c:v>0.19773330118157706</c:v>
                </c:pt>
                <c:pt idx="6">
                  <c:v>0.26855719794344474</c:v>
                </c:pt>
                <c:pt idx="7">
                  <c:v>0.3040110963066544</c:v>
                </c:pt>
                <c:pt idx="8">
                  <c:v>0.28828966465510658</c:v>
                </c:pt>
                <c:pt idx="9">
                  <c:v>0.22495980218570749</c:v>
                </c:pt>
                <c:pt idx="10">
                  <c:v>0.25884703634956469</c:v>
                </c:pt>
                <c:pt idx="11">
                  <c:v>0.20974018541833583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1B-45B1-9BC7-37E25E09F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357976"/>
        <c:axId val="965360928"/>
      </c:lineChart>
      <c:catAx>
        <c:axId val="9653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5360928"/>
        <c:crosses val="autoZero"/>
        <c:auto val="1"/>
        <c:lblAlgn val="ctr"/>
        <c:lblOffset val="100"/>
        <c:noMultiLvlLbl val="0"/>
      </c:catAx>
      <c:valAx>
        <c:axId val="9653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535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cs-CZ" sz="1600" b="1" dirty="0" smtClean="0"/>
              <a:t>Nev</a:t>
            </a:r>
            <a:r>
              <a:rPr lang="en-US" sz="1600" b="1" dirty="0" err="1" smtClean="0"/>
              <a:t>yužit</a:t>
            </a:r>
            <a:r>
              <a:rPr lang="cs-CZ" sz="1600" b="1" dirty="0" smtClean="0"/>
              <a:t>ý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investiční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potenciál</a:t>
            </a:r>
            <a:r>
              <a:rPr lang="en-US" sz="1600" b="1" dirty="0" smtClean="0"/>
              <a:t> (</a:t>
            </a:r>
            <a:r>
              <a:rPr lang="cs-CZ" sz="1600" b="1" dirty="0" smtClean="0"/>
              <a:t>meziročně</a:t>
            </a:r>
            <a:r>
              <a:rPr lang="en-US" sz="1600" b="1" dirty="0" smtClean="0"/>
              <a:t>)</a:t>
            </a:r>
            <a:endParaRPr lang="cs-CZ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List1!$B$14</c:f>
              <c:strCache>
                <c:ptCount val="1"/>
                <c:pt idx="0">
                  <c:v>Kraje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E6-416C-AB55-EB6CA03906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E6-416C-AB55-EB6CA039066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E6-416C-AB55-EB6CA03906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E6-416C-AB55-EB6CA0390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List1!$C$13:$N$13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List1!$C$14:$N$14</c:f>
              <c:numCache>
                <c:formatCode>0.0</c:formatCode>
                <c:ptCount val="12"/>
                <c:pt idx="0">
                  <c:v>0.32656506855001133</c:v>
                </c:pt>
                <c:pt idx="1">
                  <c:v>-2.2016594349299994</c:v>
                </c:pt>
                <c:pt idx="2">
                  <c:v>0.7032648364699926</c:v>
                </c:pt>
                <c:pt idx="3">
                  <c:v>-12.069275813839972</c:v>
                </c:pt>
                <c:pt idx="4">
                  <c:v>-8.7443924093799872</c:v>
                </c:pt>
                <c:pt idx="5">
                  <c:v>0.23515878599001008</c:v>
                </c:pt>
                <c:pt idx="6">
                  <c:v>-5.4210656864700102</c:v>
                </c:pt>
                <c:pt idx="7">
                  <c:v>5.265306195699992</c:v>
                </c:pt>
                <c:pt idx="8">
                  <c:v>-7.4463998933300424</c:v>
                </c:pt>
                <c:pt idx="9">
                  <c:v>-7.174859755699992</c:v>
                </c:pt>
                <c:pt idx="10">
                  <c:v>-15.47494949188998</c:v>
                </c:pt>
                <c:pt idx="11">
                  <c:v>-9.3002000000000002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6-416C-AB55-EB6CA039066F}"/>
            </c:ext>
          </c:extLst>
        </c:ser>
        <c:ser>
          <c:idx val="1"/>
          <c:order val="1"/>
          <c:tx>
            <c:strRef>
              <c:f>List1!$B$15</c:f>
              <c:strCache>
                <c:ptCount val="1"/>
                <c:pt idx="0">
                  <c:v>Obce bez Prahy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E6-416C-AB55-EB6CA039066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E6-416C-AB55-EB6CA0390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List1!$C$13:$N$13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List1!$C$15:$N$15</c:f>
              <c:numCache>
                <c:formatCode>0.0</c:formatCode>
                <c:ptCount val="12"/>
                <c:pt idx="0">
                  <c:v>-5.7139600000000028</c:v>
                </c:pt>
                <c:pt idx="1">
                  <c:v>-1.0670899999999965</c:v>
                </c:pt>
                <c:pt idx="2">
                  <c:v>-4.0660999999999987</c:v>
                </c:pt>
                <c:pt idx="3">
                  <c:v>-19.666519999999998</c:v>
                </c:pt>
                <c:pt idx="4">
                  <c:v>-7.7136899999999953</c:v>
                </c:pt>
                <c:pt idx="5">
                  <c:v>5.7678700000000029</c:v>
                </c:pt>
                <c:pt idx="6">
                  <c:v>-4.1445200000000044</c:v>
                </c:pt>
                <c:pt idx="7">
                  <c:v>-3.203959999999999</c:v>
                </c:pt>
                <c:pt idx="8">
                  <c:v>-7.2423700000000029</c:v>
                </c:pt>
                <c:pt idx="9">
                  <c:v>-0.44714999999999416</c:v>
                </c:pt>
                <c:pt idx="10">
                  <c:v>-19.951309999999999</c:v>
                </c:pt>
                <c:pt idx="11">
                  <c:v>-10.166069999999992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6-416C-AB55-EB6CA039066F}"/>
            </c:ext>
          </c:extLst>
        </c:ser>
        <c:ser>
          <c:idx val="2"/>
          <c:order val="2"/>
          <c:tx>
            <c:strRef>
              <c:f>List1!$B$16</c:f>
              <c:strCache>
                <c:ptCount val="1"/>
                <c:pt idx="0">
                  <c:v>Praha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E6-416C-AB55-EB6CA039066F}"/>
                </c:ext>
              </c:extLst>
            </c:dLbl>
            <c:dLbl>
              <c:idx val="5"/>
              <c:layout>
                <c:manualLayout>
                  <c:x val="-8.8306970327517572E-17"/>
                  <c:y val="4.0946809124551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6E6-416C-AB55-EB6CA039066F}"/>
                </c:ext>
              </c:extLst>
            </c:dLbl>
            <c:dLbl>
              <c:idx val="7"/>
              <c:layout>
                <c:manualLayout>
                  <c:x val="-4.8167994794823237E-3"/>
                  <c:y val="9.102905617129969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6E6-416C-AB55-EB6CA0390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List1!$C$13:$N$13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List1!$C$16:$N$16</c:f>
              <c:numCache>
                <c:formatCode>0.0</c:formatCode>
                <c:ptCount val="12"/>
                <c:pt idx="0">
                  <c:v>-4.4552099999999957</c:v>
                </c:pt>
                <c:pt idx="1">
                  <c:v>-1.793450000000008</c:v>
                </c:pt>
                <c:pt idx="2">
                  <c:v>-12.404590000000008</c:v>
                </c:pt>
                <c:pt idx="3">
                  <c:v>-12.23326</c:v>
                </c:pt>
                <c:pt idx="4">
                  <c:v>-7.4140200000000007</c:v>
                </c:pt>
                <c:pt idx="5">
                  <c:v>-6.6159699999999972</c:v>
                </c:pt>
                <c:pt idx="6">
                  <c:v>-14.630389999999993</c:v>
                </c:pt>
                <c:pt idx="7">
                  <c:v>-8.8449999999999971</c:v>
                </c:pt>
                <c:pt idx="8">
                  <c:v>-15.873930000000001</c:v>
                </c:pt>
                <c:pt idx="9">
                  <c:v>-15.169330000000002</c:v>
                </c:pt>
                <c:pt idx="10">
                  <c:v>-29.030310000000007</c:v>
                </c:pt>
                <c:pt idx="11">
                  <c:v>-22.30405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6-416C-AB55-EB6CA03906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607750648"/>
        <c:axId val="607749992"/>
      </c:barChart>
      <c:lineChart>
        <c:grouping val="standard"/>
        <c:varyColors val="0"/>
        <c:ser>
          <c:idx val="3"/>
          <c:order val="3"/>
          <c:tx>
            <c:strRef>
              <c:f>List1!$B$17</c:f>
              <c:strCache>
                <c:ptCount val="1"/>
              </c:strCache>
            </c:strRef>
          </c:tx>
          <c:spPr>
            <a:ln w="38100" cap="rnd">
              <a:solidFill>
                <a:schemeClr val="accent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0256496468660266E-2"/>
                  <c:y val="8.1825916257794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6E6-416C-AB55-EB6CA039066F}"/>
                </c:ext>
              </c:extLst>
            </c:dLbl>
            <c:dLbl>
              <c:idx val="7"/>
              <c:layout>
                <c:manualLayout>
                  <c:x val="-4.266489620840138E-2"/>
                  <c:y val="6.5448482169713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6E6-416C-AB55-EB6CA039066F}"/>
                </c:ext>
              </c:extLst>
            </c:dLbl>
            <c:dLbl>
              <c:idx val="10"/>
              <c:layout>
                <c:manualLayout>
                  <c:x val="-4.6488183385796626E-2"/>
                  <c:y val="1.6316179905468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6E6-416C-AB55-EB6CA0390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List1!$C$13:$N$13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List1!$C$17:$N$17</c:f>
              <c:numCache>
                <c:formatCode>0.0</c:formatCode>
                <c:ptCount val="12"/>
                <c:pt idx="0">
                  <c:v>-9.842604931449987</c:v>
                </c:pt>
                <c:pt idx="1">
                  <c:v>-5.0621994349300037</c:v>
                </c:pt>
                <c:pt idx="2">
                  <c:v>-15.767425163530014</c:v>
                </c:pt>
                <c:pt idx="3">
                  <c:v>-43.969055813839972</c:v>
                </c:pt>
                <c:pt idx="4">
                  <c:v>-23.872102409379984</c:v>
                </c:pt>
                <c:pt idx="5">
                  <c:v>-0.61294121400998414</c:v>
                </c:pt>
                <c:pt idx="6">
                  <c:v>-24.195975686470007</c:v>
                </c:pt>
                <c:pt idx="7">
                  <c:v>-6.7836538043000036</c:v>
                </c:pt>
                <c:pt idx="8">
                  <c:v>-30.562699893330048</c:v>
                </c:pt>
                <c:pt idx="9">
                  <c:v>-22.791339755699987</c:v>
                </c:pt>
                <c:pt idx="10">
                  <c:v>-64.456569491889979</c:v>
                </c:pt>
                <c:pt idx="11">
                  <c:v>-41.770319999999998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E6-416C-AB55-EB6CA03906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7750648"/>
        <c:axId val="607749992"/>
      </c:lineChart>
      <c:catAx>
        <c:axId val="60775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749992"/>
        <c:crosses val="autoZero"/>
        <c:auto val="1"/>
        <c:lblAlgn val="ctr"/>
        <c:lblOffset val="100"/>
        <c:noMultiLvlLbl val="0"/>
      </c:catAx>
      <c:valAx>
        <c:axId val="60774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75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cs-CZ" sz="1600" b="1" dirty="0" smtClean="0"/>
              <a:t>Nev</a:t>
            </a:r>
            <a:r>
              <a:rPr lang="en-US" sz="1600" b="1" dirty="0" err="1" smtClean="0"/>
              <a:t>yužit</a:t>
            </a:r>
            <a:r>
              <a:rPr lang="cs-CZ" sz="1600" b="1" dirty="0" smtClean="0"/>
              <a:t>ý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investiční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potenciál</a:t>
            </a:r>
            <a:r>
              <a:rPr lang="en-US" sz="1600" b="1" dirty="0" smtClean="0"/>
              <a:t> </a:t>
            </a:r>
            <a:r>
              <a:rPr lang="en-US" sz="1600" b="1" dirty="0"/>
              <a:t>(</a:t>
            </a:r>
            <a:r>
              <a:rPr lang="cs-CZ" sz="1600" b="1" dirty="0" smtClean="0"/>
              <a:t>kumulativně</a:t>
            </a:r>
            <a:r>
              <a:rPr lang="en-US" sz="1600" b="1" dirty="0" smtClean="0"/>
              <a:t>)</a:t>
            </a:r>
            <a:endParaRPr lang="cs-CZ" sz="1600" b="1" dirty="0"/>
          </a:p>
        </c:rich>
      </c:tx>
      <c:layout>
        <c:manualLayout>
          <c:xMode val="edge"/>
          <c:yMode val="edge"/>
          <c:x val="0.12308685207660809"/>
          <c:y val="2.3297878975773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List1!$C$35</c:f>
              <c:strCache>
                <c:ptCount val="1"/>
                <c:pt idx="0">
                  <c:v>Kraje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DA-4868-A43D-039A44CE94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DA-4868-A43D-039A44CE9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List1!$D$35:$N$35</c:f>
              <c:numCache>
                <c:formatCode>0.0</c:formatCode>
                <c:ptCount val="11"/>
                <c:pt idx="0">
                  <c:v>-1.8750943663799879</c:v>
                </c:pt>
                <c:pt idx="1">
                  <c:v>-1.1718295299099952</c:v>
                </c:pt>
                <c:pt idx="2">
                  <c:v>-13.241105343749968</c:v>
                </c:pt>
                <c:pt idx="3">
                  <c:v>-21.985497753129955</c:v>
                </c:pt>
                <c:pt idx="4">
                  <c:v>-21.750338967139946</c:v>
                </c:pt>
                <c:pt idx="5">
                  <c:v>-27.171404653609954</c:v>
                </c:pt>
                <c:pt idx="6">
                  <c:v>-21.906098457909962</c:v>
                </c:pt>
                <c:pt idx="7">
                  <c:v>-29.352498351240005</c:v>
                </c:pt>
                <c:pt idx="8">
                  <c:v>-36.52735810694</c:v>
                </c:pt>
                <c:pt idx="9">
                  <c:v>-52.002307598829979</c:v>
                </c:pt>
                <c:pt idx="10">
                  <c:v>-61.302507598829976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A-4868-A43D-039A44CE9471}"/>
            </c:ext>
          </c:extLst>
        </c:ser>
        <c:ser>
          <c:idx val="1"/>
          <c:order val="1"/>
          <c:tx>
            <c:strRef>
              <c:f>List1!$C$36</c:f>
              <c:strCache>
                <c:ptCount val="1"/>
                <c:pt idx="0">
                  <c:v>Obce bez Prahy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DA-4868-A43D-039A44CE9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List1!$D$36:$N$36</c:f>
              <c:numCache>
                <c:formatCode>0.0</c:formatCode>
                <c:ptCount val="11"/>
                <c:pt idx="0">
                  <c:v>-6.7810499999999996</c:v>
                </c:pt>
                <c:pt idx="1">
                  <c:v>-10.847149999999999</c:v>
                </c:pt>
                <c:pt idx="2">
                  <c:v>-30.513669999999998</c:v>
                </c:pt>
                <c:pt idx="3">
                  <c:v>-38.22735999999999</c:v>
                </c:pt>
                <c:pt idx="4">
                  <c:v>-32.459489999999988</c:v>
                </c:pt>
                <c:pt idx="5">
                  <c:v>-36.604009999999995</c:v>
                </c:pt>
                <c:pt idx="6">
                  <c:v>-39.807969999999997</c:v>
                </c:pt>
                <c:pt idx="7">
                  <c:v>-47.050339999999998</c:v>
                </c:pt>
                <c:pt idx="8">
                  <c:v>-47.497489999999992</c:v>
                </c:pt>
                <c:pt idx="9">
                  <c:v>-67.448799999999991</c:v>
                </c:pt>
                <c:pt idx="10">
                  <c:v>-77.614869999999982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A-4868-A43D-039A44CE9471}"/>
            </c:ext>
          </c:extLst>
        </c:ser>
        <c:ser>
          <c:idx val="2"/>
          <c:order val="2"/>
          <c:tx>
            <c:strRef>
              <c:f>List1!$C$37</c:f>
              <c:strCache>
                <c:ptCount val="1"/>
                <c:pt idx="0">
                  <c:v>Praha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DA-4868-A43D-039A44CE9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List1!$D$37:$N$37</c:f>
              <c:numCache>
                <c:formatCode>0.0</c:formatCode>
                <c:ptCount val="11"/>
                <c:pt idx="0">
                  <c:v>-6.2486600000000037</c:v>
                </c:pt>
                <c:pt idx="1">
                  <c:v>-18.653250000000011</c:v>
                </c:pt>
                <c:pt idx="2">
                  <c:v>-30.886510000000008</c:v>
                </c:pt>
                <c:pt idx="3">
                  <c:v>-38.300530000000009</c:v>
                </c:pt>
                <c:pt idx="4">
                  <c:v>-44.916500000000006</c:v>
                </c:pt>
                <c:pt idx="5">
                  <c:v>-59.546889999999998</c:v>
                </c:pt>
                <c:pt idx="6">
                  <c:v>-68.391889999999989</c:v>
                </c:pt>
                <c:pt idx="7">
                  <c:v>-84.265819999999991</c:v>
                </c:pt>
                <c:pt idx="8">
                  <c:v>-99.435149999999993</c:v>
                </c:pt>
                <c:pt idx="9">
                  <c:v>-128.46546000000001</c:v>
                </c:pt>
                <c:pt idx="10">
                  <c:v>-150.76951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DA-4868-A43D-039A44CE94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599569720"/>
        <c:axId val="599570048"/>
      </c:barChart>
      <c:lineChart>
        <c:grouping val="standard"/>
        <c:varyColors val="0"/>
        <c:ser>
          <c:idx val="3"/>
          <c:order val="3"/>
          <c:tx>
            <c:strRef>
              <c:f>List1!$C$38</c:f>
              <c:strCache>
                <c:ptCount val="1"/>
              </c:strCache>
            </c:strRef>
          </c:tx>
          <c:spPr>
            <a:ln w="38100" cap="rnd">
              <a:solidFill>
                <a:schemeClr val="accent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List1!$D$38:$N$38</c:f>
              <c:numCache>
                <c:formatCode>0.0</c:formatCode>
                <c:ptCount val="11"/>
                <c:pt idx="0">
                  <c:v>-14.904804366379992</c:v>
                </c:pt>
                <c:pt idx="1">
                  <c:v>-30.672229529910005</c:v>
                </c:pt>
                <c:pt idx="2">
                  <c:v>-74.641285343749985</c:v>
                </c:pt>
                <c:pt idx="3">
                  <c:v>-98.513387753129962</c:v>
                </c:pt>
                <c:pt idx="4">
                  <c:v>-99.126328967139941</c:v>
                </c:pt>
                <c:pt idx="5">
                  <c:v>-123.32230465360995</c:v>
                </c:pt>
                <c:pt idx="6">
                  <c:v>-130.10595845790994</c:v>
                </c:pt>
                <c:pt idx="7">
                  <c:v>-160.66865835124</c:v>
                </c:pt>
                <c:pt idx="8">
                  <c:v>-183.45999810693999</c:v>
                </c:pt>
                <c:pt idx="9">
                  <c:v>-247.91656759882997</c:v>
                </c:pt>
                <c:pt idx="10">
                  <c:v>-289.68688759882991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DA-4868-A43D-039A44CE94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9569720"/>
        <c:axId val="599570048"/>
      </c:lineChart>
      <c:catAx>
        <c:axId val="59956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570048"/>
        <c:crosses val="autoZero"/>
        <c:auto val="1"/>
        <c:lblAlgn val="ctr"/>
        <c:lblOffset val="100"/>
        <c:noMultiLvlLbl val="0"/>
      </c:catAx>
      <c:valAx>
        <c:axId val="59957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_ ;[Red]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56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ÚSC (bez PO): zůstatky, dluh a investice (bez dotací)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760921730112986E-2"/>
          <c:y val="0.17171301139805076"/>
          <c:w val="0.87917289624055128"/>
          <c:h val="0.61498432487605714"/>
        </c:manualLayout>
      </c:layout>
      <c:areaChart>
        <c:grouping val="standard"/>
        <c:varyColors val="0"/>
        <c:ser>
          <c:idx val="1"/>
          <c:order val="1"/>
          <c:tx>
            <c:strRef>
              <c:f>'Dluh vs zůstatky'!$A$15</c:f>
              <c:strCache>
                <c:ptCount val="1"/>
                <c:pt idx="0">
                  <c:v>ÚSC - zůstatky</c:v>
                </c:pt>
              </c:strCache>
            </c:strRef>
          </c:tx>
          <c:spPr>
            <a:solidFill>
              <a:srgbClr val="FFC000">
                <a:alpha val="60000"/>
              </a:srgbClr>
            </a:solidFill>
            <a:ln>
              <a:solidFill>
                <a:schemeClr val="accent2">
                  <a:lumMod val="75000"/>
                  <a:alpha val="49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2.1203507761402103E-3"/>
                  <c:y val="-0.13053613053613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F0-4991-90B2-CCC49FD12139}"/>
                </c:ext>
              </c:extLst>
            </c:dLbl>
            <c:dLbl>
              <c:idx val="1"/>
              <c:layout>
                <c:manualLayout>
                  <c:x val="-1.9436324251208946E-17"/>
                  <c:y val="-0.12121212121212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F0-4991-90B2-CCC49FD12139}"/>
                </c:ext>
              </c:extLst>
            </c:dLbl>
            <c:dLbl>
              <c:idx val="2"/>
              <c:layout>
                <c:manualLayout>
                  <c:x val="-7.2091926388767147E-4"/>
                  <c:y val="-0.12817025494190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F0-4991-90B2-CCC49FD12139}"/>
                </c:ext>
              </c:extLst>
            </c:dLbl>
            <c:dLbl>
              <c:idx val="3"/>
              <c:layout>
                <c:manualLayout>
                  <c:x val="0"/>
                  <c:y val="-0.13986013986013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F0-4991-90B2-CCC49FD12139}"/>
                </c:ext>
              </c:extLst>
            </c:dLbl>
            <c:dLbl>
              <c:idx val="4"/>
              <c:layout>
                <c:manualLayout>
                  <c:x val="-2.1203507761402103E-3"/>
                  <c:y val="-0.14452214452214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F0-4991-90B2-CCC49FD12139}"/>
                </c:ext>
              </c:extLst>
            </c:dLbl>
            <c:dLbl>
              <c:idx val="5"/>
              <c:layout>
                <c:manualLayout>
                  <c:x val="-7.7745297004835784E-17"/>
                  <c:y val="-0.16317016317016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F0-4991-90B2-CCC49FD12139}"/>
                </c:ext>
              </c:extLst>
            </c:dLbl>
            <c:dLbl>
              <c:idx val="6"/>
              <c:layout>
                <c:manualLayout>
                  <c:x val="0"/>
                  <c:y val="-0.1818181818181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F0-4991-90B2-CCC49FD12139}"/>
                </c:ext>
              </c:extLst>
            </c:dLbl>
            <c:dLbl>
              <c:idx val="7"/>
              <c:layout>
                <c:manualLayout>
                  <c:x val="-4.2407015522804986E-3"/>
                  <c:y val="-0.19114219114219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F0-4991-90B2-CCC49FD12139}"/>
                </c:ext>
              </c:extLst>
            </c:dLbl>
            <c:dLbl>
              <c:idx val="8"/>
              <c:layout>
                <c:manualLayout>
                  <c:x val="7.7745297004835784E-17"/>
                  <c:y val="-0.20979020979020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F0-4991-90B2-CCC49FD12139}"/>
                </c:ext>
              </c:extLst>
            </c:dLbl>
            <c:dLbl>
              <c:idx val="9"/>
              <c:layout>
                <c:manualLayout>
                  <c:x val="-2.120350776140366E-3"/>
                  <c:y val="-0.21445221445221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F0-4991-90B2-CCC49FD12139}"/>
                </c:ext>
              </c:extLst>
            </c:dLbl>
            <c:dLbl>
              <c:idx val="10"/>
              <c:layout>
                <c:manualLayout>
                  <c:x val="-4.2407015522804986E-3"/>
                  <c:y val="-0.25174825174825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5F0-4991-90B2-CCC49FD12139}"/>
                </c:ext>
              </c:extLst>
            </c:dLbl>
            <c:dLbl>
              <c:idx val="11"/>
              <c:layout>
                <c:manualLayout>
                  <c:x val="-1.5549059400967157E-16"/>
                  <c:y val="-0.29370629370629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5F0-4991-90B2-CCC49FD12139}"/>
                </c:ext>
              </c:extLst>
            </c:dLbl>
            <c:dLbl>
              <c:idx val="12"/>
              <c:layout>
                <c:manualLayout>
                  <c:x val="-4.2407015522804205E-3"/>
                  <c:y val="-0.30303030303030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5F0-4991-90B2-CCC49FD1213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'Dluh vs zůstatky'!$B$4:$N$4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červen 2025</c:v>
                </c:pt>
              </c:strCache>
            </c:strRef>
          </c:cat>
          <c:val>
            <c:numRef>
              <c:f>'Dluh vs zůstatky'!$B$15:$N$15</c:f>
              <c:numCache>
                <c:formatCode>0.0</c:formatCode>
                <c:ptCount val="13"/>
                <c:pt idx="0">
                  <c:v>109.56978415855001</c:v>
                </c:pt>
                <c:pt idx="1">
                  <c:v>121.65170107998</c:v>
                </c:pt>
                <c:pt idx="2">
                  <c:v>128.12578038714</c:v>
                </c:pt>
                <c:pt idx="3">
                  <c:v>177.57965704237998</c:v>
                </c:pt>
                <c:pt idx="4">
                  <c:v>207.21058751235</c:v>
                </c:pt>
                <c:pt idx="5">
                  <c:v>213.55109301047</c:v>
                </c:pt>
                <c:pt idx="6">
                  <c:v>246.40137735104</c:v>
                </c:pt>
                <c:pt idx="7">
                  <c:v>262.44077109060999</c:v>
                </c:pt>
                <c:pt idx="8">
                  <c:v>303.89999999999998</c:v>
                </c:pt>
                <c:pt idx="9">
                  <c:v>338.1</c:v>
                </c:pt>
                <c:pt idx="10">
                  <c:v>404.26753311842998</c:v>
                </c:pt>
                <c:pt idx="11">
                  <c:v>450.83</c:v>
                </c:pt>
                <c:pt idx="12">
                  <c:v>498.69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F0-4991-90B2-CCC49FD12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868096"/>
        <c:axId val="687859568"/>
      </c:areaChart>
      <c:barChart>
        <c:barDir val="col"/>
        <c:grouping val="clustered"/>
        <c:varyColors val="0"/>
        <c:ser>
          <c:idx val="2"/>
          <c:order val="2"/>
          <c:tx>
            <c:v>investice (bez dotací)</c:v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val>
            <c:numRef>
              <c:f>'Přímy obcí a krajů dohromady'!$C$18:$N$18</c:f>
              <c:numCache>
                <c:formatCode>0.0</c:formatCode>
                <c:ptCount val="12"/>
                <c:pt idx="0">
                  <c:v>53.91</c:v>
                </c:pt>
                <c:pt idx="1">
                  <c:v>69.639999999999986</c:v>
                </c:pt>
                <c:pt idx="2">
                  <c:v>61.849999999999994</c:v>
                </c:pt>
                <c:pt idx="3">
                  <c:v>44.010000000000005</c:v>
                </c:pt>
                <c:pt idx="4">
                  <c:v>69.819999999999993</c:v>
                </c:pt>
                <c:pt idx="5">
                  <c:v>99.81</c:v>
                </c:pt>
                <c:pt idx="6">
                  <c:v>91.050000000000011</c:v>
                </c:pt>
                <c:pt idx="7">
                  <c:v>94.420277727000013</c:v>
                </c:pt>
                <c:pt idx="8">
                  <c:v>93.169999999999987</c:v>
                </c:pt>
                <c:pt idx="9">
                  <c:v>120.03126925906</c:v>
                </c:pt>
                <c:pt idx="10">
                  <c:v>123.47743790641002</c:v>
                </c:pt>
                <c:pt idx="11">
                  <c:v>138.08999999999997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F0-4991-90B2-CCC49FD12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868096"/>
        <c:axId val="687859568"/>
      </c:barChart>
      <c:lineChart>
        <c:grouping val="standard"/>
        <c:varyColors val="0"/>
        <c:ser>
          <c:idx val="0"/>
          <c:order val="0"/>
          <c:tx>
            <c:strRef>
              <c:f>'Dluh vs zůstatky'!$A$14</c:f>
              <c:strCache>
                <c:ptCount val="1"/>
                <c:pt idx="0">
                  <c:v>ÚSC dluh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'Dluh vs zůstatky'!$B$4:$N$4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červen 2025</c:v>
                </c:pt>
              </c:strCache>
            </c:strRef>
          </c:cat>
          <c:val>
            <c:numRef>
              <c:f>'Dluh vs zůstatky'!$B$14:$N$14</c:f>
              <c:numCache>
                <c:formatCode>0.0</c:formatCode>
                <c:ptCount val="13"/>
                <c:pt idx="0">
                  <c:v>117.27</c:v>
                </c:pt>
                <c:pt idx="1">
                  <c:v>113.9</c:v>
                </c:pt>
                <c:pt idx="2">
                  <c:v>110.58000000000001</c:v>
                </c:pt>
                <c:pt idx="3">
                  <c:v>91.81</c:v>
                </c:pt>
                <c:pt idx="4">
                  <c:v>86.509999999999991</c:v>
                </c:pt>
                <c:pt idx="5">
                  <c:v>85.02000000000001</c:v>
                </c:pt>
                <c:pt idx="6">
                  <c:v>85.19</c:v>
                </c:pt>
                <c:pt idx="7">
                  <c:v>88.100000000000009</c:v>
                </c:pt>
                <c:pt idx="8">
                  <c:v>89.3</c:v>
                </c:pt>
                <c:pt idx="9">
                  <c:v>90.6</c:v>
                </c:pt>
                <c:pt idx="10">
                  <c:v>90.056295317589999</c:v>
                </c:pt>
                <c:pt idx="11">
                  <c:v>83.93</c:v>
                </c:pt>
                <c:pt idx="12">
                  <c:v>82.66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5F0-4991-90B2-CCC49FD12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868096"/>
        <c:axId val="687859568"/>
      </c:lineChart>
      <c:catAx>
        <c:axId val="68786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7859568"/>
        <c:crosses val="autoZero"/>
        <c:auto val="1"/>
        <c:lblAlgn val="ctr"/>
        <c:lblOffset val="100"/>
        <c:noMultiLvlLbl val="0"/>
      </c:catAx>
      <c:valAx>
        <c:axId val="68785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mld. Kč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786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0.23611</cdr:y>
    </cdr:from>
    <cdr:to>
      <cdr:x>1</cdr:x>
      <cdr:y>0.31944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114800" y="647700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0.36799</cdr:x>
      <cdr:y>0.57876</cdr:y>
    </cdr:from>
    <cdr:to>
      <cdr:x>0.63201</cdr:x>
      <cdr:y>0.72013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792867" y="2950279"/>
          <a:ext cx="2003786" cy="72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2000" b="1" dirty="0" smtClean="0"/>
            <a:t>103 mld.</a:t>
          </a:r>
          <a:endParaRPr lang="en-GB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8D6A-8F55-4BFA-B894-5D8F8AF403BC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8181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49A0-7F22-44CB-85BA-D73A5FF7D475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D5F7-534F-48DD-BB5D-897B972D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6205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22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27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345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78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r>
              <a:rPr lang="cs-CZ" sz="1400" i="1" dirty="0"/>
              <a:t>Návrh doprovodného komentáře:</a:t>
            </a:r>
          </a:p>
          <a:p>
            <a:endParaRPr lang="cs-CZ" sz="1400" dirty="0"/>
          </a:p>
          <a:p>
            <a:pPr algn="just"/>
            <a:r>
              <a:rPr lang="cs-CZ" sz="1400" dirty="0"/>
              <a:t>Dosud </a:t>
            </a:r>
            <a:r>
              <a:rPr lang="cs-CZ" sz="1400" b="1" dirty="0"/>
              <a:t>stát nesystémově nese část odpovědnosti za obslužné činnosti</a:t>
            </a:r>
            <a:r>
              <a:rPr lang="cs-CZ" sz="1400" dirty="0"/>
              <a:t> (zejména za platy nepedagogických pracovníků) </a:t>
            </a:r>
            <a:r>
              <a:rPr lang="cs-CZ" sz="1400" b="1" dirty="0"/>
              <a:t>v obecních a krajských školských organizacích. </a:t>
            </a:r>
          </a:p>
          <a:p>
            <a:endParaRPr lang="cs-CZ" sz="1400" b="1" dirty="0"/>
          </a:p>
          <a:p>
            <a:pPr algn="just"/>
            <a:r>
              <a:rPr lang="cs-CZ" sz="1400" dirty="0"/>
              <a:t>Stát ale logicky nemůže být tím, kdo ví nejlépe jak vhodně technicky a organizačně zajistit obslužné činnosti v každé konkrétní škole (školském zařízení). Proto </a:t>
            </a:r>
            <a:r>
              <a:rPr lang="cs-CZ" sz="1400" b="1" dirty="0"/>
              <a:t>chceme tuto praxi změnit, a ve shodě s tím navrhujeme přesunout odpovídající zdroje ze státu do RUD obcí a krajů.</a:t>
            </a:r>
            <a:endParaRPr lang="cs-CZ" sz="1400" dirty="0"/>
          </a:p>
          <a:p>
            <a:endParaRPr lang="cs-CZ" sz="1400" b="1" dirty="0"/>
          </a:p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50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r>
              <a:rPr lang="cs-CZ" sz="1400" i="1" dirty="0"/>
              <a:t>Návrh doprovodného komentáře:</a:t>
            </a:r>
          </a:p>
          <a:p>
            <a:endParaRPr lang="cs-CZ" sz="1400" dirty="0"/>
          </a:p>
          <a:p>
            <a:pPr algn="just"/>
            <a:r>
              <a:rPr lang="cs-CZ" sz="1400" dirty="0"/>
              <a:t>Dosud </a:t>
            </a:r>
            <a:r>
              <a:rPr lang="cs-CZ" sz="1400" b="1" dirty="0"/>
              <a:t>stát nesystémově nese část odpovědnosti za obslužné činnosti</a:t>
            </a:r>
            <a:r>
              <a:rPr lang="cs-CZ" sz="1400" dirty="0"/>
              <a:t> (zejména za platy nepedagogických pracovníků) </a:t>
            </a:r>
            <a:r>
              <a:rPr lang="cs-CZ" sz="1400" b="1" dirty="0"/>
              <a:t>v obecních a krajských školských organizacích. </a:t>
            </a:r>
          </a:p>
          <a:p>
            <a:endParaRPr lang="cs-CZ" sz="1400" b="1" dirty="0"/>
          </a:p>
          <a:p>
            <a:pPr algn="just"/>
            <a:r>
              <a:rPr lang="cs-CZ" sz="1400" dirty="0"/>
              <a:t>Stát ale logicky nemůže být tím, kdo ví nejlépe jak vhodně technicky a organizačně zajistit obslužné činnosti v každé konkrétní škole (školském zařízení). Proto </a:t>
            </a:r>
            <a:r>
              <a:rPr lang="cs-CZ" sz="1400" b="1" dirty="0"/>
              <a:t>chceme tuto praxi změnit, a ve shodě s tím navrhujeme přesunout odpovídající zdroje ze státu do RUD obcí a krajů.</a:t>
            </a:r>
            <a:endParaRPr lang="cs-CZ" sz="1400" dirty="0"/>
          </a:p>
          <a:p>
            <a:endParaRPr lang="cs-CZ" sz="1400" b="1" dirty="0"/>
          </a:p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30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r>
              <a:rPr lang="cs-CZ" sz="1400" i="1" dirty="0"/>
              <a:t>Návrh doprovodného komentáře:</a:t>
            </a:r>
          </a:p>
          <a:p>
            <a:endParaRPr lang="cs-CZ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roce 2013 byl pro obce zrušen tzv. příspěvek na školství (hrazen z kapitoly VPS) a v RUD bylo zavedeno kritérium „počet dětí a žáků MŠ a ZŠ“. Cílem tohoto opatření bylo posílení daňových příjmů obcí o prostředky vynakládané na krytí provozních výdajů mateřských a základních škol, hrazených do té doby ze státního rozpočtu formou dotace. Převedení dotace do daňových příjmů obcí se osvědčilo a je obcemi velmi dobře přijímáno. RUD, které je navázáno na přímé a nepřímé daně, od roku 2013 kontinuálně (s výjimkou roku 2020 –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roste, a „objem prostředků plynoucích za žákem“ se v tomto období zvýšil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174 %.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3768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r>
              <a:rPr lang="cs-CZ" sz="1400" i="1" dirty="0"/>
              <a:t>Návrh doprovodného komentáře:</a:t>
            </a:r>
          </a:p>
          <a:p>
            <a:endParaRPr lang="cs-CZ" sz="1400" dirty="0"/>
          </a:p>
          <a:p>
            <a:pPr algn="just"/>
            <a:r>
              <a:rPr lang="cs-CZ" sz="1400" dirty="0"/>
              <a:t>S tím, jak ve dvou krocích dojde k přesunu zdrojů ze státu do RUD na financování nepedagogické práce (NPP) a ONIV  se budou měnit i daňové podíly obcí a krajů.</a:t>
            </a:r>
          </a:p>
          <a:p>
            <a:endParaRPr lang="cs-CZ" sz="1400" b="1" dirty="0"/>
          </a:p>
          <a:p>
            <a:r>
              <a:rPr lang="cs-CZ" sz="1400" b="1" dirty="0"/>
              <a:t>Výši daňových podílů obcí a krajů na sdílených daních od 1. 9. 2025 a poté od 1. 1. 2026 máte v tabulce uvedeny červeně. 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19912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72478" y="4784333"/>
            <a:ext cx="6091160" cy="4924785"/>
          </a:xfrm>
        </p:spPr>
        <p:txBody>
          <a:bodyPr/>
          <a:lstStyle/>
          <a:p>
            <a:r>
              <a:rPr lang="cs-CZ" sz="1400" i="1" dirty="0"/>
              <a:t>Návrh doprovodného komentáře:</a:t>
            </a:r>
          </a:p>
          <a:p>
            <a:endParaRPr lang="cs-CZ" sz="1400" dirty="0"/>
          </a:p>
          <a:p>
            <a:pPr algn="just"/>
            <a:r>
              <a:rPr lang="cs-CZ" sz="1400" dirty="0"/>
              <a:t>Protože zároveň chceme, aby se „přilití“ zdrojů </a:t>
            </a:r>
            <a:r>
              <a:rPr lang="cs-CZ" sz="1400" b="1" dirty="0"/>
              <a:t>na financování NPP a ONIV</a:t>
            </a:r>
            <a:r>
              <a:rPr lang="cs-CZ" sz="1400" dirty="0"/>
              <a:t> </a:t>
            </a:r>
            <a:r>
              <a:rPr lang="cs-CZ" sz="1400" b="1" dirty="0"/>
              <a:t>projevilo právě jen ve školském kritériu</a:t>
            </a:r>
            <a:r>
              <a:rPr lang="cs-CZ" sz="1400" dirty="0"/>
              <a:t>, je třeba s navýšením objemu zdrojů do RUD adekvátně snížit váhy VŠECH dosavadních kritérií. </a:t>
            </a:r>
          </a:p>
          <a:p>
            <a:endParaRPr lang="cs-CZ" sz="1400" dirty="0"/>
          </a:p>
          <a:p>
            <a:r>
              <a:rPr lang="cs-CZ" sz="1400" dirty="0"/>
              <a:t>Na </a:t>
            </a:r>
            <a:r>
              <a:rPr lang="cs-CZ" sz="1400" dirty="0" err="1"/>
              <a:t>slidu</a:t>
            </a:r>
            <a:r>
              <a:rPr lang="cs-CZ" sz="1400" dirty="0"/>
              <a:t> vidíte váhy kritérií v RUD podle platné úpravy i podle návrhu.</a:t>
            </a:r>
          </a:p>
          <a:p>
            <a:endParaRPr lang="cs-CZ" sz="1400" dirty="0"/>
          </a:p>
          <a:p>
            <a:pPr algn="just"/>
            <a:r>
              <a:rPr lang="cs-CZ" sz="1400" dirty="0"/>
              <a:t>V případě </a:t>
            </a:r>
            <a:r>
              <a:rPr lang="cs-CZ" sz="1400" b="1" dirty="0"/>
              <a:t>RUD </a:t>
            </a:r>
            <a:r>
              <a:rPr lang="cs-CZ" sz="1400" b="1" u="sng" dirty="0"/>
              <a:t>obcí</a:t>
            </a:r>
            <a:r>
              <a:rPr lang="cs-CZ" sz="1400" b="1" dirty="0"/>
              <a:t> dojde </a:t>
            </a:r>
            <a:r>
              <a:rPr lang="cs-CZ" sz="1400" dirty="0"/>
              <a:t>k </a:t>
            </a:r>
            <a:r>
              <a:rPr lang="cs-CZ" sz="1400" b="1" dirty="0"/>
              <a:t>navýšení váhy </a:t>
            </a:r>
            <a:r>
              <a:rPr lang="cs-CZ" sz="1400" b="1" u="sng" dirty="0"/>
              <a:t>dosavadního</a:t>
            </a:r>
            <a:r>
              <a:rPr lang="cs-CZ" sz="1400" b="1" dirty="0"/>
              <a:t> „školského“ kritéria</a:t>
            </a:r>
            <a:r>
              <a:rPr lang="cs-CZ" sz="1400" dirty="0"/>
              <a:t> </a:t>
            </a:r>
            <a:r>
              <a:rPr lang="cs-CZ" sz="1400" b="1" dirty="0"/>
              <a:t>o zdroje převáděné ze státu </a:t>
            </a:r>
            <a:r>
              <a:rPr lang="cs-CZ" sz="1400" dirty="0"/>
              <a:t>(kritérium v RUD obcí již existuje).</a:t>
            </a:r>
          </a:p>
          <a:p>
            <a:endParaRPr lang="cs-CZ" sz="1400" dirty="0"/>
          </a:p>
          <a:p>
            <a:pPr algn="just"/>
            <a:r>
              <a:rPr lang="cs-CZ" sz="1400" dirty="0"/>
              <a:t>V případě </a:t>
            </a:r>
            <a:r>
              <a:rPr lang="cs-CZ" sz="1400" b="1" dirty="0"/>
              <a:t>RUD</a:t>
            </a:r>
            <a:r>
              <a:rPr lang="cs-CZ" sz="1400" dirty="0"/>
              <a:t> </a:t>
            </a:r>
            <a:r>
              <a:rPr lang="cs-CZ" sz="1400" b="1" u="sng" dirty="0"/>
              <a:t>krajů</a:t>
            </a:r>
            <a:r>
              <a:rPr lang="cs-CZ" sz="1400" b="1" dirty="0"/>
              <a:t> dojde k vymezení </a:t>
            </a:r>
            <a:r>
              <a:rPr lang="cs-CZ" sz="1400" b="1" u="sng" dirty="0"/>
              <a:t>nového</a:t>
            </a:r>
            <a:r>
              <a:rPr lang="cs-CZ" sz="1400" b="1" dirty="0"/>
              <a:t> „školského“ kritéria právě v rozsahu zdrojů nyní převáděných na financování NPP a ONIV</a:t>
            </a:r>
            <a:r>
              <a:rPr lang="cs-CZ" sz="1400" dirty="0"/>
              <a:t>. Dosavadní tok krajům prostřednictvím přílohy č. 1 zůstane bez změny, pouze mu bude přiřazena adekvátní (nižší) váha. </a:t>
            </a:r>
            <a:r>
              <a:rPr lang="cs-CZ" sz="1400" b="1" dirty="0"/>
              <a:t>Daňový příjem konkrétního kraje tak bude tvořen nadále zdroji podle přílohy č. 1 k zákonu o RUD a dále příjmem na základě přerozdělení zdrojů na financování NPP a ONIV.</a:t>
            </a:r>
            <a:endParaRPr lang="cs-CZ" altLang="cs-CZ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alt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8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r>
              <a:rPr lang="cs-CZ" sz="1400" i="1" dirty="0"/>
              <a:t>Návrh doprovodného komentáře:</a:t>
            </a:r>
          </a:p>
          <a:p>
            <a:endParaRPr lang="cs-CZ" sz="1400" dirty="0"/>
          </a:p>
          <a:p>
            <a:pPr algn="just"/>
            <a:r>
              <a:rPr lang="cs-CZ" sz="1400" dirty="0"/>
              <a:t>Jednou z významných změn návrhu ve vztahu k RUD je </a:t>
            </a:r>
            <a:r>
              <a:rPr lang="cs-CZ" sz="1400" b="1" dirty="0"/>
              <a:t>větší okruh školských výkonů, které hrají roli pro přerozdělení mezi obce a kraje. </a:t>
            </a:r>
            <a:r>
              <a:rPr lang="cs-CZ" sz="1400" b="0" dirty="0"/>
              <a:t>(výkonem je myšlen počet dětí, žáků a studentů v</a:t>
            </a:r>
            <a:r>
              <a:rPr lang="cs-CZ" sz="1400" b="0" baseline="0" dirty="0"/>
              <a:t> různých typech škol, tříd a školských zařízení)</a:t>
            </a:r>
            <a:endParaRPr lang="cs-CZ" sz="1400" b="0" dirty="0"/>
          </a:p>
          <a:p>
            <a:endParaRPr lang="cs-CZ" sz="1400" dirty="0"/>
          </a:p>
          <a:p>
            <a:pPr algn="just"/>
            <a:r>
              <a:rPr lang="cs-CZ" sz="1400" dirty="0"/>
              <a:t>V</a:t>
            </a:r>
            <a:r>
              <a:rPr lang="cs-CZ" sz="1400" b="1" dirty="0"/>
              <a:t> novém školském kritériu</a:t>
            </a:r>
            <a:r>
              <a:rPr lang="cs-CZ" sz="1400" dirty="0"/>
              <a:t> nebudou na rozdíl od současné právní  úpravy klíčem pro přerozdělení už jen děti MŠ a žáci plnící povinnou školní docházku, ale</a:t>
            </a:r>
            <a:r>
              <a:rPr lang="cs-CZ" sz="1400" b="1" dirty="0"/>
              <a:t> děti MŠ, žáci ZŠ, SŠ, studenti VOŠ, děti v ZUŠ nebo děti v dětských domovech a ubytovaní v internátech. </a:t>
            </a:r>
            <a:endParaRPr lang="cs-CZ" sz="1400" dirty="0"/>
          </a:p>
          <a:p>
            <a:endParaRPr lang="cs-CZ" sz="1400" dirty="0"/>
          </a:p>
          <a:p>
            <a:pPr algn="just"/>
            <a:r>
              <a:rPr lang="cs-CZ" sz="1400" dirty="0"/>
              <a:t>Na vymezené školské výkony budou uplatněné </a:t>
            </a:r>
            <a:r>
              <a:rPr lang="cs-CZ" sz="1400" b="0" dirty="0"/>
              <a:t>přepočtové </a:t>
            </a:r>
            <a:r>
              <a:rPr lang="cs-CZ" sz="1400" b="1" dirty="0"/>
              <a:t>školské koeficienty</a:t>
            </a:r>
            <a:r>
              <a:rPr lang="cs-CZ" sz="1400" b="0" baseline="0" dirty="0"/>
              <a:t>, které budou „matematicky“ navyšovat nebo snižovat skutečný počet dětí, žáků a studentů (např. pokud bude mít dítě v MŠ koeficient 2,0, bude přepočtený počet dětí navštěvujících MŠ dvojnásobný oproti skutečnému počtu). Tyto koeficienty určí MŠMT na základě nákladovosti jednotlivých typů škol a školských zařízení (viz následující </a:t>
            </a:r>
            <a:r>
              <a:rPr lang="cs-CZ" sz="1400" b="0" baseline="0" dirty="0" err="1"/>
              <a:t>slide</a:t>
            </a:r>
            <a:r>
              <a:rPr lang="cs-CZ" sz="1400" b="0" baseline="0" dirty="0"/>
              <a:t>).</a:t>
            </a:r>
            <a:endParaRPr lang="cs-CZ" sz="1400" b="1" dirty="0"/>
          </a:p>
          <a:p>
            <a:pPr algn="just"/>
            <a:endParaRPr lang="cs-CZ" sz="1400" b="1" dirty="0"/>
          </a:p>
          <a:p>
            <a:pPr algn="just"/>
            <a:r>
              <a:rPr lang="cs-CZ" sz="1400" b="1" dirty="0"/>
              <a:t>Systém přepočtových školských koeficientů bude aktualizován</a:t>
            </a:r>
            <a:r>
              <a:rPr lang="cs-CZ" sz="1400" dirty="0"/>
              <a:t>, neboť v zákoně o RUD bude zakotven jen obecně, </a:t>
            </a:r>
            <a:r>
              <a:rPr lang="cs-CZ" sz="1400" b="1" dirty="0"/>
              <a:t>číselně bude definován v nařízení vlády </a:t>
            </a:r>
            <a:r>
              <a:rPr lang="cs-CZ" sz="1400" dirty="0"/>
              <a:t>a propočtově bude uplatněn v do vyhlášky, kterou se provádí zákon o RUD.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392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97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FD5F7-534F-48DD-BB5D-897B972DA3C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46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336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8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55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4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14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5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4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699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6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210" y="1268628"/>
            <a:ext cx="10305535" cy="4333102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1. LEDNA 2020</a:t>
            </a:r>
          </a:p>
        </p:txBody>
      </p:sp>
    </p:spTree>
    <p:extLst>
      <p:ext uri="{BB962C8B-B14F-4D97-AF65-F5344CB8AC3E}">
        <p14:creationId xmlns:p14="http://schemas.microsoft.com/office/powerpoint/2010/main" val="141388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060621" y="1861751"/>
            <a:ext cx="10210800" cy="3146854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1060621" y="5219700"/>
            <a:ext cx="5063954" cy="1066800"/>
          </a:xfrm>
          <a:prstGeom prst="rect">
            <a:avLst/>
          </a:prstGeom>
        </p:spPr>
        <p:txBody>
          <a:bodyPr anchor="t"/>
          <a:lstStyle>
            <a:lvl1pPr algn="l">
              <a:defRPr sz="12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sociální sít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060621" y="1861751"/>
            <a:ext cx="10210800" cy="3146854"/>
          </a:xfrm>
          <a:prstGeom prst="rect">
            <a:avLst/>
          </a:prstGeom>
        </p:spPr>
        <p:txBody>
          <a:bodyPr lIns="90000"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20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1810800"/>
            <a:ext cx="10305535" cy="3240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22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2905124"/>
            <a:ext cx="10305535" cy="1057275"/>
          </a:xfrm>
          <a:prstGeom prst="rect">
            <a:avLst/>
          </a:prstGeom>
        </p:spPr>
        <p:txBody>
          <a:bodyPr wrap="none"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838799" y="3962399"/>
            <a:ext cx="10305535" cy="818777"/>
          </a:xfrm>
          <a:prstGeom prst="rect">
            <a:avLst/>
          </a:prstGeom>
        </p:spPr>
        <p:txBody>
          <a:bodyPr lIns="18000"/>
          <a:lstStyle>
            <a:lvl1pPr algn="l">
              <a:defRPr sz="14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0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105156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28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38200" y="6170400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88000"/>
            <a:ext cx="10515600" cy="3960000"/>
          </a:xfrm>
          <a:prstGeom prst="rect">
            <a:avLst/>
          </a:prstGeom>
          <a:noFill/>
          <a:ln>
            <a:noFill/>
          </a:ln>
        </p:spPr>
        <p:txBody>
          <a:bodyPr numCol="1" anchor="t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355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105156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4538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105156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60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5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L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05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se jménem aut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210" y="2295525"/>
            <a:ext cx="10305535" cy="2295526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1. LEDNA 2020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73210" y="4924425"/>
            <a:ext cx="2774865" cy="718143"/>
          </a:xfrm>
          <a:prstGeom prst="rect">
            <a:avLst/>
          </a:prstGeom>
        </p:spPr>
        <p:txBody>
          <a:bodyPr lIns="18000"/>
          <a:lstStyle>
            <a:lvl1pPr algn="l">
              <a:defRPr sz="1200" b="1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9554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P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838200" y="1728000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058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229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10515600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99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62058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150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5095875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57925" y="428368"/>
            <a:ext cx="5095875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6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632" y="1468793"/>
            <a:ext cx="3832538" cy="2009463"/>
          </a:xfrm>
        </p:spPr>
        <p:txBody>
          <a:bodyPr/>
          <a:lstStyle>
            <a:lvl1pPr algn="r">
              <a:defRPr sz="4353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Holder 3"/>
          <p:cNvSpPr>
            <a:spLocks noGrp="1"/>
          </p:cNvSpPr>
          <p:nvPr>
            <p:ph sz="half" idx="2"/>
          </p:nvPr>
        </p:nvSpPr>
        <p:spPr>
          <a:xfrm>
            <a:off x="5268364" y="1468791"/>
            <a:ext cx="5746318" cy="35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9923212" y="6463845"/>
            <a:ext cx="1804184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958161" algn="r"/>
            <a:r>
              <a:rPr lang="cs-CZ"/>
              <a:t> | </a:t>
            </a:r>
            <a:fld id="{81D60167-4931-47E6-BA6A-407CBD079E47}" type="slidenum">
              <a:rPr lang="cs-CZ" smtClean="0"/>
              <a:pPr marL="958161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35753" y="6486687"/>
            <a:ext cx="4339599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140332" y="6486687"/>
            <a:ext cx="1963825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725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505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trana se jménem aut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210" y="2295525"/>
            <a:ext cx="10305535" cy="2295526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1. LEDNA 2020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73210" y="4924425"/>
            <a:ext cx="2774865" cy="718143"/>
          </a:xfrm>
          <a:prstGeom prst="rect">
            <a:avLst/>
          </a:prstGeom>
        </p:spPr>
        <p:txBody>
          <a:bodyPr lIns="18000"/>
          <a:lstStyle>
            <a:lvl1pPr algn="l">
              <a:defRPr sz="1200" b="1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222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712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8072"/>
          </a:xfrm>
        </p:spPr>
        <p:txBody>
          <a:bodyPr/>
          <a:lstStyle>
            <a:lvl1pPr>
              <a:defRPr lang="cs-CZ" altLang="cs-CZ" sz="3200" b="1" kern="1200" dirty="0">
                <a:solidFill>
                  <a:srgbClr val="11588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908721"/>
            <a:ext cx="10972800" cy="521744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id="{8FF50159-2454-4532-BD8E-80E0EEAE5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06164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vá kapitola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1" y="3189003"/>
            <a:ext cx="8557066" cy="489517"/>
          </a:xfrm>
          <a:prstGeom prst="rect">
            <a:avLst/>
          </a:prstGeom>
        </p:spPr>
        <p:txBody>
          <a:bodyPr wrap="none" anchor="ctr"/>
          <a:lstStyle>
            <a:lvl1pPr algn="l">
              <a:defRPr sz="3181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1" y="6252781"/>
            <a:ext cx="442783" cy="230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5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838800" y="3962399"/>
            <a:ext cx="10305535" cy="171351"/>
          </a:xfrm>
          <a:prstGeom prst="rect">
            <a:avLst/>
          </a:prstGeom>
        </p:spPr>
        <p:txBody>
          <a:bodyPr lIns="18000"/>
          <a:lstStyle>
            <a:lvl1pPr algn="l">
              <a:defRPr sz="1114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955"/>
            </a:lvl2pPr>
            <a:lvl3pPr>
              <a:defRPr sz="875"/>
            </a:lvl3pPr>
            <a:lvl4pPr>
              <a:defRPr sz="835"/>
            </a:lvl4pPr>
            <a:lvl5pPr>
              <a:defRPr sz="835"/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75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1B888146-BC73-4693-B461-68D5ED1AE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7106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1810800"/>
            <a:ext cx="10305535" cy="3240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6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quarter" idx="14"/>
          </p:nvPr>
        </p:nvSpPr>
        <p:spPr>
          <a:xfrm>
            <a:off x="838200" y="1704975"/>
            <a:ext cx="10515600" cy="424815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5112422" y="6170400"/>
            <a:ext cx="1967155" cy="23066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>
              <a:defRPr/>
            </a:lvl1pPr>
          </a:lstStyle>
          <a:p>
            <a:pPr marL="0" indent="0">
              <a:buNone/>
            </a:pPr>
            <a:r>
              <a:rPr lang="cs-CZ" dirty="0"/>
              <a:t>Zde zdroj, případně vymažte</a:t>
            </a:r>
          </a:p>
        </p:txBody>
      </p:sp>
    </p:spTree>
    <p:extLst>
      <p:ext uri="{BB962C8B-B14F-4D97-AF65-F5344CB8AC3E}">
        <p14:creationId xmlns:p14="http://schemas.microsoft.com/office/powerpoint/2010/main" val="187906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671636" y="4781550"/>
            <a:ext cx="4086370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671635" y="2333130"/>
            <a:ext cx="4086371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2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6453041" y="4781550"/>
            <a:ext cx="4086370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1" name="Zástupný symbol pro obrázek 7"/>
          <p:cNvSpPr>
            <a:spLocks noGrp="1"/>
          </p:cNvSpPr>
          <p:nvPr>
            <p:ph type="pic" sz="quarter" idx="20"/>
          </p:nvPr>
        </p:nvSpPr>
        <p:spPr>
          <a:xfrm>
            <a:off x="6453040" y="2333130"/>
            <a:ext cx="4086371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26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364606" y="4232635"/>
            <a:ext cx="2386137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364606" y="2328846"/>
            <a:ext cx="2386136" cy="1752959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4895514" y="2328846"/>
            <a:ext cx="2386800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7"/>
          </p:nvPr>
        </p:nvSpPr>
        <p:spPr>
          <a:xfrm>
            <a:off x="8441256" y="2328846"/>
            <a:ext cx="2386137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2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8441256" y="4232635"/>
            <a:ext cx="2386137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4895514" y="4232635"/>
            <a:ext cx="2386800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228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838199" y="1726250"/>
            <a:ext cx="5034699" cy="42409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6319101" y="1726250"/>
            <a:ext cx="5034699" cy="4240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>
          <a:xfrm>
            <a:off x="6319101" y="394085"/>
            <a:ext cx="5034699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14"/>
          </p:nvPr>
        </p:nvSpPr>
        <p:spPr>
          <a:xfrm>
            <a:off x="838199" y="394085"/>
            <a:ext cx="5034699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829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29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10515600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19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6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105156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8714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535753" y="621232"/>
            <a:ext cx="11060906" cy="42265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9923212" y="6458074"/>
            <a:ext cx="1804184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 dirty="0"/>
              <a:t> |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535753" y="6480916"/>
            <a:ext cx="433959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cs-CZ"/>
              <a:t>Ekonomický vývoj a veřejné finance v České republice</a:t>
            </a:r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140332" y="6480916"/>
            <a:ext cx="1963825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cs-CZ"/>
              <a:t>1. dubna 2019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535753" y="1665983"/>
            <a:ext cx="11060906" cy="444019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831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ázek a text (L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778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5880980"/>
            <a:ext cx="4181474" cy="9770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08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715" r:id="rId3"/>
    <p:sldLayoutId id="2147483720" r:id="rId4"/>
    <p:sldLayoutId id="2147483721" r:id="rId5"/>
    <p:sldLayoutId id="2147483723" r:id="rId6"/>
    <p:sldLayoutId id="2147483724" r:id="rId7"/>
    <p:sldLayoutId id="2147483725" r:id="rId8"/>
    <p:sldLayoutId id="214748372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169"/>
            <a:ext cx="757539" cy="31569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6" y="5880980"/>
            <a:ext cx="4181474" cy="9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09750"/>
            <a:ext cx="101705" cy="3238500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6956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71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9560"/>
            <a:ext cx="12192000" cy="6884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046195" y="-1007360"/>
            <a:ext cx="99609" cy="5295678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6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320000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2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3" r:id="rId2"/>
    <p:sldLayoutId id="2147483687" r:id="rId3"/>
    <p:sldLayoutId id="2147483690" r:id="rId4"/>
    <p:sldLayoutId id="2147483691" r:id="rId5"/>
    <p:sldLayoutId id="2147483675" r:id="rId6"/>
    <p:sldLayoutId id="2147483693" r:id="rId7"/>
    <p:sldLayoutId id="2147483686" r:id="rId8"/>
    <p:sldLayoutId id="2147483719" r:id="rId9"/>
    <p:sldLayoutId id="2147483727" r:id="rId10"/>
    <p:sldLayoutId id="2147483729" r:id="rId11"/>
    <p:sldLayoutId id="2147483747" r:id="rId12"/>
    <p:sldLayoutId id="2147483748" r:id="rId13"/>
    <p:sldLayoutId id="2147483749" r:id="rId14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rgbClr val="2896D4"/>
          </a:solidFill>
          <a:latin typeface="Segoe UI" panose="020B0502040204020203" pitchFamily="34" charset="0"/>
          <a:ea typeface="Roboto Slab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2896D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4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rgbClr val="2896D4"/>
          </a:solidFill>
          <a:latin typeface="Segoe UI" panose="020B0502040204020203" pitchFamily="34" charset="0"/>
          <a:ea typeface="Roboto Slab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2896D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8100" y="1082675"/>
            <a:ext cx="115200" cy="1789200"/>
          </a:xfrm>
          <a:prstGeom prst="rect">
            <a:avLst/>
          </a:prstGeom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69560"/>
            <a:ext cx="4428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0775" y="1082675"/>
            <a:ext cx="115200" cy="17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9560"/>
            <a:ext cx="12192000" cy="688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8847" y="1046793"/>
            <a:ext cx="114305" cy="17906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93947" y="1045801"/>
            <a:ext cx="114305" cy="17906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740" y="1045809"/>
            <a:ext cx="114304" cy="1790619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200" y="6169560"/>
            <a:ext cx="4428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3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838200" y="6170400"/>
            <a:ext cx="372218" cy="276999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fld id="{7EB3CF81-40B1-461F-ABB1-DF8E3BDEAF2C}" type="slidenum">
              <a:rPr lang="cs-CZ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cs-CZ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.msmt.gov.cz/nepedagogov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hyperlink" Target="https://edu.gov.cz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tatis.msmt.gov.cz/nepedagogove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9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844635" y="1379224"/>
            <a:ext cx="10961739" cy="413820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cs-CZ" dirty="0"/>
              <a:t>Hospodaření obcí a krajů v kontextu veřejných financí </a:t>
            </a:r>
            <a:r>
              <a:rPr lang="cs-CZ" dirty="0" smtClean="0"/>
              <a:t>ČR</a:t>
            </a:r>
          </a:p>
          <a:p>
            <a:pPr>
              <a:spcBef>
                <a:spcPts val="2400"/>
              </a:spcBef>
            </a:pPr>
            <a:r>
              <a:rPr lang="cs-CZ" sz="4000" dirty="0" smtClean="0">
                <a:solidFill>
                  <a:schemeClr val="accent3"/>
                </a:solidFill>
              </a:rPr>
              <a:t>Změny </a:t>
            </a:r>
            <a:r>
              <a:rPr lang="cs-CZ" sz="4000" dirty="0">
                <a:solidFill>
                  <a:schemeClr val="accent3"/>
                </a:solidFill>
              </a:rPr>
              <a:t>ve financování regionálního školství</a:t>
            </a:r>
            <a:endParaRPr lang="cs-CZ" sz="4000" dirty="0" smtClean="0">
              <a:solidFill>
                <a:schemeClr val="accent3"/>
              </a:solidFill>
            </a:endParaRPr>
          </a:p>
          <a:p>
            <a:pPr>
              <a:spcBef>
                <a:spcPts val="2400"/>
              </a:spcBef>
            </a:pPr>
            <a:endParaRPr lang="cs-CZ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9322"/>
            <a:ext cx="10800000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/>
              <a:t>Ekonomika poroste v roce </a:t>
            </a:r>
            <a:r>
              <a:rPr lang="cs-CZ" sz="2800" dirty="0"/>
              <a:t>2025 </a:t>
            </a:r>
            <a:r>
              <a:rPr lang="cs-CZ" sz="2800" dirty="0" smtClean="0"/>
              <a:t>lépe, než se očekávalo</a:t>
            </a:r>
            <a:endParaRPr lang="cs-CZ" sz="2400" i="1" dirty="0">
              <a:solidFill>
                <a:srgbClr val="002060"/>
              </a:solidFill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5503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10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15150" y="1652930"/>
            <a:ext cx="5276850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č</a:t>
            </a:r>
            <a:r>
              <a:rPr lang="cs-CZ" sz="2200" dirty="0" smtClean="0"/>
              <a:t>eská </a:t>
            </a:r>
            <a:r>
              <a:rPr lang="cs-CZ" sz="2200" b="1" dirty="0" smtClean="0"/>
              <a:t>ekonomika</a:t>
            </a:r>
            <a:r>
              <a:rPr lang="cs-CZ" sz="2200" dirty="0" smtClean="0"/>
              <a:t> </a:t>
            </a:r>
            <a:r>
              <a:rPr lang="cs-CZ" sz="2200" b="1" dirty="0" smtClean="0"/>
              <a:t>pokračuje v oživení </a:t>
            </a:r>
          </a:p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ekonomiku táhne </a:t>
            </a:r>
            <a:r>
              <a:rPr lang="cs-CZ" sz="2200" b="1" dirty="0" smtClean="0"/>
              <a:t>spotřeba domácností</a:t>
            </a:r>
          </a:p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inflace </a:t>
            </a:r>
            <a:r>
              <a:rPr lang="cs-CZ" sz="2200" dirty="0" smtClean="0"/>
              <a:t>v cílovém pásmu </a:t>
            </a:r>
            <a:r>
              <a:rPr lang="cs-CZ" sz="2200" b="1" dirty="0" smtClean="0"/>
              <a:t>+- 2 %</a:t>
            </a:r>
          </a:p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pokulhávají investice</a:t>
            </a:r>
          </a:p>
          <a:p>
            <a:pPr marL="180975" lvl="1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0" y="1507331"/>
          <a:ext cx="6629400" cy="379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11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7991430" y="1543028"/>
          <a:ext cx="4133895" cy="414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11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0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3"/>
                </a:solidFill>
              </a:rPr>
              <a:t>Výhled 2025 a 2026: </a:t>
            </a:r>
            <a:r>
              <a:rPr lang="cs-CZ" sz="2800" dirty="0" smtClean="0"/>
              <a:t>očekává se solidní růst sdílených daní</a:t>
            </a:r>
            <a:endParaRPr lang="cs-CZ" sz="2800" dirty="0">
              <a:solidFill>
                <a:schemeClr val="accent3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H="1">
            <a:off x="8009925" y="2000227"/>
            <a:ext cx="12365" cy="2960034"/>
          </a:xfrm>
          <a:prstGeom prst="line">
            <a:avLst/>
          </a:prstGeom>
          <a:ln w="34925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528357" y="1543028"/>
          <a:ext cx="7611035" cy="424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1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 txBox="1">
            <a:spLocks/>
          </p:cNvSpPr>
          <p:nvPr/>
        </p:nvSpPr>
        <p:spPr>
          <a:xfrm>
            <a:off x="369276" y="0"/>
            <a:ext cx="11401436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>
                <a:solidFill>
                  <a:schemeClr val="accent5"/>
                </a:solidFill>
                <a:latin typeface="+mn-lt"/>
              </a:rPr>
              <a:t>Zlepšený výkon ekonomiky se přetaví do vyššího inkasa sdílených daní obcí</a:t>
            </a:r>
            <a:endParaRPr lang="cs-CZ" sz="1200" b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210125" y="5201376"/>
            <a:ext cx="8321174" cy="906521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u="sng" dirty="0">
                <a:solidFill>
                  <a:schemeClr val="tx1"/>
                </a:solidFill>
              </a:rPr>
              <a:t>autonomní růst sdílených daní (bez leg. změn) v roce 2026</a:t>
            </a:r>
          </a:p>
          <a:p>
            <a:pPr algn="ctr"/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∑ </a:t>
            </a:r>
            <a:r>
              <a:rPr lang="cs-CZ" sz="2200" dirty="0">
                <a:solidFill>
                  <a:schemeClr val="tx1"/>
                </a:solidFill>
              </a:rPr>
              <a:t>322,8 mld. Kč     </a:t>
            </a:r>
            <a:r>
              <a:rPr lang="cs-CZ" sz="2200" b="1" dirty="0">
                <a:solidFill>
                  <a:schemeClr val="tx1"/>
                </a:solidFill>
              </a:rPr>
              <a:t>+18,8 mld. Kč    + 6,2 %</a:t>
            </a:r>
            <a:endParaRPr lang="en-GB" sz="2200" b="1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6" y="1186962"/>
            <a:ext cx="10761785" cy="3596053"/>
          </a:xfrm>
          <a:prstGeom prst="rect">
            <a:avLst/>
          </a:prstGeom>
        </p:spPr>
      </p:pic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5503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8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13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0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/>
              <a:t>Od roku </a:t>
            </a:r>
            <a:r>
              <a:rPr lang="cs-CZ" sz="2800" dirty="0" smtClean="0">
                <a:solidFill>
                  <a:schemeClr val="accent3"/>
                </a:solidFill>
              </a:rPr>
              <a:t>2026</a:t>
            </a:r>
            <a:r>
              <a:rPr lang="cs-CZ" sz="2800" dirty="0" smtClean="0"/>
              <a:t> se v RUD zásadně mění „výnos na žáka“</a:t>
            </a:r>
            <a:endParaRPr lang="cs-CZ" sz="2800" dirty="0">
              <a:solidFill>
                <a:schemeClr val="accent3"/>
              </a:solidFill>
            </a:endParaRPr>
          </a:p>
        </p:txBody>
      </p:sp>
      <p:sp>
        <p:nvSpPr>
          <p:cNvPr id="22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291303"/>
              </p:ext>
            </p:extLst>
          </p:nvPr>
        </p:nvGraphicFramePr>
        <p:xfrm>
          <a:off x="221393" y="990000"/>
          <a:ext cx="4879526" cy="546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050435"/>
              </p:ext>
            </p:extLst>
          </p:nvPr>
        </p:nvGraphicFramePr>
        <p:xfrm>
          <a:off x="4885764" y="3191434"/>
          <a:ext cx="3200401" cy="287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160058"/>
              </p:ext>
            </p:extLst>
          </p:nvPr>
        </p:nvGraphicFramePr>
        <p:xfrm>
          <a:off x="8305800" y="1017975"/>
          <a:ext cx="3629025" cy="536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Přímá spojnice 12"/>
          <p:cNvCxnSpPr/>
          <p:nvPr/>
        </p:nvCxnSpPr>
        <p:spPr>
          <a:xfrm flipH="1">
            <a:off x="8293435" y="2334723"/>
            <a:ext cx="12365" cy="2960034"/>
          </a:xfrm>
          <a:prstGeom prst="line">
            <a:avLst/>
          </a:prstGeom>
          <a:ln w="34925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342900" y="1866900"/>
            <a:ext cx="6991350" cy="2762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pl-PL" sz="4400" b="1" dirty="0">
              <a:solidFill>
                <a:srgbClr val="2896D4"/>
              </a:solidFill>
              <a:ea typeface="Roboto Slab" pitchFamily="2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4400" b="1" dirty="0">
                <a:solidFill>
                  <a:srgbClr val="2896D4"/>
                </a:solidFill>
                <a:ea typeface="Roboto Slab" pitchFamily="2" charset="0"/>
              </a:rPr>
              <a:t>Návrh změny financování v regionálním </a:t>
            </a:r>
            <a:r>
              <a:rPr lang="pl-PL" sz="4400" b="1" dirty="0" smtClean="0">
                <a:solidFill>
                  <a:srgbClr val="2896D4"/>
                </a:solidFill>
                <a:ea typeface="Roboto Slab" pitchFamily="2" charset="0"/>
              </a:rPr>
              <a:t>školství</a:t>
            </a:r>
            <a:endParaRPr lang="pl-PL" sz="4400" b="1" dirty="0">
              <a:solidFill>
                <a:srgbClr val="2896D4"/>
              </a:solidFill>
              <a:ea typeface="Roboto Slab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1866900"/>
            <a:ext cx="4362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739140" y="0"/>
            <a:ext cx="10800000" cy="99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Proč RUD ? Vzdělávání jako samostatná působnost obce a kraje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15</a:t>
            </a:fld>
            <a:endParaRPr lang="cs-CZ" sz="1200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533123" y="3571874"/>
            <a:ext cx="3352800" cy="1304925"/>
          </a:xfrm>
          <a:prstGeom prst="wedgeRoundRectCallout">
            <a:avLst>
              <a:gd name="adj1" fmla="val 58712"/>
              <a:gd name="adj2" fmla="val 4106"/>
              <a:gd name="adj3" fmla="val 16667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efektivnější rozhodování: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odpovědnost </a:t>
            </a:r>
            <a:r>
              <a:rPr lang="cs-CZ" sz="2000" dirty="0">
                <a:solidFill>
                  <a:schemeClr val="tx1"/>
                </a:solidFill>
              </a:rPr>
              <a:t>za provozní zajištění školy a </a:t>
            </a:r>
            <a:r>
              <a:rPr lang="cs-CZ" sz="2000" dirty="0" smtClean="0">
                <a:solidFill>
                  <a:schemeClr val="tx1"/>
                </a:solidFill>
              </a:rPr>
              <a:t>vliv na </a:t>
            </a:r>
            <a:r>
              <a:rPr lang="cs-CZ" sz="2000" dirty="0">
                <a:solidFill>
                  <a:schemeClr val="tx1"/>
                </a:solidFill>
              </a:rPr>
              <a:t>nákladovost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4510087" y="5372330"/>
            <a:ext cx="3352800" cy="1304925"/>
          </a:xfrm>
          <a:prstGeom prst="wedgeRoundRectCallout">
            <a:avLst>
              <a:gd name="adj1" fmla="val 16383"/>
              <a:gd name="adj2" fmla="val -59398"/>
              <a:gd name="adj3" fmla="val 16667"/>
            </a:avLst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předvídatelnost: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garance prostředků v dlouhodobém horizontu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8363226" y="1580849"/>
            <a:ext cx="3352800" cy="1304925"/>
          </a:xfrm>
          <a:prstGeom prst="wedgeRoundRectCallout">
            <a:avLst>
              <a:gd name="adj1" fmla="val -56060"/>
              <a:gd name="adj2" fmla="val 36223"/>
              <a:gd name="adj3" fmla="val 16667"/>
            </a:avLst>
          </a:prstGeom>
          <a:solidFill>
            <a:srgbClr val="92D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konec vládní regulace zaměstnanosti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8363226" y="3571875"/>
            <a:ext cx="3352800" cy="1304925"/>
          </a:xfrm>
          <a:prstGeom prst="wedgeRoundRectCallout">
            <a:avLst>
              <a:gd name="adj1" fmla="val -58901"/>
              <a:gd name="adj2" fmla="val 11405"/>
              <a:gd name="adj3" fmla="val 16667"/>
            </a:avLst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pokles počtu žáků neovlivní celkový objem </a:t>
            </a:r>
            <a:r>
              <a:rPr lang="cs-CZ" sz="2000" dirty="0" smtClean="0">
                <a:solidFill>
                  <a:schemeClr val="tx1"/>
                </a:solidFill>
              </a:rPr>
              <a:t>prostředků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62" y="2423928"/>
            <a:ext cx="3476625" cy="2819400"/>
          </a:xfrm>
          <a:prstGeom prst="rect">
            <a:avLst/>
          </a:prstGeom>
        </p:spPr>
      </p:pic>
      <p:sp>
        <p:nvSpPr>
          <p:cNvPr id="11" name="Zaoblený obdélníkový bublinový popisek 10"/>
          <p:cNvSpPr/>
          <p:nvPr/>
        </p:nvSpPr>
        <p:spPr>
          <a:xfrm>
            <a:off x="4462739" y="901561"/>
            <a:ext cx="3352800" cy="1304925"/>
          </a:xfrm>
          <a:prstGeom prst="wedgeRoundRectCallout">
            <a:avLst>
              <a:gd name="adj1" fmla="val 12690"/>
              <a:gd name="adj2" fmla="val 60311"/>
              <a:gd name="adj3" fmla="val 16667"/>
            </a:avLst>
          </a:prstGeom>
          <a:solidFill>
            <a:srgbClr val="CFCFCF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dotační financování popírá princip samostatné působnosti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533123" y="1581697"/>
            <a:ext cx="3352800" cy="1304925"/>
          </a:xfrm>
          <a:prstGeom prst="wedgeRoundRectCallout">
            <a:avLst>
              <a:gd name="adj1" fmla="val 59281"/>
              <a:gd name="adj2" fmla="val 37683"/>
              <a:gd name="adj3" fmla="val 16667"/>
            </a:avLst>
          </a:prstGeom>
          <a:solidFill>
            <a:srgbClr val="7030A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subsidiarita: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řešení lokálních věcí na lokální úrovni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739140" y="0"/>
            <a:ext cx="10800000" cy="99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Co novela </a:t>
            </a:r>
            <a:r>
              <a:rPr lang="cs-CZ" sz="2800" dirty="0" smtClean="0">
                <a:solidFill>
                  <a:schemeClr val="accent3"/>
                </a:solidFill>
              </a:rPr>
              <a:t>nemění</a:t>
            </a:r>
            <a:endParaRPr lang="cs-CZ" sz="2800" dirty="0">
              <a:solidFill>
                <a:schemeClr val="accent3"/>
              </a:solidFill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16</a:t>
            </a:fld>
            <a:endParaRPr lang="cs-CZ" sz="1200" dirty="0"/>
          </a:p>
        </p:txBody>
      </p:sp>
      <p:sp>
        <p:nvSpPr>
          <p:cNvPr id="7" name="Zástupný symbol pro text 4"/>
          <p:cNvSpPr txBox="1">
            <a:spLocks/>
          </p:cNvSpPr>
          <p:nvPr/>
        </p:nvSpPr>
        <p:spPr>
          <a:xfrm>
            <a:off x="953087" y="1444869"/>
            <a:ext cx="10419190" cy="4910170"/>
          </a:xfrm>
          <a:prstGeom prst="rect">
            <a:avLst/>
          </a:prstGeom>
        </p:spPr>
        <p:txBody>
          <a:bodyPr vert="horz" lIns="18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114" kern="1200" baseline="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955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875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835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835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pracovně-právní </a:t>
            </a:r>
            <a:r>
              <a:rPr lang="cs-CZ" sz="2400" dirty="0"/>
              <a:t>vztahy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/>
              <a:t>z</a:t>
            </a:r>
            <a:r>
              <a:rPr lang="cs-CZ" sz="2400" dirty="0" smtClean="0"/>
              <a:t>působ odměňování nepedagogických zaměstnanců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RUD </a:t>
            </a:r>
            <a:r>
              <a:rPr lang="cs-CZ" sz="2400" dirty="0"/>
              <a:t>obcí nezřizujících </a:t>
            </a:r>
            <a:r>
              <a:rPr lang="cs-CZ" sz="2400" dirty="0" smtClean="0"/>
              <a:t>školu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odpovědnost školy / zřizovatele </a:t>
            </a:r>
            <a:r>
              <a:rPr lang="cs-CZ" sz="2400" dirty="0"/>
              <a:t>za </a:t>
            </a:r>
            <a:r>
              <a:rPr lang="cs-CZ" sz="2400" dirty="0" smtClean="0"/>
              <a:t>zajištění </a:t>
            </a:r>
            <a:r>
              <a:rPr lang="cs-CZ" sz="2400" dirty="0"/>
              <a:t>hmotného zabezpečení </a:t>
            </a:r>
            <a:r>
              <a:rPr lang="cs-CZ" sz="2400" dirty="0" smtClean="0"/>
              <a:t>– školní </a:t>
            </a:r>
            <a:r>
              <a:rPr lang="cs-CZ" sz="2400" dirty="0"/>
              <a:t>stravování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způsob </a:t>
            </a:r>
            <a:r>
              <a:rPr lang="cs-CZ" sz="2400" dirty="0"/>
              <a:t>financování </a:t>
            </a:r>
            <a:r>
              <a:rPr lang="cs-CZ" sz="2400" dirty="0" smtClean="0"/>
              <a:t>pedagogické práce – naopak </a:t>
            </a:r>
            <a:r>
              <a:rPr lang="cs-CZ" sz="2400" dirty="0"/>
              <a:t>posiluje její systémové financování</a:t>
            </a:r>
          </a:p>
        </p:txBody>
      </p:sp>
    </p:spTree>
    <p:extLst>
      <p:ext uri="{BB962C8B-B14F-4D97-AF65-F5344CB8AC3E}">
        <p14:creationId xmlns:p14="http://schemas.microsoft.com/office/powerpoint/2010/main" val="31346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739140" y="0"/>
            <a:ext cx="10800000" cy="990000"/>
          </a:xfrm>
        </p:spPr>
        <p:txBody>
          <a:bodyPr wrap="square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Prostředky </a:t>
            </a:r>
            <a:r>
              <a:rPr lang="cs-CZ" sz="2800" dirty="0">
                <a:solidFill>
                  <a:schemeClr val="accent2"/>
                </a:solidFill>
              </a:rPr>
              <a:t>připadající na stávající kritérium počtu dětí žáků v RUD obcí prudce vzrostly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65755" y="2807423"/>
            <a:ext cx="146937" cy="51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6" tIns="36363" rIns="72726" bIns="3636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272"/>
            <a:r>
              <a:rPr lang="cs-CZ" altLang="cs-CZ" sz="1432" dirty="0"/>
              <a:t/>
            </a:r>
            <a:br>
              <a:rPr lang="cs-CZ" altLang="cs-CZ" sz="1432" dirty="0"/>
            </a:br>
            <a:endParaRPr lang="cs-CZ" altLang="cs-CZ" sz="1432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739140" y="1547511"/>
          <a:ext cx="7448549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17</a:t>
            </a:fld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73001" y="5919486"/>
            <a:ext cx="2317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1" dirty="0"/>
              <a:t>Zdroj: </a:t>
            </a:r>
            <a:r>
              <a:rPr lang="cs-CZ" sz="1400" i="1" dirty="0"/>
              <a:t>IISSP, výpočty MF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62887" y="1547511"/>
            <a:ext cx="3306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novém systému bude v průměru cca </a:t>
            </a:r>
            <a:r>
              <a:rPr lang="cs-CZ" b="1" dirty="0" smtClean="0"/>
              <a:t>35 829 </a:t>
            </a:r>
            <a:r>
              <a:rPr lang="cs-CZ" b="1" dirty="0"/>
              <a:t>Kč </a:t>
            </a:r>
            <a:r>
              <a:rPr lang="cs-CZ" dirty="0"/>
              <a:t>na jednoho “přepočteného“ žáka (tj. o </a:t>
            </a:r>
            <a:r>
              <a:rPr lang="cs-CZ" dirty="0" smtClean="0"/>
              <a:t>70 </a:t>
            </a:r>
            <a:r>
              <a:rPr lang="cs-CZ" dirty="0"/>
              <a:t>% víc než doposud)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1E35A-2820-358A-7003-C2BA02F4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10639425" cy="980728"/>
          </a:xfrm>
        </p:spPr>
        <p:txBody>
          <a:bodyPr/>
          <a:lstStyle/>
          <a:p>
            <a:r>
              <a:rPr lang="cs-CZ" sz="2800" dirty="0" smtClean="0"/>
              <a:t>Finanční toky před a po změně – zásadní zjednodušení</a:t>
            </a:r>
            <a:endParaRPr lang="cs-CZ" sz="2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12A213-EAAC-8C09-9087-A1CFBAFB2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16745"/>
            <a:ext cx="8610600" cy="952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4005262"/>
            <a:ext cx="5924550" cy="981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92208" y="1506071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PŘED ZMĚNOU</a:t>
            </a:r>
            <a:endParaRPr lang="en-GB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35864" y="338429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 ZMĚNĚ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520118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797193" y="20894"/>
            <a:ext cx="10800000" cy="99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Změna daňových podílů od roku 2026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65755" y="2807423"/>
            <a:ext cx="146937" cy="51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6" tIns="36363" rIns="72726" bIns="3636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272"/>
            <a:r>
              <a:rPr lang="cs-CZ" altLang="cs-CZ" sz="1432" dirty="0"/>
              <a:t/>
            </a:r>
            <a:br>
              <a:rPr lang="cs-CZ" altLang="cs-CZ" sz="1432" dirty="0"/>
            </a:br>
            <a:endParaRPr lang="cs-CZ" altLang="cs-CZ" sz="1432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482936" y="1010894"/>
          <a:ext cx="8960475" cy="5170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735">
                  <a:extLst>
                    <a:ext uri="{9D8B030D-6E8A-4147-A177-3AD203B41FA5}">
                      <a16:colId xmlns:a16="http://schemas.microsoft.com/office/drawing/2014/main" val="340808582"/>
                    </a:ext>
                  </a:extLst>
                </a:gridCol>
                <a:gridCol w="2717312">
                  <a:extLst>
                    <a:ext uri="{9D8B030D-6E8A-4147-A177-3AD203B41FA5}">
                      <a16:colId xmlns:a16="http://schemas.microsoft.com/office/drawing/2014/main" val="475582868"/>
                    </a:ext>
                  </a:extLst>
                </a:gridCol>
                <a:gridCol w="3507428">
                  <a:extLst>
                    <a:ext uri="{9D8B030D-6E8A-4147-A177-3AD203B41FA5}">
                      <a16:colId xmlns:a16="http://schemas.microsoft.com/office/drawing/2014/main" val="2550110360"/>
                    </a:ext>
                  </a:extLst>
                </a:gridCol>
              </a:tblGrid>
              <a:tr h="15948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platný stav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od </a:t>
                      </a:r>
                      <a:r>
                        <a:rPr lang="cs-CZ" sz="2400" dirty="0">
                          <a:effectLst/>
                        </a:rPr>
                        <a:t>1. 1. </a:t>
                      </a:r>
                      <a:r>
                        <a:rPr lang="cs-CZ" sz="2400" dirty="0" smtClean="0">
                          <a:effectLst/>
                        </a:rPr>
                        <a:t>2026</a:t>
                      </a:r>
                      <a:endParaRPr lang="cs-CZ" sz="2400" dirty="0">
                        <a:effectLst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514238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Obce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24,16 %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25,93 %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87289"/>
                  </a:ext>
                </a:extLst>
              </a:tr>
              <a:tr h="74893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Kraje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9,45 %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10,23 %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35566"/>
                  </a:ext>
                </a:extLst>
              </a:tr>
              <a:tr h="53801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ÚSC celkem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33,61 %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36,16 %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81702"/>
                  </a:ext>
                </a:extLst>
              </a:tr>
              <a:tr h="104337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Státní rozpočet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66,39 %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63,84 %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69347"/>
                  </a:ext>
                </a:extLst>
              </a:tr>
              <a:tr h="5216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Úhrn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100,00 %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effectLst/>
                        </a:rPr>
                        <a:t>100,00 %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34048"/>
                  </a:ext>
                </a:extLst>
              </a:tr>
            </a:tbl>
          </a:graphicData>
        </a:graphic>
      </p:graphicFrame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19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668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800000" cy="8111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3"/>
                </a:solidFill>
              </a:rPr>
              <a:t>Fiskální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chemeClr val="accent3"/>
                </a:solidFill>
              </a:rPr>
              <a:t>nerovnováha</a:t>
            </a:r>
            <a:r>
              <a:rPr lang="cs-CZ" sz="2800" dirty="0" smtClean="0"/>
              <a:t> mezi státem a ÚSC </a:t>
            </a:r>
            <a:r>
              <a:rPr lang="cs-CZ" sz="2800" dirty="0" smtClean="0">
                <a:solidFill>
                  <a:schemeClr val="accent3"/>
                </a:solidFill>
              </a:rPr>
              <a:t>se zvyšuje</a:t>
            </a:r>
            <a:endParaRPr lang="cs-CZ" sz="2800" i="1" dirty="0">
              <a:solidFill>
                <a:schemeClr val="accent3"/>
              </a:solidFill>
            </a:endParaRPr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83657" y="6358659"/>
            <a:ext cx="109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 smtClean="0"/>
              <a:t>IISSP</a:t>
            </a:r>
            <a:endParaRPr lang="cs-CZ" sz="1400" i="1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0" y="715844"/>
          <a:ext cx="4917688" cy="292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5903892" y="2727952"/>
          <a:ext cx="5852075" cy="363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" y="3525662"/>
          <a:ext cx="4917688" cy="322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07106" y="1000604"/>
            <a:ext cx="677666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stát </a:t>
            </a:r>
            <a:r>
              <a:rPr lang="cs-CZ" sz="2200" dirty="0"/>
              <a:t>zápasí s provozními </a:t>
            </a:r>
            <a:r>
              <a:rPr lang="cs-CZ" sz="2200" b="1" dirty="0"/>
              <a:t>deficity,</a:t>
            </a:r>
            <a:r>
              <a:rPr lang="cs-CZ" sz="2200" dirty="0"/>
              <a:t> </a:t>
            </a:r>
            <a:r>
              <a:rPr lang="cs-CZ" sz="2200" b="1" dirty="0"/>
              <a:t>obce </a:t>
            </a:r>
            <a:r>
              <a:rPr lang="cs-CZ" sz="2200" dirty="0"/>
              <a:t>mají </a:t>
            </a:r>
            <a:r>
              <a:rPr lang="cs-CZ" sz="2200" dirty="0" smtClean="0"/>
              <a:t>dlouhodobě obří </a:t>
            </a:r>
            <a:r>
              <a:rPr lang="cs-CZ" sz="2200" b="1" dirty="0" smtClean="0"/>
              <a:t>přebytky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změna RUD je nevyhnutelná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2965118" y="1201816"/>
            <a:ext cx="723686" cy="5156842"/>
          </a:xfrm>
          <a:prstGeom prst="roundRect">
            <a:avLst/>
          </a:prstGeom>
          <a:solidFill>
            <a:schemeClr val="accent6">
              <a:lumMod val="85000"/>
              <a:alpha val="31000"/>
            </a:schemeClr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1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6" grpId="0">
        <p:bldAsOne/>
      </p:bldGraphic>
      <p:bldGraphic spid="7" grpId="0">
        <p:bldAsOne/>
      </p:bldGraphic>
      <p:bldGraphic spid="11" grpId="0">
        <p:bldAsOne/>
      </p:bldGraphic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805758" y="0"/>
            <a:ext cx="10800000" cy="990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2800" dirty="0">
                <a:solidFill>
                  <a:schemeClr val="accent2"/>
                </a:solidFill>
              </a:rPr>
              <a:t>Přerozdělovací kritéria a jejich váha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65755" y="2807423"/>
            <a:ext cx="146937" cy="51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6" tIns="36363" rIns="72726" bIns="3636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272"/>
            <a:r>
              <a:rPr lang="cs-CZ" altLang="cs-CZ" sz="1432" dirty="0"/>
              <a:t/>
            </a:r>
            <a:br>
              <a:rPr lang="cs-CZ" altLang="cs-CZ" sz="1432" dirty="0"/>
            </a:br>
            <a:endParaRPr lang="cs-CZ" altLang="cs-CZ" sz="1432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335207" y="990000"/>
          <a:ext cx="6536336" cy="5200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280">
                  <a:extLst>
                    <a:ext uri="{9D8B030D-6E8A-4147-A177-3AD203B41FA5}">
                      <a16:colId xmlns:a16="http://schemas.microsoft.com/office/drawing/2014/main" val="4194231718"/>
                    </a:ext>
                  </a:extLst>
                </a:gridCol>
                <a:gridCol w="310539">
                  <a:extLst>
                    <a:ext uri="{9D8B030D-6E8A-4147-A177-3AD203B41FA5}">
                      <a16:colId xmlns:a16="http://schemas.microsoft.com/office/drawing/2014/main" val="379577728"/>
                    </a:ext>
                  </a:extLst>
                </a:gridCol>
                <a:gridCol w="2214091">
                  <a:extLst>
                    <a:ext uri="{9D8B030D-6E8A-4147-A177-3AD203B41FA5}">
                      <a16:colId xmlns:a16="http://schemas.microsoft.com/office/drawing/2014/main" val="2454109005"/>
                    </a:ext>
                  </a:extLst>
                </a:gridCol>
                <a:gridCol w="1353671">
                  <a:extLst>
                    <a:ext uri="{9D8B030D-6E8A-4147-A177-3AD203B41FA5}">
                      <a16:colId xmlns:a16="http://schemas.microsoft.com/office/drawing/2014/main" val="3246872684"/>
                    </a:ext>
                  </a:extLst>
                </a:gridCol>
                <a:gridCol w="1483755">
                  <a:extLst>
                    <a:ext uri="{9D8B030D-6E8A-4147-A177-3AD203B41FA5}">
                      <a16:colId xmlns:a16="http://schemas.microsoft.com/office/drawing/2014/main" val="2140000301"/>
                    </a:ext>
                  </a:extLst>
                </a:gridCol>
              </a:tblGrid>
              <a:tr h="98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VÁHA DÍLČÍCH KRITÉRIÍ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kritérium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platný stav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od </a:t>
                      </a:r>
                      <a:r>
                        <a:rPr lang="cs-CZ" sz="2000" dirty="0">
                          <a:effectLst/>
                        </a:rPr>
                        <a:t>1. 1. </a:t>
                      </a:r>
                      <a:r>
                        <a:rPr lang="cs-CZ" sz="2000" dirty="0" smtClean="0">
                          <a:effectLst/>
                        </a:rPr>
                        <a:t>2026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72968"/>
                  </a:ext>
                </a:extLst>
              </a:tr>
              <a:tr h="32795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OBCE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vert="vert27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Počet obyvatel obce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10,00 %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9,32 %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37294"/>
                  </a:ext>
                </a:extLst>
              </a:tr>
              <a:tr h="3279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Rozloha obce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3,00 %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2,80 %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17073"/>
                  </a:ext>
                </a:extLst>
              </a:tr>
              <a:tr h="3279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Děti, žáci, studenti 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9,00 %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15,15 %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58943"/>
                  </a:ext>
                </a:extLst>
              </a:tr>
              <a:tr h="3279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Postupné přechody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78,00 %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72,73 %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636368"/>
                  </a:ext>
                </a:extLst>
              </a:tr>
              <a:tr h="65590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Váhy v RUD obcí celkem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dirty="0">
                          <a:effectLst/>
                        </a:rPr>
                        <a:t>100,00 %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dirty="0">
                          <a:effectLst/>
                        </a:rPr>
                        <a:t>100,00 %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066360"/>
                  </a:ext>
                </a:extLst>
              </a:tr>
              <a:tr h="983851"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KRAJE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vert="vert270"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Daňové příjmy dle Přílohy č. 1 k zákonu</a:t>
                      </a:r>
                      <a:r>
                        <a:rPr lang="cs-CZ" sz="2000" baseline="0" dirty="0">
                          <a:effectLst/>
                        </a:rPr>
                        <a:t> </a:t>
                      </a:r>
                      <a:r>
                        <a:rPr lang="cs-CZ" sz="2000" dirty="0">
                          <a:effectLst/>
                        </a:rPr>
                        <a:t>o RUD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100,00 %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92,22 %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71803"/>
                  </a:ext>
                </a:extLst>
              </a:tr>
              <a:tr h="45279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Financování NPP a ONIV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0,00 %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7,78 %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D4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7199"/>
                  </a:ext>
                </a:extLst>
              </a:tr>
              <a:tr h="65590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Váhy v RUD krajů celkem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dirty="0">
                          <a:effectLst/>
                        </a:rPr>
                        <a:t>100,00 %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dirty="0">
                          <a:effectLst/>
                        </a:rPr>
                        <a:t>100,00 %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68654"/>
                  </a:ext>
                </a:extLst>
              </a:tr>
            </a:tbl>
          </a:graphicData>
        </a:graphic>
      </p:graphicFrame>
      <p:sp>
        <p:nvSpPr>
          <p:cNvPr id="7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20</a:t>
            </a:fld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37790" y="990000"/>
            <a:ext cx="34605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objem prostředků </a:t>
            </a:r>
            <a:r>
              <a:rPr lang="cs-CZ" sz="2400" dirty="0" smtClean="0"/>
              <a:t>připadající na </a:t>
            </a:r>
            <a:r>
              <a:rPr lang="cs-CZ" sz="2400" b="1" dirty="0" smtClean="0"/>
              <a:t>ostatní kritéria</a:t>
            </a:r>
            <a:r>
              <a:rPr lang="cs-CZ" sz="2400" dirty="0" smtClean="0"/>
              <a:t> </a:t>
            </a:r>
            <a:r>
              <a:rPr lang="cs-CZ" sz="2400" b="1" dirty="0" smtClean="0"/>
              <a:t>zůstává beze změny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veškerý nárůst </a:t>
            </a:r>
            <a:r>
              <a:rPr lang="cs-CZ" sz="2400" dirty="0" smtClean="0"/>
              <a:t>prostředků bude </a:t>
            </a:r>
            <a:r>
              <a:rPr lang="cs-CZ" sz="2400" b="1" dirty="0" smtClean="0"/>
              <a:t>alokován do „školského“ kritéria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639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639213" y="-20042"/>
            <a:ext cx="10800000" cy="99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accent2"/>
                </a:solidFill>
              </a:rPr>
              <a:t>Školské kritérium a jeho principy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67241" y="1369094"/>
            <a:ext cx="10360740" cy="1299252"/>
          </a:xfrm>
        </p:spPr>
        <p:txBody>
          <a:bodyPr>
            <a:noAutofit/>
          </a:bodyPr>
          <a:lstStyle/>
          <a:p>
            <a:pPr marL="2955925" indent="-2955925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zahrnuté „výkony“ </a:t>
            </a:r>
            <a:r>
              <a:rPr lang="cs-CZ" sz="2400" dirty="0" smtClean="0">
                <a:solidFill>
                  <a:schemeClr val="tx2"/>
                </a:solidFill>
              </a:rPr>
              <a:t>– děti </a:t>
            </a:r>
            <a:r>
              <a:rPr lang="cs-CZ" sz="2400" b="1" dirty="0">
                <a:solidFill>
                  <a:schemeClr val="tx2"/>
                </a:solidFill>
              </a:rPr>
              <a:t>MŠ, </a:t>
            </a:r>
            <a:r>
              <a:rPr lang="cs-CZ" sz="2400" dirty="0">
                <a:solidFill>
                  <a:schemeClr val="tx2"/>
                </a:solidFill>
              </a:rPr>
              <a:t>žáci </a:t>
            </a:r>
            <a:r>
              <a:rPr lang="cs-CZ" sz="2400" b="1" dirty="0">
                <a:solidFill>
                  <a:schemeClr val="tx2"/>
                </a:solidFill>
              </a:rPr>
              <a:t>ZŠ </a:t>
            </a:r>
            <a:r>
              <a:rPr lang="cs-CZ" sz="2400" dirty="0">
                <a:solidFill>
                  <a:schemeClr val="tx2"/>
                </a:solidFill>
              </a:rPr>
              <a:t>a</a:t>
            </a:r>
            <a:r>
              <a:rPr lang="cs-CZ" sz="2400" b="1" dirty="0">
                <a:solidFill>
                  <a:schemeClr val="tx2"/>
                </a:solidFill>
              </a:rPr>
              <a:t> SŠ, </a:t>
            </a:r>
            <a:r>
              <a:rPr lang="cs-CZ" sz="2400" dirty="0">
                <a:solidFill>
                  <a:schemeClr val="tx2"/>
                </a:solidFill>
              </a:rPr>
              <a:t>studenti </a:t>
            </a:r>
            <a:r>
              <a:rPr lang="cs-CZ" sz="2400" b="1" dirty="0">
                <a:solidFill>
                  <a:schemeClr val="tx2"/>
                </a:solidFill>
              </a:rPr>
              <a:t>VOŠ, </a:t>
            </a:r>
            <a:r>
              <a:rPr lang="cs-CZ" sz="2400" dirty="0" smtClean="0">
                <a:solidFill>
                  <a:schemeClr val="tx2"/>
                </a:solidFill>
              </a:rPr>
              <a:t>děti v </a:t>
            </a:r>
            <a:r>
              <a:rPr lang="cs-CZ" sz="2400" b="1" dirty="0" smtClean="0">
                <a:solidFill>
                  <a:schemeClr val="tx2"/>
                </a:solidFill>
              </a:rPr>
              <a:t>ZUŠ</a:t>
            </a:r>
            <a:r>
              <a:rPr lang="cs-CZ" sz="2400" b="1" dirty="0">
                <a:solidFill>
                  <a:schemeClr val="tx2"/>
                </a:solidFill>
              </a:rPr>
              <a:t>, dětských domovech </a:t>
            </a:r>
            <a:r>
              <a:rPr lang="cs-CZ" sz="2400" dirty="0">
                <a:solidFill>
                  <a:schemeClr val="tx2"/>
                </a:solidFill>
              </a:rPr>
              <a:t>a</a:t>
            </a:r>
            <a:r>
              <a:rPr lang="cs-CZ" sz="2400" b="1" dirty="0">
                <a:solidFill>
                  <a:schemeClr val="tx2"/>
                </a:solidFill>
              </a:rPr>
              <a:t> internátech, střediscích volného </a:t>
            </a:r>
            <a:r>
              <a:rPr lang="cs-CZ" sz="2400" b="1" dirty="0" smtClean="0">
                <a:solidFill>
                  <a:schemeClr val="tx2"/>
                </a:solidFill>
              </a:rPr>
              <a:t>času</a:t>
            </a:r>
            <a:endParaRPr lang="cs-CZ" sz="224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65755" y="3689932"/>
            <a:ext cx="146937" cy="51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6" tIns="36363" rIns="72726" bIns="3636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272"/>
            <a:r>
              <a:rPr lang="cs-CZ" altLang="cs-CZ" sz="1432" dirty="0"/>
              <a:t/>
            </a:r>
            <a:br>
              <a:rPr lang="cs-CZ" altLang="cs-CZ" sz="1432" dirty="0"/>
            </a:br>
            <a:endParaRPr lang="cs-CZ" altLang="cs-CZ" sz="1432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21</a:t>
            </a:fld>
            <a:endParaRPr lang="cs-CZ" sz="12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46895" y="3466220"/>
            <a:ext cx="10978304" cy="830997"/>
            <a:chOff x="346895" y="3466220"/>
            <a:chExt cx="10978304" cy="830997"/>
          </a:xfrm>
        </p:grpSpPr>
        <p:sp>
          <p:nvSpPr>
            <p:cNvPr id="3" name="Obdélník 2"/>
            <p:cNvSpPr/>
            <p:nvPr/>
          </p:nvSpPr>
          <p:spPr>
            <a:xfrm>
              <a:off x="753227" y="3466220"/>
              <a:ext cx="105719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dirty="0" smtClean="0">
                  <a:solidFill>
                    <a:schemeClr val="tx2"/>
                  </a:solidFill>
                </a:rPr>
                <a:t>přepočet </a:t>
              </a:r>
              <a:r>
                <a:rPr lang="cs-CZ" sz="2400" dirty="0">
                  <a:solidFill>
                    <a:schemeClr val="tx2"/>
                  </a:solidFill>
                </a:rPr>
                <a:t>výkonů na základě </a:t>
              </a:r>
              <a:r>
                <a:rPr lang="cs-CZ" sz="2400" b="1" dirty="0">
                  <a:solidFill>
                    <a:schemeClr val="tx2"/>
                  </a:solidFill>
                </a:rPr>
                <a:t>přepočtových školských koeficientů zohledňujících finanční náročnost </a:t>
              </a:r>
              <a:r>
                <a:rPr lang="cs-CZ" sz="2400" dirty="0">
                  <a:solidFill>
                    <a:schemeClr val="tx2"/>
                  </a:solidFill>
                </a:rPr>
                <a:t>prostřednictvím nařízení </a:t>
              </a:r>
              <a:r>
                <a:rPr lang="cs-CZ" sz="2400" dirty="0" smtClean="0">
                  <a:solidFill>
                    <a:schemeClr val="tx2"/>
                  </a:solidFill>
                </a:rPr>
                <a:t>vlády</a:t>
              </a:r>
              <a:endParaRPr lang="cs-CZ" sz="2400" dirty="0">
                <a:solidFill>
                  <a:schemeClr val="tx2"/>
                </a:solidFill>
              </a:endParaRPr>
            </a:p>
          </p:txBody>
        </p:sp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895" y="3689932"/>
              <a:ext cx="438150" cy="504825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295740" y="4722948"/>
            <a:ext cx="11029459" cy="960391"/>
            <a:chOff x="295740" y="4722948"/>
            <a:chExt cx="11029459" cy="960391"/>
          </a:xfrm>
        </p:grpSpPr>
        <p:sp>
          <p:nvSpPr>
            <p:cNvPr id="8" name="Obdélník 7"/>
            <p:cNvSpPr/>
            <p:nvPr/>
          </p:nvSpPr>
          <p:spPr>
            <a:xfrm>
              <a:off x="753227" y="4722948"/>
              <a:ext cx="10571972" cy="960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cs-CZ" sz="2400" b="1" dirty="0" smtClean="0">
                  <a:solidFill>
                    <a:schemeClr val="tx2"/>
                  </a:solidFill>
                </a:rPr>
                <a:t>svazkové </a:t>
              </a:r>
              <a:r>
                <a:rPr lang="cs-CZ" sz="2400" b="1" dirty="0">
                  <a:solidFill>
                    <a:schemeClr val="tx2"/>
                  </a:solidFill>
                </a:rPr>
                <a:t>školy</a:t>
              </a:r>
              <a:r>
                <a:rPr lang="cs-CZ" sz="2400" dirty="0">
                  <a:solidFill>
                    <a:schemeClr val="tx2"/>
                  </a:solidFill>
                </a:rPr>
                <a:t> </a:t>
              </a:r>
              <a:r>
                <a:rPr lang="cs-CZ" sz="2400" dirty="0" smtClean="0">
                  <a:solidFill>
                    <a:schemeClr val="tx2"/>
                  </a:solidFill>
                </a:rPr>
                <a:t>financovány </a:t>
              </a:r>
              <a:r>
                <a:rPr lang="cs-CZ" sz="2400" dirty="0">
                  <a:solidFill>
                    <a:schemeClr val="tx2"/>
                  </a:solidFill>
                </a:rPr>
                <a:t>prostřednictvím obce, v níž má </a:t>
              </a:r>
              <a:r>
                <a:rPr lang="cs-CZ" sz="2400" dirty="0" smtClean="0">
                  <a:solidFill>
                    <a:schemeClr val="tx2"/>
                  </a:solidFill>
                </a:rPr>
                <a:t>sídlo</a:t>
              </a:r>
            </a:p>
            <a:p>
              <a:pPr>
                <a:spcAft>
                  <a:spcPts val="1200"/>
                </a:spcAft>
              </a:pPr>
              <a:r>
                <a:rPr lang="cs-CZ" sz="2241" i="1" dirty="0" smtClean="0">
                  <a:solidFill>
                    <a:schemeClr val="tx2"/>
                  </a:solidFill>
                </a:rPr>
                <a:t>stanovy Svazku </a:t>
              </a:r>
              <a:r>
                <a:rPr lang="cs-CZ" sz="2241" i="1" dirty="0">
                  <a:solidFill>
                    <a:schemeClr val="tx2"/>
                  </a:solidFill>
                </a:rPr>
                <a:t>určí způsob financování svazkové školy</a:t>
              </a:r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740" y="4745943"/>
              <a:ext cx="495300" cy="457200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386103" y="2739991"/>
            <a:ext cx="11114781" cy="673065"/>
            <a:chOff x="386103" y="2739991"/>
            <a:chExt cx="11114781" cy="673065"/>
          </a:xfrm>
        </p:grpSpPr>
        <p:sp>
          <p:nvSpPr>
            <p:cNvPr id="7" name="Zástupný symbol pro text 4"/>
            <p:cNvSpPr txBox="1">
              <a:spLocks/>
            </p:cNvSpPr>
            <p:nvPr/>
          </p:nvSpPr>
          <p:spPr>
            <a:xfrm>
              <a:off x="867241" y="2739991"/>
              <a:ext cx="10633643" cy="673065"/>
            </a:xfrm>
            <a:prstGeom prst="rect">
              <a:avLst/>
            </a:prstGeom>
          </p:spPr>
          <p:txBody>
            <a:bodyPr vert="horz" lIns="18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114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Roboto Light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955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875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835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835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cs-CZ" sz="2400" dirty="0" smtClean="0">
                  <a:solidFill>
                    <a:schemeClr val="tx2"/>
                  </a:solidFill>
                </a:rPr>
                <a:t>vypuštění individuálně vzdělávaných žáků</a:t>
              </a:r>
              <a:endParaRPr lang="cs-CZ" sz="2241" dirty="0">
                <a:solidFill>
                  <a:schemeClr val="tx2"/>
                </a:solidFill>
              </a:endParaRPr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386103" y="2779990"/>
              <a:ext cx="409575" cy="457200"/>
              <a:chOff x="386103" y="2779990"/>
              <a:chExt cx="409575" cy="457200"/>
            </a:xfrm>
          </p:grpSpPr>
          <p:pic>
            <p:nvPicPr>
              <p:cNvPr id="9" name="Obrázek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103" y="2779990"/>
                <a:ext cx="409575" cy="457200"/>
              </a:xfrm>
              <a:prstGeom prst="rect">
                <a:avLst/>
              </a:prstGeom>
            </p:spPr>
          </p:pic>
          <p:cxnSp>
            <p:nvCxnSpPr>
              <p:cNvPr id="15" name="Přímá spojnice 14"/>
              <p:cNvCxnSpPr/>
              <p:nvPr/>
            </p:nvCxnSpPr>
            <p:spPr>
              <a:xfrm flipV="1">
                <a:off x="405296" y="2822522"/>
                <a:ext cx="366900" cy="351585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442784" y="2811889"/>
                <a:ext cx="350678" cy="352654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40" y="1602974"/>
            <a:ext cx="53617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285" y="0"/>
            <a:ext cx="10800000" cy="99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/>
              <a:t>Přepočítací školské koeficienty – obce</a:t>
            </a:r>
            <a:endParaRPr lang="cs-CZ" sz="2800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22</a:t>
            </a:fld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289406" y="990000"/>
            <a:ext cx="1902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Průměr:</a:t>
            </a:r>
          </a:p>
          <a:p>
            <a:endParaRPr lang="cs-CZ" dirty="0"/>
          </a:p>
          <a:p>
            <a:r>
              <a:rPr lang="cs-CZ" b="1" dirty="0" smtClean="0"/>
              <a:t>35 829 Kč</a:t>
            </a:r>
          </a:p>
          <a:p>
            <a:endParaRPr lang="cs-CZ" b="1" dirty="0"/>
          </a:p>
          <a:p>
            <a:r>
              <a:rPr lang="cs-CZ" dirty="0" smtClean="0"/>
              <a:t>po zahrnutí daně z hazardních her</a:t>
            </a:r>
          </a:p>
          <a:p>
            <a:endParaRPr lang="cs-CZ" dirty="0" smtClean="0"/>
          </a:p>
          <a:p>
            <a:r>
              <a:rPr lang="cs-CZ" b="1" dirty="0" smtClean="0"/>
              <a:t>36 254 Kč</a:t>
            </a:r>
            <a:endParaRPr lang="cs-CZ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442784" y="990000"/>
          <a:ext cx="9850792" cy="524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List" r:id="rId3" imgW="5791084" imgH="3086100" progId="Excel.Sheet.12">
                  <p:embed/>
                </p:oleObj>
              </mc:Choice>
              <mc:Fallback>
                <p:oleObj name="List" r:id="rId3" imgW="5791084" imgH="3086100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84" y="990000"/>
                        <a:ext cx="9850792" cy="524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2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285" y="0"/>
            <a:ext cx="10800000" cy="99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/>
              <a:t>Přepočítací školské koeficienty – kraje</a:t>
            </a:r>
            <a:endParaRPr lang="cs-CZ" sz="2800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23</a:t>
            </a:fld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289406" y="990000"/>
            <a:ext cx="1902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Průměr:</a:t>
            </a:r>
          </a:p>
          <a:p>
            <a:endParaRPr lang="cs-CZ" dirty="0"/>
          </a:p>
          <a:p>
            <a:r>
              <a:rPr lang="cs-CZ" b="1" dirty="0" smtClean="0"/>
              <a:t>18 486 Kč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692285" y="990000"/>
          <a:ext cx="8753475" cy="532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List" r:id="rId3" imgW="5734173" imgH="3486111" progId="Excel.Sheet.12">
                  <p:embed/>
                </p:oleObj>
              </mc:Choice>
              <mc:Fallback>
                <p:oleObj name="List" r:id="rId3" imgW="5734173" imgH="348611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285" y="990000"/>
                        <a:ext cx="8753475" cy="5321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2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285" y="0"/>
            <a:ext cx="10800000" cy="99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/>
              <a:t>Kalkulačka MŠMT k financování nepedagogů</a:t>
            </a:r>
            <a:endParaRPr lang="cs-CZ" sz="2800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24</a:t>
            </a:fld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4" y="1309687"/>
            <a:ext cx="7062787" cy="37231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42783" y="5130397"/>
            <a:ext cx="804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 indent="-989013"/>
            <a:r>
              <a:rPr lang="cs-CZ" sz="2400" b="1" dirty="0" smtClean="0"/>
              <a:t>Zdroj: 	</a:t>
            </a:r>
            <a:r>
              <a:rPr lang="cs-CZ" sz="2400" dirty="0" smtClean="0">
                <a:hlinkClick r:id="rId3"/>
              </a:rPr>
              <a:t>https://statis.msmt.gov.cz/</a:t>
            </a:r>
            <a:r>
              <a:rPr lang="cs-CZ" sz="2400" dirty="0" err="1" smtClean="0">
                <a:hlinkClick r:id="rId3"/>
              </a:rPr>
              <a:t>nepedagogove</a:t>
            </a:r>
            <a:r>
              <a:rPr lang="cs-CZ" sz="2400" dirty="0" smtClean="0"/>
              <a:t>;</a:t>
            </a:r>
          </a:p>
          <a:p>
            <a:pPr marL="989013"/>
            <a:r>
              <a:rPr lang="cs-CZ" sz="2400" dirty="0" smtClean="0"/>
              <a:t>daňová predikce 08/2025, počet žáků k 30. 9. 2024</a:t>
            </a:r>
            <a:endParaRPr lang="en-GB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281" y="1309687"/>
            <a:ext cx="4087970" cy="2449720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7765281" y="3016500"/>
            <a:ext cx="4087970" cy="702043"/>
          </a:xfrm>
          <a:prstGeom prst="roundRect">
            <a:avLst/>
          </a:prstGeom>
          <a:solidFill>
            <a:srgbClr val="C00000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563" y="4032677"/>
            <a:ext cx="2115842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150" y="9525"/>
            <a:ext cx="10800000" cy="990000"/>
          </a:xfrm>
        </p:spPr>
        <p:txBody>
          <a:bodyPr/>
          <a:lstStyle/>
          <a:p>
            <a:r>
              <a:rPr lang="cs-CZ" sz="2800" dirty="0"/>
              <a:t>Doporučení pro rozpočet po schválení novely RUD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1043724" y="916693"/>
            <a:ext cx="4652481" cy="11829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u="sng" dirty="0">
                <a:solidFill>
                  <a:srgbClr val="2896D4"/>
                </a:solidFill>
                <a:ea typeface="Roboto Slab" pitchFamily="2" charset="0"/>
              </a:rPr>
              <a:t>CO UDĚLAT NA KONCI ROKU 2025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zahrnout </a:t>
            </a:r>
            <a:r>
              <a:rPr lang="cs-CZ" sz="2000" b="1" dirty="0" smtClean="0"/>
              <a:t>zvýšené daňové příjmy </a:t>
            </a:r>
            <a:r>
              <a:rPr lang="cs-CZ" sz="2000" dirty="0" smtClean="0"/>
              <a:t>do návrhu rozpočtu ÚSC</a:t>
            </a: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19" y="1430476"/>
            <a:ext cx="457272" cy="484170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515191" y="2128241"/>
            <a:ext cx="5703959" cy="2299920"/>
            <a:chOff x="515191" y="2128241"/>
            <a:chExt cx="5703959" cy="2299920"/>
          </a:xfrm>
        </p:grpSpPr>
        <p:sp>
          <p:nvSpPr>
            <p:cNvPr id="7" name="Zástupný symbol pro text 3"/>
            <p:cNvSpPr txBox="1">
              <a:spLocks/>
            </p:cNvSpPr>
            <p:nvPr/>
          </p:nvSpPr>
          <p:spPr>
            <a:xfrm>
              <a:off x="1043724" y="2128241"/>
              <a:ext cx="5175426" cy="2299920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dirty="0" smtClean="0"/>
                <a:t>zahrnout</a:t>
              </a:r>
              <a:r>
                <a:rPr lang="cs-CZ" sz="2000" b="1" dirty="0" smtClean="0"/>
                <a:t> výdaje </a:t>
              </a:r>
              <a:r>
                <a:rPr lang="cs-CZ" sz="2000" dirty="0" smtClean="0"/>
                <a:t>na NPP a ONIV do </a:t>
              </a:r>
              <a:r>
                <a:rPr lang="cs-CZ" sz="2000" b="1" dirty="0" smtClean="0"/>
                <a:t>návrhu rozpočtu ÚSC </a:t>
              </a:r>
              <a:r>
                <a:rPr lang="cs-CZ" sz="2000" dirty="0" smtClean="0"/>
                <a:t>na rok 2026</a:t>
              </a:r>
            </a:p>
            <a:p>
              <a:pPr marL="342900" lvl="1" indent="-342900">
                <a:lnSpc>
                  <a:spcPct val="100000"/>
                </a:lnSpc>
                <a:buFont typeface="Segoe UI" panose="020B0502040204020203" pitchFamily="34" charset="0"/>
                <a:buChar char="−"/>
              </a:pPr>
              <a:r>
                <a:rPr lang="cs-CZ" sz="2000" b="1" dirty="0" smtClean="0"/>
                <a:t>navýšení příspěvku na provoz </a:t>
              </a:r>
              <a:r>
                <a:rPr lang="cs-CZ" sz="2000" dirty="0" smtClean="0"/>
                <a:t>v návaznosti na odhadované výkony (počet žáků, vydaný oběd, platová inventura…)</a:t>
              </a:r>
            </a:p>
            <a:p>
              <a:pPr marL="342900" lvl="1" indent="-342900">
                <a:lnSpc>
                  <a:spcPct val="100000"/>
                </a:lnSpc>
                <a:buFont typeface="Segoe UI" panose="020B0502040204020203" pitchFamily="34" charset="0"/>
                <a:buChar char="−"/>
              </a:pPr>
              <a:endParaRPr lang="cs-CZ" sz="2000" b="1" u="sng" dirty="0" smtClean="0"/>
            </a:p>
          </p:txBody>
        </p:sp>
        <p:pic>
          <p:nvPicPr>
            <p:cNvPr id="3" name="Obrázek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191" y="2249965"/>
              <a:ext cx="504000" cy="486000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/>
        </p:nvGrpSpPr>
        <p:grpSpPr>
          <a:xfrm>
            <a:off x="504468" y="4342845"/>
            <a:ext cx="5714958" cy="1214032"/>
            <a:chOff x="504468" y="4342845"/>
            <a:chExt cx="5714958" cy="1214032"/>
          </a:xfrm>
        </p:grpSpPr>
        <p:sp>
          <p:nvSpPr>
            <p:cNvPr id="8" name="Zástupný symbol pro text 3"/>
            <p:cNvSpPr txBox="1">
              <a:spLocks/>
            </p:cNvSpPr>
            <p:nvPr/>
          </p:nvSpPr>
          <p:spPr>
            <a:xfrm>
              <a:off x="1044000" y="4382378"/>
              <a:ext cx="5175426" cy="1174499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dirty="0" smtClean="0"/>
                <a:t>zřizovatel </a:t>
              </a:r>
              <a:r>
                <a:rPr lang="cs-CZ" sz="2000" b="1" dirty="0" smtClean="0"/>
                <a:t>může </a:t>
              </a:r>
              <a:r>
                <a:rPr lang="cs-CZ" sz="2000" dirty="0" smtClean="0"/>
                <a:t>(ale nemusí) </a:t>
              </a:r>
              <a:r>
                <a:rPr lang="cs-CZ" sz="2000" b="1" dirty="0" smtClean="0"/>
                <a:t>stanovit při </a:t>
              </a:r>
              <a:r>
                <a:rPr lang="cs-CZ" sz="2000" b="1" u="sng" dirty="0" smtClean="0"/>
                <a:t>rozpisu</a:t>
              </a:r>
              <a:r>
                <a:rPr lang="cs-CZ" sz="2000" b="1" dirty="0" smtClean="0"/>
                <a:t> příspěvku </a:t>
              </a:r>
              <a:r>
                <a:rPr lang="cs-CZ" sz="2000" dirty="0" smtClean="0"/>
                <a:t>prostředky na platy NPP jako </a:t>
              </a:r>
              <a:r>
                <a:rPr lang="cs-CZ" sz="2000" b="1" dirty="0" smtClean="0"/>
                <a:t>závazný ukazatel</a:t>
              </a: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468" y="4342845"/>
              <a:ext cx="514723" cy="504000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473254" y="5567923"/>
            <a:ext cx="5745896" cy="797697"/>
            <a:chOff x="473254" y="5567923"/>
            <a:chExt cx="5745896" cy="797697"/>
          </a:xfrm>
        </p:grpSpPr>
        <p:sp>
          <p:nvSpPr>
            <p:cNvPr id="10" name="Zástupný symbol pro text 3"/>
            <p:cNvSpPr txBox="1">
              <a:spLocks/>
            </p:cNvSpPr>
            <p:nvPr/>
          </p:nvSpPr>
          <p:spPr>
            <a:xfrm>
              <a:off x="1043724" y="5567923"/>
              <a:ext cx="5175426" cy="797697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b="1" dirty="0" smtClean="0"/>
                <a:t>MŠMT </a:t>
              </a:r>
              <a:r>
                <a:rPr lang="cs-CZ" sz="2000" dirty="0" smtClean="0"/>
                <a:t>pokryje prosincové platy vyplácené v lednovém výplatním termínu</a:t>
              </a:r>
              <a:endParaRPr lang="cs-CZ" sz="2000" b="1" dirty="0"/>
            </a:p>
          </p:txBody>
        </p:sp>
        <p:pic>
          <p:nvPicPr>
            <p:cNvPr id="11" name="Obrázek 1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254" y="5693350"/>
              <a:ext cx="540000" cy="468000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/>
        </p:nvGrpSpPr>
        <p:grpSpPr>
          <a:xfrm>
            <a:off x="6469200" y="4221127"/>
            <a:ext cx="5588221" cy="1215354"/>
            <a:chOff x="504468" y="4342845"/>
            <a:chExt cx="5637883" cy="1215354"/>
          </a:xfrm>
        </p:grpSpPr>
        <p:sp>
          <p:nvSpPr>
            <p:cNvPr id="17" name="Zástupný symbol pro text 3"/>
            <p:cNvSpPr txBox="1">
              <a:spLocks/>
            </p:cNvSpPr>
            <p:nvPr/>
          </p:nvSpPr>
          <p:spPr>
            <a:xfrm>
              <a:off x="966925" y="4383700"/>
              <a:ext cx="5175426" cy="1174499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b="1" dirty="0" smtClean="0"/>
                <a:t>školy začnou čerpat z rozpočtu ÚSC</a:t>
              </a:r>
            </a:p>
            <a:p>
              <a:pPr>
                <a:lnSpc>
                  <a:spcPct val="100000"/>
                </a:lnSpc>
                <a:buFont typeface="Segoe UI" panose="020B0502040204020203" pitchFamily="34" charset="0"/>
                <a:buChar char="−"/>
              </a:pPr>
              <a:r>
                <a:rPr lang="cs-CZ" sz="2000" dirty="0" smtClean="0"/>
                <a:t>první platy z rozpočtu ÚSC vyplatí školy v únoru</a:t>
              </a:r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468" y="4342845"/>
              <a:ext cx="514723" cy="504000"/>
            </a:xfrm>
            <a:prstGeom prst="rect">
              <a:avLst/>
            </a:prstGeom>
          </p:spPr>
        </p:pic>
      </p:grpSp>
      <p:grpSp>
        <p:nvGrpSpPr>
          <p:cNvPr id="20" name="Skupina 19"/>
          <p:cNvGrpSpPr/>
          <p:nvPr/>
        </p:nvGrpSpPr>
        <p:grpSpPr>
          <a:xfrm>
            <a:off x="6356124" y="916693"/>
            <a:ext cx="5701297" cy="2754793"/>
            <a:chOff x="6468525" y="913439"/>
            <a:chExt cx="5659678" cy="2754793"/>
          </a:xfrm>
        </p:grpSpPr>
        <p:sp>
          <p:nvSpPr>
            <p:cNvPr id="15" name="Zástupný symbol pro text 3"/>
            <p:cNvSpPr txBox="1">
              <a:spLocks/>
            </p:cNvSpPr>
            <p:nvPr/>
          </p:nvSpPr>
          <p:spPr>
            <a:xfrm>
              <a:off x="6902872" y="913439"/>
              <a:ext cx="5225331" cy="2754793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Wingdings" panose="05000000000000000000" pitchFamily="2" charset="2"/>
                <a:buNone/>
              </a:pPr>
              <a:r>
                <a:rPr lang="cs-CZ" sz="2000" b="1" u="sng" dirty="0" smtClean="0">
                  <a:solidFill>
                    <a:srgbClr val="2896D4"/>
                  </a:solidFill>
                  <a:ea typeface="Roboto Slab" pitchFamily="2" charset="0"/>
                </a:rPr>
                <a:t>CO NASTANE V ROCE 2026</a:t>
              </a:r>
            </a:p>
            <a:p>
              <a:pPr marL="0" indent="0">
                <a:lnSpc>
                  <a:spcPct val="100000"/>
                </a:lnSpc>
                <a:buNone/>
              </a:pPr>
              <a:r>
                <a:rPr lang="cs-CZ" sz="2000" dirty="0" smtClean="0"/>
                <a:t>ÚSC </a:t>
              </a:r>
              <a:r>
                <a:rPr lang="cs-CZ" sz="2000" dirty="0"/>
                <a:t>v lednu </a:t>
              </a:r>
              <a:r>
                <a:rPr lang="cs-CZ" sz="2000" b="1" dirty="0"/>
                <a:t>obdrží</a:t>
              </a:r>
              <a:r>
                <a:rPr lang="cs-CZ" sz="2000" dirty="0"/>
                <a:t> </a:t>
              </a:r>
              <a:r>
                <a:rPr lang="cs-CZ" sz="2000" b="1" dirty="0"/>
                <a:t>navýšené prostředky </a:t>
              </a:r>
              <a:r>
                <a:rPr lang="cs-CZ" sz="2000" dirty="0" smtClean="0"/>
                <a:t>v RUD</a:t>
              </a:r>
            </a:p>
            <a:p>
              <a:pPr>
                <a:lnSpc>
                  <a:spcPct val="100000"/>
                </a:lnSpc>
                <a:buFont typeface="Segoe UI" panose="020B0502040204020203" pitchFamily="34" charset="0"/>
                <a:buChar char="−"/>
              </a:pPr>
              <a:r>
                <a:rPr lang="cs-CZ" sz="2000" dirty="0" smtClean="0"/>
                <a:t>výpočty pro rok 2026 na webu MŠMT</a:t>
              </a:r>
            </a:p>
            <a:p>
              <a:pPr>
                <a:lnSpc>
                  <a:spcPct val="100000"/>
                </a:lnSpc>
                <a:buFont typeface="Segoe UI" panose="020B0502040204020203" pitchFamily="34" charset="0"/>
                <a:buChar char="→"/>
              </a:pPr>
              <a:r>
                <a:rPr lang="cs-CZ" sz="2000" dirty="0" smtClean="0">
                  <a:hlinkClick r:id="rId6"/>
                </a:rPr>
                <a:t>https</a:t>
              </a:r>
              <a:r>
                <a:rPr lang="cs-CZ" sz="2000" dirty="0">
                  <a:hlinkClick r:id="rId6"/>
                </a:rPr>
                <a:t>://statis.msmt.gov.cz/nepedagogove</a:t>
              </a:r>
              <a:r>
                <a:rPr lang="cs-CZ" sz="2000" dirty="0" smtClean="0">
                  <a:hlinkClick r:id="rId6"/>
                </a:rPr>
                <a:t>/</a:t>
              </a:r>
              <a:endParaRPr lang="cs-CZ" sz="2000" dirty="0" smtClean="0"/>
            </a:p>
            <a:p>
              <a:pPr>
                <a:lnSpc>
                  <a:spcPct val="100000"/>
                </a:lnSpc>
              </a:pPr>
              <a:r>
                <a:rPr lang="cs-CZ" sz="2000" dirty="0" smtClean="0"/>
                <a:t>metodika na </a:t>
              </a:r>
              <a:r>
                <a:rPr lang="cs-CZ" sz="2000" dirty="0"/>
                <a:t>webu MŠMT</a:t>
              </a:r>
            </a:p>
            <a:p>
              <a:pPr>
                <a:lnSpc>
                  <a:spcPct val="100000"/>
                </a:lnSpc>
                <a:buFont typeface="Segoe UI" panose="020B0502040204020203" pitchFamily="34" charset="0"/>
                <a:buChar char="→"/>
              </a:pPr>
              <a:r>
                <a:rPr lang="cs-CZ" sz="2000" dirty="0">
                  <a:hlinkClick r:id="rId7"/>
                </a:rPr>
                <a:t>https</a:t>
              </a:r>
              <a:r>
                <a:rPr lang="cs-CZ" sz="2000" dirty="0" smtClean="0">
                  <a:hlinkClick r:id="rId7"/>
                </a:rPr>
                <a:t>://edu.gov.cz</a:t>
              </a:r>
              <a:endParaRPr lang="cs-CZ" sz="2000" dirty="0"/>
            </a:p>
          </p:txBody>
        </p:sp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8525" y="1430476"/>
              <a:ext cx="485775" cy="457200"/>
            </a:xfrm>
            <a:prstGeom prst="rect">
              <a:avLst/>
            </a:prstGeom>
          </p:spPr>
        </p:pic>
      </p:grpSp>
      <p:grpSp>
        <p:nvGrpSpPr>
          <p:cNvPr id="21" name="Skupina 20"/>
          <p:cNvGrpSpPr/>
          <p:nvPr/>
        </p:nvGrpSpPr>
        <p:grpSpPr>
          <a:xfrm>
            <a:off x="6469200" y="5556877"/>
            <a:ext cx="5031556" cy="797697"/>
            <a:chOff x="473254" y="5567923"/>
            <a:chExt cx="5031556" cy="797697"/>
          </a:xfrm>
        </p:grpSpPr>
        <p:sp>
          <p:nvSpPr>
            <p:cNvPr id="22" name="Zástupný symbol pro text 3"/>
            <p:cNvSpPr txBox="1">
              <a:spLocks/>
            </p:cNvSpPr>
            <p:nvPr/>
          </p:nvSpPr>
          <p:spPr>
            <a:xfrm>
              <a:off x="1043724" y="5567923"/>
              <a:ext cx="4461086" cy="797697"/>
            </a:xfrm>
            <a:prstGeom prst="rect">
              <a:avLst/>
            </a:prstGeom>
          </p:spPr>
          <p:txBody>
            <a:bodyPr vert="horz" lIns="18000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cs-CZ" sz="2000" dirty="0" smtClean="0"/>
                <a:t>Pamatovat na NPP v </a:t>
              </a:r>
              <a:r>
                <a:rPr lang="cs-CZ" sz="2000" b="1" dirty="0" smtClean="0"/>
                <a:t>pravidlech rozpočtového provizoria</a:t>
              </a:r>
              <a:endParaRPr lang="cs-CZ" sz="2000" b="1" dirty="0"/>
            </a:p>
          </p:txBody>
        </p:sp>
        <p:pic>
          <p:nvPicPr>
            <p:cNvPr id="23" name="Obrázek 22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254" y="5693350"/>
              <a:ext cx="540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26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0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2"/>
                </a:solidFill>
              </a:rPr>
              <a:t>Doporučení pro stanovení sdílených daní na rok 2026</a:t>
            </a:r>
            <a:endParaRPr lang="cs-CZ" sz="2800" dirty="0">
              <a:solidFill>
                <a:schemeClr val="accent3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3482734" y="3129533"/>
            <a:ext cx="5786771" cy="2052066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1200"/>
              </a:spcAft>
            </a:pPr>
            <a:r>
              <a:rPr lang="cs-CZ" sz="2400" b="1" u="sng" dirty="0" smtClean="0">
                <a:solidFill>
                  <a:schemeClr val="tx1"/>
                </a:solidFill>
              </a:rPr>
              <a:t>ZÁKLADNA PRO VÝPOČET: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odhad inkasa roku 2025</a:t>
            </a:r>
          </a:p>
          <a:p>
            <a:pPr marL="182563">
              <a:spcAft>
                <a:spcPts val="1800"/>
              </a:spcAft>
            </a:pPr>
            <a:r>
              <a:rPr lang="cs-CZ" sz="2400" b="1" dirty="0" smtClean="0">
                <a:solidFill>
                  <a:schemeClr val="tx1"/>
                </a:solidFill>
              </a:rPr>
              <a:t>(cca 4 – 5 % nad skutečnost 2024)</a:t>
            </a:r>
            <a:endParaRPr lang="cs-CZ" sz="24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daňová predikce MF (srpen 2025)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66748" y="956751"/>
            <a:ext cx="10887692" cy="1768288"/>
          </a:xfrm>
          <a:prstGeom prst="roundRect">
            <a:avLst/>
          </a:prstGeom>
          <a:solidFill>
            <a:srgbClr val="66BFAE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cs-CZ" sz="2400" b="1" cap="small" dirty="0" smtClean="0">
                <a:solidFill>
                  <a:schemeClr val="tx1"/>
                </a:solidFill>
              </a:rPr>
              <a:t>Podíly jednotlivých obcí a krajů na </a:t>
            </a:r>
            <a:r>
              <a:rPr lang="cs-CZ" sz="2400" b="1" cap="small" dirty="0" smtClean="0">
                <a:solidFill>
                  <a:srgbClr val="C00000"/>
                </a:solidFill>
              </a:rPr>
              <a:t>RUD 2026 </a:t>
            </a:r>
            <a:r>
              <a:rPr lang="cs-CZ" sz="2400" b="1" cap="small" dirty="0" smtClean="0">
                <a:solidFill>
                  <a:schemeClr val="tx1"/>
                </a:solidFill>
              </a:rPr>
              <a:t>na webu MF </a:t>
            </a:r>
            <a:r>
              <a:rPr lang="cs-CZ" sz="2400" b="1" cap="small" dirty="0" smtClean="0">
                <a:solidFill>
                  <a:schemeClr val="tx1"/>
                </a:solidFill>
                <a:hlinkClick r:id="rId3"/>
              </a:rPr>
              <a:t>www.mfcr.cz</a:t>
            </a:r>
            <a:r>
              <a:rPr lang="cs-CZ" sz="2400" b="1" cap="small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cs-CZ" sz="2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Rozpočtová politika </a:t>
            </a:r>
            <a:r>
              <a:rPr lang="cs-CZ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Územní rozpočty </a:t>
            </a:r>
            <a:r>
              <a:rPr lang="cs-CZ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Hospodaření územních rozpočtů </a:t>
            </a:r>
            <a:r>
              <a:rPr lang="cs-CZ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cs-CZ" sz="22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Obecné informace</a:t>
            </a:r>
            <a:endParaRPr lang="en-GB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504428" y="14776"/>
            <a:ext cx="10764000" cy="99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800" dirty="0" smtClean="0">
                <a:solidFill>
                  <a:schemeClr val="accent2"/>
                </a:solidFill>
              </a:rPr>
              <a:t>Metodická pomoc MŠMT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27</a:t>
            </a:fld>
            <a:endParaRPr lang="cs-CZ" sz="12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176337"/>
            <a:ext cx="2714625" cy="165893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4" y="3006835"/>
            <a:ext cx="2714625" cy="2714625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667250" y="1176337"/>
            <a:ext cx="505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Aktuální video infoservisy MŠMT:</a:t>
            </a:r>
            <a:endParaRPr lang="en-GB" sz="2400" b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4667250" y="1618972"/>
            <a:ext cx="6550789" cy="1143000"/>
            <a:chOff x="4667250" y="1618972"/>
            <a:chExt cx="6550789" cy="1143000"/>
          </a:xfrm>
        </p:grpSpPr>
        <p:sp>
          <p:nvSpPr>
            <p:cNvPr id="17" name="TextovéPole 16"/>
            <p:cNvSpPr txBox="1"/>
            <p:nvPr/>
          </p:nvSpPr>
          <p:spPr>
            <a:xfrm>
              <a:off x="4667250" y="2005806"/>
              <a:ext cx="527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Nepedagogická práce a ONIV</a:t>
              </a:r>
              <a:endParaRPr lang="en-GB" sz="2400" dirty="0"/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75039" y="1618972"/>
              <a:ext cx="1143000" cy="1143000"/>
            </a:xfrm>
            <a:prstGeom prst="rect">
              <a:avLst/>
            </a:prstGeom>
          </p:spPr>
        </p:pic>
      </p:grpSp>
      <p:grpSp>
        <p:nvGrpSpPr>
          <p:cNvPr id="24" name="Skupina 23"/>
          <p:cNvGrpSpPr/>
          <p:nvPr/>
        </p:nvGrpSpPr>
        <p:grpSpPr>
          <a:xfrm>
            <a:off x="4667250" y="2900769"/>
            <a:ext cx="6552589" cy="1144800"/>
            <a:chOff x="4667250" y="2900769"/>
            <a:chExt cx="6552589" cy="1144800"/>
          </a:xfrm>
        </p:grpSpPr>
        <p:sp>
          <p:nvSpPr>
            <p:cNvPr id="21" name="TextovéPole 20"/>
            <p:cNvSpPr txBox="1"/>
            <p:nvPr/>
          </p:nvSpPr>
          <p:spPr>
            <a:xfrm>
              <a:off x="4667250" y="3053002"/>
              <a:ext cx="5276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Komplexní přehled změn školského zákona</a:t>
              </a:r>
              <a:endParaRPr lang="en-GB" sz="2400" dirty="0"/>
            </a:p>
          </p:txBody>
        </p:sp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75039" y="2900769"/>
              <a:ext cx="1144800" cy="1144800"/>
            </a:xfrm>
            <a:prstGeom prst="rect">
              <a:avLst/>
            </a:prstGeom>
          </p:spPr>
        </p:pic>
      </p:grpSp>
      <p:grpSp>
        <p:nvGrpSpPr>
          <p:cNvPr id="29" name="Skupina 28"/>
          <p:cNvGrpSpPr/>
          <p:nvPr/>
        </p:nvGrpSpPr>
        <p:grpSpPr>
          <a:xfrm>
            <a:off x="4667250" y="4159238"/>
            <a:ext cx="6545389" cy="1137600"/>
            <a:chOff x="4667250" y="4130663"/>
            <a:chExt cx="6545389" cy="1137600"/>
          </a:xfrm>
        </p:grpSpPr>
        <p:sp>
          <p:nvSpPr>
            <p:cNvPr id="26" name="TextovéPole 25"/>
            <p:cNvSpPr txBox="1"/>
            <p:nvPr/>
          </p:nvSpPr>
          <p:spPr>
            <a:xfrm>
              <a:off x="4667250" y="4469530"/>
              <a:ext cx="527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Odkladová novela</a:t>
              </a:r>
              <a:endParaRPr lang="en-GB" sz="2400" dirty="0"/>
            </a:p>
          </p:txBody>
        </p:sp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75039" y="4130663"/>
              <a:ext cx="1137600" cy="11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060621" y="761138"/>
            <a:ext cx="10210800" cy="3146854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3535" y="4191125"/>
            <a:ext cx="792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>
                <a:solidFill>
                  <a:schemeClr val="accent3"/>
                </a:solidFill>
              </a:rPr>
              <a:t>monitor.statnipokladna.cz</a:t>
            </a:r>
            <a:br>
              <a:rPr lang="cs-CZ" u="sng" dirty="0">
                <a:solidFill>
                  <a:schemeClr val="accent3"/>
                </a:solidFill>
              </a:rPr>
            </a:br>
            <a:r>
              <a:rPr lang="cs-CZ" u="sng" dirty="0">
                <a:solidFill>
                  <a:schemeClr val="accent3"/>
                </a:solidFill>
              </a:rPr>
              <a:t>https://www.mfcr.cz/cs/verejny-sektor/uzemni-rozpocty/metodicka-podpora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60621" y="2985245"/>
            <a:ext cx="4109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Miroslav MATEJ</a:t>
            </a:r>
          </a:p>
          <a:p>
            <a:r>
              <a:rPr lang="cs-CZ" dirty="0"/>
              <a:t>Odbor Financování územních rozpočtů</a:t>
            </a:r>
          </a:p>
        </p:txBody>
      </p:sp>
    </p:spTree>
    <p:extLst>
      <p:ext uri="{BB962C8B-B14F-4D97-AF65-F5344CB8AC3E}">
        <p14:creationId xmlns:p14="http://schemas.microsoft.com/office/powerpoint/2010/main" val="11665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773A4-DF6C-589F-1BB2-47ADE4B2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latin typeface="+mn-lt"/>
              </a:rPr>
              <a:t>Obce a kraje si vystačí </a:t>
            </a:r>
            <a:r>
              <a:rPr lang="cs-CZ" sz="2800" dirty="0" smtClean="0">
                <a:latin typeface="+mn-lt"/>
              </a:rPr>
              <a:t>téměř na vše z </a:t>
            </a:r>
            <a:r>
              <a:rPr lang="cs-CZ" sz="2800" dirty="0">
                <a:latin typeface="+mn-lt"/>
              </a:rPr>
              <a:t>vlastních příjmů </a:t>
            </a:r>
            <a:r>
              <a:rPr lang="cs-CZ" sz="2800" dirty="0" smtClean="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rPr>
              <a:t>– závislost na dotacích klesá</a:t>
            </a:r>
            <a:endParaRPr lang="cs-CZ" sz="2800" dirty="0">
              <a:solidFill>
                <a:srgbClr val="2896D4"/>
              </a:solidFill>
              <a:latin typeface="Segoe UI" panose="020B0502040204020203" pitchFamily="34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/>
          <a:lstStyle/>
          <a:p>
            <a:fld id="{7EB3CF81-40B1-461F-ABB1-DF8E3BDEAF2C}" type="slidenum">
              <a:rPr lang="cs-CZ" sz="1200" smtClean="0"/>
              <a:t>3</a:t>
            </a:fld>
            <a:endParaRPr lang="cs-CZ" sz="1200" dirty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109409" y="9715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109409" y="38095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326539" y="5938950"/>
            <a:ext cx="559143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Pozn.: </a:t>
            </a:r>
            <a:r>
              <a:rPr lang="cs-CZ" sz="1600" dirty="0" smtClean="0"/>
              <a:t>vlastní příjmy = daňové, nedaňové, kapitálové; u krajů očištěné o průtokové transfery</a:t>
            </a:r>
            <a:endParaRPr lang="en-GB" sz="1600" dirty="0"/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4326539" y="1323975"/>
          <a:ext cx="7389211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91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756115" y="1066703"/>
            <a:ext cx="550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během 12 let obce a kraje </a:t>
            </a:r>
            <a:r>
              <a:rPr lang="cs-CZ" sz="2000" b="1" dirty="0"/>
              <a:t>nevyužily téměř </a:t>
            </a:r>
            <a:r>
              <a:rPr lang="cs-CZ" sz="2000" b="1" dirty="0" smtClean="0"/>
              <a:t>290 </a:t>
            </a:r>
            <a:r>
              <a:rPr lang="cs-CZ" sz="2000" b="1" dirty="0"/>
              <a:t>mld. Kč</a:t>
            </a:r>
            <a:r>
              <a:rPr lang="cs-CZ" sz="2000" dirty="0"/>
              <a:t>; z toho Praha </a:t>
            </a:r>
            <a:r>
              <a:rPr lang="cs-CZ" sz="2000" b="1" dirty="0" smtClean="0"/>
              <a:t>151 </a:t>
            </a:r>
            <a:r>
              <a:rPr lang="cs-CZ" sz="2000" b="1" dirty="0"/>
              <a:t>mld. Kč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338458" y="1100021"/>
            <a:ext cx="548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trend</a:t>
            </a:r>
            <a:r>
              <a:rPr lang="cs-CZ" sz="2000" dirty="0"/>
              <a:t> nevyužívání prostředků </a:t>
            </a:r>
            <a:r>
              <a:rPr lang="cs-CZ" sz="2000" b="1" dirty="0"/>
              <a:t>se </a:t>
            </a:r>
            <a:r>
              <a:rPr lang="cs-CZ" sz="2000" b="1" dirty="0" smtClean="0"/>
              <a:t>prudce zhoršuje</a:t>
            </a:r>
            <a:endParaRPr lang="cs-CZ" sz="2000" b="1" dirty="0"/>
          </a:p>
        </p:txBody>
      </p:sp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4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-1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2"/>
                </a:solidFill>
              </a:rPr>
              <a:t>Místo investic hromada peněz – obce </a:t>
            </a:r>
            <a:r>
              <a:rPr lang="cs-CZ" sz="2800" dirty="0">
                <a:solidFill>
                  <a:schemeClr val="accent2"/>
                </a:solidFill>
              </a:rPr>
              <a:t>ani kraje </a:t>
            </a:r>
            <a:r>
              <a:rPr lang="cs-CZ" sz="2800" dirty="0" smtClean="0">
                <a:solidFill>
                  <a:schemeClr val="accent2"/>
                </a:solidFill>
              </a:rPr>
              <a:t>dlouhodobě nevyužívají </a:t>
            </a:r>
            <a:r>
              <a:rPr lang="cs-CZ" sz="2800" dirty="0">
                <a:solidFill>
                  <a:schemeClr val="accent2"/>
                </a:solidFill>
              </a:rPr>
              <a:t>investiční </a:t>
            </a:r>
            <a:r>
              <a:rPr lang="cs-CZ" sz="2800" dirty="0" smtClean="0">
                <a:solidFill>
                  <a:schemeClr val="accent2"/>
                </a:solidFill>
              </a:rPr>
              <a:t>potenciál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470231" y="5627550"/>
            <a:ext cx="4978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IISSP, výpočty MF (investice bez dotací - provozní saldo)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6115" y="2269638"/>
          <a:ext cx="5273211" cy="329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AF6DA304-595D-441C-B486-58CE364829A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31017" y="2294605"/>
          <a:ext cx="5889508" cy="32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839513" y="6135688"/>
            <a:ext cx="62399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investiční potenciál = investice </a:t>
            </a:r>
            <a:r>
              <a:rPr lang="cs-CZ" dirty="0"/>
              <a:t>bez dotací </a:t>
            </a:r>
            <a:r>
              <a:rPr lang="cs-CZ" dirty="0" smtClean="0"/>
              <a:t>– provozní saldo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 rot="16200000">
            <a:off x="178641" y="3660086"/>
            <a:ext cx="897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mld. Kč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8643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á složená závorka 13"/>
          <p:cNvSpPr/>
          <p:nvPr/>
        </p:nvSpPr>
        <p:spPr>
          <a:xfrm>
            <a:off x="5727406" y="3092824"/>
            <a:ext cx="230587" cy="1893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999752" y="3185896"/>
            <a:ext cx="400110" cy="170691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400" b="1" dirty="0"/>
              <a:t>+ </a:t>
            </a:r>
            <a:r>
              <a:rPr lang="cs-CZ" sz="1400" b="1" dirty="0" smtClean="0"/>
              <a:t>392,1 </a:t>
            </a:r>
            <a:r>
              <a:rPr lang="cs-CZ" sz="1400" b="1" dirty="0"/>
              <a:t>mld. Kč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6115" y="905337"/>
            <a:ext cx="60066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zůstatky </a:t>
            </a:r>
            <a:r>
              <a:rPr lang="cs-CZ" sz="2000" dirty="0"/>
              <a:t>se během </a:t>
            </a:r>
            <a:r>
              <a:rPr lang="cs-CZ" sz="2000" dirty="0" smtClean="0"/>
              <a:t>12 </a:t>
            </a:r>
            <a:r>
              <a:rPr lang="cs-CZ" sz="2000" dirty="0"/>
              <a:t>let </a:t>
            </a:r>
            <a:r>
              <a:rPr lang="cs-CZ" sz="2000" dirty="0" smtClean="0"/>
              <a:t>téměř </a:t>
            </a:r>
            <a:r>
              <a:rPr lang="cs-CZ" sz="2000" b="1" dirty="0" smtClean="0"/>
              <a:t>zčtyřnásobily</a:t>
            </a:r>
            <a:endParaRPr lang="cs-CZ" sz="20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170 </a:t>
            </a:r>
            <a:r>
              <a:rPr lang="cs-CZ" sz="2000" b="1" dirty="0"/>
              <a:t>mld. Kč</a:t>
            </a:r>
            <a:r>
              <a:rPr lang="cs-CZ" sz="2000" dirty="0"/>
              <a:t> </a:t>
            </a:r>
            <a:r>
              <a:rPr lang="cs-CZ" sz="2000" dirty="0" smtClean="0"/>
              <a:t>(40 % úspor obcí) </a:t>
            </a:r>
            <a:r>
              <a:rPr lang="cs-CZ" sz="2000" dirty="0"/>
              <a:t>drží Praha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63787" y="938655"/>
            <a:ext cx="523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investice rostly 2,5 krát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474342" y="6167423"/>
            <a:ext cx="20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IISSP, výpočty MF</a:t>
            </a:r>
          </a:p>
        </p:txBody>
      </p:sp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5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0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dirty="0" smtClean="0"/>
              <a:t>Výsledkem je, že obce a kraje se topí v úsporách</a:t>
            </a:r>
            <a:endParaRPr lang="cs-CZ" sz="28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6762750" y="2297256"/>
          <a:ext cx="4833502" cy="389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List" r:id="rId4" imgW="11798226" imgH="7753504" progId="Excel.Sheet.12">
                  <p:embed/>
                </p:oleObj>
              </mc:Choice>
              <mc:Fallback>
                <p:oleObj name="List" r:id="rId4" imgW="11798226" imgH="7753504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2750" y="2297256"/>
                        <a:ext cx="4833502" cy="3890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762750" y="1932670"/>
            <a:ext cx="1861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rok 2024; mld. Kč</a:t>
            </a:r>
            <a:endParaRPr lang="en-GB" sz="1600" b="1" dirty="0"/>
          </a:p>
        </p:txBody>
      </p:sp>
      <p:sp>
        <p:nvSpPr>
          <p:cNvPr id="22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5</a:t>
            </a:fld>
            <a:endParaRPr lang="cs-CZ" dirty="0"/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97025"/>
              </p:ext>
            </p:extLst>
          </p:nvPr>
        </p:nvGraphicFramePr>
        <p:xfrm>
          <a:off x="221392" y="2297256"/>
          <a:ext cx="6219825" cy="379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38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6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-1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chemeClr val="accent2"/>
                </a:solidFill>
              </a:rPr>
              <a:t>Investiční kapacita Prahy – příklad (Dukovany)</a:t>
            </a:r>
            <a:endParaRPr lang="cs-CZ" sz="2800" dirty="0">
              <a:solidFill>
                <a:schemeClr val="accent2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1202784" y="1128521"/>
            <a:ext cx="4443552" cy="2105626"/>
            <a:chOff x="7201947" y="989999"/>
            <a:chExt cx="4443552" cy="2105626"/>
          </a:xfrm>
        </p:grpSpPr>
        <p:sp>
          <p:nvSpPr>
            <p:cNvPr id="14" name="Zaoblený obdélník 13"/>
            <p:cNvSpPr/>
            <p:nvPr/>
          </p:nvSpPr>
          <p:spPr>
            <a:xfrm>
              <a:off x="7201947" y="989999"/>
              <a:ext cx="4443552" cy="2105626"/>
            </a:xfrm>
            <a:prstGeom prst="roundRect">
              <a:avLst>
                <a:gd name="adj" fmla="val 570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7305675" y="1073841"/>
              <a:ext cx="4248000" cy="878464"/>
              <a:chOff x="7305675" y="1073841"/>
              <a:chExt cx="4248000" cy="878464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7305675" y="1073841"/>
                <a:ext cx="4248000" cy="8784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t" anchorCtr="0"/>
              <a:lstStyle/>
              <a:p>
                <a:pPr marL="628650"/>
                <a:r>
                  <a:rPr lang="cs-CZ" b="1" dirty="0" smtClean="0">
                    <a:solidFill>
                      <a:schemeClr val="tx1"/>
                    </a:solidFill>
                  </a:rPr>
                  <a:t>SMLOUVA S KHNP</a:t>
                </a:r>
              </a:p>
              <a:p>
                <a:pPr marL="628650"/>
                <a:r>
                  <a:rPr lang="cs-CZ" dirty="0" smtClean="0">
                    <a:solidFill>
                      <a:schemeClr val="tx1"/>
                    </a:solidFill>
                  </a:rPr>
                  <a:t>2 bloky reaktorů    </a:t>
                </a:r>
                <a:r>
                  <a:rPr lang="cs-CZ" sz="2200" b="1" dirty="0" smtClean="0">
                    <a:solidFill>
                      <a:schemeClr val="tx1"/>
                    </a:solidFill>
                  </a:rPr>
                  <a:t>407 mld. Kč</a:t>
                </a:r>
                <a:endParaRPr lang="en-GB" sz="22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7088" y="1151123"/>
                <a:ext cx="628650" cy="685800"/>
              </a:xfrm>
              <a:prstGeom prst="rect">
                <a:avLst/>
              </a:prstGeom>
            </p:spPr>
          </p:pic>
        </p:grpSp>
        <p:sp>
          <p:nvSpPr>
            <p:cNvPr id="19" name="Zaoblený obdélník 18"/>
            <p:cNvSpPr/>
            <p:nvPr/>
          </p:nvSpPr>
          <p:spPr>
            <a:xfrm>
              <a:off x="7305963" y="2089356"/>
              <a:ext cx="4248000" cy="878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 anchorCtr="0"/>
            <a:lstStyle/>
            <a:p>
              <a:pPr marL="628650">
                <a:spcAft>
                  <a:spcPts val="400"/>
                </a:spcAft>
              </a:pPr>
              <a:r>
                <a:rPr lang="cs-CZ" b="1" dirty="0" smtClean="0">
                  <a:solidFill>
                    <a:schemeClr val="tx1"/>
                  </a:solidFill>
                </a:rPr>
                <a:t>DOBA VÝSTAVBY</a:t>
              </a:r>
            </a:p>
            <a:p>
              <a:pPr marL="628650"/>
              <a:r>
                <a:rPr lang="cs-CZ" dirty="0" smtClean="0">
                  <a:solidFill>
                    <a:schemeClr val="tx1"/>
                  </a:solidFill>
                </a:rPr>
                <a:t>10 let (2026 – 2036)</a:t>
              </a:r>
              <a:endParaRPr lang="en-GB" sz="22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5188" y="2172486"/>
              <a:ext cx="590550" cy="714375"/>
            </a:xfrm>
            <a:prstGeom prst="rect">
              <a:avLst/>
            </a:prstGeom>
          </p:spPr>
        </p:pic>
      </p:grpSp>
      <p:grpSp>
        <p:nvGrpSpPr>
          <p:cNvPr id="41" name="Skupina 40"/>
          <p:cNvGrpSpPr/>
          <p:nvPr/>
        </p:nvGrpSpPr>
        <p:grpSpPr>
          <a:xfrm>
            <a:off x="6663723" y="1128521"/>
            <a:ext cx="4443552" cy="2105626"/>
            <a:chOff x="7054248" y="3372670"/>
            <a:chExt cx="4443552" cy="2105626"/>
          </a:xfrm>
        </p:grpSpPr>
        <p:grpSp>
          <p:nvGrpSpPr>
            <p:cNvPr id="26" name="Skupina 25"/>
            <p:cNvGrpSpPr/>
            <p:nvPr/>
          </p:nvGrpSpPr>
          <p:grpSpPr>
            <a:xfrm>
              <a:off x="7054248" y="3372670"/>
              <a:ext cx="4443552" cy="2105626"/>
              <a:chOff x="7201947" y="989999"/>
              <a:chExt cx="4443552" cy="2105626"/>
            </a:xfrm>
          </p:grpSpPr>
          <p:sp>
            <p:nvSpPr>
              <p:cNvPr id="27" name="Zaoblený obdélník 26"/>
              <p:cNvSpPr/>
              <p:nvPr/>
            </p:nvSpPr>
            <p:spPr>
              <a:xfrm>
                <a:off x="7201947" y="989999"/>
                <a:ext cx="4443552" cy="2105626"/>
              </a:xfrm>
              <a:prstGeom prst="roundRect">
                <a:avLst>
                  <a:gd name="adj" fmla="val 570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Zaoblený obdélník 30"/>
              <p:cNvSpPr/>
              <p:nvPr/>
            </p:nvSpPr>
            <p:spPr>
              <a:xfrm>
                <a:off x="7305674" y="1073841"/>
                <a:ext cx="4248000" cy="8784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t" anchorCtr="0"/>
              <a:lstStyle/>
              <a:p>
                <a:pPr marL="542925"/>
                <a:r>
                  <a:rPr lang="cs-CZ" b="1" dirty="0" smtClean="0">
                    <a:solidFill>
                      <a:schemeClr val="tx1"/>
                    </a:solidFill>
                  </a:rPr>
                  <a:t>FINANCE PRAHY</a:t>
                </a:r>
              </a:p>
              <a:p>
                <a:pPr marL="542925"/>
                <a:r>
                  <a:rPr lang="cs-CZ" dirty="0" smtClean="0">
                    <a:solidFill>
                      <a:schemeClr val="tx1"/>
                    </a:solidFill>
                  </a:rPr>
                  <a:t>roční provozní saldo </a:t>
                </a:r>
                <a:r>
                  <a:rPr lang="cs-CZ" sz="2200" b="1" dirty="0" smtClean="0">
                    <a:solidFill>
                      <a:schemeClr val="tx1"/>
                    </a:solidFill>
                  </a:rPr>
                  <a:t>50 mld. Kč</a:t>
                </a:r>
                <a:endParaRPr lang="en-GB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Zaoblený obdélník 28"/>
              <p:cNvSpPr/>
              <p:nvPr/>
            </p:nvSpPr>
            <p:spPr>
              <a:xfrm>
                <a:off x="7298951" y="2089356"/>
                <a:ext cx="4248000" cy="8784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t" anchorCtr="0"/>
              <a:lstStyle/>
              <a:p>
                <a:pPr marL="542925">
                  <a:spcAft>
                    <a:spcPts val="400"/>
                  </a:spcAft>
                </a:pPr>
                <a:r>
                  <a:rPr lang="cs-CZ" dirty="0" smtClean="0">
                    <a:solidFill>
                      <a:schemeClr val="tx1"/>
                    </a:solidFill>
                  </a:rPr>
                  <a:t>Za 10 let                  </a:t>
                </a:r>
                <a:r>
                  <a:rPr lang="cs-CZ" sz="2200" b="1" dirty="0" smtClean="0">
                    <a:solidFill>
                      <a:schemeClr val="tx1"/>
                    </a:solidFill>
                  </a:rPr>
                  <a:t>500 </a:t>
                </a:r>
                <a:r>
                  <a:rPr lang="cs-CZ" sz="2200" b="1" dirty="0">
                    <a:solidFill>
                      <a:schemeClr val="tx1"/>
                    </a:solidFill>
                  </a:rPr>
                  <a:t>mld. Kč</a:t>
                </a:r>
                <a:endParaRPr lang="cs-CZ" sz="2200" dirty="0" smtClean="0">
                  <a:solidFill>
                    <a:schemeClr val="tx1"/>
                  </a:solidFill>
                </a:endParaRPr>
              </a:p>
              <a:p>
                <a:pPr marL="542925"/>
                <a:r>
                  <a:rPr lang="cs-CZ" dirty="0" smtClean="0">
                    <a:solidFill>
                      <a:schemeClr val="tx1"/>
                    </a:solidFill>
                  </a:rPr>
                  <a:t>bez nutnosti sahat na úspory</a:t>
                </a:r>
                <a:endParaRPr lang="en-GB" sz="22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1540" y="4588901"/>
              <a:ext cx="552450" cy="600075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591" y="3538910"/>
              <a:ext cx="644348" cy="684000"/>
            </a:xfrm>
            <a:prstGeom prst="rect">
              <a:avLst/>
            </a:prstGeom>
          </p:spPr>
        </p:pic>
      </p:grpSp>
      <p:grpSp>
        <p:nvGrpSpPr>
          <p:cNvPr id="46" name="Skupina 45"/>
          <p:cNvGrpSpPr/>
          <p:nvPr/>
        </p:nvGrpSpPr>
        <p:grpSpPr>
          <a:xfrm>
            <a:off x="1197908" y="3481404"/>
            <a:ext cx="9909367" cy="1757346"/>
            <a:chOff x="1197908" y="3481404"/>
            <a:chExt cx="9909367" cy="1757346"/>
          </a:xfrm>
        </p:grpSpPr>
        <p:sp>
          <p:nvSpPr>
            <p:cNvPr id="34" name="Zaoblený obdélník 33"/>
            <p:cNvSpPr/>
            <p:nvPr/>
          </p:nvSpPr>
          <p:spPr>
            <a:xfrm>
              <a:off x="1197908" y="3481404"/>
              <a:ext cx="9909367" cy="1757346"/>
            </a:xfrm>
            <a:prstGeom prst="roundRect">
              <a:avLst>
                <a:gd name="adj" fmla="val 570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809625">
                <a:spcAft>
                  <a:spcPts val="600"/>
                </a:spcAft>
              </a:pPr>
              <a:r>
                <a:rPr lang="cs-CZ" sz="2200" b="1" dirty="0" smtClean="0"/>
                <a:t>ZÁVĚR</a:t>
              </a:r>
            </a:p>
            <a:p>
              <a:pPr marL="1152525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cs-CZ" sz="2200" dirty="0" smtClean="0"/>
                <a:t>Praha může plně financovat výstavbu 2 reaktorů </a:t>
              </a:r>
              <a:r>
                <a:rPr lang="cs-CZ" sz="2200" b="1" dirty="0" smtClean="0"/>
                <a:t>bez čerpání úspor</a:t>
              </a:r>
              <a:r>
                <a:rPr lang="cs-CZ" sz="2200" dirty="0" smtClean="0"/>
                <a:t>, a ještě ji </a:t>
              </a:r>
              <a:r>
                <a:rPr lang="cs-CZ" sz="2200" b="1" dirty="0" smtClean="0"/>
                <a:t>zbyde 100 mld. Kč</a:t>
              </a:r>
            </a:p>
            <a:p>
              <a:pPr marL="1152525" indent="-342900">
                <a:buFont typeface="Arial" panose="020B0604020202020204" pitchFamily="34" charset="0"/>
                <a:buChar char="•"/>
              </a:pPr>
              <a:r>
                <a:rPr lang="cs-CZ" sz="2000" dirty="0" smtClean="0"/>
                <a:t>zásadní </a:t>
              </a:r>
              <a:r>
                <a:rPr lang="cs-CZ" sz="2000" b="1" dirty="0"/>
                <a:t>změna RUD </a:t>
              </a:r>
              <a:r>
                <a:rPr lang="cs-CZ" sz="2000" dirty="0"/>
                <a:t>u Prahy je naprosto </a:t>
              </a:r>
              <a:r>
                <a:rPr lang="cs-CZ" sz="2000" b="1" dirty="0"/>
                <a:t>nezbytná</a:t>
              </a:r>
              <a:endParaRPr lang="cs-CZ" sz="2200" b="1" dirty="0" smtClean="0"/>
            </a:p>
            <a:p>
              <a:pPr algn="ctr"/>
              <a:endParaRPr lang="en-GB" sz="2200" dirty="0"/>
            </a:p>
          </p:txBody>
        </p:sp>
        <p:pic>
          <p:nvPicPr>
            <p:cNvPr id="42" name="Obrázek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7066" y="3934893"/>
              <a:ext cx="850368" cy="850368"/>
            </a:xfrm>
            <a:prstGeom prst="rect">
              <a:avLst/>
            </a:prstGeom>
          </p:spPr>
        </p:pic>
      </p:grpSp>
      <p:sp>
        <p:nvSpPr>
          <p:cNvPr id="43" name="TextovéPole 42"/>
          <p:cNvSpPr txBox="1"/>
          <p:nvPr/>
        </p:nvSpPr>
        <p:spPr>
          <a:xfrm>
            <a:off x="1197908" y="5725552"/>
            <a:ext cx="10048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200" b="1" dirty="0" smtClean="0"/>
              <a:t>Pozn.:</a:t>
            </a:r>
            <a:r>
              <a:rPr lang="cs-CZ" sz="2200" dirty="0" smtClean="0"/>
              <a:t> 	Praha </a:t>
            </a:r>
            <a:r>
              <a:rPr lang="cs-CZ" sz="2200" b="1" dirty="0"/>
              <a:t>nikdy neinvestovala více než 26 mld. Kč </a:t>
            </a:r>
            <a:r>
              <a:rPr lang="cs-CZ" sz="2200" b="1" dirty="0" smtClean="0"/>
              <a:t>ročně; </a:t>
            </a:r>
            <a:r>
              <a:rPr lang="cs-CZ" sz="2200" dirty="0" smtClean="0"/>
              <a:t>aby začala snižovat úspory, musí investovat min. 60 – 70 mld. Kč ročně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480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7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0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 smtClean="0"/>
              <a:t>Jak to bude dál? </a:t>
            </a:r>
            <a:r>
              <a:rPr lang="cs-CZ" sz="2800" dirty="0" smtClean="0">
                <a:solidFill>
                  <a:schemeClr val="accent3"/>
                </a:solidFill>
              </a:rPr>
              <a:t>1 bilion Kč </a:t>
            </a:r>
            <a:r>
              <a:rPr lang="cs-CZ" sz="2800" dirty="0"/>
              <a:t>do</a:t>
            </a:r>
            <a:r>
              <a:rPr lang="cs-CZ" sz="2800" dirty="0" smtClean="0"/>
              <a:t> 10 let</a:t>
            </a:r>
            <a:endParaRPr lang="cs-CZ" sz="2800" dirty="0">
              <a:solidFill>
                <a:schemeClr val="accent3"/>
              </a:solidFill>
            </a:endParaRPr>
          </a:p>
        </p:txBody>
      </p:sp>
      <p:sp>
        <p:nvSpPr>
          <p:cNvPr id="22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21392" y="5909950"/>
            <a:ext cx="800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/>
            <a:r>
              <a:rPr lang="cs-CZ" sz="1400" b="1" i="1" dirty="0"/>
              <a:t>Zdroj: </a:t>
            </a:r>
            <a:r>
              <a:rPr lang="cs-CZ" sz="1400" b="1" i="1" dirty="0" smtClean="0"/>
              <a:t>	</a:t>
            </a:r>
            <a:r>
              <a:rPr lang="cs-CZ" sz="1400" i="1" dirty="0" smtClean="0"/>
              <a:t>IISSP</a:t>
            </a:r>
            <a:r>
              <a:rPr lang="cs-CZ" sz="1400" i="1" dirty="0"/>
              <a:t>, </a:t>
            </a:r>
            <a:r>
              <a:rPr lang="cs-CZ" sz="1400" i="1" dirty="0" smtClean="0"/>
              <a:t>budoucí </a:t>
            </a:r>
            <a:r>
              <a:rPr lang="cs-CZ" sz="1400" i="1" dirty="0"/>
              <a:t>hodnoty </a:t>
            </a:r>
            <a:r>
              <a:rPr lang="cs-CZ" sz="1400" i="1" dirty="0" smtClean="0"/>
              <a:t>odhadnuty na </a:t>
            </a:r>
            <a:r>
              <a:rPr lang="cs-CZ" sz="1400" i="1" dirty="0"/>
              <a:t>základě historického trendu z let </a:t>
            </a:r>
            <a:r>
              <a:rPr lang="cs-CZ" sz="1400" i="1" dirty="0" smtClean="0"/>
              <a:t>2001 – 06/2025 s využitím kvadratické regresní analýzy</a:t>
            </a:r>
            <a:r>
              <a:rPr lang="cs-CZ" sz="1400" i="1" dirty="0"/>
              <a:t>, </a:t>
            </a:r>
            <a:r>
              <a:rPr lang="cs-CZ" sz="1400" i="1" dirty="0" smtClean="0"/>
              <a:t>která reflektuje </a:t>
            </a:r>
            <a:r>
              <a:rPr lang="cs-CZ" sz="1400" i="1" dirty="0"/>
              <a:t>reálné tempo růstu a lépe (než lineární) odpovídá vývoji z posledních let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221552" y="1608180"/>
            <a:ext cx="39704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/>
              <a:t>Možné příčiny: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slabé </a:t>
            </a:r>
            <a:r>
              <a:rPr lang="cs-CZ" sz="2400" b="1" dirty="0"/>
              <a:t>plánování rozpočtů </a:t>
            </a:r>
            <a:r>
              <a:rPr lang="cs-CZ" sz="2400" dirty="0" smtClean="0"/>
              <a:t>–</a:t>
            </a:r>
            <a:r>
              <a:rPr lang="cs-CZ" sz="2400" b="1" dirty="0" smtClean="0"/>
              <a:t> </a:t>
            </a:r>
            <a:r>
              <a:rPr lang="cs-CZ" sz="2400" dirty="0" smtClean="0"/>
              <a:t>vzdušné zámky ve výdajích a podhodnocování příjmů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málo odborníků</a:t>
            </a:r>
            <a:r>
              <a:rPr lang="cs-CZ" sz="2400" dirty="0" smtClean="0"/>
              <a:t> </a:t>
            </a:r>
            <a:r>
              <a:rPr lang="cs-CZ" sz="2400" dirty="0"/>
              <a:t>na </a:t>
            </a:r>
            <a:r>
              <a:rPr lang="cs-CZ" sz="2400" dirty="0" smtClean="0"/>
              <a:t>projekty a řízení </a:t>
            </a:r>
            <a:r>
              <a:rPr lang="cs-CZ" sz="2400" dirty="0"/>
              <a:t>investic</a:t>
            </a:r>
            <a:endParaRPr lang="cs-CZ" sz="24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složitá legislativa</a:t>
            </a:r>
            <a:endParaRPr lang="en-GB" sz="2400" b="1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128530" y="1371601"/>
          <a:ext cx="8093022" cy="45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List" r:id="rId4" imgW="6981641" imgH="3714253" progId="Excel.Sheet.12">
                  <p:embed/>
                </p:oleObj>
              </mc:Choice>
              <mc:Fallback>
                <p:oleObj name="List" r:id="rId4" imgW="6981641" imgH="371425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30" y="1371601"/>
                        <a:ext cx="8093022" cy="45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5669616" y="2061881"/>
            <a:ext cx="448235" cy="3083859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aoblený obdélník 17"/>
          <p:cNvSpPr/>
          <p:nvPr/>
        </p:nvSpPr>
        <p:spPr>
          <a:xfrm>
            <a:off x="7513022" y="2052916"/>
            <a:ext cx="448235" cy="3083859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Přímá spojnice 10"/>
          <p:cNvCxnSpPr/>
          <p:nvPr/>
        </p:nvCxnSpPr>
        <p:spPr>
          <a:xfrm flipH="1">
            <a:off x="4398270" y="1945341"/>
            <a:ext cx="12365" cy="2960034"/>
          </a:xfrm>
          <a:prstGeom prst="line">
            <a:avLst/>
          </a:prstGeom>
          <a:ln w="34925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5356396" y="6201150"/>
            <a:ext cx="2585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 smtClean="0"/>
              <a:t>IISSP 2024, statistika </a:t>
            </a:r>
            <a:r>
              <a:rPr lang="cs-CZ" sz="1400" i="1" dirty="0"/>
              <a:t>MF</a:t>
            </a:r>
          </a:p>
        </p:txBody>
      </p:sp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58659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8</a:t>
            </a:fld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970712" y="0"/>
            <a:ext cx="10800000" cy="99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13000"/>
              </a:lnSpc>
              <a:spcBef>
                <a:spcPct val="0"/>
              </a:spcBef>
              <a:buNone/>
              <a:defRPr sz="3600" b="1" kern="120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dirty="0" smtClean="0"/>
              <a:t>Většina zůstatků samospráv zůstává na běžných účtech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2" name="Zástupný symbol pro číslo snímku 3"/>
          <p:cNvSpPr txBox="1">
            <a:spLocks/>
          </p:cNvSpPr>
          <p:nvPr/>
        </p:nvSpPr>
        <p:spPr>
          <a:xfrm>
            <a:off x="0" y="6355039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mtClean="0"/>
              <a:pPr/>
              <a:t>8</a:t>
            </a:fld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48256" y="1010566"/>
            <a:ext cx="7589520" cy="5097588"/>
            <a:chOff x="7554678" y="4482353"/>
            <a:chExt cx="2512688" cy="2156012"/>
          </a:xfrm>
        </p:grpSpPr>
        <p:sp>
          <p:nvSpPr>
            <p:cNvPr id="25" name="TextovéPole 1"/>
            <p:cNvSpPr txBox="1"/>
            <p:nvPr/>
          </p:nvSpPr>
          <p:spPr>
            <a:xfrm>
              <a:off x="9271278" y="4523933"/>
              <a:ext cx="663389" cy="3048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000" b="1" dirty="0" smtClean="0"/>
                <a:t>406 mld.</a:t>
              </a:r>
              <a:endParaRPr lang="en-GB" sz="2000" b="1" dirty="0"/>
            </a:p>
          </p:txBody>
        </p:sp>
        <p:graphicFrame>
          <p:nvGraphicFramePr>
            <p:cNvPr id="15" name="Graf 14"/>
            <p:cNvGraphicFramePr>
              <a:graphicFrameLocks/>
            </p:cNvGraphicFramePr>
            <p:nvPr>
              <p:extLst/>
            </p:nvPr>
          </p:nvGraphicFramePr>
          <p:xfrm>
            <a:off x="7554678" y="4482353"/>
            <a:ext cx="2512688" cy="2156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ovéPole 1"/>
            <p:cNvSpPr txBox="1"/>
            <p:nvPr/>
          </p:nvSpPr>
          <p:spPr>
            <a:xfrm>
              <a:off x="7663884" y="6058166"/>
              <a:ext cx="663389" cy="3048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000" b="1" dirty="0" smtClean="0"/>
                <a:t>18 mld.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0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800000" cy="8440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chemeClr val="accent5"/>
                </a:solidFill>
              </a:rPr>
              <a:t>Rozpočty </a:t>
            </a:r>
            <a:r>
              <a:rPr lang="cs-CZ" sz="2800" dirty="0" smtClean="0"/>
              <a:t>obcí a krajů </a:t>
            </a:r>
            <a:r>
              <a:rPr lang="cs-CZ" sz="2800" dirty="0" smtClean="0">
                <a:solidFill>
                  <a:schemeClr val="accent5"/>
                </a:solidFill>
              </a:rPr>
              <a:t>nejsou nástrojem řízení, </a:t>
            </a:r>
            <a:r>
              <a:rPr lang="cs-CZ" sz="2800" dirty="0"/>
              <a:t>nýbrž politického </a:t>
            </a:r>
            <a:r>
              <a:rPr lang="cs-CZ" sz="2800" dirty="0" smtClean="0"/>
              <a:t>boje</a:t>
            </a:r>
            <a:endParaRPr lang="cs-CZ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5503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9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1" y="1762127"/>
            <a:ext cx="37337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/>
              <a:t>plán vs. realita </a:t>
            </a:r>
            <a:r>
              <a:rPr lang="cs-CZ" sz="2200" b="1" dirty="0" smtClean="0"/>
              <a:t>se </a:t>
            </a:r>
            <a:r>
              <a:rPr lang="cs-CZ" sz="2200" dirty="0" smtClean="0"/>
              <a:t>dramaticky </a:t>
            </a:r>
            <a:r>
              <a:rPr lang="cs-CZ" sz="2200" b="1" dirty="0"/>
              <a:t>liší</a:t>
            </a:r>
            <a:endParaRPr lang="cs-CZ" sz="2200" b="1" dirty="0" smtClean="0"/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nadhodnocují se výdaje</a:t>
            </a:r>
            <a:r>
              <a:rPr lang="cs-CZ" sz="2200" dirty="0"/>
              <a:t>, podhodnocují </a:t>
            </a:r>
            <a:r>
              <a:rPr lang="cs-CZ" sz="2200" dirty="0" smtClean="0"/>
              <a:t>se příjmy </a:t>
            </a:r>
            <a:r>
              <a:rPr lang="cs-CZ" sz="2200" dirty="0"/>
              <a:t>→ </a:t>
            </a:r>
            <a:r>
              <a:rPr lang="cs-CZ" sz="2200" b="1" dirty="0"/>
              <a:t>vzniká zdánlivý </a:t>
            </a:r>
            <a:r>
              <a:rPr lang="cs-CZ" sz="2200" b="1" dirty="0" smtClean="0"/>
              <a:t>deficit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zlepšilo </a:t>
            </a:r>
            <a:r>
              <a:rPr lang="cs-CZ" sz="2200" dirty="0" smtClean="0"/>
              <a:t>se rozpočtování </a:t>
            </a:r>
            <a:r>
              <a:rPr lang="cs-CZ" sz="2200" b="1" dirty="0" smtClean="0"/>
              <a:t>daňových příjmů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smtClean="0"/>
              <a:t>velké nedostatky </a:t>
            </a:r>
            <a:r>
              <a:rPr lang="cs-CZ" sz="2200" dirty="0" smtClean="0"/>
              <a:t>v rozpočtování </a:t>
            </a:r>
            <a:r>
              <a:rPr lang="cs-CZ" sz="2200" b="1" dirty="0" smtClean="0"/>
              <a:t>investic, </a:t>
            </a:r>
            <a:r>
              <a:rPr lang="cs-CZ" sz="2200" dirty="0" smtClean="0"/>
              <a:t>ale </a:t>
            </a:r>
            <a:r>
              <a:rPr lang="cs-CZ" sz="2200" b="1" dirty="0" smtClean="0"/>
              <a:t>i běžných výdajů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68473" y="1087995"/>
            <a:ext cx="7718228" cy="4598428"/>
            <a:chOff x="168473" y="1459470"/>
            <a:chExt cx="7718228" cy="4598428"/>
          </a:xfrm>
        </p:grpSpPr>
        <p:sp>
          <p:nvSpPr>
            <p:cNvPr id="3" name="TextovéPole 2"/>
            <p:cNvSpPr txBox="1"/>
            <p:nvPr/>
          </p:nvSpPr>
          <p:spPr>
            <a:xfrm>
              <a:off x="476250" y="1459470"/>
              <a:ext cx="257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latin typeface="Calibri" panose="020F0502020204030204" pitchFamily="34" charset="0"/>
                  <a:cs typeface="Calibri" panose="020F0502020204030204" pitchFamily="34" charset="0"/>
                </a:rPr>
                <a:t>rok 2024; obce bez Prahy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 rot="16200000">
              <a:off x="-42289" y="3071933"/>
              <a:ext cx="729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/>
                <a:t>mld. Kč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167159" y="5750121"/>
              <a:ext cx="2028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i="1" dirty="0"/>
                <a:t>Zdroj: </a:t>
              </a:r>
              <a:r>
                <a:rPr lang="cs-CZ" sz="1400" i="1" dirty="0"/>
                <a:t>IISSP, výpočty MF</a:t>
              </a:r>
            </a:p>
          </p:txBody>
        </p:sp>
        <p:graphicFrame>
          <p:nvGraphicFramePr>
            <p:cNvPr id="14" name="Graf 13">
              <a:extLst>
                <a:ext uri="{FF2B5EF4-FFF2-40B4-BE49-F238E27FC236}">
                  <a16:creationId xmlns:a16="http://schemas.microsoft.com/office/drawing/2014/main" id="{5BCE4BA5-0BC8-4181-BAEB-249BF2FEBFF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4622479"/>
                </p:ext>
              </p:extLst>
            </p:nvPr>
          </p:nvGraphicFramePr>
          <p:xfrm>
            <a:off x="529846" y="1828802"/>
            <a:ext cx="7356855" cy="3791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>
              <a:off x="2395183" y="3837051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cs typeface="Calibri" panose="020F0502020204030204" pitchFamily="34" charset="0"/>
                </a:rPr>
                <a:t>7,1 %</a:t>
              </a:r>
            </a:p>
            <a:p>
              <a:r>
                <a:rPr lang="cs-CZ" sz="1200" b="1" dirty="0">
                  <a:cs typeface="Calibri" panose="020F0502020204030204" pitchFamily="34" charset="0"/>
                </a:rPr>
                <a:t>16,4 mld.</a:t>
              </a:r>
              <a:endParaRPr lang="en-GB" sz="1200" b="1" dirty="0">
                <a:cs typeface="Calibri" panose="020F0502020204030204" pitchFamily="34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528968" y="3837050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cs typeface="Calibri" panose="020F0502020204030204" pitchFamily="34" charset="0"/>
                </a:rPr>
                <a:t>-  </a:t>
              </a:r>
              <a:r>
                <a:rPr lang="cs-CZ" sz="1200" b="1" dirty="0" smtClean="0">
                  <a:cs typeface="Calibri" panose="020F0502020204030204" pitchFamily="34" charset="0"/>
                </a:rPr>
                <a:t>34,6 </a:t>
              </a:r>
              <a:r>
                <a:rPr lang="cs-CZ" sz="1200" b="1" dirty="0">
                  <a:cs typeface="Calibri" panose="020F0502020204030204" pitchFamily="34" charset="0"/>
                </a:rPr>
                <a:t>%</a:t>
              </a:r>
            </a:p>
            <a:p>
              <a:r>
                <a:rPr lang="cs-CZ" sz="1200" b="1" dirty="0" smtClean="0">
                  <a:cs typeface="Calibri" panose="020F0502020204030204" pitchFamily="34" charset="0"/>
                </a:rPr>
                <a:t>55,5 </a:t>
              </a:r>
              <a:r>
                <a:rPr lang="cs-CZ" sz="1200" b="1" dirty="0">
                  <a:cs typeface="Calibri" panose="020F0502020204030204" pitchFamily="34" charset="0"/>
                </a:rPr>
                <a:t>mld.</a:t>
              </a:r>
              <a:endParaRPr lang="en-GB" sz="1200" b="1" dirty="0">
                <a:cs typeface="Calibri" panose="020F0502020204030204" pitchFamily="34" charset="0"/>
              </a:endParaRPr>
            </a:p>
          </p:txBody>
        </p:sp>
      </p:grpSp>
      <p:sp>
        <p:nvSpPr>
          <p:cNvPr id="13" name="Zaoblený obdélník 12"/>
          <p:cNvSpPr/>
          <p:nvPr/>
        </p:nvSpPr>
        <p:spPr>
          <a:xfrm>
            <a:off x="5581650" y="2658475"/>
            <a:ext cx="2209800" cy="44767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rozdíl </a:t>
            </a:r>
            <a:r>
              <a:rPr lang="cs-CZ" b="1" dirty="0" smtClean="0">
                <a:solidFill>
                  <a:schemeClr val="tx1"/>
                </a:solidFill>
              </a:rPr>
              <a:t>102 </a:t>
            </a:r>
            <a:r>
              <a:rPr lang="cs-CZ" b="1" dirty="0">
                <a:solidFill>
                  <a:schemeClr val="tx1"/>
                </a:solidFill>
              </a:rPr>
              <a:t>mld. </a:t>
            </a:r>
            <a:r>
              <a:rPr lang="cs-CZ" b="1" dirty="0" smtClean="0">
                <a:solidFill>
                  <a:schemeClr val="tx1"/>
                </a:solidFill>
              </a:rPr>
              <a:t>Kč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659242" y="5884203"/>
            <a:ext cx="7517829" cy="540000"/>
            <a:chOff x="659242" y="5884203"/>
            <a:chExt cx="7517829" cy="540000"/>
          </a:xfrm>
        </p:grpSpPr>
        <p:sp>
          <p:nvSpPr>
            <p:cNvPr id="5" name="TextovéPole 4"/>
            <p:cNvSpPr txBox="1"/>
            <p:nvPr/>
          </p:nvSpPr>
          <p:spPr>
            <a:xfrm>
              <a:off x="1307242" y="5935488"/>
              <a:ext cx="6869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takové </a:t>
              </a:r>
              <a:r>
                <a:rPr lang="cs-CZ" sz="2400" b="1" dirty="0"/>
                <a:t>rozpočty blokují investice a rozvoj </a:t>
              </a:r>
              <a:r>
                <a:rPr lang="cs-CZ" sz="2400" b="1" dirty="0" smtClean="0"/>
                <a:t>obce</a:t>
              </a:r>
              <a:endParaRPr lang="en-GB" sz="2400" b="1" dirty="0"/>
            </a:p>
          </p:txBody>
        </p:sp>
        <p:pic>
          <p:nvPicPr>
            <p:cNvPr id="15" name="Obrázek 14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242" y="5884203"/>
              <a:ext cx="648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5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Úvod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47F9D14D-9C1E-4042-8589-B8CDA61C1CE1}"/>
    </a:ext>
  </a:extLst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ávěr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905ECC45-70F2-4E34-A170-CC807D26CA96}"/>
    </a:ext>
  </a:extLst>
</a:theme>
</file>

<file path=ppt/theme/theme3.xml><?xml version="1.0" encoding="utf-8"?>
<a:theme xmlns:a="http://schemas.openxmlformats.org/drawingml/2006/main" name="Předělová stránka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4935B815-551A-4D4C-B8C9-B4F979A08362}"/>
    </a:ext>
  </a:extLst>
</a:theme>
</file>

<file path=ppt/theme/theme4.xml><?xml version="1.0" encoding="utf-8"?>
<a:theme xmlns:a="http://schemas.openxmlformats.org/drawingml/2006/main" name="Obsah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AABD3FE4-58BC-4DB7-AC75-BC2CD0EA9375}"/>
    </a:ext>
  </a:extLst>
</a:theme>
</file>

<file path=ppt/theme/theme5.xml><?xml version="1.0" encoding="utf-8"?>
<a:theme xmlns:a="http://schemas.openxmlformats.org/drawingml/2006/main" name="Různé typy stránek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C5417595-ABD5-4210-848A-BFAC5615E8EE}"/>
    </a:ext>
  </a:extLst>
</a:theme>
</file>

<file path=ppt/theme/theme6.xml><?xml version="1.0" encoding="utf-8"?>
<a:theme xmlns:a="http://schemas.openxmlformats.org/drawingml/2006/main" name="Graf">
  <a:themeElements>
    <a:clrScheme name="Vlastní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398D2"/>
      </a:accent1>
      <a:accent2>
        <a:srgbClr val="E94C55"/>
      </a:accent2>
      <a:accent3>
        <a:srgbClr val="F9BF73"/>
      </a:accent3>
      <a:accent4>
        <a:srgbClr val="66BFAE"/>
      </a:accent4>
      <a:accent5>
        <a:srgbClr val="955B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942D8321-746C-4995-8FFC-4B22EB1581D9}"/>
    </a:ext>
  </a:extLst>
</a:theme>
</file>

<file path=ppt/theme/theme7.xml><?xml version="1.0" encoding="utf-8"?>
<a:theme xmlns:a="http://schemas.openxmlformats.org/drawingml/2006/main" name="Dva obrázky s popisky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8C888A70-A91D-4DC2-8646-ABDE5677D4CB}"/>
    </a:ext>
  </a:extLst>
</a:theme>
</file>

<file path=ppt/theme/theme8.xml><?xml version="1.0" encoding="utf-8"?>
<a:theme xmlns:a="http://schemas.openxmlformats.org/drawingml/2006/main" name="Tři obrázky s popisky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81281743-2A7C-46B6-8CAE-15451AA34C2D}"/>
    </a:ext>
  </a:extLst>
</a:theme>
</file>

<file path=ppt/theme/theme9.xml><?xml version="1.0" encoding="utf-8"?>
<a:theme xmlns:a="http://schemas.openxmlformats.org/drawingml/2006/main" name="Speciální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07F043D4-1FBC-4D82-8415-E8D9A3B22B9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F6911759377A489158637EE57A7A06" ma:contentTypeVersion="9" ma:contentTypeDescription="Vytvořit nový dokument" ma:contentTypeScope="" ma:versionID="22dcb395c5bd9ad3a5a6295c34e4f7ad">
  <xsd:schema xmlns:xsd="http://www.w3.org/2001/XMLSchema" xmlns:p="http://schemas.microsoft.com/office/2006/metadata/properties" xmlns:ns2="57c3d9b8-bc72-4856-b35c-920442c0b9a4" xmlns:ns3="http://schemas.microsoft.com/sharepoint/v3/fields" targetNamespace="http://schemas.microsoft.com/office/2006/metadata/properties" ma:root="true" ma:fieldsID="cf99c080062c4bb3b487e0af1ab196dc" ns2:_="" ns3:_="">
    <xsd:import namespace="57c3d9b8-bc72-4856-b35c-920442c0b9a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ozn_x00e1_mka" minOccurs="0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7c3d9b8-bc72-4856-b35c-920442c0b9a4" elementFormDefault="qualified">
    <xsd:import namespace="http://schemas.microsoft.com/office/2006/documentManagement/types"/>
    <xsd:element name="pozn_x00e1_mka" ma:index="8" nillable="true" ma:displayName="Poznámka" ma:default="" ma:internalName="pozn_x00e1_mka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11" nillable="true" ma:displayName="Datum vytvoření" ma:default="[today]" ma:description="Datum, k němuž byl tento prostředek vytvořen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 ma:index="9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ozn_x00e1_mka xmlns="57c3d9b8-bc72-4856-b35c-920442c0b9a4" xsi:nil="true"/>
    <_DCDateCreated xmlns="http://schemas.microsoft.com/sharepoint/v3/fields">2020-08-04T12:43:00+00:00</_DCDateCreat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30E46-01C3-41A4-9FF3-AC3BE958B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3d9b8-bc72-4856-b35c-920442c0b9a4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0119A97-8F21-48FF-B049-FE9C103EE9F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sharepoint/v3/fields"/>
    <ds:schemaRef ds:uri="57c3d9b8-bc72-4856-b35c-920442c0b9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4B5AF6-26CB-4910-81DC-330A19CD4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39040</TotalTime>
  <Words>2198</Words>
  <Application>Microsoft Office PowerPoint</Application>
  <PresentationFormat>Širokoúhlá obrazovka</PresentationFormat>
  <Paragraphs>386</Paragraphs>
  <Slides>28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47" baseType="lpstr">
      <vt:lpstr>Arial</vt:lpstr>
      <vt:lpstr>AvenirNext LT Pro Bold</vt:lpstr>
      <vt:lpstr>Calibri</vt:lpstr>
      <vt:lpstr>Roboto</vt:lpstr>
      <vt:lpstr>Roboto Light</vt:lpstr>
      <vt:lpstr>Roboto Slab</vt:lpstr>
      <vt:lpstr>Segoe UI</vt:lpstr>
      <vt:lpstr>Times New Roman</vt:lpstr>
      <vt:lpstr>Wingdings</vt:lpstr>
      <vt:lpstr>Úvod</vt:lpstr>
      <vt:lpstr>Závěr</vt:lpstr>
      <vt:lpstr>Předělová stránka</vt:lpstr>
      <vt:lpstr>Obsah</vt:lpstr>
      <vt:lpstr>Různé typy stránek</vt:lpstr>
      <vt:lpstr>Graf</vt:lpstr>
      <vt:lpstr>Dva obrázky s popisky</vt:lpstr>
      <vt:lpstr>Tři obrázky s popisky</vt:lpstr>
      <vt:lpstr>Speciální</vt:lpstr>
      <vt:lpstr>List</vt:lpstr>
      <vt:lpstr>Prezentace aplikace PowerPoint</vt:lpstr>
      <vt:lpstr>Fiskální nerovnováha mezi státem a ÚSC se zvyšuje</vt:lpstr>
      <vt:lpstr>Obce a kraje si vystačí téměř na vše z vlastních příjmů – závislost na dotacích klesá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Rozpočty obcí a krajů nejsou nástrojem řízení, nýbrž politického boje</vt:lpstr>
      <vt:lpstr>Ekonomika poroste v roce 2025 lépe, než se očekávalo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Finanční toky před a po změně – zásadní zjednodušení</vt:lpstr>
      <vt:lpstr>Prezentace aplikace PowerPoint</vt:lpstr>
      <vt:lpstr>Prezentace aplikace PowerPoint</vt:lpstr>
      <vt:lpstr>Prezentace aplikace PowerPoint</vt:lpstr>
      <vt:lpstr>Přepočítací školské koeficienty – obce</vt:lpstr>
      <vt:lpstr>Přepočítací školské koeficienty – kraje</vt:lpstr>
      <vt:lpstr>Kalkulačka MŠMT k financování nepedagogů</vt:lpstr>
      <vt:lpstr>Doporučení pro rozpočet po schválení novely RUD</vt:lpstr>
      <vt:lpstr>Prezentace aplikace PowerPoint</vt:lpstr>
      <vt:lpstr>Prezentace aplikace PowerPoint</vt:lpstr>
      <vt:lpstr>Prezentace aplikace PowerPoint</vt:lpstr>
    </vt:vector>
  </TitlesOfParts>
  <Company>Ministerstvo financí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MF, verze 16:9</dc:title>
  <dc:creator>Mgr. Vojtěch Peterka</dc:creator>
  <dc:description/>
  <cp:lastModifiedBy>Miroslav Matej</cp:lastModifiedBy>
  <cp:revision>676</cp:revision>
  <cp:lastPrinted>2025-09-15T12:26:39Z</cp:lastPrinted>
  <dcterms:created xsi:type="dcterms:W3CDTF">2020-08-04T12:59:07Z</dcterms:created>
  <dcterms:modified xsi:type="dcterms:W3CDTF">2025-10-03T12:28:04Z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0x01010067F6911759377A489158637EE57A7A06</vt:lpwstr>
  </property>
</Properties>
</file>