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4290" r:id="rId2"/>
    <p:sldMasterId id="2147484301" r:id="rId3"/>
    <p:sldMasterId id="2147484310" r:id="rId4"/>
    <p:sldMasterId id="2147484319" r:id="rId5"/>
    <p:sldMasterId id="2147484333" r:id="rId6"/>
  </p:sldMasterIdLst>
  <p:notesMasterIdLst>
    <p:notesMasterId r:id="rId17"/>
  </p:notesMasterIdLst>
  <p:handoutMasterIdLst>
    <p:handoutMasterId r:id="rId18"/>
  </p:handoutMasterIdLst>
  <p:sldIdLst>
    <p:sldId id="763" r:id="rId7"/>
    <p:sldId id="2145707031" r:id="rId8"/>
    <p:sldId id="2145707034" r:id="rId9"/>
    <p:sldId id="2145707035" r:id="rId10"/>
    <p:sldId id="2145707021" r:id="rId11"/>
    <p:sldId id="2145707025" r:id="rId12"/>
    <p:sldId id="2145707028" r:id="rId13"/>
    <p:sldId id="293" r:id="rId14"/>
    <p:sldId id="2145707030" r:id="rId15"/>
    <p:sldId id="214570702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AF3F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06" autoAdjust="0"/>
    <p:restoredTop sz="87355" autoAdjust="0"/>
  </p:normalViewPr>
  <p:slideViewPr>
    <p:cSldViewPr>
      <p:cViewPr varScale="1">
        <p:scale>
          <a:sx n="58" d="100"/>
          <a:sy n="58" d="100"/>
        </p:scale>
        <p:origin x="10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B-9843-80A2-84A34E61774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9B-9843-80A2-84A34E617749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9B-9843-80A2-84A34E617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1080479"/>
        <c:axId val="1294701103"/>
      </c:barChart>
      <c:catAx>
        <c:axId val="134108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94701103"/>
        <c:crosses val="autoZero"/>
        <c:auto val="1"/>
        <c:lblAlgn val="ctr"/>
        <c:lblOffset val="100"/>
        <c:noMultiLvlLbl val="0"/>
      </c:catAx>
      <c:valAx>
        <c:axId val="1294701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1080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08-E841-8101-4E164F02A6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08-E841-8101-4E164F02A6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08-E841-8101-4E164F02A6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08-E841-8101-4E164F02A695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43-0B4D-A8CD-B6F40A3EE65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08-E841-8101-4E164F02A6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08-E841-8101-4E164F02A6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08-E841-8101-4E164F02A6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08-E841-8101-4E164F02A695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43-0B4D-A8CD-B6F40A3EE65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708-E841-8101-4E164F02A6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708-E841-8101-4E164F02A6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708-E841-8101-4E164F02A6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708-E841-8101-4E164F02A695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43-0B4D-A8CD-B6F40A3EE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31.10.2024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31.10.2024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pl-PL" baseline="0" dirty="0"/>
          </a:p>
        </p:txBody>
      </p:sp>
    </p:spTree>
    <p:extLst>
      <p:ext uri="{BB962C8B-B14F-4D97-AF65-F5344CB8AC3E}">
        <p14:creationId xmlns:p14="http://schemas.microsoft.com/office/powerpoint/2010/main" val="425711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pl-PL" baseline="0" dirty="0"/>
          </a:p>
        </p:txBody>
      </p:sp>
    </p:spTree>
    <p:extLst>
      <p:ext uri="{BB962C8B-B14F-4D97-AF65-F5344CB8AC3E}">
        <p14:creationId xmlns:p14="http://schemas.microsoft.com/office/powerpoint/2010/main" val="305383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pl-PL" b="1" baseline="0" dirty="0"/>
          </a:p>
        </p:txBody>
      </p:sp>
    </p:spTree>
    <p:extLst>
      <p:ext uri="{BB962C8B-B14F-4D97-AF65-F5344CB8AC3E}">
        <p14:creationId xmlns:p14="http://schemas.microsoft.com/office/powerpoint/2010/main" val="3473080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/>
          </a:p>
        </p:txBody>
      </p:sp>
    </p:spTree>
    <p:extLst>
      <p:ext uri="{BB962C8B-B14F-4D97-AF65-F5344CB8AC3E}">
        <p14:creationId xmlns:p14="http://schemas.microsoft.com/office/powerpoint/2010/main" val="2668548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pl-PL" baseline="0" dirty="0"/>
          </a:p>
        </p:txBody>
      </p:sp>
    </p:spTree>
    <p:extLst>
      <p:ext uri="{BB962C8B-B14F-4D97-AF65-F5344CB8AC3E}">
        <p14:creationId xmlns:p14="http://schemas.microsoft.com/office/powerpoint/2010/main" val="3556408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843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744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74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chart" Target="../charts/chart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0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6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62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86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05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47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18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3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90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8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46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9" y="4581129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922"/>
              </a:spcBef>
              <a:spcAft>
                <a:spcPts val="922"/>
              </a:spcAft>
              <a:buNone/>
              <a:defRPr sz="184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21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3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7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9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1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403648" y="3789041"/>
            <a:ext cx="7209184" cy="57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8425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396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9" name="Obrázek 8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8"/>
            <a:ext cx="2517398" cy="662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0359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9"/>
            <a:ext cx="8291264" cy="4306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922"/>
              </a:spcBef>
              <a:spcAft>
                <a:spcPts val="922"/>
              </a:spcAft>
              <a:buFontTx/>
              <a:buNone/>
              <a:defRPr sz="258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212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658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658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7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949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5" name="Obrázek 4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90"/>
            <a:ext cx="2016225" cy="53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99181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882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922"/>
              </a:spcBef>
              <a:spcAft>
                <a:spcPts val="922"/>
              </a:spcAft>
              <a:buFontTx/>
              <a:buNone/>
              <a:defRPr sz="258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212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658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658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90"/>
            <a:ext cx="2016225" cy="53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9305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7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949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5" y="2060850"/>
            <a:ext cx="8229600" cy="4306078"/>
          </a:xfrm>
          <a:prstGeom prst="rect">
            <a:avLst/>
          </a:prstGeom>
        </p:spPr>
        <p:txBody>
          <a:bodyPr/>
          <a:lstStyle>
            <a:lvl1pPr marL="315968" indent="-315968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684598" indent="-263307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053228" indent="-210646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474520" indent="-210646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1895812" indent="-210646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6" name="Obrázek 5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90"/>
            <a:ext cx="2016225" cy="53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64336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75088" y="4624631"/>
            <a:ext cx="6400800" cy="492317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100" baseline="0">
                <a:solidFill>
                  <a:srgbClr val="034EA2"/>
                </a:solidFill>
              </a:defRPr>
            </a:lvl1pPr>
            <a:lvl2pPr marL="461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3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5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66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27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8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autora/autorů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675089" y="2109699"/>
            <a:ext cx="8229600" cy="1143000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30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675088" y="5327627"/>
            <a:ext cx="3456834" cy="351971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1500">
                <a:solidFill>
                  <a:srgbClr val="034EA2"/>
                </a:solidFill>
              </a:defRPr>
            </a:lvl1pPr>
          </a:lstStyle>
          <a:p>
            <a:pPr lvl="0"/>
            <a:r>
              <a:rPr lang="cs-CZ" dirty="0"/>
              <a:t>Datum a místo</a:t>
            </a:r>
          </a:p>
        </p:txBody>
      </p:sp>
    </p:spTree>
    <p:extLst>
      <p:ext uri="{BB962C8B-B14F-4D97-AF65-F5344CB8AC3E}">
        <p14:creationId xmlns:p14="http://schemas.microsoft.com/office/powerpoint/2010/main" val="2340850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12996" y="21527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500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70" y="3499331"/>
            <a:ext cx="6070121" cy="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5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1" y="274640"/>
            <a:ext cx="8229600" cy="9037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169"/>
            <a:ext cx="9157591" cy="100946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466786" y="1530375"/>
            <a:ext cx="8210429" cy="4290319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045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85232" y="4694959"/>
            <a:ext cx="6373538" cy="984636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ctr">
              <a:buNone/>
              <a:defRPr sz="2100" baseline="0">
                <a:solidFill>
                  <a:srgbClr val="034EA2"/>
                </a:solidFill>
              </a:defRPr>
            </a:lvl1pPr>
            <a:lvl2pPr marL="461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3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5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66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27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8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autora/autorů a kontakt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790678" y="2724284"/>
            <a:ext cx="7562234" cy="1197034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4050" b="0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Rozloučení</a:t>
            </a:r>
          </a:p>
        </p:txBody>
      </p:sp>
    </p:spTree>
    <p:extLst>
      <p:ext uri="{BB962C8B-B14F-4D97-AF65-F5344CB8AC3E}">
        <p14:creationId xmlns:p14="http://schemas.microsoft.com/office/powerpoint/2010/main" val="1965812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9" y="4581129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922"/>
              </a:spcBef>
              <a:spcAft>
                <a:spcPts val="922"/>
              </a:spcAft>
              <a:buNone/>
              <a:defRPr sz="184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21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3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7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9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1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403648" y="3789041"/>
            <a:ext cx="7209184" cy="57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8425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396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9" name="Obrázek 8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8"/>
            <a:ext cx="2517398" cy="662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9626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9"/>
            <a:ext cx="8291264" cy="4306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922"/>
              </a:spcBef>
              <a:spcAft>
                <a:spcPts val="922"/>
              </a:spcAft>
              <a:buFontTx/>
              <a:buNone/>
              <a:defRPr sz="258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212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658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658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7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949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5" name="Obrázek 4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90"/>
            <a:ext cx="2016225" cy="53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99404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882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922"/>
              </a:spcBef>
              <a:spcAft>
                <a:spcPts val="922"/>
              </a:spcAft>
              <a:buFontTx/>
              <a:buNone/>
              <a:defRPr sz="258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212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658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658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90"/>
            <a:ext cx="2016225" cy="53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89876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7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949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5" y="2060850"/>
            <a:ext cx="8229600" cy="4306078"/>
          </a:xfrm>
          <a:prstGeom prst="rect">
            <a:avLst/>
          </a:prstGeom>
        </p:spPr>
        <p:txBody>
          <a:bodyPr/>
          <a:lstStyle>
            <a:lvl1pPr marL="315968" indent="-315968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684598" indent="-263307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053228" indent="-210646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474520" indent="-210646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1895812" indent="-210646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6" name="Obrázek 5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90"/>
            <a:ext cx="2016225" cy="53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42523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75088" y="4624631"/>
            <a:ext cx="6400800" cy="492317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100" baseline="0">
                <a:solidFill>
                  <a:srgbClr val="034EA2"/>
                </a:solidFill>
              </a:defRPr>
            </a:lvl1pPr>
            <a:lvl2pPr marL="461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3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5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66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27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8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autora/autorů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675089" y="2109699"/>
            <a:ext cx="8229600" cy="1143000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30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675088" y="5327627"/>
            <a:ext cx="3456834" cy="351971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1500">
                <a:solidFill>
                  <a:srgbClr val="034EA2"/>
                </a:solidFill>
              </a:defRPr>
            </a:lvl1pPr>
          </a:lstStyle>
          <a:p>
            <a:pPr lvl="0"/>
            <a:r>
              <a:rPr lang="cs-CZ" dirty="0"/>
              <a:t>Datum a místo</a:t>
            </a:r>
          </a:p>
        </p:txBody>
      </p:sp>
    </p:spTree>
    <p:extLst>
      <p:ext uri="{BB962C8B-B14F-4D97-AF65-F5344CB8AC3E}">
        <p14:creationId xmlns:p14="http://schemas.microsoft.com/office/powerpoint/2010/main" val="4120341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12996" y="21527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500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70" y="3499331"/>
            <a:ext cx="6070121" cy="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35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1" y="274640"/>
            <a:ext cx="8229600" cy="9037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169"/>
            <a:ext cx="9157591" cy="100946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466786" y="1530375"/>
            <a:ext cx="8210429" cy="4290319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45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5EDD7657-991D-194C-B862-89A4E615DA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004641-2C47-CD45-9A0F-053D76126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58420" y="2912953"/>
            <a:ext cx="5627161" cy="802136"/>
          </a:xfrm>
        </p:spPr>
        <p:txBody>
          <a:bodyPr anchor="b">
            <a:noAutofit/>
          </a:bodyPr>
          <a:lstStyle>
            <a:lvl1pPr algn="ctr"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8C5AB9-CB21-1A48-BC38-3E0D745A9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4524" y="3715090"/>
            <a:ext cx="5314950" cy="3651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Podnadpis prezentace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CD8BF4-AAB0-E949-8C65-466E85D71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2455" y="5824550"/>
            <a:ext cx="3397007" cy="8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62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9CD1ED02-B22E-5B4B-9408-5875F3F1F0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DDD44-591B-3547-9D45-EC404FB30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1pPr>
            <a:lvl2pPr marL="514350" indent="-17145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2pPr>
            <a:lvl3pPr marL="857250" indent="-17145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3pPr>
            <a:lvl4pPr marL="1200150" indent="-17145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A9F53-5806-524A-9D62-1A0E0DA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4932293" cy="365125"/>
          </a:xfrm>
        </p:spPr>
        <p:txBody>
          <a:bodyPr/>
          <a:lstStyle>
            <a:lvl1pPr algn="l">
              <a:defRPr sz="1050" kern="200" spc="150" baseline="0">
                <a:solidFill>
                  <a:schemeClr val="accent1"/>
                </a:solidFill>
              </a:defRPr>
            </a:lvl1pPr>
          </a:lstStyle>
          <a:p>
            <a:r>
              <a:rPr lang="cs-CZ" b="1" dirty="0"/>
              <a:t>Název prezentace </a:t>
            </a:r>
            <a:r>
              <a:rPr lang="cs-CZ" dirty="0"/>
              <a:t>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A906C2-275E-1848-BD0B-1D2DA08A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366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387DB4B9-EB9F-5347-A149-B1594DC7A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7AECBB-9E2C-AC4F-9802-BE5331D20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376" y="3200402"/>
            <a:ext cx="7886700" cy="1928605"/>
          </a:xfrm>
        </p:spPr>
        <p:txBody>
          <a:bodyPr anchor="b"/>
          <a:lstStyle>
            <a:lvl1pPr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PŘEDĚLOVACÍ</a:t>
            </a:r>
            <a:br>
              <a:rPr lang="cs-CZ" dirty="0"/>
            </a:br>
            <a:r>
              <a:rPr lang="cs-CZ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195555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6FECCD29-5C7F-0C40-A416-A9083E6BC7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A9F53-5806-524A-9D62-1A0E0DA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06656"/>
            <a:ext cx="5551004" cy="365125"/>
          </a:xfrm>
        </p:spPr>
        <p:txBody>
          <a:bodyPr/>
          <a:lstStyle>
            <a:lvl1pPr algn="l">
              <a:defRPr sz="1050" kern="200" spc="150" baseline="0">
                <a:solidFill>
                  <a:schemeClr val="accent1"/>
                </a:solidFill>
              </a:defRPr>
            </a:lvl1pPr>
          </a:lstStyle>
          <a:p>
            <a:r>
              <a:rPr lang="cs-CZ" b="1" dirty="0"/>
              <a:t>Název prezentace </a:t>
            </a:r>
            <a:r>
              <a:rPr lang="cs-CZ" dirty="0"/>
              <a:t>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A906C2-275E-1848-BD0B-1D2DA08A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7B2F4ABA-848A-DD4E-8E99-8B963E0D657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17554804"/>
              </p:ext>
            </p:extLst>
          </p:nvPr>
        </p:nvGraphicFramePr>
        <p:xfrm>
          <a:off x="628650" y="1893944"/>
          <a:ext cx="6096000" cy="1640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04766395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452526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128833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12895244"/>
                    </a:ext>
                  </a:extLst>
                </a:gridCol>
              </a:tblGrid>
              <a:tr h="528361">
                <a:tc>
                  <a:txBody>
                    <a:bodyPr/>
                    <a:lstStyle/>
                    <a:p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0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54 231</a:t>
                      </a:r>
                    </a:p>
                  </a:txBody>
                  <a:tcPr marL="68580" marR="6858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21 652</a:t>
                      </a:r>
                    </a:p>
                  </a:txBody>
                  <a:tcPr marL="68580" marR="6858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6 326</a:t>
                      </a:r>
                    </a:p>
                  </a:txBody>
                  <a:tcPr marL="68580" marR="6858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17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1 321</a:t>
                      </a:r>
                    </a:p>
                  </a:txBody>
                  <a:tcPr marL="68580" marR="6858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12 332</a:t>
                      </a:r>
                    </a:p>
                  </a:txBody>
                  <a:tcPr marL="68580" marR="6858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4 568</a:t>
                      </a:r>
                    </a:p>
                  </a:txBody>
                  <a:tcPr marL="68580" marR="6858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34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12 654</a:t>
                      </a:r>
                    </a:p>
                  </a:txBody>
                  <a:tcPr marL="68580" marR="6858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46 845</a:t>
                      </a:r>
                    </a:p>
                  </a:txBody>
                  <a:tcPr marL="68580" marR="6858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13 654</a:t>
                      </a:r>
                    </a:p>
                  </a:txBody>
                  <a:tcPr marL="68580" marR="6858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999262"/>
                  </a:ext>
                </a:extLst>
              </a:tr>
            </a:tbl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ACB414DE-7490-AD4F-BEA0-776E6A6EFFE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4784278"/>
              </p:ext>
            </p:extLst>
          </p:nvPr>
        </p:nvGraphicFramePr>
        <p:xfrm>
          <a:off x="628650" y="3863035"/>
          <a:ext cx="4089124" cy="198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FB9A51DE-7939-6D44-A7F0-674DD61B97B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38186294"/>
              </p:ext>
            </p:extLst>
          </p:nvPr>
        </p:nvGraphicFramePr>
        <p:xfrm>
          <a:off x="4811412" y="3863035"/>
          <a:ext cx="4089124" cy="198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383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3529BD16-03E7-324A-B791-7D5DD18EB1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5AC1D35A-396D-4D44-A371-3828ECF6ED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2892" y="2992438"/>
            <a:ext cx="6008463" cy="436562"/>
          </a:xfrm>
        </p:spPr>
        <p:txBody>
          <a:bodyPr>
            <a:normAutofit/>
          </a:bodyPr>
          <a:lstStyle>
            <a:lvl1pPr marL="0" indent="0" algn="ctr">
              <a:buNone/>
              <a:defRPr sz="1950" b="1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12" name="Zástupný text 9">
            <a:extLst>
              <a:ext uri="{FF2B5EF4-FFF2-40B4-BE49-F238E27FC236}">
                <a16:creationId xmlns:a16="http://schemas.microsoft.com/office/drawing/2014/main" id="{C1E1B58E-DAED-8640-8476-CF280CF99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892" y="3476025"/>
            <a:ext cx="6008463" cy="300037"/>
          </a:xfrm>
        </p:spPr>
        <p:txBody>
          <a:bodyPr>
            <a:normAutofit/>
          </a:bodyPr>
          <a:lstStyle>
            <a:lvl1pPr marL="0" indent="0" algn="ctr">
              <a:buNone/>
              <a:defRPr sz="1500" b="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cs-CZ" dirty="0"/>
              <a:t>+420 000 000 000</a:t>
            </a:r>
          </a:p>
        </p:txBody>
      </p:sp>
      <p:sp>
        <p:nvSpPr>
          <p:cNvPr id="13" name="Zástupný text 9">
            <a:extLst>
              <a:ext uri="{FF2B5EF4-FFF2-40B4-BE49-F238E27FC236}">
                <a16:creationId xmlns:a16="http://schemas.microsoft.com/office/drawing/2014/main" id="{D252EFD5-7A51-484F-B3EB-2CA859896B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2892" y="3823086"/>
            <a:ext cx="6008463" cy="365125"/>
          </a:xfrm>
        </p:spPr>
        <p:txBody>
          <a:bodyPr>
            <a:normAutofit/>
          </a:bodyPr>
          <a:lstStyle>
            <a:lvl1pPr marL="0" indent="0" algn="ctr">
              <a:buNone/>
              <a:defRPr sz="1500" b="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cs-CZ" dirty="0" err="1"/>
              <a:t>email@adresa.cz</a:t>
            </a: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652DC-4A8D-F04A-9EE8-258434D9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2454" y="5788057"/>
            <a:ext cx="3720641" cy="90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29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0DA0A-096B-B149-B46A-34D81BBF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96B8BD-763A-424A-A8C1-6C8023466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EB59DA-8043-1042-97BB-664F02C9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9F0AD9-5D1E-A84C-9164-1267C2CB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D80E43-2748-8F4C-A994-D7F93A1D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9CABEE-1015-EF49-B177-8BFDEEAD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99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5E43F-FFDA-9842-A7BF-C141B778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9A8528-7670-C544-A7FE-C7CB4898F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9F19F8-B4B9-F04C-9AA4-773A71B7D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0B36FE-2EEE-8343-ADCF-7474E5424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5765880-FB63-2348-8FBA-FA7285B87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65C5197-8B8B-9245-84EC-5D80B65F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AB1634-C3B6-FB48-AC18-AA81DC6B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110480-4E56-EF43-8168-F55B8D5B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78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AC8B6-1478-314D-A755-A7CE1951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9D0DB2-EAB2-9D42-8C29-470564B6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3301ED-B8D1-4645-9669-7CDB2FD1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131E11-056B-5847-A2A0-DA53E9B3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777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B39A4-A660-1B47-9EC0-97C411BA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FE8ED1-D470-2F46-BD96-674EFBCAC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283DBF-BBCD-FC47-BC58-D145296C3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0AECD4-C3B7-AE41-95B0-C1C3C243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71EBE9-3D8D-914F-AF23-46DAE89D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570ABB-6C1F-2345-8602-BAC16350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056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25865-0E9F-C246-A30E-18B3415B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ABF3B73-B1AA-3B40-8BEB-C7453EB91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C6CB16-7E75-2544-BE4A-410586DCB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AEC14D-ADD5-5340-A5C5-19AD8D96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574DAA-C89A-1741-91B6-97D93D4D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23123A-89A5-F448-8794-211D23D9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230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0CE28-6B27-5447-BA6E-6EC4A418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AB3671-6B94-1444-8324-6CC03DF0F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D198AC-CCAC-CA49-B225-9F0E1D433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E6C147-A539-FE4D-B448-3D649970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4C9319-6CA6-E74D-A84C-148BDAC9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3375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93A6124-978E-9D4B-B8FE-46882E575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3ABF37-BF6B-FA41-838C-8E7C199F3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C753D9-CEAB-3B49-AB5A-12CAA1F8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3B935F-2075-F64F-9472-91936C8E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A5A754-CA89-AE46-B3E3-6A3E518B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98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>
  <p:cSld name="1_Prázdný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1602892" y="2992439"/>
            <a:ext cx="6008400" cy="4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22859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378" lvl="1" indent="-22859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566" lvl="2" indent="-22859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754" lvl="3" indent="-22859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5943" lvl="4" indent="-22859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132" lvl="5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1602892" y="3476024"/>
            <a:ext cx="6008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22859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>
                <a:solidFill>
                  <a:schemeClr val="lt1"/>
                </a:solidFill>
              </a:defRPr>
            </a:lvl1pPr>
            <a:lvl2pPr marL="914378" lvl="1" indent="-22859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566" lvl="2" indent="-22859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754" lvl="3" indent="-22859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5943" lvl="4" indent="-22859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132" lvl="5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3"/>
          </p:nvPr>
        </p:nvSpPr>
        <p:spPr>
          <a:xfrm>
            <a:off x="1602892" y="3823085"/>
            <a:ext cx="600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22859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>
                <a:solidFill>
                  <a:schemeClr val="lt1"/>
                </a:solidFill>
              </a:defRPr>
            </a:lvl1pPr>
            <a:lvl2pPr marL="914378" lvl="1" indent="-22859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566" lvl="2" indent="-22859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754" lvl="3" indent="-22859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5943" lvl="4" indent="-22859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132" lvl="5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2455" y="5788059"/>
            <a:ext cx="3720641" cy="904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2787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2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noFill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noFill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403350" y="3789363"/>
            <a:ext cx="7208838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MINISTERSTVO PRO MÍSTNÍ ROZVOJ ČR</a:t>
            </a:r>
          </a:p>
        </p:txBody>
      </p:sp>
      <p:pic>
        <p:nvPicPr>
          <p:cNvPr id="10" name="Obrázek 7" descr="mmr_cr_rgb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92150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03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13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3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noFill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noFill/>
            </a:endParaRPr>
          </a:p>
        </p:txBody>
      </p:sp>
      <p:pic>
        <p:nvPicPr>
          <p:cNvPr id="7" name="Obrázek 3" descr="mmr_cr_rgb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575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 descr="podtisk_modry.emf"/>
          <p:cNvPicPr>
            <a:picLocks noChangeAspect="1"/>
          </p:cNvPicPr>
          <p:nvPr/>
        </p:nvPicPr>
        <p:blipFill>
          <a:blip r:embed="rId3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noFill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noFill/>
            </a:endParaRPr>
          </a:p>
        </p:txBody>
      </p:sp>
      <p:pic>
        <p:nvPicPr>
          <p:cNvPr id="6" name="Obrázek 2" descr="mmr_cr_rgb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10207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 descr="podtisk_modry.emf"/>
          <p:cNvPicPr>
            <a:picLocks noChangeAspect="1"/>
          </p:cNvPicPr>
          <p:nvPr/>
        </p:nvPicPr>
        <p:blipFill>
          <a:blip r:embed="rId3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noFill/>
            </a:endParaRPr>
          </a:p>
        </p:txBody>
      </p:sp>
      <p:pic>
        <p:nvPicPr>
          <p:cNvPr id="8" name="Obrázek 4" descr="mmr_cr_rgb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17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0BE5-83C6-421C-86A9-CDC3EFF7B9E3}" type="datetime1">
              <a:rPr lang="cs-CZ"/>
              <a:pPr>
                <a:defRPr/>
              </a:pPr>
              <a:t>31.10.2024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43524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E96B4-5963-4A8C-98BB-BE823D5AEBF9}" type="datetime1">
              <a:rPr lang="cs-CZ"/>
              <a:pPr>
                <a:defRPr/>
              </a:pPr>
              <a:t>31.10.2024</a:t>
            </a:fld>
            <a:endParaRPr lang="cs-CZ" dirty="0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8874A-FDC9-495A-A92F-77661319D9D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09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7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0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4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2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12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4212" r:id="rId5"/>
    <p:sldLayoutId id="2147484213" r:id="rId6"/>
    <p:sldLayoutId id="2147484250" r:id="rId7"/>
    <p:sldLayoutId id="2147484251" r:id="rId8"/>
    <p:sldLayoutId id="2147484288" r:id="rId9"/>
    <p:sldLayoutId id="214748428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3055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dtisk_modry.emf"/>
          <p:cNvPicPr>
            <a:picLocks noChangeAspect="1"/>
          </p:cNvPicPr>
          <p:nvPr/>
        </p:nvPicPr>
        <p:blipFill>
          <a:blip r:embed="rId11" cstate="print"/>
          <a:srcRect l="17008" b="8622"/>
          <a:stretch>
            <a:fillRect/>
          </a:stretch>
        </p:blipFill>
        <p:spPr>
          <a:xfrm>
            <a:off x="6" y="1988845"/>
            <a:ext cx="7380309" cy="4869159"/>
          </a:xfrm>
          <a:prstGeom prst="rect">
            <a:avLst/>
          </a:prstGeom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5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58" dirty="0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60653"/>
            <a:ext cx="9144000" cy="144015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58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5934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</p:sldLayoutIdLst>
  <p:hf sldNum="0" hdr="0" ftr="0" dt="0"/>
  <p:txStyles>
    <p:titleStyle>
      <a:lvl1pPr algn="ctr" defTabSz="842582" rtl="0" eaLnBrk="1" latinLnBrk="0" hangingPunct="1">
        <a:spcBef>
          <a:spcPct val="0"/>
        </a:spcBef>
        <a:buNone/>
        <a:defRPr sz="40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968" indent="-315968" algn="l" defTabSz="842582" rtl="0" eaLnBrk="1" latinLnBrk="0" hangingPunct="1">
        <a:spcBef>
          <a:spcPct val="20000"/>
        </a:spcBef>
        <a:buFont typeface="Arial" pitchFamily="34" charset="0"/>
        <a:buChar char="•"/>
        <a:defRPr sz="2949" kern="1200">
          <a:solidFill>
            <a:schemeClr val="tx1"/>
          </a:solidFill>
          <a:latin typeface="+mn-lt"/>
          <a:ea typeface="+mn-ea"/>
          <a:cs typeface="+mn-cs"/>
        </a:defRPr>
      </a:lvl1pPr>
      <a:lvl2pPr marL="684598" indent="-263307" algn="l" defTabSz="842582" rtl="0" eaLnBrk="1" latinLnBrk="0" hangingPunct="1">
        <a:spcBef>
          <a:spcPct val="20000"/>
        </a:spcBef>
        <a:buFont typeface="Arial" pitchFamily="34" charset="0"/>
        <a:buChar char="–"/>
        <a:defRPr sz="2580" kern="1200">
          <a:solidFill>
            <a:schemeClr val="tx1"/>
          </a:solidFill>
          <a:latin typeface="+mn-lt"/>
          <a:ea typeface="+mn-ea"/>
          <a:cs typeface="+mn-cs"/>
        </a:defRPr>
      </a:lvl2pPr>
      <a:lvl3pPr marL="1053228" indent="-210646" algn="l" defTabSz="842582" rtl="0" eaLnBrk="1" latinLnBrk="0" hangingPunct="1">
        <a:spcBef>
          <a:spcPct val="20000"/>
        </a:spcBef>
        <a:buFont typeface="Arial" pitchFamily="34" charset="0"/>
        <a:buChar char="•"/>
        <a:defRPr sz="2212" kern="1200">
          <a:solidFill>
            <a:schemeClr val="tx1"/>
          </a:solidFill>
          <a:latin typeface="+mn-lt"/>
          <a:ea typeface="+mn-ea"/>
          <a:cs typeface="+mn-cs"/>
        </a:defRPr>
      </a:lvl3pPr>
      <a:lvl4pPr marL="1474520" indent="-210646" algn="l" defTabSz="842582" rtl="0" eaLnBrk="1" latinLnBrk="0" hangingPunct="1">
        <a:spcBef>
          <a:spcPct val="20000"/>
        </a:spcBef>
        <a:buFont typeface="Arial" pitchFamily="34" charset="0"/>
        <a:buChar char="–"/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95812" indent="-210646" algn="l" defTabSz="842582" rtl="0" eaLnBrk="1" latinLnBrk="0" hangingPunct="1">
        <a:spcBef>
          <a:spcPct val="20000"/>
        </a:spcBef>
        <a:buFont typeface="Arial" pitchFamily="34" charset="0"/>
        <a:buChar char="»"/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17103" indent="-210646" algn="l" defTabSz="842582" rtl="0" eaLnBrk="1" latinLnBrk="0" hangingPunct="1">
        <a:spcBef>
          <a:spcPct val="20000"/>
        </a:spcBef>
        <a:buFont typeface="Arial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738393" indent="-210646" algn="l" defTabSz="842582" rtl="0" eaLnBrk="1" latinLnBrk="0" hangingPunct="1">
        <a:spcBef>
          <a:spcPct val="20000"/>
        </a:spcBef>
        <a:buFont typeface="Arial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159685" indent="-210646" algn="l" defTabSz="842582" rtl="0" eaLnBrk="1" latinLnBrk="0" hangingPunct="1">
        <a:spcBef>
          <a:spcPct val="20000"/>
        </a:spcBef>
        <a:buFont typeface="Arial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580977" indent="-210646" algn="l" defTabSz="842582" rtl="0" eaLnBrk="1" latinLnBrk="0" hangingPunct="1">
        <a:spcBef>
          <a:spcPct val="20000"/>
        </a:spcBef>
        <a:buFont typeface="Arial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1pPr>
      <a:lvl2pPr marL="421292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2pPr>
      <a:lvl3pPr marL="842582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3pPr>
      <a:lvl4pPr marL="1263874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4pPr>
      <a:lvl5pPr marL="1685166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5pPr>
      <a:lvl6pPr marL="2106458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6pPr>
      <a:lvl7pPr marL="2527748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7pPr>
      <a:lvl8pPr marL="2949039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8pPr>
      <a:lvl9pPr marL="3370331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dtisk_modry.emf"/>
          <p:cNvPicPr>
            <a:picLocks noChangeAspect="1"/>
          </p:cNvPicPr>
          <p:nvPr/>
        </p:nvPicPr>
        <p:blipFill>
          <a:blip r:embed="rId10" cstate="print"/>
          <a:srcRect l="17008" b="8622"/>
          <a:stretch>
            <a:fillRect/>
          </a:stretch>
        </p:blipFill>
        <p:spPr>
          <a:xfrm>
            <a:off x="6" y="1988845"/>
            <a:ext cx="7380309" cy="4869159"/>
          </a:xfrm>
          <a:prstGeom prst="rect">
            <a:avLst/>
          </a:prstGeom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5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212" dirty="0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60653"/>
            <a:ext cx="9144000" cy="144015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212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466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7" r:id="rId6"/>
    <p:sldLayoutId id="2147484318" r:id="rId7"/>
  </p:sldLayoutIdLst>
  <p:hf sldNum="0" hdr="0" ftr="0" dt="0"/>
  <p:txStyles>
    <p:titleStyle>
      <a:lvl1pPr algn="ctr" defTabSz="842582" rtl="0" eaLnBrk="1" latinLnBrk="0" hangingPunct="1">
        <a:spcBef>
          <a:spcPct val="0"/>
        </a:spcBef>
        <a:buNone/>
        <a:defRPr sz="40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968" indent="-315968" algn="l" defTabSz="842582" rtl="0" eaLnBrk="1" latinLnBrk="0" hangingPunct="1">
        <a:spcBef>
          <a:spcPct val="20000"/>
        </a:spcBef>
        <a:buFont typeface="Arial" pitchFamily="34" charset="0"/>
        <a:buChar char="•"/>
        <a:defRPr sz="2949" kern="1200">
          <a:solidFill>
            <a:schemeClr val="tx1"/>
          </a:solidFill>
          <a:latin typeface="+mn-lt"/>
          <a:ea typeface="+mn-ea"/>
          <a:cs typeface="+mn-cs"/>
        </a:defRPr>
      </a:lvl1pPr>
      <a:lvl2pPr marL="684598" indent="-263307" algn="l" defTabSz="842582" rtl="0" eaLnBrk="1" latinLnBrk="0" hangingPunct="1">
        <a:spcBef>
          <a:spcPct val="20000"/>
        </a:spcBef>
        <a:buFont typeface="Arial" pitchFamily="34" charset="0"/>
        <a:buChar char="–"/>
        <a:defRPr sz="2580" kern="1200">
          <a:solidFill>
            <a:schemeClr val="tx1"/>
          </a:solidFill>
          <a:latin typeface="+mn-lt"/>
          <a:ea typeface="+mn-ea"/>
          <a:cs typeface="+mn-cs"/>
        </a:defRPr>
      </a:lvl2pPr>
      <a:lvl3pPr marL="1053228" indent="-210646" algn="l" defTabSz="842582" rtl="0" eaLnBrk="1" latinLnBrk="0" hangingPunct="1">
        <a:spcBef>
          <a:spcPct val="20000"/>
        </a:spcBef>
        <a:buFont typeface="Arial" pitchFamily="34" charset="0"/>
        <a:buChar char="•"/>
        <a:defRPr sz="2212" kern="1200">
          <a:solidFill>
            <a:schemeClr val="tx1"/>
          </a:solidFill>
          <a:latin typeface="+mn-lt"/>
          <a:ea typeface="+mn-ea"/>
          <a:cs typeface="+mn-cs"/>
        </a:defRPr>
      </a:lvl3pPr>
      <a:lvl4pPr marL="1474520" indent="-210646" algn="l" defTabSz="842582" rtl="0" eaLnBrk="1" latinLnBrk="0" hangingPunct="1">
        <a:spcBef>
          <a:spcPct val="20000"/>
        </a:spcBef>
        <a:buFont typeface="Arial" pitchFamily="34" charset="0"/>
        <a:buChar char="–"/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95812" indent="-210646" algn="l" defTabSz="842582" rtl="0" eaLnBrk="1" latinLnBrk="0" hangingPunct="1">
        <a:spcBef>
          <a:spcPct val="20000"/>
        </a:spcBef>
        <a:buFont typeface="Arial" pitchFamily="34" charset="0"/>
        <a:buChar char="»"/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17103" indent="-210646" algn="l" defTabSz="842582" rtl="0" eaLnBrk="1" latinLnBrk="0" hangingPunct="1">
        <a:spcBef>
          <a:spcPct val="20000"/>
        </a:spcBef>
        <a:buFont typeface="Arial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738393" indent="-210646" algn="l" defTabSz="842582" rtl="0" eaLnBrk="1" latinLnBrk="0" hangingPunct="1">
        <a:spcBef>
          <a:spcPct val="20000"/>
        </a:spcBef>
        <a:buFont typeface="Arial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159685" indent="-210646" algn="l" defTabSz="842582" rtl="0" eaLnBrk="1" latinLnBrk="0" hangingPunct="1">
        <a:spcBef>
          <a:spcPct val="20000"/>
        </a:spcBef>
        <a:buFont typeface="Arial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580977" indent="-210646" algn="l" defTabSz="842582" rtl="0" eaLnBrk="1" latinLnBrk="0" hangingPunct="1">
        <a:spcBef>
          <a:spcPct val="20000"/>
        </a:spcBef>
        <a:buFont typeface="Arial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1pPr>
      <a:lvl2pPr marL="421292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2pPr>
      <a:lvl3pPr marL="842582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3pPr>
      <a:lvl4pPr marL="1263874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4pPr>
      <a:lvl5pPr marL="1685166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5pPr>
      <a:lvl6pPr marL="2106458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6pPr>
      <a:lvl7pPr marL="2527748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7pPr>
      <a:lvl8pPr marL="2949039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8pPr>
      <a:lvl9pPr marL="3370331" algn="l" defTabSz="842582" rtl="0" eaLnBrk="1" latinLnBrk="0" hangingPunct="1">
        <a:defRPr sz="16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4ABB72-27EC-1D42-A110-EDC7D45E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1E339A-34C2-E348-802D-89519516C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E60124-CD8B-A54F-8D0E-9DCC0430C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283494-C262-6745-A064-293D7DA76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Název prezentace 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F41405-0E4A-9541-B389-FC612CF29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83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32" r:id="rId13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916113"/>
            <a:ext cx="72723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Klepnutím lze upravit styl předlohy nadpisů.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4581525"/>
            <a:ext cx="7200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2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0099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fpi.cz/komponenta-4-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mr.gov.cz/cs/evropska-unie/narodni-plan-obnovy/aktualni-vyzvy/5-vyzva-na-financni-podporu-pripravy-projektu-soul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mmr.gov.cz/cs/evropska-unie/narodni-plan-obnovy/aktualni-vyzvy/3-vyzva-financni-podpora-pripravy-projektu-sou-(1)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mr.gov.cz/cs/evropska-unie/narodni-plan-obnovy/vyzvy-archiv/3-vyzva-financni-podpora-pripravy-projektu-souladn" TargetMode="External"/><Relationship Id="rId5" Type="http://schemas.openxmlformats.org/officeDocument/2006/relationships/hyperlink" Target="https://mmr.gov.cz/cs/evropska-unie/narodni-plan-obnovy/aktualni-vyzvy/2-vyzva-financni-podpora-pripravy-projektu-souladn" TargetMode="External"/><Relationship Id="rId4" Type="http://schemas.openxmlformats.org/officeDocument/2006/relationships/hyperlink" Target="https://mmr.gov.cz/cs/evropska-unie/narodni-plan-obnovy/aktualni-vyzv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-252536" y="4221088"/>
            <a:ext cx="5904656" cy="561072"/>
          </a:xfrm>
        </p:spPr>
        <p:txBody>
          <a:bodyPr/>
          <a:lstStyle/>
          <a:p>
            <a:pPr algn="ctr"/>
            <a:r>
              <a:rPr lang="cs-CZ" sz="1600" dirty="0"/>
              <a:t>Moderní veřejná správa 2024, 5. 11. 2024, Olomouc</a:t>
            </a:r>
          </a:p>
          <a:p>
            <a:pPr algn="ctr"/>
            <a:endParaRPr lang="cs-CZ" sz="1600" dirty="0"/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932053" cy="1031901"/>
          </a:xfrm>
        </p:spPr>
        <p:txBody>
          <a:bodyPr>
            <a:noAutofit/>
          </a:bodyPr>
          <a:lstStyle/>
          <a:p>
            <a:pPr algn="ctr"/>
            <a:r>
              <a:rPr lang="cs-CZ" sz="2735" dirty="0">
                <a:solidFill>
                  <a:schemeClr val="tx1"/>
                </a:solidFill>
              </a:rPr>
              <a:t>Národní dotační programy a Národní plán obnovy</a:t>
            </a:r>
            <a:br>
              <a:rPr lang="cs-CZ" sz="2735" dirty="0">
                <a:solidFill>
                  <a:schemeClr val="tx1"/>
                </a:solidFill>
              </a:rPr>
            </a:br>
            <a:r>
              <a:rPr lang="cs-CZ" sz="2400" b="0" dirty="0">
                <a:solidFill>
                  <a:schemeClr val="tx1"/>
                </a:solidFill>
              </a:rPr>
              <a:t>Ministerstva pro místní rozvoj</a:t>
            </a:r>
            <a:br>
              <a:rPr lang="cs-CZ" sz="2735" dirty="0">
                <a:solidFill>
                  <a:schemeClr val="tx1"/>
                </a:solidFill>
              </a:rPr>
            </a:br>
            <a:r>
              <a:rPr lang="cs-CZ" sz="2735" dirty="0">
                <a:solidFill>
                  <a:schemeClr val="tx1"/>
                </a:solidFill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16544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38279"/>
            <a:ext cx="8712968" cy="720080"/>
          </a:xfrm>
        </p:spPr>
        <p:txBody>
          <a:bodyPr>
            <a:normAutofit/>
          </a:bodyPr>
          <a:lstStyle/>
          <a:p>
            <a:pPr lvl="0"/>
            <a:r>
              <a:rPr lang="cs-CZ" sz="3200" b="1" cap="small" dirty="0">
                <a:solidFill>
                  <a:srgbClr val="000099"/>
                </a:solidFill>
                <a:ea typeface="+mj-ea"/>
              </a:rPr>
              <a:t>Národní plán obnovy – výzvy pro území</a:t>
            </a:r>
            <a:endParaRPr lang="cs-CZ" sz="20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E37FE5D-0868-4D65-A633-350F6A198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5400600" cy="12751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71;g252369ed101_0_586">
            <a:extLst>
              <a:ext uri="{FF2B5EF4-FFF2-40B4-BE49-F238E27FC236}">
                <a16:creationId xmlns:a16="http://schemas.microsoft.com/office/drawing/2014/main" id="{6A002262-33C3-A29C-590C-050F82BD875E}"/>
              </a:ext>
            </a:extLst>
          </p:cNvPr>
          <p:cNvSpPr txBox="1">
            <a:spLocks/>
          </p:cNvSpPr>
          <p:nvPr/>
        </p:nvSpPr>
        <p:spPr>
          <a:xfrm>
            <a:off x="-252536" y="2132856"/>
            <a:ext cx="9289032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66800" marR="0" lvl="1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lang="cs-CZ" sz="2000" kern="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IT vybavení pro stavební úřady [1.6.1] – IT vybavení 460 SÚ </a:t>
            </a:r>
            <a:r>
              <a:rPr lang="cs-CZ" sz="2000" kern="0" dirty="0">
                <a:solidFill>
                  <a:srgbClr val="00009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"</a:t>
            </a:r>
            <a:r>
              <a:rPr lang="cs-CZ" sz="2000" kern="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na klíč</a:t>
            </a:r>
            <a:r>
              <a:rPr lang="cs-CZ" sz="2000" kern="0" dirty="0">
                <a:solidFill>
                  <a:srgbClr val="00009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", </a:t>
            </a:r>
            <a:r>
              <a:rPr lang="cs-CZ" sz="2000" kern="0" dirty="0">
                <a:solidFill>
                  <a:srgbClr val="000099"/>
                </a:solidFill>
                <a:latin typeface="+mj-lt"/>
                <a:cs typeface="Arial" panose="020B0604020202020204" pitchFamily="34" charset="0"/>
              </a:rPr>
              <a:t>4500 IT balíčků za cca 205 mil. Kč</a:t>
            </a:r>
          </a:p>
          <a:p>
            <a:pPr marL="1066800" marR="0" lvl="1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Arial"/>
              </a:rPr>
              <a:t>Podpora dostupného bydlení</a:t>
            </a:r>
          </a:p>
          <a:p>
            <a:pPr marL="1524000" lvl="2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 mld. Kč na tři finanční nástroje </a:t>
            </a:r>
          </a:p>
          <a:p>
            <a:pPr marL="1524000" lvl="2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8 regionálních center pro podporu investic do bydlení zahájilo svou činnosti v dubnu 2024</a:t>
            </a:r>
          </a:p>
          <a:p>
            <a:pPr marL="1066800" lvl="1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sz="2000" dirty="0">
                <a:solidFill>
                  <a:srgbClr val="000099"/>
                </a:solidFill>
              </a:rPr>
              <a:t>V plném provozu je také Koordinační a kompetenční centrum na SFPI (KKC) </a:t>
            </a:r>
            <a:r>
              <a:rPr lang="cs-CZ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>
                <a:solidFill>
                  <a:srgbClr val="000099"/>
                </a:solidFill>
              </a:rPr>
              <a:t>odborná podpora přípravy projektů; podrobnější informace  na</a:t>
            </a:r>
            <a:r>
              <a:rPr lang="cs-CZ" sz="2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000" dirty="0">
                <a:solidFill>
                  <a:srgbClr val="000099"/>
                </a:solidFill>
              </a:rPr>
              <a:t>webových stránkách KKC: </a:t>
            </a:r>
            <a:r>
              <a:rPr lang="pl-PL" sz="2000" dirty="0">
                <a:hlinkClick r:id="rId4"/>
              </a:rPr>
              <a:t>neváhej požádat o podporu na webu SFPI</a:t>
            </a:r>
            <a:endParaRPr lang="en-GB" sz="2000" dirty="0">
              <a:solidFill>
                <a:schemeClr val="tx1"/>
              </a:solidFill>
            </a:endParaRPr>
          </a:p>
          <a:p>
            <a:pPr marL="1066800" lvl="1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38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827584" y="188640"/>
            <a:ext cx="8964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93094" rtl="0" eaLnBrk="1" fontAlgn="auto" latinLnBrk="0" hangingPunct="1">
              <a:lnSpc>
                <a:spcPct val="100000"/>
              </a:lnSpc>
              <a:spcBef>
                <a:spcPts val="5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Rozpočet národních programů 2024</a:t>
            </a:r>
            <a:endParaRPr kumimoji="0" lang="cs-CZ" sz="2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CD2D2E5-83B6-44C0-F967-EA643A513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65" y="1124744"/>
            <a:ext cx="8085469" cy="421168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DC096FF-3272-82B0-A13C-7C318E61FAC8}"/>
              </a:ext>
            </a:extLst>
          </p:cNvPr>
          <p:cNvSpPr/>
          <p:nvPr/>
        </p:nvSpPr>
        <p:spPr>
          <a:xfrm>
            <a:off x="5004410" y="1723104"/>
            <a:ext cx="2613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kern="0" dirty="0">
                <a:ln w="12700">
                  <a:solidFill>
                    <a:srgbClr val="164193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rgbClr val="164193"/>
                  </a:outerShdw>
                </a:effectLst>
                <a:latin typeface="Arial"/>
              </a:rPr>
              <a:t>Akce v</a:t>
            </a:r>
            <a:r>
              <a:rPr kumimoji="0" lang="cs-CZ" b="1" i="0" u="none" strike="noStrike" kern="0" cap="none" spc="0" normalizeH="0" baseline="0" noProof="0" dirty="0">
                <a:ln w="12700">
                  <a:solidFill>
                    <a:srgbClr val="164193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rgbClr val="164193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realizaci</a:t>
            </a:r>
            <a:r>
              <a:rPr kumimoji="0" lang="cs-CZ" sz="5400" b="1" i="0" u="none" strike="noStrike" kern="0" cap="none" spc="0" normalizeH="0" baseline="0" noProof="0" dirty="0">
                <a:ln w="12700">
                  <a:solidFill>
                    <a:srgbClr val="164193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rgbClr val="164193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2555B6B-E0C1-03F3-D40A-24AC21DB818A}"/>
              </a:ext>
            </a:extLst>
          </p:cNvPr>
          <p:cNvSpPr/>
          <p:nvPr/>
        </p:nvSpPr>
        <p:spPr>
          <a:xfrm>
            <a:off x="5462709" y="2945465"/>
            <a:ext cx="2613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baseline="0" noProof="0" dirty="0">
                <a:ln w="12700">
                  <a:solidFill>
                    <a:srgbClr val="164193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rgbClr val="164193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Akce v realizaci</a:t>
            </a:r>
            <a:r>
              <a:rPr kumimoji="0" lang="cs-CZ" sz="5400" b="1" i="0" u="none" strike="noStrike" kern="0" cap="none" spc="0" normalizeH="0" baseline="0" noProof="0" dirty="0">
                <a:ln w="12700">
                  <a:solidFill>
                    <a:srgbClr val="164193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rgbClr val="164193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DADDE0A-7AE5-BBDF-42CA-1978CF6BBE69}"/>
              </a:ext>
            </a:extLst>
          </p:cNvPr>
          <p:cNvSpPr/>
          <p:nvPr/>
        </p:nvSpPr>
        <p:spPr>
          <a:xfrm>
            <a:off x="5505498" y="4199403"/>
            <a:ext cx="2613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kern="0" dirty="0">
                <a:ln w="12700">
                  <a:solidFill>
                    <a:srgbClr val="164193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rgbClr val="164193"/>
                  </a:outerShdw>
                </a:effectLst>
                <a:latin typeface="Arial"/>
              </a:rPr>
              <a:t>Akce v realizaci</a:t>
            </a:r>
            <a:r>
              <a:rPr kumimoji="0" lang="cs-CZ" sz="5400" b="1" i="0" u="none" strike="noStrike" kern="0" cap="none" spc="0" normalizeH="0" baseline="0" noProof="0" dirty="0">
                <a:ln w="12700">
                  <a:solidFill>
                    <a:srgbClr val="164193"/>
                  </a:solidFill>
                  <a:prstDash val="solid"/>
                </a:ln>
                <a:pattFill prst="pct50">
                  <a:fgClr>
                    <a:srgbClr val="164193"/>
                  </a:fgClr>
                  <a:bgClr>
                    <a:srgbClr val="16419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64193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B10CDBC-FBA4-82BB-B044-347274972D97}"/>
              </a:ext>
            </a:extLst>
          </p:cNvPr>
          <p:cNvSpPr/>
          <p:nvPr/>
        </p:nvSpPr>
        <p:spPr>
          <a:xfrm>
            <a:off x="4049339" y="1854503"/>
            <a:ext cx="29123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kern="0" dirty="0">
                <a:ln w="12700">
                  <a:solidFill>
                    <a:srgbClr val="164193"/>
                  </a:solidFill>
                  <a:prstDash val="solid"/>
                </a:ln>
                <a:pattFill prst="pct50">
                  <a:fgClr>
                    <a:srgbClr val="164193"/>
                  </a:fgClr>
                  <a:bgClr>
                    <a:srgbClr val="16419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64193"/>
                  </a:outerShdw>
                </a:effectLst>
                <a:latin typeface="Arial"/>
              </a:rPr>
              <a:t>Příjem žádostí od 1. 10. </a:t>
            </a:r>
            <a:r>
              <a:rPr kumimoji="0" lang="cs-CZ" b="1" i="0" u="none" strike="noStrike" kern="0" cap="none" spc="0" normalizeH="0" baseline="0" noProof="0" dirty="0">
                <a:ln w="12700">
                  <a:solidFill>
                    <a:srgbClr val="164193"/>
                  </a:solidFill>
                  <a:prstDash val="solid"/>
                </a:ln>
                <a:pattFill prst="pct50">
                  <a:fgClr>
                    <a:srgbClr val="164193"/>
                  </a:fgClr>
                  <a:bgClr>
                    <a:srgbClr val="16419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64193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6107D6E-001E-F3B1-552E-E82E09094718}"/>
              </a:ext>
            </a:extLst>
          </p:cNvPr>
          <p:cNvSpPr/>
          <p:nvPr/>
        </p:nvSpPr>
        <p:spPr>
          <a:xfrm>
            <a:off x="5311789" y="2464587"/>
            <a:ext cx="320545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kern="0" dirty="0">
                <a:ln w="12700">
                  <a:solidFill>
                    <a:srgbClr val="164193"/>
                  </a:solidFill>
                  <a:prstDash val="solid"/>
                </a:ln>
                <a:pattFill prst="pct50">
                  <a:fgClr>
                    <a:srgbClr val="164193"/>
                  </a:fgClr>
                  <a:bgClr>
                    <a:srgbClr val="16419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64193"/>
                  </a:outerShdw>
                </a:effectLst>
                <a:latin typeface="Arial"/>
              </a:rPr>
              <a:t>Přesunuto</a:t>
            </a:r>
            <a:endParaRPr kumimoji="0" lang="cs-CZ" b="1" i="0" u="none" strike="noStrike" kern="0" cap="none" spc="0" normalizeH="0" baseline="0" noProof="0" dirty="0">
              <a:ln w="12700">
                <a:solidFill>
                  <a:srgbClr val="164193"/>
                </a:solidFill>
                <a:prstDash val="solid"/>
              </a:ln>
              <a:pattFill prst="pct50">
                <a:fgClr>
                  <a:srgbClr val="164193"/>
                </a:fgClr>
                <a:bgClr>
                  <a:srgbClr val="164193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164193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C21F1EF-BDF4-E79F-4772-D61079925084}"/>
              </a:ext>
            </a:extLst>
          </p:cNvPr>
          <p:cNvSpPr/>
          <p:nvPr/>
        </p:nvSpPr>
        <p:spPr>
          <a:xfrm>
            <a:off x="4924655" y="2783918"/>
            <a:ext cx="29123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kern="0" dirty="0">
                <a:ln w="12700">
                  <a:solidFill>
                    <a:srgbClr val="164193"/>
                  </a:solidFill>
                  <a:prstDash val="solid"/>
                </a:ln>
                <a:pattFill prst="pct50">
                  <a:fgClr>
                    <a:srgbClr val="164193"/>
                  </a:fgClr>
                  <a:bgClr>
                    <a:srgbClr val="16419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64193"/>
                  </a:outerShdw>
                </a:effectLst>
                <a:latin typeface="Arial"/>
              </a:rPr>
              <a:t>Příjem žádostí od 1. 8. </a:t>
            </a:r>
            <a:r>
              <a:rPr kumimoji="0" lang="cs-CZ" b="1" i="0" u="none" strike="noStrike" kern="0" cap="none" spc="0" normalizeH="0" baseline="0" noProof="0" dirty="0">
                <a:ln w="12700">
                  <a:solidFill>
                    <a:srgbClr val="164193"/>
                  </a:solidFill>
                  <a:prstDash val="solid"/>
                </a:ln>
                <a:pattFill prst="pct50">
                  <a:fgClr>
                    <a:srgbClr val="164193"/>
                  </a:fgClr>
                  <a:bgClr>
                    <a:srgbClr val="16419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64193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1D79FB0-6AA6-858E-019B-68F8908561DA}"/>
              </a:ext>
            </a:extLst>
          </p:cNvPr>
          <p:cNvSpPr/>
          <p:nvPr/>
        </p:nvSpPr>
        <p:spPr>
          <a:xfrm>
            <a:off x="4778085" y="3097611"/>
            <a:ext cx="320545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baseline="0" noProof="0" dirty="0">
                <a:ln w="12700">
                  <a:solidFill>
                    <a:srgbClr val="164193"/>
                  </a:solidFill>
                  <a:prstDash val="solid"/>
                </a:ln>
                <a:pattFill prst="pct50">
                  <a:fgClr>
                    <a:srgbClr val="164193"/>
                  </a:fgClr>
                  <a:bgClr>
                    <a:srgbClr val="16419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64193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K dispozici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D7D3B48-96EB-F27F-EB03-A1146D516DAE}"/>
              </a:ext>
            </a:extLst>
          </p:cNvPr>
          <p:cNvSpPr/>
          <p:nvPr/>
        </p:nvSpPr>
        <p:spPr>
          <a:xfrm>
            <a:off x="5497874" y="3868795"/>
            <a:ext cx="2613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baseline="0" noProof="0" dirty="0">
                <a:ln w="12700">
                  <a:solidFill>
                    <a:srgbClr val="164193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rgbClr val="164193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Akce v realizaci</a:t>
            </a:r>
            <a:r>
              <a:rPr kumimoji="0" lang="cs-CZ" sz="5400" b="1" i="0" u="none" strike="noStrike" kern="0" cap="none" spc="0" normalizeH="0" baseline="0" noProof="0" dirty="0">
                <a:ln w="12700">
                  <a:solidFill>
                    <a:srgbClr val="164193"/>
                  </a:solidFill>
                  <a:prstDash val="solid"/>
                </a:ln>
                <a:pattFill prst="pct50">
                  <a:fgClr>
                    <a:srgbClr val="164193"/>
                  </a:fgClr>
                  <a:bgClr>
                    <a:srgbClr val="16419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64193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770C1B9-ECA6-3809-621C-EA614E80C2DB}"/>
              </a:ext>
            </a:extLst>
          </p:cNvPr>
          <p:cNvSpPr/>
          <p:nvPr/>
        </p:nvSpPr>
        <p:spPr>
          <a:xfrm>
            <a:off x="5470333" y="3537468"/>
            <a:ext cx="2613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baseline="0" noProof="0" dirty="0">
                <a:ln w="12700">
                  <a:solidFill>
                    <a:srgbClr val="164193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rgbClr val="164193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Akce v realizaci</a:t>
            </a:r>
            <a:r>
              <a:rPr kumimoji="0" lang="cs-CZ" sz="5400" b="1" i="0" u="none" strike="noStrike" kern="0" cap="none" spc="0" normalizeH="0" baseline="0" noProof="0" dirty="0">
                <a:ln w="12700">
                  <a:solidFill>
                    <a:srgbClr val="164193"/>
                  </a:solidFill>
                  <a:prstDash val="solid"/>
                </a:ln>
                <a:pattFill prst="pct50">
                  <a:fgClr>
                    <a:srgbClr val="164193"/>
                  </a:fgClr>
                  <a:bgClr>
                    <a:srgbClr val="16419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64193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E15E703-D22C-326B-1707-42849365CD53}"/>
              </a:ext>
            </a:extLst>
          </p:cNvPr>
          <p:cNvSpPr/>
          <p:nvPr/>
        </p:nvSpPr>
        <p:spPr>
          <a:xfrm>
            <a:off x="5557194" y="3232948"/>
            <a:ext cx="2613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kern="0" dirty="0">
                <a:ln w="12700">
                  <a:solidFill>
                    <a:srgbClr val="164193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rgbClr val="164193"/>
                  </a:outerShdw>
                </a:effectLst>
                <a:latin typeface="Arial"/>
              </a:rPr>
              <a:t>Akce v realizaci</a:t>
            </a:r>
            <a:r>
              <a:rPr kumimoji="0" lang="cs-CZ" sz="5400" b="1" i="0" u="none" strike="noStrike" kern="0" cap="none" spc="0" normalizeH="0" baseline="0" noProof="0" dirty="0">
                <a:ln w="12700">
                  <a:solidFill>
                    <a:srgbClr val="164193"/>
                  </a:solidFill>
                  <a:prstDash val="solid"/>
                </a:ln>
                <a:pattFill prst="pct50">
                  <a:fgClr>
                    <a:srgbClr val="164193"/>
                  </a:fgClr>
                  <a:bgClr>
                    <a:srgbClr val="16419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64193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788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827584" y="184865"/>
            <a:ext cx="8964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93094" rtl="0" eaLnBrk="1" fontAlgn="auto" latinLnBrk="0" hangingPunct="1">
              <a:lnSpc>
                <a:spcPct val="100000"/>
              </a:lnSpc>
              <a:spcBef>
                <a:spcPts val="5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700" b="1" dirty="0">
                <a:solidFill>
                  <a:prstClr val="black"/>
                </a:solidFill>
                <a:latin typeface="Arial"/>
              </a:rPr>
              <a:t>Národní programy </a:t>
            </a:r>
            <a:r>
              <a:rPr lang="cs-CZ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 aktuální střípky</a:t>
            </a:r>
            <a:endParaRPr kumimoji="0" lang="cs-CZ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1F30367-1C9B-68E4-B40B-93BEFCE63422}"/>
              </a:ext>
            </a:extLst>
          </p:cNvPr>
          <p:cNvSpPr txBox="1"/>
          <p:nvPr/>
        </p:nvSpPr>
        <p:spPr>
          <a:xfrm>
            <a:off x="395536" y="1052736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Územní plány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‒ podáno 836 žádostí, v alokaci výzvy vyhodnoceno cca 770 žádostí ‒ vydaná/vydávána rozhodnutí/realizace/proplácení; výzva pro r. 2025 do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Urban. arch. soutěže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‒ podpořeno 16 akcí,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výzva pro r. 2025 do konce tr.</a:t>
            </a:r>
          </a:p>
          <a:p>
            <a:endParaRPr lang="cs-CZ" dirty="0"/>
          </a:p>
          <a:p>
            <a:r>
              <a:rPr lang="cs-CZ" b="1" dirty="0"/>
              <a:t>Podpora CR (NPPCRR)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‒ 41 projektů na Marketing (cca 40 mil. Kč), 69 projektů Infrastruktury (cca 156 mil. Kč); nové programy CR ‒ výzvy 12/2024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Obnova pevnostních měst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‒ teze programu 2/24, schválení programu 5/24, vyhlášení výzev 6/24, probíhá příjem žádostí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Obnova obecního a krajského majetku po živelních pohromách ‒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aktuálně (preventivně) otevřena výzva v DT č. 2 pro území, kde nebyl vyhlášen krizový stav, alokace navýšena z 200 na 800 mil. Kč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Výzva v DT č. 1 pro území, kde byl vyhlášen krizový stav, v návaznosti na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Strategii obnovy území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88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827584" y="184865"/>
            <a:ext cx="8964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93094" rtl="0" eaLnBrk="1" fontAlgn="auto" latinLnBrk="0" hangingPunct="1">
              <a:lnSpc>
                <a:spcPct val="100000"/>
              </a:lnSpc>
              <a:spcBef>
                <a:spcPts val="5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700" b="1" dirty="0">
                <a:solidFill>
                  <a:prstClr val="black"/>
                </a:solidFill>
                <a:latin typeface="Arial"/>
              </a:rPr>
              <a:t>Národní programy </a:t>
            </a:r>
            <a:r>
              <a:rPr lang="cs-CZ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 aktuální střípky</a:t>
            </a:r>
            <a:endParaRPr kumimoji="0" lang="cs-CZ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1F30367-1C9B-68E4-B40B-93BEFCE63422}"/>
              </a:ext>
            </a:extLst>
          </p:cNvPr>
          <p:cNvSpPr txBox="1"/>
          <p:nvPr/>
        </p:nvSpPr>
        <p:spPr>
          <a:xfrm>
            <a:off x="395536" y="1052736"/>
            <a:ext cx="8352928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Obnova obecního a krajského majetku po živelních pohromách ‒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výzva v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DT č. 2 řešící škody z roku 2023 uzavřena 30. 9., podáno 31 žádostí za cca 167 mil. Kč</a:t>
            </a:r>
          </a:p>
          <a:p>
            <a:pPr>
              <a:spcAft>
                <a:spcPts val="600"/>
              </a:spcAft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Demolice budov v SVL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‒ rozšířeno o demolice staveb občanské vybavenosti ‒ 71 žádostí za 195,5 mil. Kč, podpořeno 45 žádostí za cca 119 mil. Kč, 22 náhradních projektů</a:t>
            </a:r>
          </a:p>
          <a:p>
            <a:pPr>
              <a:spcAft>
                <a:spcPts val="600"/>
              </a:spcAft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Podpora rozvoje regionů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‒ dodatečná podpora náhradních projektů na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rekonstrukce a přestavbu veřejných budov; v první skupině 57 projektů za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cca 268 mil. Kč, v druhé skupině 29 projektů za cca 144 mil. Kč.</a:t>
            </a:r>
          </a:p>
          <a:p>
            <a:pPr>
              <a:spcAft>
                <a:spcPts val="600"/>
              </a:spcAft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Původně 455 podpořených projektů na obnovu komunikací v malých obcích, 74 ve středně velkých obcích, 118 projektů na rekonstrukce a přestavbu veřejných budov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80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4E0C3A-23CC-D6D1-B034-11DCAED91D58}"/>
              </a:ext>
            </a:extLst>
          </p:cNvPr>
          <p:cNvSpPr txBox="1">
            <a:spLocks/>
          </p:cNvSpPr>
          <p:nvPr/>
        </p:nvSpPr>
        <p:spPr>
          <a:xfrm>
            <a:off x="346710" y="0"/>
            <a:ext cx="8450580" cy="14847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spcAft>
                <a:spcPts val="600"/>
              </a:spcAft>
              <a:defRPr/>
            </a:pPr>
            <a:endParaRPr lang="cs-CZ" sz="2400" b="1" dirty="0">
              <a:solidFill>
                <a:srgbClr val="164193"/>
              </a:solidFill>
              <a:latin typeface="Arial" panose="020B0604020202020204"/>
            </a:endParaRPr>
          </a:p>
          <a:p>
            <a:pPr algn="ctr" defTabSz="685800">
              <a:spcAft>
                <a:spcPts val="1000"/>
              </a:spcAft>
              <a:defRPr/>
            </a:pPr>
            <a:r>
              <a:rPr lang="cs-CZ" sz="2400" b="1" dirty="0">
                <a:solidFill>
                  <a:srgbClr val="164193"/>
                </a:solidFill>
                <a:latin typeface="Arial" panose="020B0604020202020204"/>
              </a:rPr>
              <a:t>Prostorové rozložení vyhodnocených žádostí PRR19+ za</a:t>
            </a:r>
            <a:r>
              <a:rPr lang="cs-CZ" sz="2400" b="1" dirty="0">
                <a:solidFill>
                  <a:srgbClr val="164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400" b="1" dirty="0">
                <a:solidFill>
                  <a:srgbClr val="164193"/>
                </a:solidFill>
                <a:latin typeface="Arial" panose="020B0604020202020204"/>
              </a:rPr>
              <a:t>rok 2023</a:t>
            </a:r>
          </a:p>
          <a:p>
            <a:pPr algn="ctr" defTabSz="685800">
              <a:spcAft>
                <a:spcPts val="1000"/>
              </a:spcAft>
              <a:defRPr/>
            </a:pPr>
            <a:r>
              <a:rPr lang="cs-CZ" sz="2400" b="1" i="1" dirty="0">
                <a:solidFill>
                  <a:srgbClr val="164193"/>
                </a:solidFill>
                <a:latin typeface="Arial" panose="020B0604020202020204"/>
              </a:rPr>
              <a:t>- Významná redukce žádostí vyřazených kvůli formalitám</a:t>
            </a:r>
          </a:p>
          <a:p>
            <a:pPr algn="ctr" defTabSz="685800">
              <a:spcAft>
                <a:spcPts val="1000"/>
              </a:spcAft>
              <a:defRPr/>
            </a:pPr>
            <a:r>
              <a:rPr lang="cs-CZ" sz="2400" b="1" i="1" dirty="0">
                <a:solidFill>
                  <a:srgbClr val="164193"/>
                </a:solidFill>
                <a:latin typeface="Arial" panose="020B0604020202020204"/>
              </a:rPr>
              <a:t>- Intenzivní zacílení na malé obce a nejslabší regiony (HSOÚ)</a:t>
            </a:r>
          </a:p>
          <a:p>
            <a:pPr algn="ctr" defTabSz="685800">
              <a:defRPr/>
            </a:pPr>
            <a:endParaRPr lang="cs-CZ" sz="2400" b="1" dirty="0">
              <a:solidFill>
                <a:srgbClr val="164193"/>
              </a:solidFill>
              <a:latin typeface="Arial" panose="020B0604020202020204"/>
            </a:endParaRPr>
          </a:p>
        </p:txBody>
      </p:sp>
      <p:pic>
        <p:nvPicPr>
          <p:cNvPr id="4" name="Obrázek 3" descr="Obsah obrázku text, diagram, mapa&#10;&#10;Popis byl vytvořen automaticky">
            <a:extLst>
              <a:ext uri="{FF2B5EF4-FFF2-40B4-BE49-F238E27FC236}">
                <a16:creationId xmlns:a16="http://schemas.microsoft.com/office/drawing/2014/main" id="{A4E973F1-3B92-B18A-6E3C-2AD76FE32D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3241" r="2751" b="6557"/>
          <a:stretch/>
        </p:blipFill>
        <p:spPr>
          <a:xfrm>
            <a:off x="168511" y="1484784"/>
            <a:ext cx="880697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3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8284" y="120906"/>
            <a:ext cx="8964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93094" rtl="0" eaLnBrk="1" fontAlgn="auto" latinLnBrk="0" hangingPunct="1">
              <a:lnSpc>
                <a:spcPct val="100000"/>
              </a:lnSpc>
              <a:spcBef>
                <a:spcPts val="5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Nové programy v přípravě (letos)</a:t>
            </a:r>
            <a:endParaRPr kumimoji="0" lang="cs-CZ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B41DB78-98BB-84DB-2C3A-044E21240961}"/>
              </a:ext>
            </a:extLst>
          </p:cNvPr>
          <p:cNvSpPr txBox="1"/>
          <p:nvPr/>
        </p:nvSpPr>
        <p:spPr>
          <a:xfrm>
            <a:off x="467544" y="628737"/>
            <a:ext cx="8369519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Programy rozvoje CR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Podpora veřejné infrastruktury CR 2025+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Podpora destinačního managementu CR 2025+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Programy podpory bydlení (SFPI)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Bytové domy bez bariér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Technická infrastruktura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 ŽIVEL (obnova obecního a krajského majetku)</a:t>
            </a:r>
            <a:endParaRPr lang="cs-CZ" sz="2000" b="1" dirty="0">
              <a:solidFill>
                <a:prstClr val="black"/>
              </a:solidFill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Nově a urgentně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‒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ŽIVEL 3 (obnova obydlí), ŽIVEL 4 (nouzová pomoc)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Podpora stabilizace a rozvoje regionů (PRR+HSOÚ)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Zvýhodněné úvěry pro obce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8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00061" y="188640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93094" rtl="0" eaLnBrk="1" fontAlgn="auto" latinLnBrk="0" hangingPunct="1">
              <a:lnSpc>
                <a:spcPct val="100000"/>
              </a:lnSpc>
              <a:spcBef>
                <a:spcPts val="5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Podpora stabilizace a rozvoje regionů</a:t>
            </a:r>
            <a:endParaRPr kumimoji="0" lang="cs-CZ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15573F1-B352-DAD9-F96A-A6849237E109}"/>
              </a:ext>
            </a:extLst>
          </p:cNvPr>
          <p:cNvSpPr txBox="1"/>
          <p:nvPr/>
        </p:nvSpPr>
        <p:spPr>
          <a:xfrm>
            <a:off x="411082" y="846120"/>
            <a:ext cx="8136904" cy="56784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Podprogramy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Podpora obnovy a rozvoje venkova (v obcích s 0 – 3000 obyvateli)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cílem zejména stabilizace (zajištění základní infrastruktury obcí)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Podpora obcí s 3001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‒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10 000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obyvateli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cílem zejména stabilizace (zajištění základní infrastruktury obcí)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Podpora chytrých měst, obcí a regionů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cílem zejména (pilotní) rozvojové impulzy / iniciativy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Vesnice roku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motivace / ocenění obcí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Podpora rozvoje HSOÚ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cílem zvýšit investiční připravenost / AbCap obcí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‒ stabilizace i rozvoj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Podpora vládou doporučených projektů v oblasti rozvoje regionů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podpora mimořádných projektů národního zájmu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Náklady státu na administraci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 zajištění rychlé a efektivní správy programu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12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720080"/>
          </a:xfrm>
        </p:spPr>
        <p:txBody>
          <a:bodyPr>
            <a:normAutofit/>
          </a:bodyPr>
          <a:lstStyle/>
          <a:p>
            <a:pPr lvl="0"/>
            <a:r>
              <a:rPr lang="cs-CZ" sz="3200" b="1" cap="small" dirty="0">
                <a:solidFill>
                  <a:srgbClr val="000099"/>
                </a:solidFill>
                <a:ea typeface="+mj-ea"/>
              </a:rPr>
              <a:t>Národní plán obnovy – výzvy pro území</a:t>
            </a:r>
            <a:endParaRPr lang="cs-CZ" sz="32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E37FE5D-0868-4D65-A633-350F6A198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5400600" cy="12751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71;g252369ed101_0_586">
            <a:extLst>
              <a:ext uri="{FF2B5EF4-FFF2-40B4-BE49-F238E27FC236}">
                <a16:creationId xmlns:a16="http://schemas.microsoft.com/office/drawing/2014/main" id="{6A002262-33C3-A29C-590C-050F82BD875E}"/>
              </a:ext>
            </a:extLst>
          </p:cNvPr>
          <p:cNvSpPr txBox="1">
            <a:spLocks/>
          </p:cNvSpPr>
          <p:nvPr/>
        </p:nvSpPr>
        <p:spPr>
          <a:xfrm>
            <a:off x="-252536" y="1916832"/>
            <a:ext cx="9289032" cy="494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66800" marR="0" lvl="1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Výzvy na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přípravu projektů obcí, měst a městských částí, krajů, DSO a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 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společenství obcí </a:t>
            </a:r>
            <a:r>
              <a:rPr kumimoji="0" lang="cs-CZ" sz="200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atd.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za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1,42 mld. Kč.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sym typeface="Arial"/>
              </a:rPr>
              <a:t>[</a:t>
            </a:r>
            <a:r>
              <a:rPr lang="cs-CZ" sz="2000" kern="0" dirty="0">
                <a:solidFill>
                  <a:srgbClr val="000099"/>
                </a:solidFill>
                <a:latin typeface="+mn-lt"/>
                <a:ea typeface="+mn-ea"/>
              </a:rPr>
              <a:t>4.1.3 NPO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  <a:p>
            <a:pPr marL="1524000" lvl="2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b="1" kern="0" dirty="0">
                <a:solidFill>
                  <a:srgbClr val="000099"/>
                </a:solidFill>
                <a:latin typeface="+mn-lt"/>
              </a:rPr>
              <a:t>5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 výzev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(pořád </a:t>
            </a:r>
            <a:r>
              <a:rPr kumimoji="0" lang="cs-CZ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otevřena výzva č. 5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, </a:t>
            </a:r>
            <a:r>
              <a:rPr lang="cs-CZ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sleduj zde</a:t>
            </a:r>
            <a:r>
              <a:rPr lang="cs-CZ" dirty="0">
                <a:solidFill>
                  <a:srgbClr val="000099"/>
                </a:solidFill>
                <a:latin typeface="+mn-lt"/>
              </a:rPr>
              <a:t>),</a:t>
            </a:r>
          </a:p>
          <a:p>
            <a:pPr marL="1981200" lvl="3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rgbClr val="000099"/>
                </a:solidFill>
                <a:latin typeface="+mn-lt"/>
              </a:rPr>
              <a:t>1. výzva </a:t>
            </a:r>
            <a:r>
              <a:rPr lang="cs-CZ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projekty dostupného nájemního bydlení – 150 mil. Kč, uzavřena 30. 4., podáno 157 žádostí, podpořeno 72 projektů</a:t>
            </a:r>
          </a:p>
          <a:p>
            <a:pPr marL="1981200" lvl="3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2. výzva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velké projekty – 500 mil. Kč, podáno 74 projektů za 1,4 mld. Kč, probíhá výběr RSK, </a:t>
            </a:r>
            <a:r>
              <a:rPr lang="cs-CZ" dirty="0">
                <a:hlinkClick r:id="rId5"/>
              </a:rPr>
              <a:t>aktuality sleduj na webu</a:t>
            </a:r>
            <a:endParaRPr lang="cs-CZ" dirty="0"/>
          </a:p>
          <a:p>
            <a:pPr marL="1981200" lvl="3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3. výzva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příprava malých projektů – 300 mil. Kč, podáno 392 žádostí za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 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cca 838 mil. Kč, podpořeno 140 projektů, </a:t>
            </a:r>
            <a:r>
              <a:rPr lang="cs-CZ" dirty="0">
                <a:hlinkClick r:id="rId6"/>
              </a:rPr>
              <a:t>seznam zde</a:t>
            </a: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981200" lvl="3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výzva – malé projekty k realizaci – 70 mil. Kč, podpořeno 40 projektů, </a:t>
            </a:r>
            <a:r>
              <a:rPr lang="cs-CZ" dirty="0">
                <a:hlinkClick r:id="rId7"/>
              </a:rPr>
              <a:t>seznam zde</a:t>
            </a:r>
            <a:endParaRPr lang="cs-CZ" dirty="0"/>
          </a:p>
          <a:p>
            <a:pPr marL="1981200" lvl="3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5. výzva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projekty dostupného (včetně sociálního) bydlení – 400 mil. Kč, příjem žádostí od 2. 5. do 30. 10. 2024,</a:t>
            </a:r>
            <a:r>
              <a:rPr lang="cs-CZ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aktuálně podáno 157 žádostí za 516 mil. Kč,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cs-CZ" dirty="0">
                <a:hlinkClick r:id="rId8"/>
              </a:rPr>
              <a:t>stav podaných žádostí sleduj na webu</a:t>
            </a: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26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38279"/>
            <a:ext cx="8712968" cy="720080"/>
          </a:xfrm>
        </p:spPr>
        <p:txBody>
          <a:bodyPr>
            <a:normAutofit/>
          </a:bodyPr>
          <a:lstStyle/>
          <a:p>
            <a:pPr lvl="0"/>
            <a:r>
              <a:rPr lang="cs-CZ" sz="3200" b="1" cap="small" dirty="0">
                <a:solidFill>
                  <a:srgbClr val="000099"/>
                </a:solidFill>
                <a:ea typeface="+mj-ea"/>
              </a:rPr>
              <a:t>Národní plán obnovy – výzvy pro území</a:t>
            </a:r>
            <a:endParaRPr lang="cs-CZ" sz="20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E37FE5D-0868-4D65-A633-350F6A198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5400600" cy="12751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71;g252369ed101_0_586">
            <a:extLst>
              <a:ext uri="{FF2B5EF4-FFF2-40B4-BE49-F238E27FC236}">
                <a16:creationId xmlns:a16="http://schemas.microsoft.com/office/drawing/2014/main" id="{6A002262-33C3-A29C-590C-050F82BD875E}"/>
              </a:ext>
            </a:extLst>
          </p:cNvPr>
          <p:cNvSpPr txBox="1">
            <a:spLocks/>
          </p:cNvSpPr>
          <p:nvPr/>
        </p:nvSpPr>
        <p:spPr>
          <a:xfrm>
            <a:off x="-252536" y="2132856"/>
            <a:ext cx="9289032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66800" marR="0" lvl="1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Výzvy na demonstrativní aplikace ekosystému sítí 5G pro chytrá města, obce a regiony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Arial"/>
              </a:rPr>
              <a:t>[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1.4.1.6</a:t>
            </a:r>
            <a:r>
              <a:rPr lang="cs-CZ" sz="2000" kern="0" dirty="0">
                <a:solidFill>
                  <a:srgbClr val="000099"/>
                </a:solidFill>
                <a:latin typeface="+mn-lt"/>
              </a:rPr>
              <a:t>]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 za cca 721,5 mil. Kč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výzvy již uzavřeny, do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 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druhé velké výzvy předloženo 77 žádostí (za 939 mil. Kč, alokace výzvy cca 632 mil. Kč), podpořeno 53 žádostí</a:t>
            </a:r>
          </a:p>
          <a:p>
            <a:pPr marL="1524000" lvl="2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sz="1800" kern="0" dirty="0">
                <a:solidFill>
                  <a:srgbClr val="000099"/>
                </a:solidFill>
                <a:latin typeface="+mn-lt"/>
              </a:rPr>
              <a:t>Plán vyhlášení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 3. výzvy (do konce listopadu 2024)</a:t>
            </a:r>
          </a:p>
          <a:p>
            <a:pPr marL="1066800" marR="0" lvl="1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Arial"/>
              </a:rPr>
              <a:t>Revitalizace brownfieldů [2.8]</a:t>
            </a:r>
          </a:p>
          <a:p>
            <a:pPr marL="1524000" lvl="2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sz="1800" kern="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Podpořeno 16 velkých brownfieldů (11 rekonstrukcí s dotací 1,37 mld. Kč, 5 demolic s novou výstavbou s dotací 630 mil. Kč)</a:t>
            </a:r>
          </a:p>
          <a:p>
            <a:pPr marL="1524000" lvl="2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Arial"/>
              </a:rPr>
              <a:t>Podpořeno 48 m</a:t>
            </a:r>
            <a:r>
              <a:rPr lang="cs-CZ" sz="1800" kern="0" dirty="0" err="1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alých</a:t>
            </a:r>
            <a:r>
              <a:rPr lang="cs-CZ" sz="1800" kern="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 brownfieldů (rekonstrukce, přírodní úložiště uhlíku)</a:t>
            </a:r>
          </a:p>
          <a:p>
            <a:pPr marL="1524000" lvl="2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1E4E7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sz="1800" kern="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Ve vyhodnocení </a:t>
            </a:r>
            <a:r>
              <a:rPr lang="cs-CZ" sz="1800" kern="0" dirty="0" err="1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posl</a:t>
            </a:r>
            <a:r>
              <a:rPr lang="cs-CZ" sz="1800" kern="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. výzva na vznik </a:t>
            </a:r>
            <a:r>
              <a:rPr lang="cs-CZ" sz="1800" kern="0" dirty="0" err="1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přír</a:t>
            </a:r>
            <a:r>
              <a:rPr lang="cs-CZ" sz="1800" kern="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. úložiště uhlíku (konec 16. 10.)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518212"/>
      </p:ext>
    </p:extLst>
  </p:cSld>
  <p:clrMapOvr>
    <a:masterClrMapping/>
  </p:clrMapOvr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MR_sir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R_Prezentace_šablona" id="{84BE1535-A23F-4BDF-A902-1F1A29F968B1}" vid="{3B75285E-F377-45BB-A88F-01D9B34041C0}"/>
    </a:ext>
  </a:extLst>
</a:theme>
</file>

<file path=ppt/theme/theme4.xml><?xml version="1.0" encoding="utf-8"?>
<a:theme xmlns:a="http://schemas.openxmlformats.org/drawingml/2006/main" name="MMR_sir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R_Prezentace_šablona" id="{980E617E-8468-4077-B8FE-A2AFF8367593}" vid="{4F0A19A6-3BC9-4E1C-9262-D0905AD0C858}"/>
    </a:ext>
  </a:extLst>
</a:theme>
</file>

<file path=ppt/theme/theme5.xml><?xml version="1.0" encoding="utf-8"?>
<a:theme xmlns:a="http://schemas.openxmlformats.org/drawingml/2006/main" name="Motiv Office">
  <a:themeElements>
    <a:clrScheme name="Vlastní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4193"/>
      </a:accent1>
      <a:accent2>
        <a:srgbClr val="4769A8"/>
      </a:accent2>
      <a:accent3>
        <a:srgbClr val="7590BF"/>
      </a:accent3>
      <a:accent4>
        <a:srgbClr val="A3B3D2"/>
      </a:accent4>
      <a:accent5>
        <a:srgbClr val="D1DAEB"/>
      </a:accent5>
      <a:accent6>
        <a:srgbClr val="E8ECF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nteract III">
  <a:themeElements>
    <a:clrScheme name="Úvodní list 2">
      <a:dk1>
        <a:srgbClr val="000000"/>
      </a:dk1>
      <a:lt1>
        <a:srgbClr val="FFFFFF"/>
      </a:lt1>
      <a:dk2>
        <a:srgbClr val="000099"/>
      </a:dk2>
      <a:lt2>
        <a:srgbClr val="EEECE1"/>
      </a:lt2>
      <a:accent1>
        <a:srgbClr val="000099"/>
      </a:accent1>
      <a:accent2>
        <a:srgbClr val="00AF3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38"/>
      </a:accent6>
      <a:hlink>
        <a:srgbClr val="00AF3F"/>
      </a:hlink>
      <a:folHlink>
        <a:srgbClr val="868686"/>
      </a:folHlink>
    </a:clrScheme>
    <a:fontScheme name="1_Úvodní lis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vodní list 1">
        <a:dk1>
          <a:srgbClr val="000000"/>
        </a:dk1>
        <a:lt1>
          <a:srgbClr val="FFFFFF"/>
        </a:lt1>
        <a:dk2>
          <a:srgbClr val="262626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ní list 2">
        <a:dk1>
          <a:srgbClr val="000000"/>
        </a:dk1>
        <a:lt1>
          <a:srgbClr val="FFFFFF"/>
        </a:lt1>
        <a:dk2>
          <a:srgbClr val="000099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nitřní list s nadpisem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2.xml><?xml version="1.0" encoding="utf-8"?>
<a:themeOverride xmlns:a="http://schemas.openxmlformats.org/drawingml/2006/main">
  <a:clrScheme name="Vnitřní list bez nadpisu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3.xml><?xml version="1.0" encoding="utf-8"?>
<a:themeOverride xmlns:a="http://schemas.openxmlformats.org/drawingml/2006/main">
  <a:clrScheme name="Vnitřní list s odrážkami 1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3954</TotalTime>
  <Words>1005</Words>
  <Application>Microsoft Office PowerPoint</Application>
  <PresentationFormat>Předvádění na obrazovce (4:3)</PresentationFormat>
  <Paragraphs>89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10</vt:i4>
      </vt:variant>
    </vt:vector>
  </HeadingPairs>
  <TitlesOfParts>
    <vt:vector size="20" baseType="lpstr">
      <vt:lpstr>Arial</vt:lpstr>
      <vt:lpstr>Calibri</vt:lpstr>
      <vt:lpstr>Candara</vt:lpstr>
      <vt:lpstr>Wingdings</vt:lpstr>
      <vt:lpstr>MMR_klas</vt:lpstr>
      <vt:lpstr>1_MMR_klas</vt:lpstr>
      <vt:lpstr>2_MMR_sir</vt:lpstr>
      <vt:lpstr>MMR_sir</vt:lpstr>
      <vt:lpstr>Motiv Office</vt:lpstr>
      <vt:lpstr>Interact III</vt:lpstr>
      <vt:lpstr>Národní dotační programy a Národní plán obnovy Ministerstva pro místní rozvoj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Podvýbor pro územní dimenzi NPO  21. 7. 2022</dc:title>
  <dc:creator>Mohylová Marie</dc:creator>
  <cp:lastModifiedBy>MIHULOVÁ Lucie, Ing.</cp:lastModifiedBy>
  <cp:revision>122</cp:revision>
  <dcterms:created xsi:type="dcterms:W3CDTF">2022-07-20T11:10:01Z</dcterms:created>
  <dcterms:modified xsi:type="dcterms:W3CDTF">2024-10-31T13:57:07Z</dcterms:modified>
</cp:coreProperties>
</file>