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96" r:id="rId5"/>
    <p:sldId id="297" r:id="rId6"/>
    <p:sldId id="298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CA9A3019-DEC4-4D07-8881-237085B666BA}"/>
              </a:ext>
            </a:extLst>
          </p:cNvPr>
          <p:cNvSpPr/>
          <p:nvPr userDrawn="1"/>
        </p:nvSpPr>
        <p:spPr>
          <a:xfrm>
            <a:off x="0" y="-82703"/>
            <a:ext cx="12256656" cy="6355360"/>
          </a:xfrm>
          <a:prstGeom prst="rect">
            <a:avLst/>
          </a:prstGeom>
          <a:solidFill>
            <a:srgbClr val="262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7A15A680-A1B4-4647-9E21-8A18648FA1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" y="6208005"/>
            <a:ext cx="12191993" cy="64507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09D4BF0-DF62-4541-9830-E5CD7A38B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707" y="2123596"/>
            <a:ext cx="10691092" cy="147844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7EFF5E-43BD-404B-9501-AFDE01A85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708" y="3805640"/>
            <a:ext cx="106910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D3C88B-B947-4AED-9AFD-B0938C06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708" y="5610837"/>
            <a:ext cx="2743200" cy="365125"/>
          </a:xfrm>
        </p:spPr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1B3811-E05A-4768-A5B2-CEC16C95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610837"/>
            <a:ext cx="4114800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AE10BC-868E-4D05-8911-CAAE5794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610836"/>
            <a:ext cx="2743200" cy="365125"/>
          </a:xfrm>
        </p:spPr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470CB97-9CA7-44B3-8A89-11D00735745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6" y="467835"/>
            <a:ext cx="232773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01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FCA7C-12C9-480E-8970-910748A40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02292-AFB7-4E57-A62E-36A3B1760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C30C61-783B-4A93-8148-D0DD8F068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777680-F573-4C4E-B808-568198FE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A9D2E9-749A-4DB9-9301-D4022556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B5BB27-D988-4D92-81EF-82064CAD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54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003AE-63AA-4681-A0F1-47E50AD0A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D2316A-D291-4041-9B92-704C4E785A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88659D-EC46-4CF2-A55C-2B84E9F3E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53E23F-5FE1-470B-B27B-4366FF404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9EE680-8862-45B8-B895-2A867ED5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C53A5F-D655-429E-804A-CE18E797D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17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B4C41-BD70-4AD9-9BBD-C2FDA808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D520234-8DF2-42BD-B3E3-0582323D9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AF895D-867E-4E7F-A7EC-4793A92CC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4522EA-E8FF-4E4D-BC4C-CBB5F1477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ED23F-A02E-438E-AA46-217A2C1D7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929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04F37F-CD0D-4615-8D5E-64BC2E58D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9EB4D3-35CE-4214-A0F6-AD71E28E1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E167F-8D93-4617-A8CC-147213EA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6CC6E4-80A8-44DB-A8B5-90140414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0E9D2C-8E6A-4032-896A-C47BFA73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88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B48C9-383B-4B99-9F9D-107B877F1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4" y="396167"/>
            <a:ext cx="10864273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54C9E-0A93-4801-AE3B-612381ED9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4" y="1856667"/>
            <a:ext cx="10864273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695033-9D44-407E-97E5-9F7F028B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42DA8E-0AD1-437C-A69F-D97234436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76EC17-F80F-4B59-A265-BBB6EA3F6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7F44FC38-7170-49F0-BDC7-131BFEB4C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" y="6208005"/>
            <a:ext cx="12191993" cy="64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25F4D-9FA1-4A98-8202-432ECBC4D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473" y="396167"/>
            <a:ext cx="10901218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DA14A-5587-4454-A203-2211C7421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473" y="1856667"/>
            <a:ext cx="5128491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31000E-BE02-4AC3-8BBF-B00177F63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8527" y="1856667"/>
            <a:ext cx="51300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576CDD-EDA8-455F-BE97-8E451514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27829-445F-4277-A073-EE8D0839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F09B35-54CE-454E-812D-750326843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BA96FE0-0CED-49C4-9283-E6A1E5CB0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" y="6208005"/>
            <a:ext cx="12191993" cy="64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8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F1AE7-1E7F-434C-BB41-70268F3B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60" y="400203"/>
            <a:ext cx="10881158" cy="11844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4E02D3-560B-49BC-9586-66316C43E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060" y="1716241"/>
            <a:ext cx="51084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A5882C-2858-452C-B6B7-A7953B678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060" y="2540153"/>
            <a:ext cx="510843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B8A0D02-71C7-491D-AF75-BE5021C66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8549" y="1716241"/>
            <a:ext cx="511766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5CB7CB-3F42-4A51-8D40-018929B68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8549" y="2540153"/>
            <a:ext cx="5117669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44FE7C9-709C-40CC-A95D-33A32507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B70C2C8-990B-47A7-B618-47DF0FD7E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08D573B-0CC7-4346-A8DF-6974A2C5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Grafický objekt 9">
            <a:extLst>
              <a:ext uri="{FF2B5EF4-FFF2-40B4-BE49-F238E27FC236}">
                <a16:creationId xmlns:a16="http://schemas.microsoft.com/office/drawing/2014/main" id="{F51A6122-9DEF-4C68-AB47-7C77B771D2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" y="6208005"/>
            <a:ext cx="12191993" cy="64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2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C0F8B-31FE-40E2-9A4D-FDA5853AC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18" y="559088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4689D03-69CF-433B-9350-1E271E376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49C267-A832-4ADA-8D81-A328238B8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E48F4A-75F1-45ED-85B8-820ECEC5A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07BC2BAE-9F70-4468-AF62-C5AC85D0A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" y="6208005"/>
            <a:ext cx="12191993" cy="64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2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DAEAD561-9B5E-4749-AD75-B4682BAA28AA}"/>
              </a:ext>
            </a:extLst>
          </p:cNvPr>
          <p:cNvSpPr/>
          <p:nvPr userDrawn="1"/>
        </p:nvSpPr>
        <p:spPr>
          <a:xfrm>
            <a:off x="0" y="-82703"/>
            <a:ext cx="12256656" cy="6355360"/>
          </a:xfrm>
          <a:prstGeom prst="rect">
            <a:avLst/>
          </a:prstGeom>
          <a:solidFill>
            <a:srgbClr val="262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30F39C-9E3F-4C59-AC17-CC1B7AD769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284" y="2501716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Děkuji za Vaši pozornost!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BDFCF2A-4BAC-4A27-853B-285D2C5C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FC9AE4-B1AC-4368-91C0-09F5952CB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51CBE7-C5D0-4B17-96FE-C67532BA6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868A48A-E0B9-4DB5-8044-033DAA8405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" y="6208005"/>
            <a:ext cx="12191993" cy="645079"/>
          </a:xfrm>
          <a:prstGeom prst="rect">
            <a:avLst/>
          </a:prstGeom>
        </p:spPr>
      </p:pic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64469395-B1AE-47E3-AB35-B04DA4483D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8285" y="4076254"/>
            <a:ext cx="10515599" cy="18827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BEA64E4-1383-4BFC-90B0-20911E6FD15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6" y="467835"/>
            <a:ext cx="232773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3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D0554570-677E-4C36-8DD6-9E0F9E673C20}"/>
              </a:ext>
            </a:extLst>
          </p:cNvPr>
          <p:cNvSpPr/>
          <p:nvPr userDrawn="1"/>
        </p:nvSpPr>
        <p:spPr>
          <a:xfrm>
            <a:off x="0" y="-82703"/>
            <a:ext cx="12192000" cy="6355360"/>
          </a:xfrm>
          <a:prstGeom prst="rect">
            <a:avLst/>
          </a:prstGeom>
          <a:solidFill>
            <a:srgbClr val="262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123DA37-F1AC-4724-92A5-6FF5E12A5C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" y="6208005"/>
            <a:ext cx="12191993" cy="64507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B4D231C-0717-4827-B4CF-F5FD3143BC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90" y="1025823"/>
            <a:ext cx="5098472" cy="362663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FB338E4-4DEB-48C1-A03F-8311B6E7ECE3}"/>
              </a:ext>
            </a:extLst>
          </p:cNvPr>
          <p:cNvSpPr txBox="1"/>
          <p:nvPr userDrawn="1"/>
        </p:nvSpPr>
        <p:spPr>
          <a:xfrm>
            <a:off x="8712141" y="4862994"/>
            <a:ext cx="43978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chemeClr val="bg1"/>
                </a:solidFill>
                <a:latin typeface="Paralucent Text Book" panose="00000400000000000000" pitchFamily="50" charset="-18"/>
              </a:rPr>
              <a:t>Clarion</a:t>
            </a:r>
            <a:r>
              <a:rPr lang="cs-CZ" sz="2000" dirty="0">
                <a:solidFill>
                  <a:schemeClr val="bg1"/>
                </a:solidFill>
                <a:latin typeface="Paralucent Text Book" panose="00000400000000000000" pitchFamily="50" charset="-18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ralucent Text Book" panose="00000400000000000000" pitchFamily="50" charset="-18"/>
              </a:rPr>
              <a:t>Congress</a:t>
            </a:r>
            <a:r>
              <a:rPr lang="cs-CZ" sz="2000" dirty="0">
                <a:solidFill>
                  <a:schemeClr val="bg1"/>
                </a:solidFill>
                <a:latin typeface="Paralucent Text Book" panose="00000400000000000000" pitchFamily="50" charset="-18"/>
              </a:rPr>
              <a:t> Hotel</a:t>
            </a:r>
            <a:endParaRPr lang="en-US" sz="2000" dirty="0">
              <a:solidFill>
                <a:schemeClr val="bg1"/>
              </a:solidFill>
              <a:latin typeface="Paralucent Text Book" panose="00000400000000000000" pitchFamily="50" charset="-18"/>
            </a:endParaRPr>
          </a:p>
          <a:p>
            <a:r>
              <a:rPr lang="cs-CZ" sz="2600" b="1" dirty="0">
                <a:solidFill>
                  <a:schemeClr val="bg1"/>
                </a:solidFill>
                <a:latin typeface="Paralucent Bold" pitchFamily="50" charset="-18"/>
              </a:rPr>
              <a:t>Olomouc</a:t>
            </a:r>
            <a:endParaRPr lang="cs-CZ" sz="2600" dirty="0">
              <a:solidFill>
                <a:schemeClr val="bg1"/>
              </a:solidFill>
              <a:latin typeface="Paralucent Bold" pitchFamily="50" charset="-18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22632BA-2D8D-4DFD-A3F5-315008B09E83}"/>
              </a:ext>
            </a:extLst>
          </p:cNvPr>
          <p:cNvSpPr txBox="1"/>
          <p:nvPr userDrawn="1"/>
        </p:nvSpPr>
        <p:spPr>
          <a:xfrm>
            <a:off x="8729558" y="4322766"/>
            <a:ext cx="49186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chemeClr val="bg1"/>
                </a:solidFill>
                <a:latin typeface="Paralucent Bold" pitchFamily="50" charset="-18"/>
              </a:rPr>
              <a:t>5. 11. – 6. 11. 2024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71F2EC9-2F29-4089-A70D-27F78A4AE21A}"/>
              </a:ext>
            </a:extLst>
          </p:cNvPr>
          <p:cNvSpPr/>
          <p:nvPr userDrawn="1"/>
        </p:nvSpPr>
        <p:spPr>
          <a:xfrm>
            <a:off x="553202" y="5196984"/>
            <a:ext cx="73896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Paralucent Text Book" panose="00000400000000000000" pitchFamily="50" charset="-18"/>
              </a:rPr>
              <a:t>konference Ministerstva vnitra</a:t>
            </a:r>
          </a:p>
        </p:txBody>
      </p:sp>
    </p:spTree>
    <p:extLst>
      <p:ext uri="{BB962C8B-B14F-4D97-AF65-F5344CB8AC3E}">
        <p14:creationId xmlns:p14="http://schemas.microsoft.com/office/powerpoint/2010/main" val="342908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622632BA-2D8D-4DFD-A3F5-315008B09E83}"/>
              </a:ext>
            </a:extLst>
          </p:cNvPr>
          <p:cNvSpPr txBox="1"/>
          <p:nvPr userDrawn="1"/>
        </p:nvSpPr>
        <p:spPr>
          <a:xfrm>
            <a:off x="8729558" y="4322766"/>
            <a:ext cx="49186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chemeClr val="bg1"/>
                </a:solidFill>
                <a:latin typeface="Paralucent Bold" pitchFamily="50" charset="-18"/>
              </a:rPr>
              <a:t>5. 11. – 6. 11. 2024</a:t>
            </a:r>
          </a:p>
        </p:txBody>
      </p:sp>
    </p:spTree>
    <p:extLst>
      <p:ext uri="{BB962C8B-B14F-4D97-AF65-F5344CB8AC3E}">
        <p14:creationId xmlns:p14="http://schemas.microsoft.com/office/powerpoint/2010/main" val="362787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5B532-BDB1-4952-B320-077B6E94E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231C42-F8B6-4A56-A3B5-FB130A80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89A089-EDF5-468B-9306-8B521BB5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CC52B6-1E7E-4571-99D3-32D4274B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39934F-B820-4C9D-B19A-10CBF3AB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36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9582DA-0DF5-47F4-A34D-A60E29A1D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50ED6D-7A99-49A0-B08B-066AE1AEB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DC447F-1912-45BC-8CF4-EB2B10BC7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CA173-2FCC-4B06-B085-D838B4AC07E5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A54AA3-35A5-4955-8B1D-8B272798B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D1B8E7-DF1C-421A-9259-00F8FF663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E0280-B771-46D9-A3AF-BB763641A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61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60" r:id="rId6"/>
    <p:sldLayoutId id="2147483655" r:id="rId7"/>
    <p:sldLayoutId id="2147483661" r:id="rId8"/>
    <p:sldLayoutId id="214748365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valitavs.cz/" TargetMode="External"/><Relationship Id="rId2" Type="http://schemas.openxmlformats.org/officeDocument/2006/relationships/hyperlink" Target="mailto:jakub.janura@mvcr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89E9B-EB93-4013-8202-246F45F2A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402" y="1732119"/>
            <a:ext cx="12050598" cy="23063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  <a:t>Kulatý stůl pro příjemce dotací: dotační příležitosti na lokální úrovni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6F4E25-1F11-439E-90F5-A43459E26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1004" y="4411746"/>
            <a:ext cx="8405879" cy="1649376"/>
          </a:xfrm>
        </p:spPr>
        <p:txBody>
          <a:bodyPr>
            <a:normAutofit fontScale="55000" lnSpcReduction="20000"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900" b="1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Modera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ce:</a:t>
            </a:r>
          </a:p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2900" b="1" i="0" u="none" strike="noStrike" cap="none" spc="0" normalizeH="0" baseline="0" dirty="0">
              <a:ln>
                <a:noFill/>
              </a:ln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 Light"/>
            </a:endParaRPr>
          </a:p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900" b="1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Mgr. Jakub Jaňura </a:t>
            </a:r>
          </a:p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vedoucí oddělení koordinace veřejné správy a mezinárodních vztahů </a:t>
            </a:r>
            <a:endParaRPr kumimoji="0" lang="cs-CZ" sz="2900" b="1" i="0" u="none" strike="noStrike" cap="none" spc="0" normalizeH="0" baseline="0" dirty="0">
              <a:ln>
                <a:noFill/>
              </a:ln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 Light"/>
            </a:endParaRPr>
          </a:p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odbor strategického rozvoje a koordinace veřejné správy</a:t>
            </a:r>
          </a:p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900" b="0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Ministerstvo</a:t>
            </a:r>
            <a:r>
              <a:rPr kumimoji="0" lang="cs-CZ" sz="2900" b="0" i="0" u="none" strike="noStrike" cap="none" spc="0" normalizeH="0" dirty="0">
                <a:ln>
                  <a:noFill/>
                </a:ln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 vnitra ČR</a:t>
            </a:r>
            <a:endParaRPr kumimoji="0" lang="cs-CZ" sz="2900" b="0" i="0" u="none" strike="noStrike" cap="none" spc="0" normalizeH="0" baseline="0" dirty="0">
              <a:ln>
                <a:noFill/>
              </a:ln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 Ligh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88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8EB4B-C3C2-B28B-5B0E-B2276FE1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4" y="1036320"/>
            <a:ext cx="10864273" cy="685410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Panelisté</a:t>
            </a:r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03AE6-A59F-A7D7-71AA-2290AB39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4" y="1856667"/>
            <a:ext cx="11347231" cy="37522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000" b="0" i="0" u="none" strike="noStrike" baseline="0" dirty="0">
                <a:latin typeface="Paralucent-Light"/>
              </a:rPr>
              <a:t>DSO </a:t>
            </a:r>
            <a:r>
              <a:rPr lang="cs-CZ" sz="3000" b="0" i="0" u="none" strike="noStrike" baseline="0" dirty="0" err="1">
                <a:latin typeface="Paralucent-Light"/>
              </a:rPr>
              <a:t>Šternbersko</a:t>
            </a:r>
            <a:r>
              <a:rPr lang="cs-CZ" sz="3000" b="0" i="0" u="none" strike="noStrike" baseline="0" dirty="0">
                <a:latin typeface="Paralucent-Light"/>
              </a:rPr>
              <a:t> – </a:t>
            </a:r>
            <a:r>
              <a:rPr lang="cs-CZ" sz="3000" b="1" i="0" u="none" strike="noStrike" baseline="0" dirty="0">
                <a:latin typeface="Paralucent-Bold"/>
              </a:rPr>
              <a:t>Mgr. Pavel Roubínek, Ph.D., </a:t>
            </a:r>
            <a:r>
              <a:rPr lang="cs-CZ" sz="3000" b="0" i="0" u="none" strike="noStrike" baseline="0" dirty="0">
                <a:latin typeface="Paralucent-Light"/>
              </a:rPr>
              <a:t>starosta obce </a:t>
            </a:r>
            <a:r>
              <a:rPr lang="cs-CZ" sz="3000" b="0" i="0" u="none" strike="noStrike" baseline="0" dirty="0" err="1">
                <a:latin typeface="Paralucent-Light"/>
              </a:rPr>
              <a:t>Starnov</a:t>
            </a:r>
            <a:r>
              <a:rPr lang="cs-CZ" sz="3000" b="0" i="0" u="none" strike="noStrike" baseline="0" dirty="0">
                <a:latin typeface="Paralucent-Light"/>
              </a:rPr>
              <a:t>,</a:t>
            </a:r>
          </a:p>
          <a:p>
            <a:pPr>
              <a:lnSpc>
                <a:spcPct val="100000"/>
              </a:lnSpc>
            </a:pPr>
            <a:r>
              <a:rPr lang="cs-CZ" sz="3000" b="0" i="0" u="none" strike="noStrike" baseline="0" dirty="0">
                <a:latin typeface="Paralucent-Light"/>
              </a:rPr>
              <a:t>MAS </a:t>
            </a:r>
            <a:r>
              <a:rPr lang="cs-CZ" sz="3000" b="0" i="0" u="none" strike="noStrike" baseline="0" dirty="0" err="1">
                <a:latin typeface="Paralucent-Light"/>
              </a:rPr>
              <a:t>Podbrněnsko</a:t>
            </a:r>
            <a:r>
              <a:rPr lang="cs-CZ" sz="3000" b="0" i="0" u="none" strike="noStrike" baseline="0" dirty="0">
                <a:latin typeface="Paralucent-Light"/>
              </a:rPr>
              <a:t> – </a:t>
            </a:r>
            <a:r>
              <a:rPr lang="cs-CZ" sz="3000" b="1" i="0" u="none" strike="noStrike" baseline="0" dirty="0">
                <a:latin typeface="Paralucent-Bold"/>
              </a:rPr>
              <a:t>Mgr. Jan Oujeský, </a:t>
            </a:r>
            <a:r>
              <a:rPr lang="cs-CZ" sz="3000" i="0" u="none" strike="noStrike" baseline="0" dirty="0">
                <a:latin typeface="Paralucent-Bold"/>
              </a:rPr>
              <a:t>manažer MAS</a:t>
            </a:r>
          </a:p>
          <a:p>
            <a:pPr>
              <a:lnSpc>
                <a:spcPct val="100000"/>
              </a:lnSpc>
            </a:pPr>
            <a:r>
              <a:rPr lang="cs-CZ" sz="3000" b="0" i="0" u="none" strike="noStrike" baseline="0" dirty="0">
                <a:latin typeface="Paralucent-Light"/>
              </a:rPr>
              <a:t>Euroregion Pomoraví – </a:t>
            </a:r>
            <a:r>
              <a:rPr lang="cs-CZ" sz="3000" b="1" i="0" u="none" strike="noStrike" baseline="0" dirty="0">
                <a:latin typeface="Paralucent-Bold"/>
              </a:rPr>
              <a:t>Mgr. Jan Kuchyňka</a:t>
            </a:r>
            <a:r>
              <a:rPr lang="cs-CZ" sz="3000" b="0" i="0" u="none" strike="noStrike" baseline="0" dirty="0">
                <a:latin typeface="Paralucent-Light"/>
              </a:rPr>
              <a:t>, projektový manažer</a:t>
            </a:r>
          </a:p>
          <a:p>
            <a:pPr>
              <a:lnSpc>
                <a:spcPct val="100000"/>
              </a:lnSpc>
            </a:pPr>
            <a:r>
              <a:rPr lang="cs-CZ" sz="3000" b="0" i="0" u="none" strike="noStrike" baseline="0" dirty="0">
                <a:latin typeface="Paralucent-Light"/>
              </a:rPr>
              <a:t>RRA Východní Moravy – </a:t>
            </a:r>
            <a:r>
              <a:rPr lang="cs-CZ" sz="3000" b="1" i="0" u="none" strike="noStrike" baseline="0" dirty="0">
                <a:latin typeface="Paralucent-Bold"/>
              </a:rPr>
              <a:t>Mgr. Tomáš </a:t>
            </a:r>
            <a:r>
              <a:rPr lang="cs-CZ" sz="3000" b="1" i="0" u="none" strike="noStrike" baseline="0" dirty="0" err="1">
                <a:latin typeface="Paralucent-Bold"/>
              </a:rPr>
              <a:t>Jurčeka</a:t>
            </a:r>
            <a:r>
              <a:rPr lang="cs-CZ" sz="3000" b="0" i="0" u="none" strike="noStrike" baseline="0" dirty="0">
                <a:latin typeface="Paralucent-Light"/>
              </a:rPr>
              <a:t>, obchodní ředitel</a:t>
            </a:r>
          </a:p>
          <a:p>
            <a:pPr>
              <a:lnSpc>
                <a:spcPct val="100000"/>
              </a:lnSpc>
            </a:pPr>
            <a:r>
              <a:rPr lang="cs-CZ" sz="3000" dirty="0">
                <a:latin typeface="Paralucent-Light"/>
              </a:rPr>
              <a:t>SFPI </a:t>
            </a:r>
            <a:r>
              <a:rPr lang="cs-CZ" sz="3000" b="0" i="0" u="none" strike="noStrike" baseline="0" dirty="0">
                <a:latin typeface="Paralucent-Light"/>
              </a:rPr>
              <a:t>– </a:t>
            </a:r>
            <a:r>
              <a:rPr lang="cs-CZ" sz="3000" b="1" i="0" u="none" strike="noStrike" baseline="0" dirty="0">
                <a:latin typeface="Paralucent-Bold"/>
              </a:rPr>
              <a:t>Věra </a:t>
            </a:r>
            <a:r>
              <a:rPr lang="cs-CZ" sz="3000" b="1" i="0" u="none" strike="noStrike" baseline="0" dirty="0" err="1">
                <a:latin typeface="Paralucent-Bold"/>
              </a:rPr>
              <a:t>Šidlíková</a:t>
            </a:r>
            <a:r>
              <a:rPr lang="cs-CZ" sz="3000" b="0" i="0" u="none" strike="noStrike" baseline="0" dirty="0">
                <a:latin typeface="Paralucent-Light"/>
              </a:rPr>
              <a:t>, projektová manažerka</a:t>
            </a:r>
          </a:p>
          <a:p>
            <a:pPr marL="0" indent="0" algn="l">
              <a:buNone/>
            </a:pPr>
            <a:endParaRPr lang="cs-CZ" sz="3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7507D3E-E108-4B5E-8BD0-7757A1CB9D20}"/>
              </a:ext>
            </a:extLst>
          </p:cNvPr>
          <p:cNvSpPr txBox="1"/>
          <p:nvPr/>
        </p:nvSpPr>
        <p:spPr>
          <a:xfrm>
            <a:off x="671945" y="5788111"/>
            <a:ext cx="109809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Aktivita byla zpracována v rámci projektu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Podpora pro příjemce dotací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registrační číslo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CZ.07.01.01/00/22_002/0000022.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je spolufinancován Evropskou unií v rámci operačního programu OPTP – Operační program Technická pomoc 2021-2027.</a:t>
            </a:r>
          </a:p>
        </p:txBody>
      </p:sp>
      <p:pic>
        <p:nvPicPr>
          <p:cNvPr id="1028" name="Picture 4" descr="Vzdělávání (ZŠ - IROP č. 48) - MAS Hřebeny">
            <a:extLst>
              <a:ext uri="{FF2B5EF4-FFF2-40B4-BE49-F238E27FC236}">
                <a16:creationId xmlns:a16="http://schemas.microsoft.com/office/drawing/2014/main" id="{9FEA2C15-71D5-41DF-ABF1-51AC0E641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911" y="248452"/>
            <a:ext cx="4999839" cy="60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EEB516F-A486-4045-BAA4-3800CB498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810" y="248452"/>
            <a:ext cx="2237120" cy="60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34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8EB4B-C3C2-B28B-5B0E-B2276FE1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4" y="1036320"/>
            <a:ext cx="10864273" cy="68541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Diskusní otázky</a:t>
            </a:r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03AE6-A59F-A7D7-71AA-2290AB39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90" y="2346863"/>
            <a:ext cx="11811785" cy="2991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1. </a:t>
            </a:r>
            <a:r>
              <a:rPr lang="cs-CZ" sz="3200" b="1" dirty="0">
                <a:effectLst/>
                <a:latin typeface="Aptos"/>
                <a:ea typeface="Calibri" panose="020F0502020204030204" pitchFamily="34" charset="0"/>
              </a:rPr>
              <a:t>předpoklady obcí k čerpání dotací </a:t>
            </a: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(personální kapacity, strategické uvažování, finanční možnosti, bariéry příjmu dotace, využívání externích služeb)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                - euroregion, MAS, DSO </a:t>
            </a:r>
          </a:p>
          <a:p>
            <a:pPr marL="0" indent="0">
              <a:buNone/>
            </a:pPr>
            <a:r>
              <a:rPr lang="cs-CZ" sz="3200" dirty="0">
                <a:latin typeface="Aptos"/>
                <a:ea typeface="Calibri" panose="020F0502020204030204" pitchFamily="34" charset="0"/>
              </a:rPr>
              <a:t>                - diváci </a:t>
            </a:r>
            <a:endParaRPr lang="cs-CZ" sz="3200" dirty="0">
              <a:effectLst/>
              <a:latin typeface="Aptos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latin typeface="Aptos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5002662-3E26-4691-99D2-F555BEC3AC79}"/>
              </a:ext>
            </a:extLst>
          </p:cNvPr>
          <p:cNvSpPr txBox="1"/>
          <p:nvPr/>
        </p:nvSpPr>
        <p:spPr>
          <a:xfrm>
            <a:off x="671945" y="5788111"/>
            <a:ext cx="109809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Aktivita byla zpracována v rámci projektu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Podpora pro příjemce dotací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registrační číslo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CZ.07.01.01/00/22_002/0000022.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je spolufinancován Evropskou unií v rámci operačního programu OPTP – Operační program Technická pomoc 2021-2027.</a:t>
            </a:r>
          </a:p>
        </p:txBody>
      </p:sp>
      <p:pic>
        <p:nvPicPr>
          <p:cNvPr id="2050" name="Picture 2" descr="Vzdělávání (ZŠ - IROP č. 48) - MAS Hřebeny">
            <a:extLst>
              <a:ext uri="{FF2B5EF4-FFF2-40B4-BE49-F238E27FC236}">
                <a16:creationId xmlns:a16="http://schemas.microsoft.com/office/drawing/2014/main" id="{B2040ADE-2C50-4BEA-8535-3EC5FE0C9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53" y="244087"/>
            <a:ext cx="5629890" cy="68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CC16150-851A-4F51-9412-F8854C5FD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874" y="293766"/>
            <a:ext cx="2153859" cy="5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6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8EB4B-C3C2-B28B-5B0E-B2276FE1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45" y="1093984"/>
            <a:ext cx="10864273" cy="68541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Diskusní otázky</a:t>
            </a:r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03AE6-A59F-A7D7-71AA-2290AB39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90" y="2346863"/>
            <a:ext cx="11811785" cy="2991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2. </a:t>
            </a:r>
            <a:r>
              <a:rPr lang="cs-CZ" sz="3200" b="1" dirty="0">
                <a:effectLst/>
                <a:latin typeface="Aptos"/>
                <a:ea typeface="Calibri" panose="020F0502020204030204" pitchFamily="34" charset="0"/>
              </a:rPr>
              <a:t>reflexe dotačních příležitostí </a:t>
            </a: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(nejoblíbenější témata a zdroje, vymezení nepokrytých témat, reflexe přípravy, realizace a udržitelnosti projektu)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                - DSO, RRA, řídící orgán (SFPI)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Aptos"/>
                <a:ea typeface="Calibri" panose="020F0502020204030204" pitchFamily="34" charset="0"/>
              </a:rPr>
              <a:t>                - diváci </a:t>
            </a:r>
            <a:endParaRPr lang="cs-CZ" sz="3200" dirty="0">
              <a:effectLst/>
              <a:latin typeface="Aptos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latin typeface="Aptos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F9555B3-2814-447B-B6AB-6F8F6C62BE9F}"/>
              </a:ext>
            </a:extLst>
          </p:cNvPr>
          <p:cNvSpPr txBox="1"/>
          <p:nvPr/>
        </p:nvSpPr>
        <p:spPr>
          <a:xfrm>
            <a:off x="671945" y="5788111"/>
            <a:ext cx="109809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Aktivita byla zpracována v rámci projektu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Podpora pro příjemce dotací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registrační číslo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CZ.07.01.01/00/22_002/0000022.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je spolufinancován Evropskou unií v rámci operačního programu OPTP – Operační program Technická pomoc 2021-2027.</a:t>
            </a:r>
          </a:p>
        </p:txBody>
      </p:sp>
      <p:pic>
        <p:nvPicPr>
          <p:cNvPr id="3074" name="Picture 2" descr="Vzdělávání (ZŠ - IROP č. 48) - MAS Hřebeny">
            <a:extLst>
              <a:ext uri="{FF2B5EF4-FFF2-40B4-BE49-F238E27FC236}">
                <a16:creationId xmlns:a16="http://schemas.microsoft.com/office/drawing/2014/main" id="{4124D44C-F23C-451F-ACBB-FE8C5CA0E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521" y="260408"/>
            <a:ext cx="5361772" cy="65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367FCF76-7759-4939-9A23-3619B3530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702" y="293766"/>
            <a:ext cx="2153859" cy="5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8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8EB4B-C3C2-B28B-5B0E-B2276FE1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4" y="1036320"/>
            <a:ext cx="10864273" cy="68541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Diskusní otázky</a:t>
            </a:r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03AE6-A59F-A7D7-71AA-2290AB39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90" y="2346863"/>
            <a:ext cx="11811785" cy="2991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3. </a:t>
            </a:r>
            <a:r>
              <a:rPr lang="cs-CZ" sz="3200" b="1" dirty="0">
                <a:effectLst/>
                <a:latin typeface="Aptos"/>
                <a:ea typeface="Calibri" panose="020F0502020204030204" pitchFamily="34" charset="0"/>
              </a:rPr>
              <a:t>budoucnost dotací </a:t>
            </a: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(příležitost k technických, tematickým a finančním inovacím/zlepšením, očekávání od budoucí dotační podpory, harmonogram přípravy příštího programového období, perspektivy i jiných nástrojů než přímo dotací)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200" dirty="0">
                <a:effectLst/>
                <a:latin typeface="Aptos"/>
                <a:ea typeface="Calibri" panose="020F0502020204030204" pitchFamily="34" charset="0"/>
              </a:rPr>
              <a:t>                - RRA, euroregion, MAS, řídící orgán (SFPI)</a:t>
            </a:r>
          </a:p>
          <a:p>
            <a:pPr marL="0" indent="0">
              <a:buNone/>
            </a:pPr>
            <a:r>
              <a:rPr lang="cs-CZ" sz="3200" dirty="0">
                <a:latin typeface="Aptos"/>
                <a:ea typeface="Calibri" panose="020F0502020204030204" pitchFamily="34" charset="0"/>
              </a:rPr>
              <a:t>                - diváci </a:t>
            </a:r>
            <a:endParaRPr lang="cs-CZ" sz="3200" dirty="0">
              <a:effectLst/>
              <a:latin typeface="Aptos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latin typeface="Aptos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37E35B9-8115-4591-9A00-F2767A7DFADD}"/>
              </a:ext>
            </a:extLst>
          </p:cNvPr>
          <p:cNvSpPr txBox="1"/>
          <p:nvPr/>
        </p:nvSpPr>
        <p:spPr>
          <a:xfrm>
            <a:off x="671945" y="5788111"/>
            <a:ext cx="109809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Aktivita byla zpracována v rámci projektu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Podpora pro příjemce dotací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registrační číslo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CZ.07.01.01/00/22_002/0000022.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je spolufinancován Evropskou unií v rámci operačního programu OPTP – Operační program Technická pomoc 2021-2027.</a:t>
            </a:r>
          </a:p>
        </p:txBody>
      </p:sp>
      <p:pic>
        <p:nvPicPr>
          <p:cNvPr id="4098" name="Picture 2" descr="Vzdělávání (ZŠ - IROP č. 48) - MAS Hřebeny">
            <a:extLst>
              <a:ext uri="{FF2B5EF4-FFF2-40B4-BE49-F238E27FC236}">
                <a16:creationId xmlns:a16="http://schemas.microsoft.com/office/drawing/2014/main" id="{6914C943-56EB-44DD-9947-79CCC98E2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574" y="240055"/>
            <a:ext cx="5419289" cy="659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230A3DA7-F208-4626-B835-C7475CFC9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035" y="276914"/>
            <a:ext cx="2153859" cy="5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53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8EB4B-C3C2-B28B-5B0E-B2276FE1C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5" y="2799129"/>
            <a:ext cx="10864273" cy="68541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„Prostor pro poznámky“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1B8BCB-2109-48E2-BDFD-2951D97C570C}"/>
              </a:ext>
            </a:extLst>
          </p:cNvPr>
          <p:cNvSpPr txBox="1"/>
          <p:nvPr/>
        </p:nvSpPr>
        <p:spPr>
          <a:xfrm>
            <a:off x="671945" y="5788111"/>
            <a:ext cx="109809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Aktivita byla zpracována v rámci projektu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Podpora pro příjemce dotací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registrační číslo </a:t>
            </a:r>
            <a:r>
              <a:rPr lang="cs-CZ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CZ.07.01.01/00/22_002/0000022.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je spolufinancován Evropskou unií v rámci operačního programu OPTP – Operační program Technická pomoc 2021-2027.</a:t>
            </a:r>
          </a:p>
        </p:txBody>
      </p:sp>
      <p:pic>
        <p:nvPicPr>
          <p:cNvPr id="5124" name="Picture 4" descr="Vzdělávání (ZŠ - IROP č. 48) - MAS Hřebeny">
            <a:extLst>
              <a:ext uri="{FF2B5EF4-FFF2-40B4-BE49-F238E27FC236}">
                <a16:creationId xmlns:a16="http://schemas.microsoft.com/office/drawing/2014/main" id="{9F5D00DF-9E5F-45B8-AF2A-3A1E89751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683" y="351128"/>
            <a:ext cx="5629893" cy="68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F86CAA27-8054-479D-828E-954BA295C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424" y="450487"/>
            <a:ext cx="2153859" cy="5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78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1F3F7EB-C510-183B-5769-39BCD71EB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913" y="2472388"/>
            <a:ext cx="11368726" cy="1478441"/>
          </a:xfrm>
        </p:spPr>
        <p:txBody>
          <a:bodyPr/>
          <a:lstStyle/>
          <a:p>
            <a:pPr algn="ctr"/>
            <a:r>
              <a:rPr lang="cs-CZ" dirty="0"/>
              <a:t>Děkuji za pozornost a diskusi!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3BEE644-7CCE-FE6E-03DE-7166E1216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368" y="4713402"/>
            <a:ext cx="10691092" cy="1216057"/>
          </a:xfrm>
        </p:spPr>
        <p:txBody>
          <a:bodyPr>
            <a:norm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Mgr. Jakub Jaňura </a:t>
            </a:r>
          </a:p>
          <a:p>
            <a:pPr hangingPunct="0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  <a:sym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jakub.janura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@mvcr.cz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/>
            <a:r>
              <a:rPr kumimoji="0" lang="cs-CZ" sz="1200" b="0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www.kvalitavs.gov.cz</a:t>
            </a:r>
            <a:r>
              <a:rPr kumimoji="0" lang="cs-CZ" sz="1200" b="0" i="0" u="none" strike="noStrike" cap="none" spc="0" normalizeH="0" dirty="0">
                <a:ln>
                  <a:noFill/>
                </a:ln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 Light"/>
              </a:rPr>
              <a:t> </a:t>
            </a:r>
            <a:endParaRPr kumimoji="0" lang="cs-CZ" sz="1200" b="0" i="0" u="none" strike="noStrike" cap="none" spc="0" normalizeH="0" baseline="0" dirty="0">
              <a:ln>
                <a:noFill/>
              </a:ln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 Light"/>
            </a:endParaRP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01264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262D58"/>
      </a:dk2>
      <a:lt2>
        <a:srgbClr val="0BBBEF"/>
      </a:lt2>
      <a:accent1>
        <a:srgbClr val="F08262"/>
      </a:accent1>
      <a:accent2>
        <a:srgbClr val="262D58"/>
      </a:accent2>
      <a:accent3>
        <a:srgbClr val="0BBBEF"/>
      </a:accent3>
      <a:accent4>
        <a:srgbClr val="0070C0"/>
      </a:accent4>
      <a:accent5>
        <a:srgbClr val="F4B183"/>
      </a:accent5>
      <a:accent6>
        <a:srgbClr val="6A76BE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prezentace KMVS 24.potx  -  Jen pro čtení" id="{DA3FCC32-348A-430A-B64D-F2E0541C0CFC}" vid="{FA63F8D4-BC88-49A4-8084-C58D51BA0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KMVS_2024_Portál samospráv_JISSD</Template>
  <TotalTime>722</TotalTime>
  <Words>418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Aptos</vt:lpstr>
      <vt:lpstr>Arial</vt:lpstr>
      <vt:lpstr>Calibri</vt:lpstr>
      <vt:lpstr>Open Sans</vt:lpstr>
      <vt:lpstr>Paralucent Bold</vt:lpstr>
      <vt:lpstr>Paralucent Text Book</vt:lpstr>
      <vt:lpstr>Paralucent-Bold</vt:lpstr>
      <vt:lpstr>Paralucent-Light</vt:lpstr>
      <vt:lpstr>Motiv Office</vt:lpstr>
      <vt:lpstr>Kulatý stůl pro příjemce dotací: dotační příležitosti na lokální úrovni</vt:lpstr>
      <vt:lpstr>Panelisté:</vt:lpstr>
      <vt:lpstr>Diskusní otázky:</vt:lpstr>
      <vt:lpstr>Diskusní otázky:</vt:lpstr>
      <vt:lpstr>Diskusní otázky:</vt:lpstr>
      <vt:lpstr>„Prostor pro poznámky“</vt:lpstr>
      <vt:lpstr>Děkuji za pozornost a diskusi!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informačního portálu samospráv a nástroje pro sběr dat v územní veřejné správě</dc:title>
  <dc:creator>Hejnová Romana, Mgr., DiS.</dc:creator>
  <cp:lastModifiedBy>ZELENKOVÁ Hana, Bc.</cp:lastModifiedBy>
  <cp:revision>45</cp:revision>
  <dcterms:created xsi:type="dcterms:W3CDTF">2024-11-01T11:06:13Z</dcterms:created>
  <dcterms:modified xsi:type="dcterms:W3CDTF">2024-11-18T11:16:49Z</dcterms:modified>
</cp:coreProperties>
</file>