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omments/modernComment_102_0.xml" ContentType="application/vnd.ms-powerpoint.comments+xml"/>
  <Override PartName="/ppt/comments/modernComment_106_12408BEC.xml" ContentType="application/vnd.ms-powerpoint.comment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1" r:id="rId5"/>
    <p:sldId id="262" r:id="rId6"/>
    <p:sldId id="267" r:id="rId7"/>
    <p:sldId id="263" r:id="rId8"/>
    <p:sldId id="268" r:id="rId9"/>
    <p:sldId id="264" r:id="rId10"/>
    <p:sldId id="269" r:id="rId11"/>
    <p:sldId id="265" r:id="rId12"/>
    <p:sldId id="270" r:id="rId13"/>
    <p:sldId id="266" r:id="rId14"/>
    <p:sldId id="271" r:id="rId15"/>
    <p:sldId id="259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B2DDB4D-C222-69F6-426A-3567274C0C85}" name="Málek Petr,Bc. DiS." initials="PM" userId="S::malekp@nemji.cz::572fa1db-c93e-4807-8fc5-86c7cd9958a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11A"/>
    <a:srgbClr val="A9A9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018" autoAdjust="0"/>
  </p:normalViewPr>
  <p:slideViewPr>
    <p:cSldViewPr snapToGrid="0" snapToObjects="1">
      <p:cViewPr varScale="1">
        <p:scale>
          <a:sx n="26" d="100"/>
          <a:sy n="26" d="100"/>
        </p:scale>
        <p:origin x="163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modernComment_102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7194E6C-7F19-4A00-856B-85290D5AF5E2}" authorId="{6B2DDB4D-C222-69F6-426A-3567274C0C85}" created="2024-10-23T06:21:14.80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8"/>
      <ac:spMk id="3" creationId="{00000000-0000-0000-0000-000000000000}"/>
      <ac:txMk cp="55" len="9">
        <ac:context len="228" hash="2811015301"/>
      </ac:txMk>
    </ac:txMkLst>
    <p188:pos x="2839095" y="965100"/>
    <p188:txBody>
      <a:bodyPr/>
      <a:lstStyle/>
      <a:p>
        <a:r>
          <a:rPr lang="cs-CZ"/>
          <a:t>V přenesené působnosti vykonávají obce a kraje státní správu. Obce a kraje plní úkoly zadané státem a vykonávají tuto činnost jeho jménem. Přenesenou působnost většinou vykonává obecní úřad (a jeho odbory jako je stavební úřad nebo matrika).</a:t>
        </a:r>
      </a:p>
    </p188:txBody>
  </p188:cm>
  <p188:cm id="{689E7AC9-AFE8-4788-86EF-7CB25B93076E}" authorId="{6B2DDB4D-C222-69F6-426A-3567274C0C85}" created="2024-10-23T06:21:50.43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8"/>
      <ac:spMk id="3" creationId="{00000000-0000-0000-0000-000000000000}"/>
      <ac:txMk cp="65" len="10">
        <ac:context len="228" hash="2811015301"/>
      </ac:txMk>
    </ac:txMkLst>
    <p188:pos x="4070018" y="965100"/>
    <p188:txBody>
      <a:bodyPr/>
      <a:lstStyle/>
      <a:p>
        <a:r>
          <a:rPr lang="cs-CZ"/>
          <a:t>Do samostatné působnosti patří například:
Vydávání obecně závazných vyhlášek. ...
Schvalování rozpočtu a hospodaření podle něho.
Rozhodování o spolupráci s jiným obcemi a kraji.
Rozhodování o vyhlášení místního a krajského referenda. ...
Stanovení pravidel pro přijímání a vyřizování petic a stížností. ...
Poskytování dotací.</a:t>
        </a:r>
      </a:p>
    </p188:txBody>
  </p188:cm>
  <p188:cm id="{CC389D0F-E852-413C-B857-7F4430E7ECF3}" authorId="{6B2DDB4D-C222-69F6-426A-3567274C0C85}" created="2024-10-23T06:31:00.28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8"/>
      <ac:spMk id="3" creationId="{00000000-0000-0000-0000-000000000000}"/>
      <ac:txMk cp="132" len="30">
        <ac:context len="228" hash="2811015301"/>
      </ac:txMk>
    </ac:txMkLst>
    <p188:pos x="3760089" y="1596681"/>
    <p188:txBody>
      <a:bodyPr/>
      <a:lstStyle/>
      <a:p>
        <a:r>
          <a:rPr lang="cs-CZ"/>
          <a:t>+ Portál občana, Systém správy dokumentů (Gordic)</a:t>
        </a:r>
      </a:p>
    </p188:txBody>
  </p188:cm>
</p188:cmLst>
</file>

<file path=ppt/comments/modernComment_106_12408BE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B17BDD9-3A69-47A8-95A8-246E4FD2602B}" authorId="{6B2DDB4D-C222-69F6-426A-3567274C0C85}" created="2024-10-23T08:34:39.07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06220012" sldId="262"/>
      <ac:spMk id="3" creationId="{00000000-0000-0000-0000-000000000000}"/>
      <ac:txMk cp="44" len="12">
        <ac:context len="293" hash="793074376"/>
      </ac:txMk>
    </ac:txMkLst>
    <p188:pos x="2240601" y="720496"/>
    <p188:txBody>
      <a:bodyPr/>
      <a:lstStyle/>
      <a:p>
        <a:r>
          <a:rPr lang="cs-CZ"/>
          <a:t>Primární aktiva jsou obchodní procesy a činnosti
a informace, podpůrná aktiva pak jsou hardware, software, sítě, pracovníci, lokalita a další. Pro
potřeby řízení rizik je třeba identifikovat všechny aktiva a zařadit je do registru, který obsahuje
jejich popis a vlastnosti. Každé aktivum musí mít přiděleného právě jednoho vlastníka.</a:t>
        </a:r>
      </a:p>
    </p188:txBody>
  </p188:cm>
  <p188:cm id="{986EACE4-51BC-4587-8443-9F1118C4EB9B}" authorId="{6B2DDB4D-C222-69F6-426A-3567274C0C85}" created="2024-10-23T08:45:39.32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06220012" sldId="262"/>
      <ac:spMk id="3" creationId="{00000000-0000-0000-0000-000000000000}"/>
      <ac:txMk cp="57" len="17">
        <ac:context len="293" hash="793074376"/>
      </ac:txMk>
    </ac:txMkLst>
    <p188:pos x="2761969" y="985190"/>
    <p188:txBody>
      <a:bodyPr/>
      <a:lstStyle/>
      <a:p>
        <a:r>
          <a:rPr lang="cs-CZ"/>
          <a:t>Administrátoři a osoby zastávající bezpečnostní role by měli mít uzavřenou dohodu o zachování mlčenlivosti
buď přímo ve formě smlouvy (NDA) nebo doložky k pracovní smlouvě.
---
Předejití nejčastějších problémů vznikajících při využívání externích služeb, např. vendor lock-in,
nedostatečná ochrana poskytnutých informací, nedostatečná bezpečnostní opatření při správě systému/ů
atd.
---
V případě zajištění osoby provádějící audit či osoby odpovědné za kybernetickou bezpečnost
externími dodavateli se nedoporučuje uzavírat smlouvy na tyto 2 role se stejnými dodavateli či s dodavateli
zajišťujícími provozní a servisní činnosti interních informačních nebo komunikačních systémů v organizaci. </a:t>
        </a:r>
      </a:p>
    </p188:txBody>
  </p188:cm>
</p188:cmLst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5CF6E8-7433-467B-AA6B-1F16586AA80C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1AFEB4-4588-44E9-B831-4FEC5BD4900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Listopad 2023</a:t>
          </a:r>
        </a:p>
      </dgm:t>
    </dgm:pt>
    <dgm:pt modelId="{A0FF22C7-D949-4E95-A28D-CD99427B0F93}" type="parTrans" cxnId="{673529C7-1B19-47EC-991B-F35A4453D27B}">
      <dgm:prSet/>
      <dgm:spPr/>
      <dgm:t>
        <a:bodyPr/>
        <a:lstStyle/>
        <a:p>
          <a:endParaRPr lang="en-US"/>
        </a:p>
      </dgm:t>
    </dgm:pt>
    <dgm:pt modelId="{75F7D86D-D4D8-4125-B032-6A1CD2D56F74}" type="sibTrans" cxnId="{673529C7-1B19-47EC-991B-F35A4453D27B}">
      <dgm:prSet/>
      <dgm:spPr/>
      <dgm:t>
        <a:bodyPr/>
        <a:lstStyle/>
        <a:p>
          <a:endParaRPr lang="en-US"/>
        </a:p>
      </dgm:t>
    </dgm:pt>
    <dgm:pt modelId="{7CD613A8-D9CB-47DC-BDFD-00F843D6653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pilotní projekt testování kybernetické bezpečnosti</a:t>
          </a:r>
        </a:p>
      </dgm:t>
    </dgm:pt>
    <dgm:pt modelId="{A9F66E8F-FF85-4A69-A6DC-AEEDC74D1514}" type="parTrans" cxnId="{E0365CC4-2FA8-47FE-9E1A-55CFAA8EE3E2}">
      <dgm:prSet/>
      <dgm:spPr/>
      <dgm:t>
        <a:bodyPr/>
        <a:lstStyle/>
        <a:p>
          <a:endParaRPr lang="en-US"/>
        </a:p>
      </dgm:t>
    </dgm:pt>
    <dgm:pt modelId="{EE406E0A-F363-49A5-B292-E442F486550C}" type="sibTrans" cxnId="{E0365CC4-2FA8-47FE-9E1A-55CFAA8EE3E2}">
      <dgm:prSet/>
      <dgm:spPr/>
      <dgm:t>
        <a:bodyPr/>
        <a:lstStyle/>
        <a:p>
          <a:endParaRPr lang="en-US"/>
        </a:p>
      </dgm:t>
    </dgm:pt>
    <dgm:pt modelId="{3E73CB01-DFD0-490C-8B7E-2AA7EB7708B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červenec 2024</a:t>
          </a:r>
        </a:p>
      </dgm:t>
    </dgm:pt>
    <dgm:pt modelId="{11CAB3EE-3DB2-461F-A13B-42D724E90B18}" type="parTrans" cxnId="{EEEE984F-0EA6-41FF-B16C-C8E4FA9880DA}">
      <dgm:prSet/>
      <dgm:spPr/>
      <dgm:t>
        <a:bodyPr/>
        <a:lstStyle/>
        <a:p>
          <a:endParaRPr lang="en-US"/>
        </a:p>
      </dgm:t>
    </dgm:pt>
    <dgm:pt modelId="{DB574C38-9C5F-44F1-99BE-487689397C89}" type="sibTrans" cxnId="{EEEE984F-0EA6-41FF-B16C-C8E4FA9880DA}">
      <dgm:prSet/>
      <dgm:spPr/>
      <dgm:t>
        <a:bodyPr/>
        <a:lstStyle/>
        <a:p>
          <a:endParaRPr lang="en-US"/>
        </a:p>
      </dgm:t>
    </dgm:pt>
    <dgm:pt modelId="{D93E3E1E-129D-4B6F-BC61-557362FC612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první virtuální schůzka, </a:t>
          </a:r>
          <a:br>
            <a:rPr lang="en-US"/>
          </a:br>
          <a:r>
            <a:rPr lang="en-US"/>
            <a:t>MS Teams</a:t>
          </a:r>
        </a:p>
      </dgm:t>
    </dgm:pt>
    <dgm:pt modelId="{F282CA45-14B4-4D8D-88D2-4E9A4D68962A}" type="parTrans" cxnId="{8A64EAB5-11B6-4891-9104-BDB6B16CDA00}">
      <dgm:prSet/>
      <dgm:spPr/>
      <dgm:t>
        <a:bodyPr/>
        <a:lstStyle/>
        <a:p>
          <a:endParaRPr lang="en-US"/>
        </a:p>
      </dgm:t>
    </dgm:pt>
    <dgm:pt modelId="{C64182F3-84ED-40A1-84C9-C492AF1130E4}" type="sibTrans" cxnId="{8A64EAB5-11B6-4891-9104-BDB6B16CDA00}">
      <dgm:prSet/>
      <dgm:spPr/>
      <dgm:t>
        <a:bodyPr/>
        <a:lstStyle/>
        <a:p>
          <a:endParaRPr lang="en-US"/>
        </a:p>
      </dgm:t>
    </dgm:pt>
    <dgm:pt modelId="{190983BB-8332-4BAC-8F98-31C253F951B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následná fyzická přítomnost auditorů na MěÚ</a:t>
          </a:r>
        </a:p>
      </dgm:t>
    </dgm:pt>
    <dgm:pt modelId="{8DA5A635-BBE1-4F80-80EF-F791CF80BB76}" type="parTrans" cxnId="{C0427A4C-BDB1-48C7-AE1E-DCDBBB574348}">
      <dgm:prSet/>
      <dgm:spPr/>
      <dgm:t>
        <a:bodyPr/>
        <a:lstStyle/>
        <a:p>
          <a:endParaRPr lang="en-US"/>
        </a:p>
      </dgm:t>
    </dgm:pt>
    <dgm:pt modelId="{5C1D645D-63B7-4B6F-A054-9101907E1E47}" type="sibTrans" cxnId="{C0427A4C-BDB1-48C7-AE1E-DCDBBB574348}">
      <dgm:prSet/>
      <dgm:spPr/>
      <dgm:t>
        <a:bodyPr/>
        <a:lstStyle/>
        <a:p>
          <a:endParaRPr lang="en-US"/>
        </a:p>
      </dgm:t>
    </dgm:pt>
    <dgm:pt modelId="{7994740C-01BE-4168-96A0-B6BF9563C12A}" type="pres">
      <dgm:prSet presAssocID="{B85CF6E8-7433-467B-AA6B-1F16586AA80C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0E3DDB-A2F7-479E-ABB5-D9F1DDFE52E7}" type="pres">
      <dgm:prSet presAssocID="{BA1AFEB4-4588-44E9-B831-4FEC5BD49000}" presName="compNode" presStyleCnt="0"/>
      <dgm:spPr/>
    </dgm:pt>
    <dgm:pt modelId="{12206B42-0C9A-4B64-ACDD-841316D4D1C1}" type="pres">
      <dgm:prSet presAssocID="{BA1AFEB4-4588-44E9-B831-4FEC5BD4900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F37A49A4-DB3E-46AA-94B0-7BDFAE96B066}" type="pres">
      <dgm:prSet presAssocID="{BA1AFEB4-4588-44E9-B831-4FEC5BD49000}" presName="iconSpace" presStyleCnt="0"/>
      <dgm:spPr/>
    </dgm:pt>
    <dgm:pt modelId="{A6D41822-1AB5-44AB-AE29-569CE0ADC76C}" type="pres">
      <dgm:prSet presAssocID="{BA1AFEB4-4588-44E9-B831-4FEC5BD49000}" presName="parTx" presStyleLbl="revTx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640A762-433C-4488-816E-74DD38B710F1}" type="pres">
      <dgm:prSet presAssocID="{BA1AFEB4-4588-44E9-B831-4FEC5BD49000}" presName="txSpace" presStyleCnt="0"/>
      <dgm:spPr/>
    </dgm:pt>
    <dgm:pt modelId="{548039A5-F346-4C5C-B629-9E8706A09965}" type="pres">
      <dgm:prSet presAssocID="{BA1AFEB4-4588-44E9-B831-4FEC5BD49000}" presName="desTx" presStyleLbl="revTx" presStyleIdx="1" presStyleCnt="4">
        <dgm:presLayoutVars/>
      </dgm:prSet>
      <dgm:spPr/>
      <dgm:t>
        <a:bodyPr/>
        <a:lstStyle/>
        <a:p>
          <a:endParaRPr lang="en-US"/>
        </a:p>
      </dgm:t>
    </dgm:pt>
    <dgm:pt modelId="{EF237C09-2703-4379-B05B-7D1DAC45F0F9}" type="pres">
      <dgm:prSet presAssocID="{75F7D86D-D4D8-4125-B032-6A1CD2D56F74}" presName="sibTrans" presStyleCnt="0"/>
      <dgm:spPr/>
    </dgm:pt>
    <dgm:pt modelId="{72D5B43C-9660-4112-AD12-E04DC1B7764C}" type="pres">
      <dgm:prSet presAssocID="{3E73CB01-DFD0-490C-8B7E-2AA7EB7708B0}" presName="compNode" presStyleCnt="0"/>
      <dgm:spPr/>
    </dgm:pt>
    <dgm:pt modelId="{4D8DB03D-277D-451F-8A54-83C867731AA7}" type="pres">
      <dgm:prSet presAssocID="{3E73CB01-DFD0-490C-8B7E-2AA7EB7708B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ůzka"/>
        </a:ext>
      </dgm:extLst>
    </dgm:pt>
    <dgm:pt modelId="{A5D2FF74-32C2-4FA0-8DA9-2DF16B196E68}" type="pres">
      <dgm:prSet presAssocID="{3E73CB01-DFD0-490C-8B7E-2AA7EB7708B0}" presName="iconSpace" presStyleCnt="0"/>
      <dgm:spPr/>
    </dgm:pt>
    <dgm:pt modelId="{D15C8EB4-6E8B-44CC-AC7C-12FA0733EF62}" type="pres">
      <dgm:prSet presAssocID="{3E73CB01-DFD0-490C-8B7E-2AA7EB7708B0}" presName="parTx" presStyleLbl="revTx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82467D9-E928-43ED-A7A7-29C831618762}" type="pres">
      <dgm:prSet presAssocID="{3E73CB01-DFD0-490C-8B7E-2AA7EB7708B0}" presName="txSpace" presStyleCnt="0"/>
      <dgm:spPr/>
    </dgm:pt>
    <dgm:pt modelId="{5F4F103C-6AA0-4583-AAD1-BF2A83C162B1}" type="pres">
      <dgm:prSet presAssocID="{3E73CB01-DFD0-490C-8B7E-2AA7EB7708B0}" presName="desTx" presStyleLbl="revTx" presStyleIdx="3" presStyleCnt="4">
        <dgm:presLayoutVars/>
      </dgm:prSet>
      <dgm:spPr/>
      <dgm:t>
        <a:bodyPr/>
        <a:lstStyle/>
        <a:p>
          <a:endParaRPr lang="en-US"/>
        </a:p>
      </dgm:t>
    </dgm:pt>
  </dgm:ptLst>
  <dgm:cxnLst>
    <dgm:cxn modelId="{539E5272-EFBB-4DD5-96AB-8BF35363CDBA}" type="presOf" srcId="{D93E3E1E-129D-4B6F-BC61-557362FC6123}" destId="{5F4F103C-6AA0-4583-AAD1-BF2A83C162B1}" srcOrd="0" destOrd="0" presId="urn:microsoft.com/office/officeart/2018/5/layout/CenteredIconLabelDescriptionList"/>
    <dgm:cxn modelId="{5939DD74-EF12-4D77-AA3A-1B302295A350}" type="presOf" srcId="{BA1AFEB4-4588-44E9-B831-4FEC5BD49000}" destId="{A6D41822-1AB5-44AB-AE29-569CE0ADC76C}" srcOrd="0" destOrd="0" presId="urn:microsoft.com/office/officeart/2018/5/layout/CenteredIconLabelDescriptionList"/>
    <dgm:cxn modelId="{E6A86FC1-EEF1-4618-A66C-41CF82DB168B}" type="presOf" srcId="{7CD613A8-D9CB-47DC-BDFD-00F843D66530}" destId="{548039A5-F346-4C5C-B629-9E8706A09965}" srcOrd="0" destOrd="0" presId="urn:microsoft.com/office/officeart/2018/5/layout/CenteredIconLabelDescriptionList"/>
    <dgm:cxn modelId="{70E85F27-0F1C-43D9-ABDE-7CF7082FBC5A}" type="presOf" srcId="{190983BB-8332-4BAC-8F98-31C253F951B2}" destId="{5F4F103C-6AA0-4583-AAD1-BF2A83C162B1}" srcOrd="0" destOrd="1" presId="urn:microsoft.com/office/officeart/2018/5/layout/CenteredIconLabelDescriptionList"/>
    <dgm:cxn modelId="{828D403C-C29E-49B1-BA05-AD5CEA3B331C}" type="presOf" srcId="{B85CF6E8-7433-467B-AA6B-1F16586AA80C}" destId="{7994740C-01BE-4168-96A0-B6BF9563C12A}" srcOrd="0" destOrd="0" presId="urn:microsoft.com/office/officeart/2018/5/layout/CenteredIconLabelDescriptionList"/>
    <dgm:cxn modelId="{8113F300-0976-43E9-9573-124C0BDE33F4}" type="presOf" srcId="{3E73CB01-DFD0-490C-8B7E-2AA7EB7708B0}" destId="{D15C8EB4-6E8B-44CC-AC7C-12FA0733EF62}" srcOrd="0" destOrd="0" presId="urn:microsoft.com/office/officeart/2018/5/layout/CenteredIconLabelDescriptionList"/>
    <dgm:cxn modelId="{673529C7-1B19-47EC-991B-F35A4453D27B}" srcId="{B85CF6E8-7433-467B-AA6B-1F16586AA80C}" destId="{BA1AFEB4-4588-44E9-B831-4FEC5BD49000}" srcOrd="0" destOrd="0" parTransId="{A0FF22C7-D949-4E95-A28D-CD99427B0F93}" sibTransId="{75F7D86D-D4D8-4125-B032-6A1CD2D56F74}"/>
    <dgm:cxn modelId="{C0427A4C-BDB1-48C7-AE1E-DCDBBB574348}" srcId="{3E73CB01-DFD0-490C-8B7E-2AA7EB7708B0}" destId="{190983BB-8332-4BAC-8F98-31C253F951B2}" srcOrd="1" destOrd="0" parTransId="{8DA5A635-BBE1-4F80-80EF-F791CF80BB76}" sibTransId="{5C1D645D-63B7-4B6F-A054-9101907E1E47}"/>
    <dgm:cxn modelId="{EEEE984F-0EA6-41FF-B16C-C8E4FA9880DA}" srcId="{B85CF6E8-7433-467B-AA6B-1F16586AA80C}" destId="{3E73CB01-DFD0-490C-8B7E-2AA7EB7708B0}" srcOrd="1" destOrd="0" parTransId="{11CAB3EE-3DB2-461F-A13B-42D724E90B18}" sibTransId="{DB574C38-9C5F-44F1-99BE-487689397C89}"/>
    <dgm:cxn modelId="{E0365CC4-2FA8-47FE-9E1A-55CFAA8EE3E2}" srcId="{BA1AFEB4-4588-44E9-B831-4FEC5BD49000}" destId="{7CD613A8-D9CB-47DC-BDFD-00F843D66530}" srcOrd="0" destOrd="0" parTransId="{A9F66E8F-FF85-4A69-A6DC-AEEDC74D1514}" sibTransId="{EE406E0A-F363-49A5-B292-E442F486550C}"/>
    <dgm:cxn modelId="{8A64EAB5-11B6-4891-9104-BDB6B16CDA00}" srcId="{3E73CB01-DFD0-490C-8B7E-2AA7EB7708B0}" destId="{D93E3E1E-129D-4B6F-BC61-557362FC6123}" srcOrd="0" destOrd="0" parTransId="{F282CA45-14B4-4D8D-88D2-4E9A4D68962A}" sibTransId="{C64182F3-84ED-40A1-84C9-C492AF1130E4}"/>
    <dgm:cxn modelId="{7659FE4E-067F-4888-8EF3-D0EDB9BDB250}" type="presParOf" srcId="{7994740C-01BE-4168-96A0-B6BF9563C12A}" destId="{D20E3DDB-A2F7-479E-ABB5-D9F1DDFE52E7}" srcOrd="0" destOrd="0" presId="urn:microsoft.com/office/officeart/2018/5/layout/CenteredIconLabelDescriptionList"/>
    <dgm:cxn modelId="{D1ADF7ED-A3BF-40B5-BE64-5129D95C6C4E}" type="presParOf" srcId="{D20E3DDB-A2F7-479E-ABB5-D9F1DDFE52E7}" destId="{12206B42-0C9A-4B64-ACDD-841316D4D1C1}" srcOrd="0" destOrd="0" presId="urn:microsoft.com/office/officeart/2018/5/layout/CenteredIconLabelDescriptionList"/>
    <dgm:cxn modelId="{8A3BBBE1-70F2-42CD-96EA-E4A36C94EC27}" type="presParOf" srcId="{D20E3DDB-A2F7-479E-ABB5-D9F1DDFE52E7}" destId="{F37A49A4-DB3E-46AA-94B0-7BDFAE96B066}" srcOrd="1" destOrd="0" presId="urn:microsoft.com/office/officeart/2018/5/layout/CenteredIconLabelDescriptionList"/>
    <dgm:cxn modelId="{E126DD8C-A5F2-4946-873A-41B6930AF793}" type="presParOf" srcId="{D20E3DDB-A2F7-479E-ABB5-D9F1DDFE52E7}" destId="{A6D41822-1AB5-44AB-AE29-569CE0ADC76C}" srcOrd="2" destOrd="0" presId="urn:microsoft.com/office/officeart/2018/5/layout/CenteredIconLabelDescriptionList"/>
    <dgm:cxn modelId="{035684A8-7382-4857-907B-D0173E87C701}" type="presParOf" srcId="{D20E3DDB-A2F7-479E-ABB5-D9F1DDFE52E7}" destId="{0640A762-433C-4488-816E-74DD38B710F1}" srcOrd="3" destOrd="0" presId="urn:microsoft.com/office/officeart/2018/5/layout/CenteredIconLabelDescriptionList"/>
    <dgm:cxn modelId="{9EEC955B-77F7-47A2-B4DA-0918499BD1BB}" type="presParOf" srcId="{D20E3DDB-A2F7-479E-ABB5-D9F1DDFE52E7}" destId="{548039A5-F346-4C5C-B629-9E8706A09965}" srcOrd="4" destOrd="0" presId="urn:microsoft.com/office/officeart/2018/5/layout/CenteredIconLabelDescriptionList"/>
    <dgm:cxn modelId="{0F71B0C2-C009-4037-BE3B-035EDA74C25E}" type="presParOf" srcId="{7994740C-01BE-4168-96A0-B6BF9563C12A}" destId="{EF237C09-2703-4379-B05B-7D1DAC45F0F9}" srcOrd="1" destOrd="0" presId="urn:microsoft.com/office/officeart/2018/5/layout/CenteredIconLabelDescriptionList"/>
    <dgm:cxn modelId="{775EC3B9-33DD-405F-935A-AAD0419D4A72}" type="presParOf" srcId="{7994740C-01BE-4168-96A0-B6BF9563C12A}" destId="{72D5B43C-9660-4112-AD12-E04DC1B7764C}" srcOrd="2" destOrd="0" presId="urn:microsoft.com/office/officeart/2018/5/layout/CenteredIconLabelDescriptionList"/>
    <dgm:cxn modelId="{8630E0ED-9087-4A57-A6B5-EEC28C5EFF4E}" type="presParOf" srcId="{72D5B43C-9660-4112-AD12-E04DC1B7764C}" destId="{4D8DB03D-277D-451F-8A54-83C867731AA7}" srcOrd="0" destOrd="0" presId="urn:microsoft.com/office/officeart/2018/5/layout/CenteredIconLabelDescriptionList"/>
    <dgm:cxn modelId="{5F3D4D51-2958-4EC2-A17B-1F1E9DDA997E}" type="presParOf" srcId="{72D5B43C-9660-4112-AD12-E04DC1B7764C}" destId="{A5D2FF74-32C2-4FA0-8DA9-2DF16B196E68}" srcOrd="1" destOrd="0" presId="urn:microsoft.com/office/officeart/2018/5/layout/CenteredIconLabelDescriptionList"/>
    <dgm:cxn modelId="{95193AF9-5B7C-455D-B41C-CAF25B5FDA1F}" type="presParOf" srcId="{72D5B43C-9660-4112-AD12-E04DC1B7764C}" destId="{D15C8EB4-6E8B-44CC-AC7C-12FA0733EF62}" srcOrd="2" destOrd="0" presId="urn:microsoft.com/office/officeart/2018/5/layout/CenteredIconLabelDescriptionList"/>
    <dgm:cxn modelId="{3E597F32-73AD-4A4B-BC03-9BEE485DBED1}" type="presParOf" srcId="{72D5B43C-9660-4112-AD12-E04DC1B7764C}" destId="{682467D9-E928-43ED-A7A7-29C831618762}" srcOrd="3" destOrd="0" presId="urn:microsoft.com/office/officeart/2018/5/layout/CenteredIconLabelDescriptionList"/>
    <dgm:cxn modelId="{7807231D-3DAA-4771-9E3C-78F9E0D9DD45}" type="presParOf" srcId="{72D5B43C-9660-4112-AD12-E04DC1B7764C}" destId="{5F4F103C-6AA0-4583-AAD1-BF2A83C162B1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206B42-0C9A-4B64-ACDD-841316D4D1C1}">
      <dsp:nvSpPr>
        <dsp:cNvPr id="0" name=""/>
        <dsp:cNvSpPr/>
      </dsp:nvSpPr>
      <dsp:spPr>
        <a:xfrm>
          <a:off x="578530" y="808660"/>
          <a:ext cx="622371" cy="6223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D41822-1AB5-44AB-AE29-569CE0ADC76C}">
      <dsp:nvSpPr>
        <dsp:cNvPr id="0" name=""/>
        <dsp:cNvSpPr/>
      </dsp:nvSpPr>
      <dsp:spPr>
        <a:xfrm>
          <a:off x="614" y="1521897"/>
          <a:ext cx="1778203" cy="266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700" kern="1200"/>
            <a:t>Listopad 2023</a:t>
          </a:r>
        </a:p>
      </dsp:txBody>
      <dsp:txXfrm>
        <a:off x="614" y="1521897"/>
        <a:ext cx="1778203" cy="266730"/>
      </dsp:txXfrm>
    </dsp:sp>
    <dsp:sp modelId="{548039A5-F346-4C5C-B629-9E8706A09965}">
      <dsp:nvSpPr>
        <dsp:cNvPr id="0" name=""/>
        <dsp:cNvSpPr/>
      </dsp:nvSpPr>
      <dsp:spPr>
        <a:xfrm>
          <a:off x="614" y="1830890"/>
          <a:ext cx="1778203" cy="1090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pilotní projekt testování kybernetické bezpečnosti</a:t>
          </a:r>
        </a:p>
      </dsp:txBody>
      <dsp:txXfrm>
        <a:off x="614" y="1830890"/>
        <a:ext cx="1778203" cy="1090908"/>
      </dsp:txXfrm>
    </dsp:sp>
    <dsp:sp modelId="{4D8DB03D-277D-451F-8A54-83C867731AA7}">
      <dsp:nvSpPr>
        <dsp:cNvPr id="0" name=""/>
        <dsp:cNvSpPr/>
      </dsp:nvSpPr>
      <dsp:spPr>
        <a:xfrm>
          <a:off x="2667918" y="808660"/>
          <a:ext cx="622371" cy="6223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5C8EB4-6E8B-44CC-AC7C-12FA0733EF62}">
      <dsp:nvSpPr>
        <dsp:cNvPr id="0" name=""/>
        <dsp:cNvSpPr/>
      </dsp:nvSpPr>
      <dsp:spPr>
        <a:xfrm>
          <a:off x="2090002" y="1521897"/>
          <a:ext cx="1778203" cy="266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700" kern="1200"/>
            <a:t>červenec 2024</a:t>
          </a:r>
        </a:p>
      </dsp:txBody>
      <dsp:txXfrm>
        <a:off x="2090002" y="1521897"/>
        <a:ext cx="1778203" cy="266730"/>
      </dsp:txXfrm>
    </dsp:sp>
    <dsp:sp modelId="{5F4F103C-6AA0-4583-AAD1-BF2A83C162B1}">
      <dsp:nvSpPr>
        <dsp:cNvPr id="0" name=""/>
        <dsp:cNvSpPr/>
      </dsp:nvSpPr>
      <dsp:spPr>
        <a:xfrm>
          <a:off x="2090002" y="1830890"/>
          <a:ext cx="1778203" cy="1090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první virtuální schůzka, </a:t>
          </a:r>
          <a:br>
            <a:rPr lang="en-US" sz="1300" kern="1200"/>
          </a:br>
          <a:r>
            <a:rPr lang="en-US" sz="1300" kern="1200"/>
            <a:t>MS Teams</a:t>
          </a:r>
        </a:p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následná fyzická přítomnost auditorů na MěÚ</a:t>
          </a:r>
        </a:p>
      </dsp:txBody>
      <dsp:txXfrm>
        <a:off x="2090002" y="1830890"/>
        <a:ext cx="1778203" cy="1090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60D18-96C8-4A31-BD99-537683A8B507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9919B-BA9C-4137-8C02-21EDC2C99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1360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A9919B-BA9C-4137-8C02-21EDC2C9926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1703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cs-CZ" dirty="0"/>
              <a:t>paragraf 2, stará/platná vyhláška 82/2018</a:t>
            </a:r>
            <a:br>
              <a:rPr lang="cs-CZ" dirty="0"/>
            </a:br>
            <a:r>
              <a:rPr lang="cs-CZ" b="1" dirty="0">
                <a:effectLst/>
              </a:rPr>
              <a:t>f)</a:t>
            </a:r>
            <a:r>
              <a:rPr lang="cs-CZ" dirty="0">
                <a:effectLst/>
              </a:rPr>
              <a:t> </a:t>
            </a:r>
            <a:r>
              <a:rPr lang="cs-CZ" b="1" dirty="0">
                <a:effectLst/>
              </a:rPr>
              <a:t>podpůrným</a:t>
            </a:r>
            <a:r>
              <a:rPr lang="cs-CZ" dirty="0">
                <a:effectLst/>
              </a:rPr>
              <a:t> aktivem technické aktivum, zaměstnanci a dodavatelé podílející se na provozu, rozvoji, správě nebo bezpečnosti informačního a komunikačního systému,</a:t>
            </a:r>
          </a:p>
          <a:p>
            <a:pPr rtl="0"/>
            <a:r>
              <a:rPr lang="cs-CZ" b="1" dirty="0">
                <a:effectLst/>
              </a:rPr>
              <a:t>g)</a:t>
            </a:r>
            <a:r>
              <a:rPr lang="cs-CZ" dirty="0">
                <a:effectLst/>
              </a:rPr>
              <a:t> </a:t>
            </a:r>
            <a:r>
              <a:rPr lang="cs-CZ" b="1" dirty="0">
                <a:effectLst/>
              </a:rPr>
              <a:t>primárním</a:t>
            </a:r>
            <a:r>
              <a:rPr lang="cs-CZ" dirty="0">
                <a:effectLst/>
              </a:rPr>
              <a:t> aktivem informace nebo služba, kterou zpracovává nebo poskytuje informační a komunikační systém,</a:t>
            </a:r>
          </a:p>
          <a:p>
            <a:endParaRPr lang="cs-CZ" dirty="0"/>
          </a:p>
          <a:p>
            <a:r>
              <a:rPr lang="cs-CZ" dirty="0"/>
              <a:t>podpůrné: dodavatel, registry, </a:t>
            </a:r>
            <a:br>
              <a:rPr lang="cs-CZ" dirty="0"/>
            </a:br>
            <a:r>
              <a:rPr lang="cs-CZ" dirty="0"/>
              <a:t>primární: služby, úřední deska, webové stránky, portál občana, atp.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A9919B-BA9C-4137-8C02-21EDC2C9926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5267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Kyber</a:t>
            </a:r>
            <a:r>
              <a:rPr lang="cs-CZ" dirty="0"/>
              <a:t> události nejsou aktuálně řízené, jedná se spíše o znalost každého jednotlivce (někdo přepošle, někdo klikne, někdo předá jako přílohu v novém emailu == nepřichází se o hlavičky). </a:t>
            </a:r>
            <a:r>
              <a:rPr lang="cs-CZ" dirty="0" err="1"/>
              <a:t>KBU</a:t>
            </a:r>
            <a:r>
              <a:rPr lang="cs-CZ" dirty="0"/>
              <a:t>/</a:t>
            </a:r>
            <a:r>
              <a:rPr lang="cs-CZ" dirty="0" err="1"/>
              <a:t>KBI</a:t>
            </a:r>
            <a:r>
              <a:rPr lang="cs-CZ" dirty="0"/>
              <a:t> se oficiálně neevidují.</a:t>
            </a:r>
          </a:p>
          <a:p>
            <a:r>
              <a:rPr lang="cs-CZ" dirty="0"/>
              <a:t>Lokality – MP, dopravní komisař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A9919B-BA9C-4137-8C02-21EDC2C9926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1552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Evidenci technických podpůrných aktiv vedu já v oddělené tabulce, ve které každý měsíc provedu update uvedených systémů. </a:t>
            </a:r>
          </a:p>
          <a:p>
            <a:r>
              <a:rPr lang="cs-CZ" dirty="0"/>
              <a:t>Řízení aktiv, Ideální stav je 1/ rozdělení primární/podpůrných (identifikace) aktiv, 2/ ohodnocení aktiv z pohledu KB (Dostupnost == výpadek, Důvěrnost == oprávněné osoby, Integrita == neměnnost, banky „Ztráta dat“, </a:t>
            </a:r>
            <a:r>
              <a:rPr lang="cs-CZ" dirty="0" err="1"/>
              <a:t>RPO</a:t>
            </a:r>
            <a:r>
              <a:rPr lang="cs-CZ" dirty="0"/>
              <a:t>/</a:t>
            </a:r>
            <a:r>
              <a:rPr lang="cs-CZ" dirty="0" err="1"/>
              <a:t>RTO</a:t>
            </a:r>
            <a:r>
              <a:rPr lang="cs-CZ" dirty="0"/>
              <a:t>) – to musí říct odpovědná osoba primárního aktiva (procesu), </a:t>
            </a:r>
          </a:p>
          <a:p>
            <a:endParaRPr lang="cs-CZ" dirty="0"/>
          </a:p>
          <a:p>
            <a:r>
              <a:rPr lang="cs-CZ" dirty="0"/>
              <a:t>Řízení dodavatelů – neukotvené, úřad soutěží na cenu, smluvně neřešeno</a:t>
            </a:r>
          </a:p>
          <a:p>
            <a:r>
              <a:rPr lang="cs-CZ" dirty="0"/>
              <a:t>Ideální stav: </a:t>
            </a:r>
            <a:r>
              <a:rPr lang="cs-CZ" dirty="0" err="1"/>
              <a:t>NDA</a:t>
            </a:r>
            <a:r>
              <a:rPr lang="cs-CZ"/>
              <a:t> (</a:t>
            </a:r>
            <a:r>
              <a:rPr lang="cs-CZ" b="0" i="0">
                <a:solidFill>
                  <a:srgbClr val="FFFFFF"/>
                </a:solidFill>
                <a:effectLst/>
                <a:latin typeface="Google Sans"/>
              </a:rPr>
              <a:t>dohoda o mlčenlivosti</a:t>
            </a:r>
            <a:r>
              <a:rPr lang="cs-CZ" b="0" i="0">
                <a:solidFill>
                  <a:srgbClr val="BFBFBF"/>
                </a:solidFill>
                <a:effectLst/>
                <a:latin typeface="Google Sans"/>
              </a:rPr>
              <a:t> </a:t>
            </a:r>
            <a:r>
              <a:rPr lang="cs-CZ"/>
              <a:t>), </a:t>
            </a:r>
            <a:r>
              <a:rPr lang="cs-CZ" dirty="0"/>
              <a:t>požadavky na KB, identifikace významných dodavatelů (kteří jsou pro mě klíčoví)</a:t>
            </a:r>
          </a:p>
          <a:p>
            <a:r>
              <a:rPr lang="cs-CZ" dirty="0"/>
              <a:t>Řízení lidský zdrojů – jakým způsobem se v organizaci eviduje, jeho životní cyklus, zařazení do role, změna pracoviště, odchod</a:t>
            </a:r>
          </a:p>
          <a:p>
            <a:endParaRPr lang="cs-CZ" dirty="0"/>
          </a:p>
          <a:p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Akvizice, vývoj a údržba – neukotvené, prováděno nahodile externím pracovníkem. Údržba základní a podpora uživatelů je na straně ICT města, zbytek externě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Ideální stav: mít oddělené produkční a testovací prostředí, </a:t>
            </a:r>
            <a:r>
              <a:rPr lang="cs-CZ" sz="1200" dirty="0" err="1"/>
              <a:t>change</a:t>
            </a:r>
            <a:r>
              <a:rPr lang="cs-CZ" sz="1200" dirty="0"/>
              <a:t>-management, vytvořenou zastupitelnost administrátorů a podpory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Bezpečnostní politiky a bezpečnostní dokumentace – neukotvené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Ideální stav – Vytvoření bezpečnostní dokumentace v rámci vnitřních předpisů (např. Politika fyzické bezpečnosti, Politika zálohování, Politika </a:t>
            </a:r>
            <a:r>
              <a:rPr lang="cs-CZ" sz="1200" dirty="0" err="1"/>
              <a:t>onboardingu</a:t>
            </a:r>
            <a:r>
              <a:rPr lang="cs-CZ" sz="1200" dirty="0"/>
              <a:t> mobilních zařízení,...)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dirty="0"/>
              <a:t>Povinnosti vrcholného vedení – závazek vedení, že bude podporovat technicky, finančně, personálně kybernetickou bezpečnost. Podnět k diskuzi, kdo je vlastně odpovědnou osobou z pohledu KB (</a:t>
            </a:r>
            <a:r>
              <a:rPr lang="cs-CZ" sz="1200" b="0" dirty="0" err="1"/>
              <a:t>NUKIB</a:t>
            </a:r>
            <a:r>
              <a:rPr lang="cs-CZ" sz="1200" b="0" dirty="0"/>
              <a:t> neujasněno)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dirty="0"/>
              <a:t>Bezpečnost lidských zdrojů – Dej </a:t>
            </a:r>
            <a:r>
              <a:rPr lang="cs-CZ" sz="1200" b="0" dirty="0" err="1"/>
              <a:t>kyber</a:t>
            </a:r>
            <a:r>
              <a:rPr lang="cs-CZ" sz="1200" b="0" dirty="0"/>
              <a:t>, Office 365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dirty="0"/>
              <a:t>Ideální stav – jednoroční školení na kyberbezpečnost, včetně školení vedení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A9919B-BA9C-4137-8C02-21EDC2C9926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3816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dirty="0"/>
              <a:t>Přehled bezpečnostních opatření == prohlášení o aplikovatelnosti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/>
              <a:t>Určit osobu odpovědnou za KB == odpovednou osobou se ustanovil tajemník, resp. vedení. Spíše ukotnit bezpečnostní role v organizaci. Architekt (operativa), MKB (odpovědný za stav dokumentace), Garant aktiv (který s MKB řeší DDI)</a:t>
            </a:r>
          </a:p>
          <a:p>
            <a:endParaRPr lang="cs-CZ" dirty="0"/>
          </a:p>
          <a:p>
            <a:r>
              <a:rPr lang="cs-CZ" sz="1200" dirty="0"/>
              <a:t>v § 4 řízení aktiv – podpůrné materiály</a:t>
            </a:r>
          </a:p>
          <a:p>
            <a:r>
              <a:rPr lang="cs-CZ" sz="1200" dirty="0"/>
              <a:t>v § 14 – zvládání </a:t>
            </a:r>
            <a:r>
              <a:rPr lang="cs-CZ" sz="1200" dirty="0" err="1"/>
              <a:t>KBI</a:t>
            </a:r>
            <a:r>
              <a:rPr lang="cs-CZ" sz="1200" dirty="0"/>
              <a:t> (kdy došlo k narušení </a:t>
            </a:r>
            <a:r>
              <a:rPr lang="cs-CZ" sz="1200" dirty="0" err="1"/>
              <a:t>DDI</a:t>
            </a:r>
            <a:r>
              <a:rPr lang="cs-CZ" sz="1200" dirty="0"/>
              <a:t>), </a:t>
            </a:r>
            <a:r>
              <a:rPr lang="cs-CZ" sz="1200" dirty="0" err="1"/>
              <a:t>KBU</a:t>
            </a:r>
            <a:r>
              <a:rPr lang="cs-CZ" sz="1200" dirty="0"/>
              <a:t> (mohlo dojít k narušení </a:t>
            </a:r>
            <a:r>
              <a:rPr lang="cs-CZ" sz="1200" dirty="0" err="1"/>
              <a:t>DDI</a:t>
            </a:r>
            <a:r>
              <a:rPr lang="cs-CZ" sz="1200" dirty="0"/>
              <a:t>)</a:t>
            </a:r>
          </a:p>
          <a:p>
            <a:r>
              <a:rPr lang="cs-CZ" sz="1200" dirty="0"/>
              <a:t>§ 6 písm. c – zajištění poučení vedení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A9919B-BA9C-4137-8C02-21EDC2C9926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8740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dirty="0"/>
              <a:t>Řízení kontinuity činností</a:t>
            </a:r>
          </a:p>
          <a:p>
            <a:r>
              <a:rPr lang="cs-CZ" dirty="0" err="1"/>
              <a:t>BCM</a:t>
            </a:r>
            <a:r>
              <a:rPr lang="cs-CZ" dirty="0"/>
              <a:t>, </a:t>
            </a:r>
            <a:r>
              <a:rPr lang="cs-CZ" dirty="0" err="1"/>
              <a:t>Disaster</a:t>
            </a:r>
            <a:r>
              <a:rPr lang="cs-CZ" dirty="0"/>
              <a:t> </a:t>
            </a:r>
            <a:r>
              <a:rPr lang="cs-CZ" dirty="0" err="1"/>
              <a:t>Recovery</a:t>
            </a:r>
            <a:r>
              <a:rPr lang="cs-CZ" dirty="0"/>
              <a:t>, </a:t>
            </a:r>
            <a:r>
              <a:rPr lang="cs-CZ" dirty="0" err="1"/>
              <a:t>RPO</a:t>
            </a:r>
            <a:r>
              <a:rPr lang="cs-CZ" dirty="0"/>
              <a:t> </a:t>
            </a:r>
            <a:r>
              <a:rPr lang="cs-CZ" dirty="0" err="1"/>
              <a:t>RTO</a:t>
            </a:r>
            <a:endParaRPr lang="cs-CZ" dirty="0"/>
          </a:p>
          <a:p>
            <a:endParaRPr lang="cs-CZ" dirty="0"/>
          </a:p>
          <a:p>
            <a:r>
              <a:rPr lang="cs-CZ" dirty="0"/>
              <a:t>Garant aktiva bude požadovat nulovou ztrátu a nedostupnost dat. Je to hrozba s mírou rizika, se kterou je třeba počítat.</a:t>
            </a:r>
          </a:p>
          <a:p>
            <a:r>
              <a:rPr lang="cs-CZ" dirty="0"/>
              <a:t>Zálohování 3-2-1-1-0, externí </a:t>
            </a:r>
            <a:r>
              <a:rPr lang="cs-CZ" dirty="0" err="1"/>
              <a:t>immutable</a:t>
            </a:r>
            <a:r>
              <a:rPr lang="cs-CZ" dirty="0"/>
              <a:t> </a:t>
            </a:r>
            <a:r>
              <a:rPr lang="cs-CZ" dirty="0" err="1"/>
              <a:t>storage</a:t>
            </a:r>
            <a:endParaRPr lang="cs-CZ" dirty="0"/>
          </a:p>
          <a:p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dirty="0"/>
              <a:t>Řešení kybernetických bezpečnostních incidentů (</a:t>
            </a:r>
            <a:r>
              <a:rPr lang="cs-CZ" sz="1200" b="1" dirty="0" err="1"/>
              <a:t>KBI</a:t>
            </a:r>
            <a:r>
              <a:rPr lang="cs-CZ" sz="1200" b="1" dirty="0"/>
              <a:t>)</a:t>
            </a:r>
          </a:p>
          <a:p>
            <a:r>
              <a:rPr lang="cs-CZ" dirty="0"/>
              <a:t>došlo k narušení </a:t>
            </a:r>
            <a:r>
              <a:rPr lang="cs-CZ" dirty="0" err="1"/>
              <a:t>DDI</a:t>
            </a:r>
            <a:endParaRPr lang="cs-CZ" dirty="0"/>
          </a:p>
          <a:p>
            <a:endParaRPr lang="cs-CZ" dirty="0"/>
          </a:p>
          <a:p>
            <a:r>
              <a:rPr lang="cs-CZ" dirty="0"/>
              <a:t>Řízení </a:t>
            </a:r>
            <a:r>
              <a:rPr lang="cs-CZ" dirty="0" err="1"/>
              <a:t>KBI</a:t>
            </a:r>
            <a:r>
              <a:rPr lang="cs-CZ" dirty="0"/>
              <a:t>/</a:t>
            </a:r>
            <a:r>
              <a:rPr lang="cs-CZ" dirty="0" err="1"/>
              <a:t>KBU</a:t>
            </a:r>
            <a:r>
              <a:rPr lang="cs-CZ" dirty="0"/>
              <a:t> – řízený dokument/metodika</a:t>
            </a:r>
          </a:p>
          <a:p>
            <a:r>
              <a:rPr lang="cs-CZ" dirty="0"/>
              <a:t>Od uživatele, nebo ze systému. Evidence do tabulky. Když </a:t>
            </a:r>
            <a:r>
              <a:rPr lang="cs-CZ" dirty="0" err="1"/>
              <a:t>KBI</a:t>
            </a:r>
            <a:r>
              <a:rPr lang="cs-CZ" dirty="0"/>
              <a:t>, hlášení PDF/</a:t>
            </a:r>
            <a:r>
              <a:rPr lang="cs-CZ" dirty="0" err="1"/>
              <a:t>XML</a:t>
            </a:r>
            <a:r>
              <a:rPr lang="cs-CZ" dirty="0"/>
              <a:t> na </a:t>
            </a:r>
            <a:r>
              <a:rPr lang="cs-CZ" dirty="0" err="1"/>
              <a:t>NUKIB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A9919B-BA9C-4137-8C02-21EDC2C9926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704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dirty="0"/>
              <a:t>Řízení přístupu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Viz Řízení lidský zdrojů – jakým způsobem se v organizaci eviduje, jeho životní cyklus, zařazení do role, změna pracoviště, odchod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Ideální stav – nasazení </a:t>
            </a:r>
            <a:r>
              <a:rPr lang="cs-CZ" dirty="0" err="1"/>
              <a:t>IDM</a:t>
            </a:r>
            <a:r>
              <a:rPr lang="cs-CZ" dirty="0"/>
              <a:t>? a integrace s personálním oddělením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Fyzická bezpečnost</a:t>
            </a:r>
          </a:p>
          <a:p>
            <a:r>
              <a:rPr lang="cs-CZ" dirty="0"/>
              <a:t>Definice zón (zaměstnanci, veřejnost)</a:t>
            </a:r>
          </a:p>
          <a:p>
            <a:endParaRPr lang="cs-CZ" sz="1200" dirty="0"/>
          </a:p>
          <a:p>
            <a:r>
              <a:rPr lang="cs-CZ" sz="1200" dirty="0" err="1"/>
              <a:t>Vícefaktorová</a:t>
            </a:r>
            <a:r>
              <a:rPr lang="cs-CZ" sz="1200" dirty="0"/>
              <a:t> autentizace, </a:t>
            </a:r>
            <a:r>
              <a:rPr lang="cs-CZ" sz="1200" dirty="0" err="1"/>
              <a:t>MFA</a:t>
            </a:r>
            <a:endParaRPr lang="cs-CZ" sz="1200" dirty="0"/>
          </a:p>
          <a:p>
            <a:endParaRPr lang="cs-CZ" sz="1200" dirty="0"/>
          </a:p>
          <a:p>
            <a:r>
              <a:rPr lang="cs-CZ" sz="1200" dirty="0"/>
              <a:t>Heslové politiky, privilegované/neprivilegované účty (</a:t>
            </a:r>
            <a:r>
              <a:rPr lang="cs-CZ" sz="1200" dirty="0" err="1"/>
              <a:t>17znaků</a:t>
            </a:r>
            <a:r>
              <a:rPr lang="cs-CZ" sz="1200" dirty="0"/>
              <a:t>/</a:t>
            </a:r>
            <a:r>
              <a:rPr lang="cs-CZ" sz="1200" dirty="0" err="1"/>
              <a:t>12znaků</a:t>
            </a:r>
            <a:r>
              <a:rPr lang="cs-CZ" sz="1200" dirty="0"/>
              <a:t>) 18 měsíců platnost, do doby zavedení </a:t>
            </a:r>
            <a:r>
              <a:rPr lang="cs-CZ" sz="1200" dirty="0" err="1"/>
              <a:t>MFA</a:t>
            </a:r>
            <a:r>
              <a:rPr lang="cs-CZ" sz="1200" dirty="0"/>
              <a:t> nebo asymetrické kryptografie</a:t>
            </a:r>
          </a:p>
          <a:p>
            <a:endParaRPr lang="cs-CZ" sz="1200" dirty="0"/>
          </a:p>
          <a:p>
            <a:r>
              <a:rPr lang="cs-CZ" sz="1200" dirty="0"/>
              <a:t>Oddělování administrátorských a uživatelských účtů, včetně oddělení servisních účtů na služby a systémy</a:t>
            </a:r>
          </a:p>
          <a:p>
            <a:endParaRPr lang="cs-CZ" sz="1200" dirty="0"/>
          </a:p>
          <a:p>
            <a:r>
              <a:rPr lang="cs-CZ" sz="1200" dirty="0"/>
              <a:t>Dodržování principů nejnižších oprávnění == jen taková, která jsou potřeba pro výkon své činnosti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A9919B-BA9C-4137-8C02-21EDC2C9926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2062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Centralizace logů z provozních systémů, HW/SW.</a:t>
            </a:r>
          </a:p>
          <a:p>
            <a:r>
              <a:rPr lang="cs-CZ" dirty="0"/>
              <a:t>Jednotné řízení času (zkušenost s jiným úřadem).</a:t>
            </a:r>
          </a:p>
          <a:p>
            <a:endParaRPr lang="cs-CZ" dirty="0"/>
          </a:p>
          <a:p>
            <a:r>
              <a:rPr lang="cs-CZ" dirty="0"/>
              <a:t>EDR/XDR koncové stanice/servery. LOGY </a:t>
            </a:r>
            <a:r>
              <a:rPr lang="cs-CZ" dirty="0" err="1"/>
              <a:t>parsovat</a:t>
            </a:r>
            <a:r>
              <a:rPr lang="cs-CZ" dirty="0"/>
              <a:t> a vyhodnocovat.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A9919B-BA9C-4137-8C02-21EDC2C9926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5956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A9919B-BA9C-4137-8C02-21EDC2C9926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5168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18/10/relationships/comments" Target="../comments/modernComment_102_0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18/10/relationships/comments" Target="../comments/modernComment_106_12408BEC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1" name="Rectangle 1070">
            <a:extLst>
              <a:ext uri="{FF2B5EF4-FFF2-40B4-BE49-F238E27FC236}">
                <a16:creationId xmlns:a16="http://schemas.microsoft.com/office/drawing/2014/main" id="{FB33DC6A-1F1C-4A06-834E-CFF88F1C0B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73" name="Freeform: Shape 1072">
            <a:extLst>
              <a:ext uri="{FF2B5EF4-FFF2-40B4-BE49-F238E27FC236}">
                <a16:creationId xmlns:a16="http://schemas.microsoft.com/office/drawing/2014/main" id="{0FE1D5CF-87B8-4A8A-AD3C-01D06A6076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4656480" cy="6858000"/>
          </a:xfrm>
          <a:custGeom>
            <a:avLst/>
            <a:gdLst>
              <a:gd name="connsiteX0" fmla="*/ 0 w 6208641"/>
              <a:gd name="connsiteY0" fmla="*/ 0 h 6858000"/>
              <a:gd name="connsiteX1" fmla="*/ 5464181 w 6208641"/>
              <a:gd name="connsiteY1" fmla="*/ 0 h 6858000"/>
              <a:gd name="connsiteX2" fmla="*/ 5538086 w 6208641"/>
              <a:gd name="connsiteY2" fmla="*/ 159684 h 6858000"/>
              <a:gd name="connsiteX3" fmla="*/ 6208641 w 6208641"/>
              <a:gd name="connsiteY3" fmla="*/ 3706589 h 6858000"/>
              <a:gd name="connsiteX4" fmla="*/ 5734754 w 6208641"/>
              <a:gd name="connsiteY4" fmla="*/ 6730443 h 6858000"/>
              <a:gd name="connsiteX5" fmla="*/ 5689361 w 6208641"/>
              <a:gd name="connsiteY5" fmla="*/ 6858000 h 6858000"/>
              <a:gd name="connsiteX6" fmla="*/ 0 w 620864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8641" h="6858000">
                <a:moveTo>
                  <a:pt x="0" y="0"/>
                </a:moveTo>
                <a:lnTo>
                  <a:pt x="5464181" y="0"/>
                </a:lnTo>
                <a:lnTo>
                  <a:pt x="5538086" y="159684"/>
                </a:lnTo>
                <a:cubicBezTo>
                  <a:pt x="5961440" y="1172168"/>
                  <a:pt x="6208641" y="2392735"/>
                  <a:pt x="6208641" y="3706589"/>
                </a:cubicBezTo>
                <a:cubicBezTo>
                  <a:pt x="6208641" y="4801467"/>
                  <a:pt x="6036974" y="5831563"/>
                  <a:pt x="5734754" y="6730443"/>
                </a:cubicBezTo>
                <a:lnTo>
                  <a:pt x="568936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75" name="Freeform: Shape 1074">
            <a:extLst>
              <a:ext uri="{FF2B5EF4-FFF2-40B4-BE49-F238E27FC236}">
                <a16:creationId xmlns:a16="http://schemas.microsoft.com/office/drawing/2014/main" id="{60926200-45C2-41E9-839F-31CD5FE4CD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2493" cy="6858000"/>
          </a:xfrm>
          <a:custGeom>
            <a:avLst/>
            <a:gdLst>
              <a:gd name="connsiteX0" fmla="*/ 0 w 6203325"/>
              <a:gd name="connsiteY0" fmla="*/ 0 h 6858000"/>
              <a:gd name="connsiteX1" fmla="*/ 5458865 w 6203325"/>
              <a:gd name="connsiteY1" fmla="*/ 0 h 6858000"/>
              <a:gd name="connsiteX2" fmla="*/ 5532770 w 6203325"/>
              <a:gd name="connsiteY2" fmla="*/ 159684 h 6858000"/>
              <a:gd name="connsiteX3" fmla="*/ 6203325 w 6203325"/>
              <a:gd name="connsiteY3" fmla="*/ 3706589 h 6858000"/>
              <a:gd name="connsiteX4" fmla="*/ 5729438 w 6203325"/>
              <a:gd name="connsiteY4" fmla="*/ 6730443 h 6858000"/>
              <a:gd name="connsiteX5" fmla="*/ 5684045 w 6203325"/>
              <a:gd name="connsiteY5" fmla="*/ 6858000 h 6858000"/>
              <a:gd name="connsiteX6" fmla="*/ 0 w 620332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3325" h="6858000">
                <a:moveTo>
                  <a:pt x="0" y="0"/>
                </a:moveTo>
                <a:lnTo>
                  <a:pt x="5458865" y="0"/>
                </a:lnTo>
                <a:lnTo>
                  <a:pt x="5532770" y="159684"/>
                </a:lnTo>
                <a:cubicBezTo>
                  <a:pt x="5956124" y="1172168"/>
                  <a:pt x="6203325" y="2392735"/>
                  <a:pt x="6203325" y="3706589"/>
                </a:cubicBezTo>
                <a:cubicBezTo>
                  <a:pt x="6203325" y="4801467"/>
                  <a:pt x="6031658" y="5831563"/>
                  <a:pt x="5729438" y="6730443"/>
                </a:cubicBezTo>
                <a:lnTo>
                  <a:pt x="568404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6823" y="1106034"/>
            <a:ext cx="3764306" cy="3204134"/>
          </a:xfrm>
        </p:spPr>
        <p:txBody>
          <a:bodyPr anchor="b">
            <a:normAutofit/>
          </a:bodyPr>
          <a:lstStyle/>
          <a:p>
            <a:pPr algn="l"/>
            <a:r>
              <a:rPr lang="cs-CZ" sz="4700" dirty="0"/>
              <a:t>Audit v oblasti kybernetické bezpečnosti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0593" y="4872922"/>
            <a:ext cx="3760273" cy="1208141"/>
          </a:xfrm>
        </p:spPr>
        <p:txBody>
          <a:bodyPr>
            <a:normAutofit/>
          </a:bodyPr>
          <a:lstStyle/>
          <a:p>
            <a:pPr algn="l"/>
            <a:r>
              <a:rPr lang="cs-CZ" sz="2400" b="1" dirty="0">
                <a:solidFill>
                  <a:schemeClr val="tx1"/>
                </a:solidFill>
              </a:rPr>
              <a:t>Město </a:t>
            </a:r>
            <a:r>
              <a:rPr lang="en-US" sz="2400" b="1" dirty="0">
                <a:solidFill>
                  <a:schemeClr val="tx1"/>
                </a:solidFill>
              </a:rPr>
              <a:t/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cs-CZ" sz="2400" b="1" dirty="0">
                <a:solidFill>
                  <a:schemeClr val="tx1"/>
                </a:solidFill>
              </a:rPr>
              <a:t>Moravské Budějovice</a:t>
            </a:r>
          </a:p>
        </p:txBody>
      </p:sp>
      <p:sp>
        <p:nvSpPr>
          <p:cNvPr id="1077" name="Rectangle 107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7704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029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BAFBA2B6-6D15-6A1D-9D96-F3C12BB4C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214" y="625683"/>
            <a:ext cx="24003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9" name="Rectangle 107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23" y="4546920"/>
            <a:ext cx="376430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7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1DD1A740-F817-3870-2A04-83BE94D20A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5245553" y="4588433"/>
            <a:ext cx="3531625" cy="666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TextovéPole 1032">
            <a:extLst>
              <a:ext uri="{FF2B5EF4-FFF2-40B4-BE49-F238E27FC236}">
                <a16:creationId xmlns:a16="http://schemas.microsoft.com/office/drawing/2014/main" id="{93AF2075-6FC5-67C3-2C29-02F659AFA0D7}"/>
              </a:ext>
            </a:extLst>
          </p:cNvPr>
          <p:cNvSpPr txBox="1"/>
          <p:nvPr/>
        </p:nvSpPr>
        <p:spPr>
          <a:xfrm>
            <a:off x="424416" y="5838133"/>
            <a:ext cx="459867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100" dirty="0">
                <a:solidFill>
                  <a:srgbClr val="A9A9A9"/>
                </a:solidFill>
              </a:rPr>
              <a:t>Petr Málek</a:t>
            </a:r>
          </a:p>
          <a:p>
            <a:r>
              <a:rPr lang="cs-CZ" sz="1100" dirty="0">
                <a:solidFill>
                  <a:srgbClr val="A9A9A9"/>
                </a:solidFill>
              </a:rPr>
              <a:t>Architekt kybernetické bezpečnosti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 dirty="0"/>
              <a:t>Doporučení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149087"/>
            <a:ext cx="7882128" cy="2905686"/>
          </a:xfrm>
        </p:spPr>
        <p:txBody>
          <a:bodyPr>
            <a:normAutofit/>
          </a:bodyPr>
          <a:lstStyle/>
          <a:p>
            <a:r>
              <a:rPr lang="cs-CZ" sz="1900" dirty="0"/>
              <a:t>BLOK 5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b="1" dirty="0"/>
              <a:t>Řízení přístupu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zavést organizační či technická opatření v oblasti bezpečného používání mobilních zařízení a jiných technických aktiv, která nemá obec ve své správě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řídit se principy přidělování oprávnění pouze na úroveň nezbytně nutnou pro výkon práce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opakovaně upozorňovat uživatele na problematiku heslové politiky a vhodných postupů pro vytváření a používání hesel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5A83F45-F984-B7E3-4488-CD18A3DCC1AC}"/>
              </a:ext>
            </a:extLst>
          </p:cNvPr>
          <p:cNvSpPr txBox="1"/>
          <p:nvPr/>
        </p:nvSpPr>
        <p:spPr>
          <a:xfrm>
            <a:off x="1066069" y="6088812"/>
            <a:ext cx="70054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/>
              <a:t>https://</a:t>
            </a:r>
            <a:r>
              <a:rPr lang="cs-CZ" sz="1200" dirty="0" err="1"/>
              <a:t>nukib.gov.cz</a:t>
            </a:r>
            <a:r>
              <a:rPr lang="cs-CZ" sz="1200" dirty="0"/>
              <a:t>/</a:t>
            </a:r>
            <a:r>
              <a:rPr lang="cs-CZ" sz="1200" dirty="0" err="1"/>
              <a:t>download</a:t>
            </a:r>
            <a:r>
              <a:rPr lang="cs-CZ" sz="1200" dirty="0"/>
              <a:t>/publikace/</a:t>
            </a:r>
            <a:r>
              <a:rPr lang="cs-CZ" sz="1200" dirty="0" err="1"/>
              <a:t>podpurne_materialy</a:t>
            </a:r>
            <a:r>
              <a:rPr lang="cs-CZ" sz="1200" dirty="0"/>
              <a:t>/</a:t>
            </a:r>
            <a:r>
              <a:rPr lang="cs-CZ" sz="1200" dirty="0" err="1"/>
              <a:t>minimalni-bezpecnostni-standard_v1.2.pdf</a:t>
            </a:r>
            <a:r>
              <a:rPr lang="cs-CZ" sz="1200" dirty="0"/>
              <a:t/>
            </a:r>
            <a:br>
              <a:rPr lang="cs-CZ" sz="1200" dirty="0"/>
            </a:br>
            <a:r>
              <a:rPr lang="cs-CZ" sz="1200" dirty="0"/>
              <a:t>https://</a:t>
            </a:r>
            <a:r>
              <a:rPr lang="cs-CZ" sz="1200" dirty="0" err="1"/>
              <a:t>nukib.gov.cz</a:t>
            </a:r>
            <a:r>
              <a:rPr lang="cs-CZ" sz="1200" dirty="0"/>
              <a:t>/cs/</a:t>
            </a:r>
            <a:r>
              <a:rPr lang="cs-CZ" sz="1200" dirty="0" err="1"/>
              <a:t>kyberneticka-bezpecnost</a:t>
            </a:r>
            <a:r>
              <a:rPr lang="cs-CZ" sz="1200" dirty="0"/>
              <a:t>/regulace-a-kontrola/</a:t>
            </a:r>
            <a:r>
              <a:rPr lang="cs-CZ" sz="1200" dirty="0" err="1"/>
              <a:t>podpurne-materialy</a:t>
            </a:r>
            <a:r>
              <a:rPr lang="cs-CZ" sz="1200" dirty="0"/>
              <a:t>/</a:t>
            </a:r>
          </a:p>
        </p:txBody>
      </p:sp>
      <p:pic>
        <p:nvPicPr>
          <p:cNvPr id="5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C5D3DF9D-D710-9529-0852-C7969F263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42197967-E944-AC62-67C9-C7E84D9A3B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762CA72C-476C-C78C-F906-4BC3372315EA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5303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/>
              <a:t>Harmonogram auditu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747" y="3169561"/>
            <a:ext cx="7882128" cy="2905686"/>
          </a:xfrm>
        </p:spPr>
        <p:txBody>
          <a:bodyPr>
            <a:normAutofit fontScale="85000" lnSpcReduction="20000"/>
          </a:bodyPr>
          <a:lstStyle/>
          <a:p>
            <a:r>
              <a:rPr lang="cs-CZ" sz="1900" dirty="0"/>
              <a:t>BLOK 6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b="1" dirty="0"/>
              <a:t>Detekce a zaznamenávání kybernetických bezpečnostních událostí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Ochrana perimetru komunikační sítě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Ochrana koncových stanic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Ochrana serverů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Zaznamenávání událostí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b="1" dirty="0"/>
              <a:t>Bezpečnost komunikačních sítí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Segmentace komunikační sítě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Omezení a řízení komunikace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Vzdálené připojení a správa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Zaznamenávání událostí</a:t>
            </a:r>
          </a:p>
        </p:txBody>
      </p:sp>
      <p:pic>
        <p:nvPicPr>
          <p:cNvPr id="5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117B6B8E-DEBA-22D7-EC55-BFF099787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347B8960-AD07-3C05-D093-8EB9A3B33A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1723ACF6-789F-C05E-2433-FE907EBE3707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994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 dirty="0"/>
              <a:t>Doporučení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149087"/>
            <a:ext cx="7882128" cy="2905686"/>
          </a:xfrm>
        </p:spPr>
        <p:txBody>
          <a:bodyPr>
            <a:normAutofit fontScale="92500"/>
          </a:bodyPr>
          <a:lstStyle/>
          <a:p>
            <a:r>
              <a:rPr lang="cs-CZ" sz="1900" dirty="0"/>
              <a:t>BLOK 6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b="1" dirty="0"/>
              <a:t>Detekce a zaznamenávání kybernetických bezpečnostních událostí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b="1" dirty="0"/>
              <a:t>Bezpečnost komunikačních sítí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Auditní skupina doporučuje vzhledem k přítomnosti bezpečnostních opatření umožňujících detekci </a:t>
            </a:r>
            <a:r>
              <a:rPr lang="cs-CZ" sz="1900" dirty="0" err="1"/>
              <a:t>KBU</a:t>
            </a:r>
            <a:r>
              <a:rPr lang="cs-CZ" sz="1900" dirty="0"/>
              <a:t> či </a:t>
            </a:r>
            <a:r>
              <a:rPr lang="cs-CZ" sz="1900" dirty="0" err="1"/>
              <a:t>KBI</a:t>
            </a:r>
            <a:r>
              <a:rPr lang="cs-CZ" sz="1900" dirty="0"/>
              <a:t> i Log Manageru aktivní práci s těmito nástroji za účelem získávání zpětné vazby, jejich optimalizace a zvýšení jejich přidané hodnoty v komunikační síti obce.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Auditní skupina doporučuje dále pokračovat v dodržování nejlepší praxe v oblasti komunikačních sítí.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9B0DB61-4FB5-C47B-6610-8981A6FCD2E5}"/>
              </a:ext>
            </a:extLst>
          </p:cNvPr>
          <p:cNvSpPr txBox="1"/>
          <p:nvPr/>
        </p:nvSpPr>
        <p:spPr>
          <a:xfrm>
            <a:off x="1066069" y="6088812"/>
            <a:ext cx="70054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/>
              <a:t>https://</a:t>
            </a:r>
            <a:r>
              <a:rPr lang="cs-CZ" sz="1200" dirty="0" err="1"/>
              <a:t>nukib.gov.cz</a:t>
            </a:r>
            <a:r>
              <a:rPr lang="cs-CZ" sz="1200" dirty="0"/>
              <a:t>/</a:t>
            </a:r>
            <a:r>
              <a:rPr lang="cs-CZ" sz="1200" dirty="0" err="1"/>
              <a:t>download</a:t>
            </a:r>
            <a:r>
              <a:rPr lang="cs-CZ" sz="1200" dirty="0"/>
              <a:t>/publikace/</a:t>
            </a:r>
            <a:r>
              <a:rPr lang="cs-CZ" sz="1200" dirty="0" err="1"/>
              <a:t>podpurne_materialy</a:t>
            </a:r>
            <a:r>
              <a:rPr lang="cs-CZ" sz="1200" dirty="0"/>
              <a:t>/</a:t>
            </a:r>
            <a:r>
              <a:rPr lang="cs-CZ" sz="1200" dirty="0" err="1"/>
              <a:t>minimalni-bezpecnostni-standard_v1.2.pdf</a:t>
            </a:r>
            <a:r>
              <a:rPr lang="cs-CZ" sz="1200" dirty="0"/>
              <a:t/>
            </a:r>
            <a:br>
              <a:rPr lang="cs-CZ" sz="1200" dirty="0"/>
            </a:br>
            <a:r>
              <a:rPr lang="cs-CZ" sz="1200" dirty="0"/>
              <a:t>https://</a:t>
            </a:r>
            <a:r>
              <a:rPr lang="cs-CZ" sz="1200" dirty="0" err="1"/>
              <a:t>nukib.gov.cz</a:t>
            </a:r>
            <a:r>
              <a:rPr lang="cs-CZ" sz="1200" dirty="0"/>
              <a:t>/cs/</a:t>
            </a:r>
            <a:r>
              <a:rPr lang="cs-CZ" sz="1200" dirty="0" err="1"/>
              <a:t>kyberneticka-bezpecnost</a:t>
            </a:r>
            <a:r>
              <a:rPr lang="cs-CZ" sz="1200" dirty="0"/>
              <a:t>/regulace-a-kontrola/</a:t>
            </a:r>
            <a:r>
              <a:rPr lang="cs-CZ" sz="1200" dirty="0" err="1"/>
              <a:t>podpurne-materialy</a:t>
            </a:r>
            <a:r>
              <a:rPr lang="cs-CZ" sz="1200" dirty="0"/>
              <a:t>/</a:t>
            </a:r>
          </a:p>
        </p:txBody>
      </p:sp>
      <p:pic>
        <p:nvPicPr>
          <p:cNvPr id="5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0A70691E-9914-57EA-BEB8-577F09BEB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07D0E270-3AB5-9C9E-A1AC-44388272D0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64F816DB-5196-F342-C071-4CBDBFA08552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0002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/>
              <a:t>Harmonogram auditu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r>
              <a:rPr lang="cs-CZ" sz="1900" dirty="0"/>
              <a:t>BLOK 7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b="1" dirty="0"/>
              <a:t>Aplikační bezpečnost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Bezpečnostní aktualizace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Nepodporovaná technická aktiva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Skenování zranitelností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b="1" dirty="0"/>
              <a:t>Kryptografické algoritmy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Používaná kryptografické algoritmy a komunikační protokoly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Šifrování komunikace (vč. e-mailové)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cs-CZ" sz="1900" dirty="0"/>
          </a:p>
        </p:txBody>
      </p:sp>
      <p:pic>
        <p:nvPicPr>
          <p:cNvPr id="5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3065D533-87F3-0C76-5C53-956BF23BC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7A21FE15-A9EC-4672-06F2-F055E30A3B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71134B60-3911-0F8D-BCC5-76DEDFF1C8DE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1871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 dirty="0"/>
              <a:t>Doporučení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149087"/>
            <a:ext cx="7882128" cy="2905686"/>
          </a:xfrm>
        </p:spPr>
        <p:txBody>
          <a:bodyPr>
            <a:normAutofit fontScale="92500"/>
          </a:bodyPr>
          <a:lstStyle/>
          <a:p>
            <a:r>
              <a:rPr lang="cs-CZ" sz="1900" dirty="0"/>
              <a:t>BLOK 7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b="1" dirty="0"/>
              <a:t>Aplikační bezpečnost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Auditní skupina doporučuje v oblasti aplikační bezpečnosti pracovat se zpětnou vazbou z provedených testování. V případě výskytu zranitelností v rámci zpětné vazby z těchto testů je na místě zavedení vhodných bezpečnostních opatření a opětovné testování pro potvrzení ošetření dané zranitelnosti. V neposlední řadě auditní skupina obecně doporučuje aplikování bezpečnostních záplat, průběžnou údržbu v oblasti aktualizací technických aktiv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b="1" dirty="0"/>
              <a:t>Kryptografické algoritmy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Auditní skupina doporučuje sledování podpůrných materiálů a doporučení v oblasti kryptografických algoritmů vydaných </a:t>
            </a:r>
            <a:r>
              <a:rPr lang="cs-CZ" sz="1600" dirty="0" err="1"/>
              <a:t>NÚKIB</a:t>
            </a:r>
            <a:r>
              <a:rPr lang="cs-CZ" sz="1600" dirty="0"/>
              <a:t> na jeho webových stránkách</a:t>
            </a:r>
            <a:endParaRPr lang="cs-CZ" sz="190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6B01FE3-A546-C94D-4616-259EE9D41133}"/>
              </a:ext>
            </a:extLst>
          </p:cNvPr>
          <p:cNvSpPr txBox="1"/>
          <p:nvPr/>
        </p:nvSpPr>
        <p:spPr>
          <a:xfrm>
            <a:off x="1066069" y="6088812"/>
            <a:ext cx="70054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/>
              <a:t>https://</a:t>
            </a:r>
            <a:r>
              <a:rPr lang="cs-CZ" sz="1200" dirty="0" err="1"/>
              <a:t>nukib.gov.cz</a:t>
            </a:r>
            <a:r>
              <a:rPr lang="cs-CZ" sz="1200" dirty="0"/>
              <a:t>/</a:t>
            </a:r>
            <a:r>
              <a:rPr lang="cs-CZ" sz="1200" dirty="0" err="1"/>
              <a:t>download</a:t>
            </a:r>
            <a:r>
              <a:rPr lang="cs-CZ" sz="1200" dirty="0"/>
              <a:t>/publikace/</a:t>
            </a:r>
            <a:r>
              <a:rPr lang="cs-CZ" sz="1200" dirty="0" err="1"/>
              <a:t>podpurne_materialy</a:t>
            </a:r>
            <a:r>
              <a:rPr lang="cs-CZ" sz="1200" dirty="0"/>
              <a:t>/</a:t>
            </a:r>
            <a:r>
              <a:rPr lang="cs-CZ" sz="1200" dirty="0" err="1"/>
              <a:t>minimalni-bezpecnostni-standard_v1.2.pdf</a:t>
            </a:r>
            <a:r>
              <a:rPr lang="cs-CZ" sz="1200" dirty="0"/>
              <a:t/>
            </a:r>
            <a:br>
              <a:rPr lang="cs-CZ" sz="1200" dirty="0"/>
            </a:br>
            <a:r>
              <a:rPr lang="cs-CZ" sz="1200" dirty="0"/>
              <a:t>https://</a:t>
            </a:r>
            <a:r>
              <a:rPr lang="cs-CZ" sz="1200" dirty="0" err="1"/>
              <a:t>nukib.gov.cz</a:t>
            </a:r>
            <a:r>
              <a:rPr lang="cs-CZ" sz="1200" dirty="0"/>
              <a:t>/cs/</a:t>
            </a:r>
            <a:r>
              <a:rPr lang="cs-CZ" sz="1200" dirty="0" err="1"/>
              <a:t>kyberneticka-bezpecnost</a:t>
            </a:r>
            <a:r>
              <a:rPr lang="cs-CZ" sz="1200" dirty="0"/>
              <a:t>/regulace-a-kontrola/</a:t>
            </a:r>
            <a:r>
              <a:rPr lang="cs-CZ" sz="1200" dirty="0" err="1"/>
              <a:t>podpurne-materialy</a:t>
            </a:r>
            <a:r>
              <a:rPr lang="cs-CZ" sz="1200" dirty="0"/>
              <a:t>/</a:t>
            </a:r>
          </a:p>
        </p:txBody>
      </p:sp>
      <p:pic>
        <p:nvPicPr>
          <p:cNvPr id="5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C7C73B01-D4C1-A3AD-864A-B179BA5E07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DDBCBA66-8A58-DF0C-1D0D-315F8EB2C2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157D4426-222B-6124-E169-2730A9711408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9381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/>
              <a:t>Shrnutí výsledku auditu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r>
              <a:rPr lang="cs-CZ" sz="1900" dirty="0"/>
              <a:t>Z auditu vyplynulo několik závěrů: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dirty="0"/>
              <a:t>Z provedeného auditu vyplynulo, že nová regulace v podobě </a:t>
            </a:r>
            <a:r>
              <a:rPr lang="cs-CZ" sz="1600" dirty="0" err="1"/>
              <a:t>nZKB</a:t>
            </a:r>
            <a:r>
              <a:rPr lang="cs-CZ" sz="1600" dirty="0"/>
              <a:t> bude pro MB znamenat nutné úpravy zejm. v oblasti organizačně procesní, protože oblast KB není systematicky řešena a řízena, nicméně technická opatření jsou zavedena na dobré úrovni. Oblast KB tedy není zpravidla standardní součástí procesů obce, např. není stanovena bezpečnostní politika či nejsou systematicky prováděna školení v oblasti KB. Technická opatření jsou na dobré úrovni, ale chybí bezpečnostní politika a systematická školení.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dirty="0"/>
              <a:t>Nedostatek v přidělování privilegovaných oprávnění, doporučuje se jejich striktnější řízení.</a:t>
            </a:r>
          </a:p>
        </p:txBody>
      </p:sp>
      <p:pic>
        <p:nvPicPr>
          <p:cNvPr id="5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1B412F67-1D16-263F-16E3-20C20B6B8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D58BC202-5F2F-4403-6F18-B1F1B7C711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0C2459D8-0B52-09FB-37C8-D7C99A237C2B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8B6C9E9D-62D9-1FBE-8F21-FA58BD86F6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3741" y="1985157"/>
            <a:ext cx="2526726" cy="288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2494" y="0"/>
            <a:ext cx="5671506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6545" y="762538"/>
            <a:ext cx="4237012" cy="319986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5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Děkuji za pozornost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6545" y="4312561"/>
            <a:ext cx="4237012" cy="16878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Petr Málek</a:t>
            </a:r>
          </a:p>
        </p:txBody>
      </p:sp>
      <p:sp>
        <p:nvSpPr>
          <p:cNvPr id="48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8261" y="4043302"/>
            <a:ext cx="3977640" cy="18288"/>
          </a:xfrm>
          <a:custGeom>
            <a:avLst/>
            <a:gdLst>
              <a:gd name="connsiteX0" fmla="*/ 0 w 3977640"/>
              <a:gd name="connsiteY0" fmla="*/ 0 h 18288"/>
              <a:gd name="connsiteX1" fmla="*/ 742493 w 3977640"/>
              <a:gd name="connsiteY1" fmla="*/ 0 h 18288"/>
              <a:gd name="connsiteX2" fmla="*/ 1445209 w 3977640"/>
              <a:gd name="connsiteY2" fmla="*/ 0 h 18288"/>
              <a:gd name="connsiteX3" fmla="*/ 2147926 w 3977640"/>
              <a:gd name="connsiteY3" fmla="*/ 0 h 18288"/>
              <a:gd name="connsiteX4" fmla="*/ 2691536 w 3977640"/>
              <a:gd name="connsiteY4" fmla="*/ 0 h 18288"/>
              <a:gd name="connsiteX5" fmla="*/ 3274924 w 3977640"/>
              <a:gd name="connsiteY5" fmla="*/ 0 h 18288"/>
              <a:gd name="connsiteX6" fmla="*/ 3977640 w 3977640"/>
              <a:gd name="connsiteY6" fmla="*/ 0 h 18288"/>
              <a:gd name="connsiteX7" fmla="*/ 3977640 w 3977640"/>
              <a:gd name="connsiteY7" fmla="*/ 18288 h 18288"/>
              <a:gd name="connsiteX8" fmla="*/ 3314700 w 3977640"/>
              <a:gd name="connsiteY8" fmla="*/ 18288 h 18288"/>
              <a:gd name="connsiteX9" fmla="*/ 2771089 w 3977640"/>
              <a:gd name="connsiteY9" fmla="*/ 18288 h 18288"/>
              <a:gd name="connsiteX10" fmla="*/ 2227478 w 3977640"/>
              <a:gd name="connsiteY10" fmla="*/ 18288 h 18288"/>
              <a:gd name="connsiteX11" fmla="*/ 1524762 w 3977640"/>
              <a:gd name="connsiteY11" fmla="*/ 18288 h 18288"/>
              <a:gd name="connsiteX12" fmla="*/ 941375 w 3977640"/>
              <a:gd name="connsiteY12" fmla="*/ 18288 h 18288"/>
              <a:gd name="connsiteX13" fmla="*/ 0 w 3977640"/>
              <a:gd name="connsiteY13" fmla="*/ 18288 h 18288"/>
              <a:gd name="connsiteX14" fmla="*/ 0 w 397764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77640" h="18288" fill="none" extrusionOk="0">
                <a:moveTo>
                  <a:pt x="0" y="0"/>
                </a:moveTo>
                <a:cubicBezTo>
                  <a:pt x="362724" y="-2785"/>
                  <a:pt x="438784" y="-35866"/>
                  <a:pt x="742493" y="0"/>
                </a:cubicBezTo>
                <a:cubicBezTo>
                  <a:pt x="1046202" y="35866"/>
                  <a:pt x="1214361" y="6330"/>
                  <a:pt x="1445209" y="0"/>
                </a:cubicBezTo>
                <a:cubicBezTo>
                  <a:pt x="1676057" y="-6330"/>
                  <a:pt x="1906372" y="-3266"/>
                  <a:pt x="2147926" y="0"/>
                </a:cubicBezTo>
                <a:cubicBezTo>
                  <a:pt x="2389480" y="3266"/>
                  <a:pt x="2520714" y="16824"/>
                  <a:pt x="2691536" y="0"/>
                </a:cubicBezTo>
                <a:cubicBezTo>
                  <a:pt x="2862358" y="-16824"/>
                  <a:pt x="3036508" y="-14038"/>
                  <a:pt x="3274924" y="0"/>
                </a:cubicBezTo>
                <a:cubicBezTo>
                  <a:pt x="3513340" y="14038"/>
                  <a:pt x="3634141" y="-18809"/>
                  <a:pt x="3977640" y="0"/>
                </a:cubicBezTo>
                <a:cubicBezTo>
                  <a:pt x="3977140" y="8855"/>
                  <a:pt x="3977749" y="14521"/>
                  <a:pt x="3977640" y="18288"/>
                </a:cubicBezTo>
                <a:cubicBezTo>
                  <a:pt x="3757007" y="32029"/>
                  <a:pt x="3469003" y="-5112"/>
                  <a:pt x="3314700" y="18288"/>
                </a:cubicBezTo>
                <a:cubicBezTo>
                  <a:pt x="3160397" y="41688"/>
                  <a:pt x="2914663" y="19512"/>
                  <a:pt x="2771089" y="18288"/>
                </a:cubicBezTo>
                <a:cubicBezTo>
                  <a:pt x="2627515" y="17064"/>
                  <a:pt x="2417576" y="42034"/>
                  <a:pt x="2227478" y="18288"/>
                </a:cubicBezTo>
                <a:cubicBezTo>
                  <a:pt x="2037380" y="-5458"/>
                  <a:pt x="1775246" y="-2032"/>
                  <a:pt x="1524762" y="18288"/>
                </a:cubicBezTo>
                <a:cubicBezTo>
                  <a:pt x="1274278" y="38608"/>
                  <a:pt x="1225405" y="46940"/>
                  <a:pt x="941375" y="18288"/>
                </a:cubicBezTo>
                <a:cubicBezTo>
                  <a:pt x="657345" y="-10364"/>
                  <a:pt x="468340" y="57851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3977640" h="18288" stroke="0" extrusionOk="0">
                <a:moveTo>
                  <a:pt x="0" y="0"/>
                </a:moveTo>
                <a:cubicBezTo>
                  <a:pt x="167643" y="7540"/>
                  <a:pt x="416663" y="12011"/>
                  <a:pt x="623164" y="0"/>
                </a:cubicBezTo>
                <a:cubicBezTo>
                  <a:pt x="829665" y="-12011"/>
                  <a:pt x="908844" y="7531"/>
                  <a:pt x="1166774" y="0"/>
                </a:cubicBezTo>
                <a:cubicBezTo>
                  <a:pt x="1424704" y="-7531"/>
                  <a:pt x="1745729" y="22552"/>
                  <a:pt x="1909267" y="0"/>
                </a:cubicBezTo>
                <a:cubicBezTo>
                  <a:pt x="2072805" y="-22552"/>
                  <a:pt x="2313264" y="2550"/>
                  <a:pt x="2532431" y="0"/>
                </a:cubicBezTo>
                <a:cubicBezTo>
                  <a:pt x="2751598" y="-2550"/>
                  <a:pt x="2914229" y="-1772"/>
                  <a:pt x="3155594" y="0"/>
                </a:cubicBezTo>
                <a:cubicBezTo>
                  <a:pt x="3396959" y="1772"/>
                  <a:pt x="3603015" y="-38331"/>
                  <a:pt x="3977640" y="0"/>
                </a:cubicBezTo>
                <a:cubicBezTo>
                  <a:pt x="3976742" y="7180"/>
                  <a:pt x="3977809" y="13790"/>
                  <a:pt x="3977640" y="18288"/>
                </a:cubicBezTo>
                <a:cubicBezTo>
                  <a:pt x="3733612" y="44026"/>
                  <a:pt x="3504694" y="34704"/>
                  <a:pt x="3314700" y="18288"/>
                </a:cubicBezTo>
                <a:cubicBezTo>
                  <a:pt x="3124706" y="1872"/>
                  <a:pt x="2970848" y="41228"/>
                  <a:pt x="2771089" y="18288"/>
                </a:cubicBezTo>
                <a:cubicBezTo>
                  <a:pt x="2571330" y="-4652"/>
                  <a:pt x="2374617" y="32581"/>
                  <a:pt x="2108149" y="18288"/>
                </a:cubicBezTo>
                <a:cubicBezTo>
                  <a:pt x="1841681" y="3995"/>
                  <a:pt x="1730147" y="-7187"/>
                  <a:pt x="1445209" y="18288"/>
                </a:cubicBezTo>
                <a:cubicBezTo>
                  <a:pt x="1160271" y="43763"/>
                  <a:pt x="1128446" y="30981"/>
                  <a:pt x="822046" y="18288"/>
                </a:cubicBezTo>
                <a:cubicBezTo>
                  <a:pt x="515646" y="5595"/>
                  <a:pt x="401539" y="48208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2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FFBEE45-F140-49D5-85EA-C78C24340B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82844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Jak to </a:t>
            </a:r>
            <a:r>
              <a:rPr lang="en-US" sz="45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celé</a:t>
            </a:r>
            <a:r>
              <a:rPr lang="en-US" sz="4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5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začalo</a:t>
            </a:r>
            <a:r>
              <a:rPr lang="en-US" sz="4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graphicFrame>
        <p:nvGraphicFramePr>
          <p:cNvPr id="57" name="Content Placeholder 2">
            <a:extLst>
              <a:ext uri="{FF2B5EF4-FFF2-40B4-BE49-F238E27FC236}">
                <a16:creationId xmlns:a16="http://schemas.microsoft.com/office/drawing/2014/main" id="{C65FFDE8-761B-5080-AF81-AE0A4D684B0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2398626"/>
          <a:ext cx="3868820" cy="3730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353DBB6B-95ED-4874-49E3-749EE3EAD0D7}"/>
              </a:ext>
            </a:extLst>
          </p:cNvPr>
          <p:cNvSpPr txBox="1"/>
          <p:nvPr/>
        </p:nvSpPr>
        <p:spPr>
          <a:xfrm>
            <a:off x="4570857" y="2193569"/>
            <a:ext cx="3873484" cy="373046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100" dirty="0"/>
              <a:t>Audit se </a:t>
            </a:r>
            <a:r>
              <a:rPr lang="en-US" sz="2100" dirty="0" err="1"/>
              <a:t>zaměřil</a:t>
            </a:r>
            <a:r>
              <a:rPr lang="en-US" sz="2100" dirty="0"/>
              <a:t> </a:t>
            </a:r>
            <a:r>
              <a:rPr lang="en-US" sz="2100" dirty="0" err="1"/>
              <a:t>na</a:t>
            </a:r>
            <a:r>
              <a:rPr lang="en-US" sz="2100" dirty="0"/>
              <a:t> </a:t>
            </a:r>
            <a:r>
              <a:rPr lang="en-US" sz="2100" dirty="0" err="1"/>
              <a:t>zavedení</a:t>
            </a:r>
            <a:r>
              <a:rPr lang="en-US" sz="2100" dirty="0"/>
              <a:t> </a:t>
            </a:r>
            <a:r>
              <a:rPr lang="en-US" sz="2100" dirty="0" err="1"/>
              <a:t>nového</a:t>
            </a:r>
            <a:r>
              <a:rPr lang="en-US" sz="2100" dirty="0"/>
              <a:t> </a:t>
            </a:r>
            <a:r>
              <a:rPr lang="en-US" sz="2100" dirty="0" err="1"/>
              <a:t>zákona</a:t>
            </a:r>
            <a:r>
              <a:rPr lang="en-US" sz="2100" dirty="0"/>
              <a:t> o </a:t>
            </a:r>
            <a:r>
              <a:rPr lang="en-US" sz="2100" dirty="0" err="1"/>
              <a:t>kybernetické</a:t>
            </a:r>
            <a:r>
              <a:rPr lang="en-US" sz="2100" dirty="0"/>
              <a:t> </a:t>
            </a:r>
            <a:r>
              <a:rPr lang="en-US" sz="2100" dirty="0" err="1"/>
              <a:t>bezpečnosti</a:t>
            </a:r>
            <a:r>
              <a:rPr lang="en-US" sz="2100" dirty="0"/>
              <a:t> (</a:t>
            </a:r>
            <a:r>
              <a:rPr lang="en-US" sz="2100" dirty="0" err="1"/>
              <a:t>nZKB</a:t>
            </a:r>
            <a:r>
              <a:rPr lang="en-US" sz="2100" dirty="0"/>
              <a:t>) a </a:t>
            </a:r>
            <a:r>
              <a:rPr lang="en-US" sz="2100" dirty="0" err="1"/>
              <a:t>jeho</a:t>
            </a:r>
            <a:r>
              <a:rPr lang="en-US" sz="2100" dirty="0"/>
              <a:t> </a:t>
            </a:r>
            <a:r>
              <a:rPr lang="en-US" sz="2100" dirty="0" err="1"/>
              <a:t>dopad</a:t>
            </a:r>
            <a:r>
              <a:rPr lang="en-US" sz="2100" dirty="0"/>
              <a:t> </a:t>
            </a:r>
            <a:r>
              <a:rPr lang="en-US" sz="2100" dirty="0" err="1"/>
              <a:t>na</a:t>
            </a:r>
            <a:r>
              <a:rPr lang="en-US" sz="2100" dirty="0"/>
              <a:t> </a:t>
            </a:r>
            <a:r>
              <a:rPr lang="en-US" sz="2100" dirty="0" err="1"/>
              <a:t>obce</a:t>
            </a:r>
            <a:r>
              <a:rPr lang="en-US" sz="2100" dirty="0"/>
              <a:t> s </a:t>
            </a:r>
            <a:r>
              <a:rPr lang="en-US" sz="2100" dirty="0" err="1"/>
              <a:t>rozšířenou</a:t>
            </a:r>
            <a:r>
              <a:rPr lang="en-US" sz="2100" dirty="0"/>
              <a:t> </a:t>
            </a:r>
            <a:r>
              <a:rPr lang="en-US" sz="2100" dirty="0" err="1"/>
              <a:t>působností</a:t>
            </a:r>
            <a:r>
              <a:rPr lang="en-US" sz="2100" dirty="0"/>
              <a:t>. </a:t>
            </a:r>
            <a:br>
              <a:rPr lang="en-US" sz="2100" dirty="0"/>
            </a:br>
            <a:r>
              <a:rPr lang="en-US" sz="2100" dirty="0" err="1"/>
              <a:t>Město</a:t>
            </a:r>
            <a:r>
              <a:rPr lang="en-US" sz="2100" dirty="0"/>
              <a:t> </a:t>
            </a:r>
            <a:r>
              <a:rPr lang="en-US" sz="2100" dirty="0" err="1"/>
              <a:t>Moravské</a:t>
            </a:r>
            <a:r>
              <a:rPr lang="en-US" sz="2100" dirty="0"/>
              <a:t> Budějovice </a:t>
            </a:r>
            <a:r>
              <a:rPr lang="en-US" sz="2100" dirty="0" err="1"/>
              <a:t>spadá</a:t>
            </a:r>
            <a:r>
              <a:rPr lang="en-US" sz="2100" dirty="0"/>
              <a:t> do </a:t>
            </a:r>
            <a:r>
              <a:rPr lang="en-US" sz="2100" b="1" dirty="0" err="1"/>
              <a:t>režimu</a:t>
            </a:r>
            <a:r>
              <a:rPr lang="en-US" sz="2100" b="1" dirty="0"/>
              <a:t> </a:t>
            </a:r>
            <a:r>
              <a:rPr lang="en-US" sz="2100" b="1" dirty="0" err="1"/>
              <a:t>nižších</a:t>
            </a:r>
            <a:r>
              <a:rPr lang="en-US" sz="2100" b="1" dirty="0"/>
              <a:t> </a:t>
            </a:r>
            <a:r>
              <a:rPr lang="en-US" sz="2100" b="1" dirty="0" err="1"/>
              <a:t>povinností</a:t>
            </a:r>
            <a:r>
              <a:rPr lang="en-US" sz="2100" b="1" dirty="0"/>
              <a:t> </a:t>
            </a:r>
            <a:r>
              <a:rPr lang="en-US" sz="2100" dirty="0"/>
              <a:t>v </a:t>
            </a:r>
            <a:r>
              <a:rPr lang="en-US" sz="2100" dirty="0" err="1"/>
              <a:t>rámci</a:t>
            </a:r>
            <a:r>
              <a:rPr lang="en-US" sz="2100" dirty="0"/>
              <a:t> </a:t>
            </a:r>
            <a:r>
              <a:rPr lang="en-US" sz="2100" dirty="0" err="1"/>
              <a:t>regulovaných</a:t>
            </a:r>
            <a:r>
              <a:rPr lang="en-US" sz="2100" dirty="0"/>
              <a:t> </a:t>
            </a:r>
            <a:r>
              <a:rPr lang="en-US" sz="2100" dirty="0" err="1"/>
              <a:t>služeb</a:t>
            </a:r>
            <a:r>
              <a:rPr lang="en-US" sz="2100" dirty="0"/>
              <a:t>. 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1700" dirty="0"/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cs-CZ" sz="1700" b="1" dirty="0"/>
              <a:t>Cílem auditu bylo: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Identifikovat problémy, se kterými se obce </a:t>
            </a:r>
            <a:br>
              <a:rPr lang="cs-CZ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cs-CZ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 praxi setkávají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Zmapovat potřeby a specifika fungování obcí s rozšířenou působností v oblasti KB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Sdílet know-how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Poskytnout zobecněné metodické výstupy dalším obcím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Využít získané poznatky ke tvorbě podpůrných materiálů</a:t>
            </a:r>
            <a:r>
              <a:rPr lang="cs-CZ" sz="1600" dirty="0"/>
              <a:t> </a:t>
            </a:r>
            <a:br>
              <a:rPr lang="cs-CZ" sz="1600" dirty="0"/>
            </a:br>
            <a:endParaRPr lang="en-US" sz="1700" dirty="0"/>
          </a:p>
        </p:txBody>
      </p:sp>
      <p:pic>
        <p:nvPicPr>
          <p:cNvPr id="6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A0B1D71C-690A-17AE-539A-835065D665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16C02BB6-304A-1C79-0A6E-57104E44CA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 dirty="0"/>
              <a:t>Harmonogram auditu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r>
              <a:rPr lang="cs-CZ" sz="1900" dirty="0"/>
              <a:t>BLOK 1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dirty="0"/>
              <a:t>Organizační struktura s důrazem na IT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dirty="0"/>
              <a:t>Činnosti (přenesené/samostatné působnosti)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dirty="0"/>
              <a:t>Systémy a registry nutné pro výkon činností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dirty="0"/>
              <a:t>IT služby dostupné veřejnosti (úřední deska, webové stránky, …)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dirty="0"/>
              <a:t>Klíčoví dodavatelé v oblasti IT</a:t>
            </a:r>
          </a:p>
        </p:txBody>
      </p:sp>
      <p:pic>
        <p:nvPicPr>
          <p:cNvPr id="6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92CFB1D4-7BF3-B87B-30B6-DF6C457F4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69A51424-AA56-27DF-9115-D3B671E79B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bdélník 10">
            <a:extLst>
              <a:ext uri="{FF2B5EF4-FFF2-40B4-BE49-F238E27FC236}">
                <a16:creationId xmlns:a16="http://schemas.microsoft.com/office/drawing/2014/main" id="{B076C737-EBA0-74FB-008F-552C6D960FA6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xmlns="" r:id="rId5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/>
              <a:t>Harmonogram auditu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r>
              <a:rPr lang="cs-CZ" sz="1900" dirty="0"/>
              <a:t>BLOK 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dirty="0"/>
              <a:t>Dosavadní zkušenosti obce s kybernetickou bezpečností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dirty="0"/>
              <a:t>Stručný popis IT infrastruktury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dirty="0"/>
              <a:t>Lokality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EAAC2B5-F621-17C8-5FD8-D82F83218AE9}"/>
              </a:ext>
            </a:extLst>
          </p:cNvPr>
          <p:cNvSpPr txBox="1"/>
          <p:nvPr/>
        </p:nvSpPr>
        <p:spPr>
          <a:xfrm>
            <a:off x="1066069" y="6088812"/>
            <a:ext cx="70054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/>
              <a:t>https://</a:t>
            </a:r>
            <a:r>
              <a:rPr lang="cs-CZ" sz="1200" dirty="0" err="1"/>
              <a:t>nukib.gov.cz</a:t>
            </a:r>
            <a:r>
              <a:rPr lang="cs-CZ" sz="1200" dirty="0"/>
              <a:t>/</a:t>
            </a:r>
            <a:r>
              <a:rPr lang="cs-CZ" sz="1200" dirty="0" err="1"/>
              <a:t>download</a:t>
            </a:r>
            <a:r>
              <a:rPr lang="cs-CZ" sz="1200" dirty="0"/>
              <a:t>/publikace/</a:t>
            </a:r>
            <a:r>
              <a:rPr lang="cs-CZ" sz="1200" dirty="0" err="1"/>
              <a:t>podpurne_materialy</a:t>
            </a:r>
            <a:r>
              <a:rPr lang="cs-CZ" sz="1200" dirty="0"/>
              <a:t>/</a:t>
            </a:r>
            <a:r>
              <a:rPr lang="cs-CZ" sz="1200" dirty="0" err="1"/>
              <a:t>minimalni-bezpecnostni-standard_v1.2.pdf</a:t>
            </a:r>
            <a:r>
              <a:rPr lang="cs-CZ" sz="1200" dirty="0"/>
              <a:t/>
            </a:r>
            <a:br>
              <a:rPr lang="cs-CZ" sz="1200" dirty="0"/>
            </a:br>
            <a:r>
              <a:rPr lang="cs-CZ" sz="1200" dirty="0"/>
              <a:t>https://</a:t>
            </a:r>
            <a:r>
              <a:rPr lang="cs-CZ" sz="1200" dirty="0" err="1"/>
              <a:t>nukib.gov.cz</a:t>
            </a:r>
            <a:r>
              <a:rPr lang="cs-CZ" sz="1200" dirty="0"/>
              <a:t>/cs/</a:t>
            </a:r>
            <a:r>
              <a:rPr lang="cs-CZ" sz="1200" dirty="0" err="1"/>
              <a:t>kyberneticka-bezpecnost</a:t>
            </a:r>
            <a:r>
              <a:rPr lang="cs-CZ" sz="1200" dirty="0"/>
              <a:t>/regulace-a-kontrola/</a:t>
            </a:r>
            <a:r>
              <a:rPr lang="cs-CZ" sz="1200" dirty="0" err="1"/>
              <a:t>podpurne-materialy</a:t>
            </a:r>
            <a:r>
              <a:rPr lang="cs-CZ" sz="1200" dirty="0"/>
              <a:t>/</a:t>
            </a:r>
          </a:p>
        </p:txBody>
      </p:sp>
      <p:pic>
        <p:nvPicPr>
          <p:cNvPr id="5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CBCF2C3B-B80E-E6DC-17A9-8D7C92C48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9A4D6A78-E54E-6415-51FA-F351B90BB7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DC4FE034-E04D-CEF9-1CA9-9F27C738EC7D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7626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/>
              <a:t>Harmonogram auditu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201799"/>
            <a:ext cx="7882128" cy="290568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1600" dirty="0"/>
              <a:t>BLOK 3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Zajišťování kybernetické bezpečnosti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Řízení aktiv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Řízení dodavatelů (včetně Řízení lidských zdrojů)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Akvizice, vývoj a údržba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Bezpečnostní politiky a bezpečnostní dokumentace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Povinnosti vrcholného vedení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Role vrcholového vedení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Bezpečnost lidských zdrojů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Rozvoj bezpečnostního povědomí </a:t>
            </a:r>
          </a:p>
        </p:txBody>
      </p:sp>
      <p:pic>
        <p:nvPicPr>
          <p:cNvPr id="5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AE17A389-85FF-2A3C-F38A-18255CDFB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C322A2EB-0480-BDF7-856C-92A857C313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FF0DFA09-5A1C-AC3E-F23E-E46526CC8BDD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220012"/>
      </p:ext>
    </p:extLst>
  </p:cSld>
  <p:clrMapOvr>
    <a:masterClrMapping/>
  </p:clrMapOvr>
  <p:extLst>
    <p:ext uri="{6950BFC3-D8DA-4A85-94F7-54DA5524770B}">
      <p188:commentRel xmlns:p188="http://schemas.microsoft.com/office/powerpoint/2018/8/main" xmlns="" r:id="rId5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 dirty="0"/>
              <a:t>Doporučení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747" y="3059297"/>
            <a:ext cx="7882128" cy="290568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1600" dirty="0"/>
              <a:t>BLOK 3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Zajišťování kybernetické bezpečnosti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Zpracovat dokument Přehled bezpečnostních opatření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pl-PL" sz="1600" dirty="0"/>
              <a:t>Určit osobu odpovědnou za KB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Vytvořit a schválit bezpečnostní politiku v oblasti KB a bezpečnostní dokumentaci k bezpečnostním opatřením uvedeným v § 4 a § 14 vyhlášky.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Povinnosti vrcholného vedení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Zajistit aktivní zapojení vrcholného vedení MB do zajišťování KB, dle § 6 písm. c) návrhu vyhlášky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Bezpečnost lidských zdrojů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Zpracovat politiku bezpečného chování uživatelů, vstupní školení v oblasti KB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D2FBF796-328D-845F-9AF3-6BE3B883C604}"/>
              </a:ext>
            </a:extLst>
          </p:cNvPr>
          <p:cNvSpPr txBox="1"/>
          <p:nvPr/>
        </p:nvSpPr>
        <p:spPr>
          <a:xfrm>
            <a:off x="1066069" y="6088812"/>
            <a:ext cx="70054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/>
              <a:t>https://</a:t>
            </a:r>
            <a:r>
              <a:rPr lang="cs-CZ" sz="1200" dirty="0" err="1"/>
              <a:t>nukib.gov.cz</a:t>
            </a:r>
            <a:r>
              <a:rPr lang="cs-CZ" sz="1200" dirty="0"/>
              <a:t>/</a:t>
            </a:r>
            <a:r>
              <a:rPr lang="cs-CZ" sz="1200" dirty="0" err="1"/>
              <a:t>download</a:t>
            </a:r>
            <a:r>
              <a:rPr lang="cs-CZ" sz="1200" dirty="0"/>
              <a:t>/publikace/</a:t>
            </a:r>
            <a:r>
              <a:rPr lang="cs-CZ" sz="1200" dirty="0" err="1"/>
              <a:t>podpurne_materialy</a:t>
            </a:r>
            <a:r>
              <a:rPr lang="cs-CZ" sz="1200" dirty="0"/>
              <a:t>/</a:t>
            </a:r>
            <a:r>
              <a:rPr lang="cs-CZ" sz="1200" dirty="0" err="1"/>
              <a:t>minimalni-bezpecnostni-standard_v1.2.pdf</a:t>
            </a:r>
            <a:r>
              <a:rPr lang="cs-CZ" sz="1200" dirty="0"/>
              <a:t/>
            </a:r>
            <a:br>
              <a:rPr lang="cs-CZ" sz="1200" dirty="0"/>
            </a:br>
            <a:r>
              <a:rPr lang="cs-CZ" sz="1200" dirty="0"/>
              <a:t>https://</a:t>
            </a:r>
            <a:r>
              <a:rPr lang="cs-CZ" sz="1200" dirty="0" err="1"/>
              <a:t>nukib.gov.cz</a:t>
            </a:r>
            <a:r>
              <a:rPr lang="cs-CZ" sz="1200" dirty="0"/>
              <a:t>/cs/</a:t>
            </a:r>
            <a:r>
              <a:rPr lang="cs-CZ" sz="1200" dirty="0" err="1"/>
              <a:t>kyberneticka-bezpecnost</a:t>
            </a:r>
            <a:r>
              <a:rPr lang="cs-CZ" sz="1200" dirty="0"/>
              <a:t>/regulace-a-kontrola/</a:t>
            </a:r>
            <a:r>
              <a:rPr lang="cs-CZ" sz="1200" dirty="0" err="1"/>
              <a:t>podpurne-materialy</a:t>
            </a:r>
            <a:r>
              <a:rPr lang="cs-CZ" sz="1200" dirty="0"/>
              <a:t>/</a:t>
            </a:r>
          </a:p>
        </p:txBody>
      </p:sp>
      <p:pic>
        <p:nvPicPr>
          <p:cNvPr id="7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5F1DC6FB-561A-178F-AA4B-7F70B3BBD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9CECD7F0-5F62-C983-3506-A5A2332CB2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>
            <a:extLst>
              <a:ext uri="{FF2B5EF4-FFF2-40B4-BE49-F238E27FC236}">
                <a16:creationId xmlns:a16="http://schemas.microsoft.com/office/drawing/2014/main" id="{E74DDAAD-0215-6911-821A-77EF423815F6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9337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/>
              <a:t>Harmonogram auditu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r>
              <a:rPr lang="cs-CZ" sz="1900" dirty="0"/>
              <a:t>BLOK 4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b="1" dirty="0"/>
              <a:t>Řízení kontinuity činností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Priority a postupy obnovy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Zálohování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b="1" dirty="0"/>
              <a:t>Řešení kybernetických bezpečnostních incidentů (</a:t>
            </a:r>
            <a:r>
              <a:rPr lang="cs-CZ" sz="1900" b="1" dirty="0" err="1"/>
              <a:t>KBI</a:t>
            </a:r>
            <a:r>
              <a:rPr lang="cs-CZ" sz="1900" b="1" dirty="0"/>
              <a:t>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Zkušenosti s </a:t>
            </a:r>
            <a:r>
              <a:rPr lang="cs-CZ" sz="1900" dirty="0" err="1"/>
              <a:t>KBI</a:t>
            </a:r>
            <a:endParaRPr lang="cs-CZ" sz="190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Řízení a řešení </a:t>
            </a:r>
            <a:r>
              <a:rPr lang="cs-CZ" sz="1900" dirty="0" err="1"/>
              <a:t>KBI</a:t>
            </a:r>
            <a:endParaRPr lang="cs-CZ" sz="1900" dirty="0"/>
          </a:p>
        </p:txBody>
      </p:sp>
      <p:pic>
        <p:nvPicPr>
          <p:cNvPr id="5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AF639612-F61D-C4D2-C25E-AA6CD096A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A83C2F08-9914-4D4F-5AE9-C0B928FC10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B2273428-CC42-05A0-C88E-EEBF45B0A3D8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5276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 dirty="0"/>
              <a:t>Doporučení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141422"/>
            <a:ext cx="7882128" cy="2905686"/>
          </a:xfrm>
        </p:spPr>
        <p:txBody>
          <a:bodyPr>
            <a:normAutofit fontScale="77500" lnSpcReduction="20000"/>
          </a:bodyPr>
          <a:lstStyle/>
          <a:p>
            <a:r>
              <a:rPr lang="cs-CZ" sz="1900" dirty="0"/>
              <a:t>BLOK 4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b="1" dirty="0"/>
              <a:t>Řízení kontinuity činností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V návaznosti na identifikaci primárních aktiv určit prioritu a pořadí jejich obnovy, stanovit postupy pro jejich obnovu a související odpovědnosti a povinnosti.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V rámci řízení kontinuity činností nastavit procesy řádného testování pořizovaných záloh.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b="1" dirty="0"/>
              <a:t>Řešení kybernetických bezpečnostních incidentů (</a:t>
            </a:r>
            <a:r>
              <a:rPr lang="cs-CZ" sz="1900" b="1" dirty="0" err="1"/>
              <a:t>KBI</a:t>
            </a:r>
            <a:r>
              <a:rPr lang="cs-CZ" sz="1900" b="1" dirty="0"/>
              <a:t>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Auditní skupina doporučuje stanovit v rámci interních předpisů např. v rámci politiky bezpečného chování uživatelů povinnost oznamovat neobvyklé chování technických aktiv a podezření na zranitelnosti. Tuto povinnost také promítnout i do smluvních vztahů s relevantními dodavateli.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900" dirty="0"/>
              <a:t>vytvořit metodiku pro posuzování </a:t>
            </a:r>
            <a:r>
              <a:rPr lang="cs-CZ" sz="1900" dirty="0" err="1"/>
              <a:t>KBU</a:t>
            </a:r>
            <a:r>
              <a:rPr lang="cs-CZ" sz="1900" dirty="0"/>
              <a:t> a </a:t>
            </a:r>
            <a:r>
              <a:rPr lang="cs-CZ" sz="1900" dirty="0" err="1"/>
              <a:t>KBI</a:t>
            </a:r>
            <a:endParaRPr lang="cs-CZ" sz="190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6B61F28-D84F-0D6C-DAE8-1FA8C485B543}"/>
              </a:ext>
            </a:extLst>
          </p:cNvPr>
          <p:cNvSpPr txBox="1"/>
          <p:nvPr/>
        </p:nvSpPr>
        <p:spPr>
          <a:xfrm>
            <a:off x="1066069" y="6088812"/>
            <a:ext cx="70054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/>
              <a:t>https://</a:t>
            </a:r>
            <a:r>
              <a:rPr lang="cs-CZ" sz="1200" dirty="0" err="1"/>
              <a:t>nukib.gov.cz</a:t>
            </a:r>
            <a:r>
              <a:rPr lang="cs-CZ" sz="1200" dirty="0"/>
              <a:t>/</a:t>
            </a:r>
            <a:r>
              <a:rPr lang="cs-CZ" sz="1200" dirty="0" err="1"/>
              <a:t>download</a:t>
            </a:r>
            <a:r>
              <a:rPr lang="cs-CZ" sz="1200" dirty="0"/>
              <a:t>/publikace/</a:t>
            </a:r>
            <a:r>
              <a:rPr lang="cs-CZ" sz="1200" dirty="0" err="1"/>
              <a:t>podpurne_materialy</a:t>
            </a:r>
            <a:r>
              <a:rPr lang="cs-CZ" sz="1200" dirty="0"/>
              <a:t>/</a:t>
            </a:r>
            <a:r>
              <a:rPr lang="cs-CZ" sz="1200" dirty="0" err="1"/>
              <a:t>minimalni-bezpecnostni-standard_v1.2.pdf</a:t>
            </a:r>
            <a:r>
              <a:rPr lang="cs-CZ" sz="1200" dirty="0"/>
              <a:t/>
            </a:r>
            <a:br>
              <a:rPr lang="cs-CZ" sz="1200" dirty="0"/>
            </a:br>
            <a:r>
              <a:rPr lang="cs-CZ" sz="1200" dirty="0"/>
              <a:t>https://</a:t>
            </a:r>
            <a:r>
              <a:rPr lang="cs-CZ" sz="1200" dirty="0" err="1"/>
              <a:t>nukib.gov.cz</a:t>
            </a:r>
            <a:r>
              <a:rPr lang="cs-CZ" sz="1200" dirty="0"/>
              <a:t>/cs/</a:t>
            </a:r>
            <a:r>
              <a:rPr lang="cs-CZ" sz="1200" dirty="0" err="1"/>
              <a:t>kyberneticka-bezpecnost</a:t>
            </a:r>
            <a:r>
              <a:rPr lang="cs-CZ" sz="1200" dirty="0"/>
              <a:t>/regulace-a-kontrola/</a:t>
            </a:r>
            <a:r>
              <a:rPr lang="cs-CZ" sz="1200" dirty="0" err="1"/>
              <a:t>podpurne-materialy</a:t>
            </a:r>
            <a:r>
              <a:rPr lang="cs-CZ" sz="1200" dirty="0"/>
              <a:t>/</a:t>
            </a:r>
          </a:p>
        </p:txBody>
      </p:sp>
      <p:pic>
        <p:nvPicPr>
          <p:cNvPr id="5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90478243-FBB9-56B6-662F-E9571C9F1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F89C4FEB-5CE9-7F7F-8855-CC6313B485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9426FFF3-A7F6-89AD-3E7F-7B0EBBACF278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0801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cs-CZ" sz="5200"/>
              <a:t>Harmonogram auditu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149087"/>
            <a:ext cx="7882128" cy="2905686"/>
          </a:xfrm>
        </p:spPr>
        <p:txBody>
          <a:bodyPr>
            <a:normAutofit/>
          </a:bodyPr>
          <a:lstStyle/>
          <a:p>
            <a:r>
              <a:rPr lang="cs-CZ" sz="1900" dirty="0"/>
              <a:t>BLOK 5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b="1" dirty="0"/>
              <a:t>Řízení přístupu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Životní cyklus přístupových práv a oprávnění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Fyzická bezpečnost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900" b="1" dirty="0"/>
              <a:t>Řízení identit a jejich oprávnění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 err="1"/>
              <a:t>Vícefaktorová</a:t>
            </a:r>
            <a:r>
              <a:rPr lang="cs-CZ" sz="1600" dirty="0"/>
              <a:t> autentizace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Heslové politiky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Oddělování administrátorských a uživatelských účtů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/>
              <a:t>Dodržování principů nejnižších oprávnění</a:t>
            </a:r>
          </a:p>
        </p:txBody>
      </p:sp>
      <p:pic>
        <p:nvPicPr>
          <p:cNvPr id="5" name="Picture 5" descr="Základní škola Moravské Budějovice, Havlíčkova ul.933, okres Třebíč | O nás">
            <a:extLst>
              <a:ext uri="{FF2B5EF4-FFF2-40B4-BE49-F238E27FC236}">
                <a16:creationId xmlns:a16="http://schemas.microsoft.com/office/drawing/2014/main" id="{382CA264-47C0-4A8B-20C7-2AD1A4749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129" y="365125"/>
            <a:ext cx="1042403" cy="119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Národní úřad pro kybernetickou a informační bezpečnost - Úvodní stránka">
            <a:extLst>
              <a:ext uri="{FF2B5EF4-FFF2-40B4-BE49-F238E27FC236}">
                <a16:creationId xmlns:a16="http://schemas.microsoft.com/office/drawing/2014/main" id="{567BE317-F924-3051-B60D-3FFC24E967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/>
          <a:stretch/>
        </p:blipFill>
        <p:spPr bwMode="auto">
          <a:xfrm>
            <a:off x="7786129" y="6401117"/>
            <a:ext cx="971745" cy="1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1CC68114-3EC0-9A1E-8E7F-42A7F490EDCB}"/>
              </a:ext>
            </a:extLst>
          </p:cNvPr>
          <p:cNvSpPr/>
          <p:nvPr/>
        </p:nvSpPr>
        <p:spPr>
          <a:xfrm>
            <a:off x="649464" y="6584632"/>
            <a:ext cx="528066" cy="14149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3191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1602</TotalTime>
  <Words>1538</Words>
  <Application>Microsoft Office PowerPoint</Application>
  <PresentationFormat>On-screen Show (4:3)</PresentationFormat>
  <Paragraphs>200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Google Sans</vt:lpstr>
      <vt:lpstr>Wingdings</vt:lpstr>
      <vt:lpstr>Office Theme</vt:lpstr>
      <vt:lpstr>Audit v oblasti kybernetické bezpečnosti</vt:lpstr>
      <vt:lpstr>Jak to celé začalo?</vt:lpstr>
      <vt:lpstr>Harmonogram auditu</vt:lpstr>
      <vt:lpstr>Harmonogram auditu</vt:lpstr>
      <vt:lpstr>Harmonogram auditu</vt:lpstr>
      <vt:lpstr>Doporučení</vt:lpstr>
      <vt:lpstr>Harmonogram auditu</vt:lpstr>
      <vt:lpstr>Doporučení</vt:lpstr>
      <vt:lpstr>Harmonogram auditu</vt:lpstr>
      <vt:lpstr>Doporučení</vt:lpstr>
      <vt:lpstr>Harmonogram auditu</vt:lpstr>
      <vt:lpstr>Doporučení</vt:lpstr>
      <vt:lpstr>Harmonogram auditu</vt:lpstr>
      <vt:lpstr>Doporučení</vt:lpstr>
      <vt:lpstr>Shrnutí výsledku auditu</vt:lpstr>
      <vt:lpstr>Děkuji za pozornost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v oblasti kybernetické bezpečnosti</dc:title>
  <dc:subject/>
  <dc:creator>Petr Málek</dc:creator>
  <cp:keywords/>
  <dc:description>generated using python-pptx</dc:description>
  <cp:lastModifiedBy>HOST</cp:lastModifiedBy>
  <cp:revision>24</cp:revision>
  <dcterms:created xsi:type="dcterms:W3CDTF">2013-01-27T09:14:16Z</dcterms:created>
  <dcterms:modified xsi:type="dcterms:W3CDTF">2024-11-05T14:19:53Z</dcterms:modified>
  <cp:category/>
</cp:coreProperties>
</file>