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7"/>
  </p:notesMasterIdLst>
  <p:sldIdLst>
    <p:sldId id="269" r:id="rId5"/>
    <p:sldId id="348" r:id="rId6"/>
    <p:sldId id="305" r:id="rId7"/>
    <p:sldId id="273" r:id="rId8"/>
    <p:sldId id="276" r:id="rId9"/>
    <p:sldId id="278" r:id="rId10"/>
    <p:sldId id="482" r:id="rId11"/>
    <p:sldId id="322" r:id="rId12"/>
    <p:sldId id="347" r:id="rId13"/>
    <p:sldId id="571" r:id="rId14"/>
    <p:sldId id="572" r:id="rId15"/>
    <p:sldId id="479" r:id="rId16"/>
    <p:sldId id="480" r:id="rId17"/>
    <p:sldId id="570" r:id="rId18"/>
    <p:sldId id="538" r:id="rId19"/>
    <p:sldId id="535" r:id="rId20"/>
    <p:sldId id="536" r:id="rId21"/>
    <p:sldId id="569" r:id="rId22"/>
    <p:sldId id="471" r:id="rId23"/>
    <p:sldId id="483" r:id="rId24"/>
    <p:sldId id="342" r:id="rId25"/>
    <p:sldId id="388" r:id="rId26"/>
    <p:sldId id="325" r:id="rId27"/>
    <p:sldId id="329" r:id="rId28"/>
    <p:sldId id="327" r:id="rId29"/>
    <p:sldId id="473" r:id="rId30"/>
    <p:sldId id="312" r:id="rId31"/>
    <p:sldId id="289" r:id="rId32"/>
    <p:sldId id="449" r:id="rId33"/>
    <p:sldId id="475" r:id="rId34"/>
    <p:sldId id="476" r:id="rId35"/>
    <p:sldId id="317" r:id="rId36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5D0DB3A-BCF3-B525-8C19-F1053D4CDCEB}" name="Kačarević Sead-Aldin" initials="KSA" userId="S::sead-aldin.kacarevic@mmr.cz::442d01c2-9753-4160-b8e4-54dcfe370444" providerId="AD"/>
  <p188:author id="{72368B5F-B9DE-CD70-821D-1B946D7FEF95}" name="Kubát Vojtěch" initials="KV" userId="S::vojtech.kubat@mmr.cz::956cc6c4-72d8-41f5-b544-6faa776b683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1EA"/>
    <a:srgbClr val="FF7866"/>
    <a:srgbClr val="005A75"/>
    <a:srgbClr val="EFE4D5"/>
    <a:srgbClr val="000000"/>
    <a:srgbClr val="ED9E2D"/>
    <a:srgbClr val="8BD7FD"/>
    <a:srgbClr val="EAEAEA"/>
    <a:srgbClr val="008FBC"/>
    <a:srgbClr val="A9C3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84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8/10/relationships/authors" Target="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bvoj2\Documents\05%20PODKLADY\Obecn&#237;%20byty%202011-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bvoj2\Downloads\PH4-2-Social-rental-housing-stock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mrcz.sharepoint.com/sites/MMR-Neziskovbytovspolenosti/Sdilene%20dokumenty/General/04%20DATA/2023-12-18%20NBS%20reserse%20zahranici%20graf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1"/>
          <c:order val="1"/>
          <c:tx>
            <c:v>Bytový fond</c:v>
          </c:tx>
          <c:spPr>
            <a:solidFill>
              <a:srgbClr val="005A75">
                <a:alpha val="40000"/>
              </a:srgbClr>
            </a:solidFill>
            <a:ln>
              <a:noFill/>
            </a:ln>
            <a:effectLst/>
          </c:spPr>
          <c:val>
            <c:numRef>
              <c:f>List1!$C$2:$C$3</c:f>
              <c:numCache>
                <c:formatCode>_-* #\ ##0_-;\-* #\ ##0_-;_-* "-"??_-;_-@_-</c:formatCode>
                <c:ptCount val="2"/>
                <c:pt idx="0">
                  <c:v>4756572</c:v>
                </c:pt>
                <c:pt idx="1">
                  <c:v>5340033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AC-455E-9A2E-EADC99421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9841904"/>
        <c:axId val="1794650016"/>
      </c:areaChart>
      <c:lineChart>
        <c:grouping val="standard"/>
        <c:varyColors val="0"/>
        <c:ser>
          <c:idx val="0"/>
          <c:order val="0"/>
          <c:tx>
            <c:v>Dostupné nájemní byty</c:v>
          </c:tx>
          <c:spPr>
            <a:ln w="63500" cap="rnd">
              <a:solidFill>
                <a:srgbClr val="005A75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964567208730881"/>
                  <c:y val="-1.55135346428222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5A75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AC-455E-9A2E-EADC99421CDC}"/>
                </c:ext>
              </c:extLst>
            </c:dLbl>
            <c:dLbl>
              <c:idx val="1"/>
              <c:layout>
                <c:manualLayout>
                  <c:x val="-5.3054357461602333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rgbClr val="005A75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A4-4DCE-BBD8-ACB1AA26C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05A75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List1!$B$2:$B$3</c:f>
              <c:numCache>
                <c:formatCode>General</c:formatCode>
                <c:ptCount val="2"/>
                <c:pt idx="0">
                  <c:v>2011</c:v>
                </c:pt>
                <c:pt idx="1">
                  <c:v>2021</c:v>
                </c:pt>
              </c:numCache>
            </c:numRef>
          </c:cat>
          <c:val>
            <c:numRef>
              <c:f>List1!$E$2:$E$3</c:f>
              <c:numCache>
                <c:formatCode>_-* #\ ##0_-;\-* #\ ##0_-;_-* "-"??_-;_-@_-</c:formatCode>
                <c:ptCount val="2"/>
                <c:pt idx="0">
                  <c:v>400919</c:v>
                </c:pt>
                <c:pt idx="1">
                  <c:v>221882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5AC-455E-9A2E-EADC99421CDC}"/>
            </c:ext>
          </c:extLst>
        </c:ser>
        <c:ser>
          <c:idx val="2"/>
          <c:order val="2"/>
          <c:tx>
            <c:v>Nájemní byty</c:v>
          </c:tx>
          <c:spPr>
            <a:ln w="25400" cap="rnd">
              <a:solidFill>
                <a:srgbClr val="FF7866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787719350525547"/>
                  <c:y val="-5.688230324779380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AC-455E-9A2E-EADC99421CDC}"/>
                </c:ext>
              </c:extLst>
            </c:dLbl>
            <c:dLbl>
              <c:idx val="1"/>
              <c:layout>
                <c:manualLayout>
                  <c:x val="-7.073914328213601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accent1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A4-4DCE-BBD8-ACB1AA26C3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accent1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List1!$F$2:$F$3</c:f>
              <c:numCache>
                <c:formatCode>_-* #\ ##0_-;\-* #\ ##0_-;_-* "-"??_-;_-@_-</c:formatCode>
                <c:ptCount val="2"/>
                <c:pt idx="0">
                  <c:v>920405</c:v>
                </c:pt>
                <c:pt idx="1">
                  <c:v>890802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AC-455E-9A2E-EADC99421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91561136"/>
        <c:axId val="1791559216"/>
      </c:lineChart>
      <c:catAx>
        <c:axId val="179156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rgbClr val="005A7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75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cs-CZ"/>
          </a:p>
        </c:txPr>
        <c:crossAx val="1791559216"/>
        <c:crosses val="autoZero"/>
        <c:auto val="1"/>
        <c:lblAlgn val="ctr"/>
        <c:lblOffset val="100"/>
        <c:noMultiLvlLbl val="0"/>
      </c:catAx>
      <c:valAx>
        <c:axId val="1791559216"/>
        <c:scaling>
          <c:orientation val="minMax"/>
          <c:max val="1500000"/>
          <c:min val="0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in"/>
        <c:minorTickMark val="none"/>
        <c:tickLblPos val="nextTo"/>
        <c:spPr>
          <a:noFill/>
          <a:ln>
            <a:solidFill>
              <a:srgbClr val="005A7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75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cs-CZ"/>
          </a:p>
        </c:txPr>
        <c:crossAx val="1791561136"/>
        <c:crosses val="autoZero"/>
        <c:crossBetween val="between"/>
        <c:majorUnit val="200000"/>
      </c:valAx>
      <c:valAx>
        <c:axId val="1794650016"/>
        <c:scaling>
          <c:orientation val="minMax"/>
          <c:min val="0"/>
        </c:scaling>
        <c:delete val="0"/>
        <c:axPos val="r"/>
        <c:numFmt formatCode="#,##0" sourceLinked="0"/>
        <c:majorTickMark val="in"/>
        <c:minorTickMark val="none"/>
        <c:tickLblPos val="nextTo"/>
        <c:spPr>
          <a:noFill/>
          <a:ln>
            <a:solidFill>
              <a:srgbClr val="005A7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75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cs-CZ"/>
          </a:p>
        </c:txPr>
        <c:crossAx val="1189841904"/>
        <c:crosses val="max"/>
        <c:crossBetween val="between"/>
      </c:valAx>
      <c:catAx>
        <c:axId val="1189841904"/>
        <c:scaling>
          <c:orientation val="minMax"/>
        </c:scaling>
        <c:delete val="1"/>
        <c:axPos val="b"/>
        <c:majorTickMark val="out"/>
        <c:minorTickMark val="none"/>
        <c:tickLblPos val="nextTo"/>
        <c:crossAx val="1794650016"/>
        <c:crosses val="autoZero"/>
        <c:auto val="1"/>
        <c:lblAlgn val="ctr"/>
        <c:lblOffset val="100"/>
        <c:noMultiLvlLbl val="0"/>
      </c:catAx>
      <c:spPr>
        <a:solidFill>
          <a:schemeClr val="bg2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194099854149255"/>
          <c:y val="0.90761335874132709"/>
          <c:w val="0.55611786366673288"/>
          <c:h val="7.37703996872862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5A75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solidFill>
        <a:schemeClr val="bg2">
          <a:lumMod val="85000"/>
        </a:schemeClr>
      </a:solidFill>
    </a:ln>
    <a:effectLst/>
  </c:spPr>
  <c:txPr>
    <a:bodyPr/>
    <a:lstStyle/>
    <a:p>
      <a:pPr>
        <a:defRPr sz="1000" b="0">
          <a:solidFill>
            <a:srgbClr val="005A75"/>
          </a:solidFill>
          <a:latin typeface="Arial Nova" panose="020B0504020202020204" pitchFamily="34" charset="0"/>
        </a:defRPr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145765045017107E-2"/>
          <c:y val="5.1171452900590643E-2"/>
          <c:w val="0.93835509105056314"/>
          <c:h val="0.7364025524638147"/>
        </c:manualLayout>
      </c:layout>
      <c:barChart>
        <c:barDir val="col"/>
        <c:grouping val="clustered"/>
        <c:varyColors val="0"/>
        <c:ser>
          <c:idx val="0"/>
          <c:order val="0"/>
          <c:tx>
            <c:v>Podíl sociálních, dostupných a obecních bytů na celkovém bytovém fondu</c:v>
          </c:tx>
          <c:spPr>
            <a:solidFill>
              <a:schemeClr val="accent1">
                <a:lumMod val="40000"/>
                <a:lumOff val="60000"/>
              </a:schemeClr>
            </a:solidFill>
            <a:ln w="6350" cmpd="sng">
              <a:solidFill>
                <a:srgbClr val="000000"/>
              </a:solidFill>
              <a:round/>
            </a:ln>
            <a:effectLst/>
          </c:spPr>
          <c:invertIfNegative val="0"/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8A-4552-B073-48BFE0896318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8A-4552-B073-48BFE0896318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8A-4552-B073-48BFE0896318}"/>
              </c:ext>
            </c:extLst>
          </c:dPt>
          <c:dPt>
            <c:idx val="14"/>
            <c:invertIfNegative val="0"/>
            <c:bubble3D val="0"/>
            <c:spPr>
              <a:solidFill>
                <a:srgbClr val="005A75"/>
              </a:solidFill>
              <a:ln w="6350" cmpd="sng">
                <a:solidFill>
                  <a:srgbClr val="00000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D8A-4552-B073-48BFE0896318}"/>
              </c:ext>
            </c:extLst>
          </c:dPt>
          <c:dLbls>
            <c:dLbl>
              <c:idx val="10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FF7866"/>
                        </a:solidFill>
                      </a:defRPr>
                    </a:pPr>
                    <a:r>
                      <a:rPr lang="en-US" dirty="0"/>
                      <a:t>8 %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D8A-4552-B073-48BFE0896318}"/>
                </c:ext>
              </c:extLst>
            </c:dLbl>
            <c:dLbl>
              <c:idx val="14"/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rgbClr val="005A75"/>
                        </a:solidFill>
                      </a:defRPr>
                    </a:pPr>
                    <a:r>
                      <a:rPr lang="en-US" dirty="0"/>
                      <a:t>4 %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D8A-4552-B073-48BFE08963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rgbClr val="FF7866"/>
                    </a:solidFill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'Figure PH4.2.1'!$M$6:$M$38</c:f>
              <c:strCache>
                <c:ptCount val="33"/>
                <c:pt idx="0">
                  <c:v>Netherlands </c:v>
                </c:pt>
                <c:pt idx="1">
                  <c:v>Austria </c:v>
                </c:pt>
                <c:pt idx="2">
                  <c:v>Denmark</c:v>
                </c:pt>
                <c:pt idx="3">
                  <c:v>United Kingdom</c:v>
                </c:pt>
                <c:pt idx="4">
                  <c:v>France</c:v>
                </c:pt>
                <c:pt idx="5">
                  <c:v>Ireland</c:v>
                </c:pt>
                <c:pt idx="6">
                  <c:v>Iceland</c:v>
                </c:pt>
                <c:pt idx="7">
                  <c:v>Finland</c:v>
                </c:pt>
                <c:pt idx="8">
                  <c:v>Korea</c:v>
                </c:pt>
                <c:pt idx="9">
                  <c:v>Switzerland</c:v>
                </c:pt>
                <c:pt idx="10">
                  <c:v>EU</c:v>
                </c:pt>
                <c:pt idx="11">
                  <c:v>OECD</c:v>
                </c:pt>
                <c:pt idx="12">
                  <c:v>Poland</c:v>
                </c:pt>
                <c:pt idx="13">
                  <c:v>Slovenia</c:v>
                </c:pt>
                <c:pt idx="14">
                  <c:v>Czechia </c:v>
                </c:pt>
                <c:pt idx="15">
                  <c:v>Belgium</c:v>
                </c:pt>
                <c:pt idx="16">
                  <c:v>Norway</c:v>
                </c:pt>
                <c:pt idx="17">
                  <c:v>New Zealand </c:v>
                </c:pt>
                <c:pt idx="18">
                  <c:v>United States</c:v>
                </c:pt>
                <c:pt idx="19">
                  <c:v>Canada</c:v>
                </c:pt>
                <c:pt idx="20">
                  <c:v>Australia</c:v>
                </c:pt>
                <c:pt idx="21">
                  <c:v>Japan</c:v>
                </c:pt>
                <c:pt idx="22">
                  <c:v>Hungary</c:v>
                </c:pt>
                <c:pt idx="23">
                  <c:v>Germany </c:v>
                </c:pt>
                <c:pt idx="24">
                  <c:v>Slovak republic</c:v>
                </c:pt>
                <c:pt idx="25">
                  <c:v>Italy </c:v>
                </c:pt>
                <c:pt idx="26">
                  <c:v>Latvia</c:v>
                </c:pt>
                <c:pt idx="27">
                  <c:v>Israel</c:v>
                </c:pt>
                <c:pt idx="28">
                  <c:v>Spain</c:v>
                </c:pt>
                <c:pt idx="29">
                  <c:v>Estonia</c:v>
                </c:pt>
                <c:pt idx="30">
                  <c:v>Portugal</c:v>
                </c:pt>
                <c:pt idx="31">
                  <c:v>Lithuania</c:v>
                </c:pt>
                <c:pt idx="32">
                  <c:v>Colombia </c:v>
                </c:pt>
              </c:strCache>
            </c:strRef>
          </c:cat>
          <c:val>
            <c:numRef>
              <c:f>'Figure PH4.2.1'!$N$6:$N$38</c:f>
              <c:numCache>
                <c:formatCode>0.0</c:formatCode>
                <c:ptCount val="33"/>
                <c:pt idx="0">
                  <c:v>34.068381040155124</c:v>
                </c:pt>
                <c:pt idx="1">
                  <c:v>23.6</c:v>
                </c:pt>
                <c:pt idx="2">
                  <c:v>21.333333333333336</c:v>
                </c:pt>
                <c:pt idx="3">
                  <c:v>16.36391848080023</c:v>
                </c:pt>
                <c:pt idx="4">
                  <c:v>14.007707129094413</c:v>
                </c:pt>
                <c:pt idx="5">
                  <c:v>12.695861791884292</c:v>
                </c:pt>
                <c:pt idx="6">
                  <c:v>11.095305832147938</c:v>
                </c:pt>
                <c:pt idx="7">
                  <c:v>10.938783450102127</c:v>
                </c:pt>
                <c:pt idx="8">
                  <c:v>8.9</c:v>
                </c:pt>
                <c:pt idx="9">
                  <c:v>8</c:v>
                </c:pt>
                <c:pt idx="10">
                  <c:v>7.9900858452907029</c:v>
                </c:pt>
                <c:pt idx="11">
                  <c:v>7.0729801495675124</c:v>
                </c:pt>
                <c:pt idx="12">
                  <c:v>6.6451286489859349</c:v>
                </c:pt>
                <c:pt idx="13">
                  <c:v>4.6703693229489973</c:v>
                </c:pt>
                <c:pt idx="14">
                  <c:v>4.2</c:v>
                </c:pt>
                <c:pt idx="15">
                  <c:v>4.1702742673666107</c:v>
                </c:pt>
                <c:pt idx="16">
                  <c:v>4.1023998432246431</c:v>
                </c:pt>
                <c:pt idx="17">
                  <c:v>3.8118940218800224</c:v>
                </c:pt>
                <c:pt idx="18">
                  <c:v>3.6209000145560402</c:v>
                </c:pt>
                <c:pt idx="19">
                  <c:v>3.4721925838088188</c:v>
                </c:pt>
                <c:pt idx="20">
                  <c:v>3.2274035377142329</c:v>
                </c:pt>
                <c:pt idx="21">
                  <c:v>3.0796219160525471</c:v>
                </c:pt>
                <c:pt idx="22">
                  <c:v>2.6468463296188904</c:v>
                </c:pt>
                <c:pt idx="23">
                  <c:v>2.5566402397616459</c:v>
                </c:pt>
                <c:pt idx="24">
                  <c:v>2.4975554507856104</c:v>
                </c:pt>
                <c:pt idx="25">
                  <c:v>2.4025090108220311</c:v>
                </c:pt>
                <c:pt idx="26">
                  <c:v>1.890732292242405</c:v>
                </c:pt>
                <c:pt idx="27">
                  <c:v>1.770687237026648</c:v>
                </c:pt>
                <c:pt idx="28">
                  <c:v>1.1308203126523195</c:v>
                </c:pt>
                <c:pt idx="29">
                  <c:v>1.0700744598236718</c:v>
                </c:pt>
                <c:pt idx="30">
                  <c:v>1.058791155508831</c:v>
                </c:pt>
                <c:pt idx="31">
                  <c:v>0.81076652634687785</c:v>
                </c:pt>
                <c:pt idx="32">
                  <c:v>6.430108858373482E-3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D8A-4552-B073-48BFE08963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5110272"/>
        <c:axId val="212389888"/>
      </c:barChart>
      <c:lineChart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5110272"/>
        <c:axId val="212389888"/>
        <c:extLst>
          <c:ext xmlns:c15="http://schemas.microsoft.com/office/drawing/2012/chart" uri="{02D57815-91ED-43cb-92C2-25804820EDAC}">
            <c15:filteredLineSeries>
              <c15:ser>
                <c:idx val="1"/>
                <c:order val="1"/>
                <c:spPr>
                  <a:ln>
                    <a:noFill/>
                  </a:ln>
                </c:spPr>
                <c:marker>
                  <c:spPr>
                    <a:noFill/>
                    <a:ln>
                      <a:noFill/>
                    </a:ln>
                  </c:spPr>
                </c:marker>
                <c:val>
                  <c:numRef>
                    <c:extLst>
                      <c:ext uri="{02D57815-91ED-43cb-92C2-25804820EDAC}">
                        <c15:formulaRef>
                          <c15:sqref>'Figure PH4.2.1'!$N$6:$N$38</c15:sqref>
                        </c15:formulaRef>
                      </c:ext>
                    </c:extLst>
                    <c:numCache>
                      <c:formatCode>0.0</c:formatCode>
                      <c:ptCount val="33"/>
                      <c:pt idx="0">
                        <c:v>34.068381040155124</c:v>
                      </c:pt>
                      <c:pt idx="1">
                        <c:v>23.6</c:v>
                      </c:pt>
                      <c:pt idx="2">
                        <c:v>21.333333333333336</c:v>
                      </c:pt>
                      <c:pt idx="3">
                        <c:v>16.36391848080023</c:v>
                      </c:pt>
                      <c:pt idx="4">
                        <c:v>14.007707129094413</c:v>
                      </c:pt>
                      <c:pt idx="5">
                        <c:v>12.695861791884292</c:v>
                      </c:pt>
                      <c:pt idx="6">
                        <c:v>11.095305832147938</c:v>
                      </c:pt>
                      <c:pt idx="7">
                        <c:v>10.938783450102127</c:v>
                      </c:pt>
                      <c:pt idx="8">
                        <c:v>8.9</c:v>
                      </c:pt>
                      <c:pt idx="9">
                        <c:v>8</c:v>
                      </c:pt>
                      <c:pt idx="10">
                        <c:v>7.9900858452907029</c:v>
                      </c:pt>
                      <c:pt idx="11">
                        <c:v>7.0729801495675124</c:v>
                      </c:pt>
                      <c:pt idx="12">
                        <c:v>6.6451286489859349</c:v>
                      </c:pt>
                      <c:pt idx="13">
                        <c:v>4.6703693229489973</c:v>
                      </c:pt>
                      <c:pt idx="14">
                        <c:v>4.2</c:v>
                      </c:pt>
                      <c:pt idx="15">
                        <c:v>4.1702742673666107</c:v>
                      </c:pt>
                      <c:pt idx="16">
                        <c:v>4.1023998432246431</c:v>
                      </c:pt>
                      <c:pt idx="17">
                        <c:v>3.8118940218800224</c:v>
                      </c:pt>
                      <c:pt idx="18">
                        <c:v>3.6209000145560402</c:v>
                      </c:pt>
                      <c:pt idx="19">
                        <c:v>3.4721925838088188</c:v>
                      </c:pt>
                      <c:pt idx="20">
                        <c:v>3.2274035377142329</c:v>
                      </c:pt>
                      <c:pt idx="21">
                        <c:v>3.0796219160525471</c:v>
                      </c:pt>
                      <c:pt idx="22">
                        <c:v>2.6468463296188904</c:v>
                      </c:pt>
                      <c:pt idx="23">
                        <c:v>2.5566402397616459</c:v>
                      </c:pt>
                      <c:pt idx="24">
                        <c:v>2.4975554507856104</c:v>
                      </c:pt>
                      <c:pt idx="25">
                        <c:v>2.4025090108220311</c:v>
                      </c:pt>
                      <c:pt idx="26">
                        <c:v>1.890732292242405</c:v>
                      </c:pt>
                      <c:pt idx="27">
                        <c:v>1.770687237026648</c:v>
                      </c:pt>
                      <c:pt idx="28">
                        <c:v>1.1308203126523195</c:v>
                      </c:pt>
                      <c:pt idx="29">
                        <c:v>1.0700744598236718</c:v>
                      </c:pt>
                      <c:pt idx="30">
                        <c:v>1.058791155508831</c:v>
                      </c:pt>
                      <c:pt idx="31">
                        <c:v>0.81076652634687785</c:v>
                      </c:pt>
                      <c:pt idx="32">
                        <c:v>6.430108858373482E-3</c:v>
                      </c:pt>
                    </c:numCache>
                  </c:numRef>
                </c:val>
                <c:smooth val="0"/>
                <c:extLst>
                  <c:ext xmlns:c16="http://schemas.microsoft.com/office/drawing/2014/chart" uri="{C3380CC4-5D6E-409C-BE32-E72D297353CC}">
                    <c16:uniqueId val="{00000007-7D8A-4552-B073-48BFE0896318}"/>
                  </c:ext>
                </c:extLst>
              </c15:ser>
            </c15:filteredLineSeries>
          </c:ext>
        </c:extLst>
      </c:lineChart>
      <c:catAx>
        <c:axId val="205110272"/>
        <c:scaling>
          <c:orientation val="minMax"/>
        </c:scaling>
        <c:delete val="0"/>
        <c:axPos val="b"/>
        <c:majorGridlines>
          <c:spPr>
            <a:ln w="6350" cmpd="sng">
              <a:solidFill>
                <a:schemeClr val="bg2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low"/>
        <c:spPr>
          <a:noFill/>
          <a:ln w="9525">
            <a:solidFill>
              <a:srgbClr val="000000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2700000" vert="horz"/>
          <a:lstStyle/>
          <a:p>
            <a:pPr>
              <a:defRPr>
                <a:solidFill>
                  <a:srgbClr val="005A75"/>
                </a:solidFill>
              </a:defRPr>
            </a:pPr>
            <a:endParaRPr lang="cs-CZ"/>
          </a:p>
        </c:txPr>
        <c:crossAx val="212389888"/>
        <c:crosses val="autoZero"/>
        <c:auto val="1"/>
        <c:lblAlgn val="ctr"/>
        <c:lblOffset val="0"/>
        <c:tickLblSkip val="1"/>
        <c:noMultiLvlLbl val="0"/>
      </c:catAx>
      <c:valAx>
        <c:axId val="212389888"/>
        <c:scaling>
          <c:orientation val="minMax"/>
          <c:max val="35"/>
        </c:scaling>
        <c:delete val="0"/>
        <c:axPos val="l"/>
        <c:majorGridlines>
          <c:spPr>
            <a:ln w="6350" cmpd="sng">
              <a:solidFill>
                <a:schemeClr val="bg2"/>
              </a:solidFill>
              <a:prstDash val="solid"/>
            </a:ln>
          </c:spPr>
        </c:majorGridlines>
        <c:numFmt formatCode="General" sourceLinked="0"/>
        <c:majorTickMark val="in"/>
        <c:minorTickMark val="none"/>
        <c:tickLblPos val="nextTo"/>
        <c:spPr>
          <a:noFill/>
          <a:ln w="9525">
            <a:solidFill>
              <a:srgbClr val="005A75"/>
            </a:solidFill>
            <a:prstDash val="soli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c:spPr>
        <c:txPr>
          <a:bodyPr rot="-60000000" vert="horz"/>
          <a:lstStyle/>
          <a:p>
            <a:pPr>
              <a:defRPr sz="1000">
                <a:solidFill>
                  <a:srgbClr val="005A75"/>
                </a:solidFill>
              </a:defRPr>
            </a:pPr>
            <a:endParaRPr lang="cs-CZ"/>
          </a:p>
        </c:txPr>
        <c:crossAx val="205110272"/>
        <c:crosses val="autoZero"/>
        <c:crossBetween val="between"/>
      </c:valAx>
      <c:spPr>
        <a:solidFill>
          <a:srgbClr val="EAEAEA"/>
        </a:solidFill>
        <a:ln w="9525"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</a14:hiddenLine>
          </a:ext>
        </a:extLst>
      </c:spPr>
    </c:plotArea>
    <c:legend>
      <c:legendPos val="b"/>
      <c:overlay val="1"/>
      <c:spPr>
        <a:noFill/>
        <a:ln>
          <a:noFill/>
          <a:round/>
        </a:ln>
        <a:effectLst/>
        <a:extLst>
          <a:ext uri="{91240B29-F687-4F45-9708-019B960494DF}">
            <a14:hiddenLine xmlns:a14="http://schemas.microsoft.com/office/drawing/2010/main">
              <a:noFill/>
              <a:round/>
            </a14:hiddenLine>
          </a:ext>
        </a:extLst>
      </c:spPr>
      <c:txPr>
        <a:bodyPr/>
        <a:lstStyle/>
        <a:p>
          <a:pPr>
            <a:defRPr sz="1000">
              <a:solidFill>
                <a:srgbClr val="005A75"/>
              </a:solidFill>
            </a:defRPr>
          </a:pPr>
          <a:endParaRPr lang="cs-CZ"/>
        </a:p>
      </c:txPr>
    </c:legend>
    <c:plotVisOnly val="1"/>
    <c:dispBlanksAs val="gap"/>
    <c:showDLblsOverMax val="1"/>
  </c:chart>
  <c:spPr>
    <a:noFill/>
    <a:ln w="6350" cap="flat" cmpd="sng" algn="ctr">
      <a:solidFill>
        <a:schemeClr val="bg2">
          <a:lumMod val="85000"/>
        </a:schemeClr>
      </a:solidFill>
      <a:prstDash val="solid"/>
      <a:round/>
    </a:ln>
    <a:effectLst/>
    <a:extLst>
      <a:ext uri="{909E8E84-426E-40DD-AFC4-6F175D3DCCD1}">
        <a14:hiddenFill xmlns:a14="http://schemas.microsoft.com/office/drawing/2010/main">
          <a:solidFill>
            <a:sysClr val="window" lastClr="FFFFFF"/>
          </a:solidFill>
        </a14:hiddenFill>
      </a:ext>
    </a:extLst>
  </c:spPr>
  <c:txPr>
    <a:bodyPr/>
    <a:lstStyle/>
    <a:p>
      <a:pPr>
        <a:defRPr lang="en-US" sz="750" b="0" i="0" u="none" strike="noStrike" kern="1200" baseline="0">
          <a:solidFill>
            <a:schemeClr val="tx1"/>
          </a:solidFill>
          <a:latin typeface="Arial Nova" panose="020B0504020202020204" pitchFamily="34" charset="0"/>
          <a:ea typeface="+mn-ea"/>
          <a:cs typeface="+mn-cs"/>
        </a:defRPr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55972179037921"/>
          <c:y val="2.4125824576110497E-2"/>
          <c:w val="0.84813527903172048"/>
          <c:h val="0.76240570469268687"/>
        </c:manualLayout>
      </c:layout>
      <c:barChart>
        <c:barDir val="bar"/>
        <c:grouping val="stacked"/>
        <c:varyColors val="0"/>
        <c:ser>
          <c:idx val="3"/>
          <c:order val="3"/>
          <c:tx>
            <c:strRef>
              <c:f>grafy!$E$1</c:f>
              <c:strCache>
                <c:ptCount val="1"/>
                <c:pt idx="0">
                  <c:v>Omezeně zisková a nespekulativní družstva</c:v>
                </c:pt>
              </c:strCache>
            </c:strRef>
          </c:tx>
          <c:spPr>
            <a:solidFill>
              <a:srgbClr val="FF7866"/>
            </a:solidFill>
            <a:ln w="6350">
              <a:solidFill>
                <a:srgbClr val="000000"/>
              </a:solidFill>
            </a:ln>
            <a:effectLst/>
          </c:spPr>
          <c:invertIfNegative val="0"/>
          <c:cat>
            <c:strRef>
              <c:f>grafy!$A$2:$A$15</c:f>
              <c:strCache>
                <c:ptCount val="12"/>
                <c:pt idx="0">
                  <c:v>Nizozemsko</c:v>
                </c:pt>
                <c:pt idx="1">
                  <c:v>Dánsko</c:v>
                </c:pt>
                <c:pt idx="2">
                  <c:v>Rakousko</c:v>
                </c:pt>
                <c:pt idx="3">
                  <c:v>Finsko</c:v>
                </c:pt>
                <c:pt idx="4">
                  <c:v>Belgie</c:v>
                </c:pt>
                <c:pt idx="5">
                  <c:v>Německo</c:v>
                </c:pt>
                <c:pt idx="6">
                  <c:v>Švýcarsko</c:v>
                </c:pt>
                <c:pt idx="7">
                  <c:v>Irsko</c:v>
                </c:pt>
                <c:pt idx="8">
                  <c:v>Austrálie</c:v>
                </c:pt>
                <c:pt idx="9">
                  <c:v>Polsko</c:v>
                </c:pt>
                <c:pt idx="10">
                  <c:v>Slovinsko</c:v>
                </c:pt>
                <c:pt idx="11">
                  <c:v>ČR</c:v>
                </c:pt>
              </c:strCache>
              <c:extLst/>
            </c:strRef>
          </c:cat>
          <c:val>
            <c:numRef>
              <c:f>grafy!$E$2:$E$15</c:f>
              <c:numCache>
                <c:formatCode>0.0%</c:formatCode>
                <c:ptCount val="12"/>
                <c:pt idx="0">
                  <c:v>0</c:v>
                </c:pt>
                <c:pt idx="1">
                  <c:v>7.0000000000000007E-2</c:v>
                </c:pt>
                <c:pt idx="2">
                  <c:v>0.107</c:v>
                </c:pt>
                <c:pt idx="4">
                  <c:v>2E-3</c:v>
                </c:pt>
                <c:pt idx="5">
                  <c:v>0.05</c:v>
                </c:pt>
                <c:pt idx="6">
                  <c:v>0.05</c:v>
                </c:pt>
                <c:pt idx="7">
                  <c:v>2E-3</c:v>
                </c:pt>
                <c:pt idx="8">
                  <c:v>8.0000000000000004E-4</c:v>
                </c:pt>
                <c:pt idx="9">
                  <c:v>0</c:v>
                </c:pt>
                <c:pt idx="10">
                  <c:v>0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4EC0-4827-903D-99B246875C7D}"/>
            </c:ext>
          </c:extLst>
        </c:ser>
        <c:ser>
          <c:idx val="5"/>
          <c:order val="5"/>
          <c:tx>
            <c:strRef>
              <c:f>grafy!$G$1</c:f>
              <c:strCache>
                <c:ptCount val="1"/>
                <c:pt idx="0">
                  <c:v>Omezeně ziskové nájemní asociace</c:v>
                </c:pt>
              </c:strCache>
            </c:strRef>
          </c:tx>
          <c:spPr>
            <a:solidFill>
              <a:srgbClr val="005A75"/>
            </a:solidFill>
            <a:ln w="6350">
              <a:solidFill>
                <a:srgbClr val="000000"/>
              </a:solidFill>
            </a:ln>
            <a:effectLst/>
          </c:spPr>
          <c:invertIfNegative val="0"/>
          <c:dLbls>
            <c:dLbl>
              <c:idx val="9"/>
              <c:layout>
                <c:manualLayout>
                  <c:x val="2.7180067950169876E-2"/>
                  <c:y val="-2.4845625638278829E-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000" b="0" i="0" u="none" strike="noStrike" kern="1200" baseline="0">
                        <a:solidFill>
                          <a:srgbClr val="005A75"/>
                        </a:solidFill>
                        <a:latin typeface="Arial Nova" panose="020B0504020202020204" pitchFamily="34" charset="0"/>
                        <a:ea typeface="+mn-ea"/>
                        <a:cs typeface="+mn-cs"/>
                      </a:defRPr>
                    </a:pPr>
                    <a:r>
                      <a:rPr lang="en-US"/>
                      <a:t> 1 %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05A75"/>
                      </a:solidFill>
                      <a:latin typeface="Arial Nova" panose="020B0504020202020204" pitchFamily="34" charset="0"/>
                      <a:ea typeface="+mn-ea"/>
                      <a:cs typeface="+mn-cs"/>
                    </a:defRPr>
                  </a:pPr>
                  <a:endParaRPr lang="cs-CZ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4EC0-4827-903D-99B246875C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5A75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grafy!$A$2:$A$15</c:f>
              <c:strCache>
                <c:ptCount val="12"/>
                <c:pt idx="0">
                  <c:v>Nizozemsko</c:v>
                </c:pt>
                <c:pt idx="1">
                  <c:v>Dánsko</c:v>
                </c:pt>
                <c:pt idx="2">
                  <c:v>Rakousko</c:v>
                </c:pt>
                <c:pt idx="3">
                  <c:v>Finsko</c:v>
                </c:pt>
                <c:pt idx="4">
                  <c:v>Belgie</c:v>
                </c:pt>
                <c:pt idx="5">
                  <c:v>Německo</c:v>
                </c:pt>
                <c:pt idx="6">
                  <c:v>Švýcarsko</c:v>
                </c:pt>
                <c:pt idx="7">
                  <c:v>Irsko</c:v>
                </c:pt>
                <c:pt idx="8">
                  <c:v>Austrálie</c:v>
                </c:pt>
                <c:pt idx="9">
                  <c:v>Polsko</c:v>
                </c:pt>
                <c:pt idx="10">
                  <c:v>Slovinsko</c:v>
                </c:pt>
                <c:pt idx="11">
                  <c:v>ČR</c:v>
                </c:pt>
              </c:strCache>
              <c:extLst/>
            </c:strRef>
          </c:cat>
          <c:val>
            <c:numRef>
              <c:f>grafy!$G$2:$G$15</c:f>
              <c:numCache>
                <c:formatCode>0.0%</c:formatCode>
                <c:ptCount val="12"/>
                <c:pt idx="0">
                  <c:v>0.28600000000000003</c:v>
                </c:pt>
                <c:pt idx="1">
                  <c:v>0.2</c:v>
                </c:pt>
                <c:pt idx="2">
                  <c:v>0.06</c:v>
                </c:pt>
                <c:pt idx="3">
                  <c:v>0.15</c:v>
                </c:pt>
                <c:pt idx="4">
                  <c:v>5.5E-2</c:v>
                </c:pt>
                <c:pt idx="5">
                  <c:v>0</c:v>
                </c:pt>
                <c:pt idx="6">
                  <c:v>0</c:v>
                </c:pt>
                <c:pt idx="7">
                  <c:v>1.7999999999999999E-2</c:v>
                </c:pt>
                <c:pt idx="8">
                  <c:v>1.2E-2</c:v>
                </c:pt>
                <c:pt idx="9">
                  <c:v>8.0000000000000002E-3</c:v>
                </c:pt>
                <c:pt idx="10">
                  <c:v>8.0000000000000002E-3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4EC0-4827-903D-99B246875C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528593840"/>
        <c:axId val="2739902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grafy!$B$1</c15:sqref>
                        </c15:formulaRef>
                      </c:ext>
                    </c:extLst>
                    <c:strCache>
                      <c:ptCount val="1"/>
                      <c:pt idx="0">
                        <c:v>NBS celkem (počet bytů)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grafy!$B$2:$B$15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2"/>
                      <c:pt idx="0">
                        <c:v>2300050</c:v>
                      </c:pt>
                      <c:pt idx="1">
                        <c:v>761510</c:v>
                      </c:pt>
                      <c:pt idx="2">
                        <c:v>667300</c:v>
                      </c:pt>
                      <c:pt idx="4">
                        <c:v>305403</c:v>
                      </c:pt>
                      <c:pt idx="5" formatCode="#,##0">
                        <c:v>1906000</c:v>
                      </c:pt>
                      <c:pt idx="6">
                        <c:v>172885</c:v>
                      </c:pt>
                      <c:pt idx="7">
                        <c:v>44000</c:v>
                      </c:pt>
                      <c:pt idx="8">
                        <c:v>139049</c:v>
                      </c:pt>
                      <c:pt idx="9">
                        <c:v>126000</c:v>
                      </c:pt>
                      <c:pt idx="10">
                        <c:v>7000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4EC0-4827-903D-99B246875C7D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grafy!$C$1</c15:sqref>
                        </c15:formulaRef>
                      </c:ext>
                    </c:extLst>
                    <c:strCache>
                      <c:ptCount val="1"/>
                      <c:pt idx="0">
                        <c:v>podíl NBS na celkovém bytovém fondu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grafy!$C$2:$C$15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0.28600000000000003</c:v>
                      </c:pt>
                      <c:pt idx="1">
                        <c:v>0.27</c:v>
                      </c:pt>
                      <c:pt idx="2">
                        <c:v>0.16699999999999998</c:v>
                      </c:pt>
                      <c:pt idx="3">
                        <c:v>0.15</c:v>
                      </c:pt>
                      <c:pt idx="4">
                        <c:v>5.7000000000000002E-2</c:v>
                      </c:pt>
                      <c:pt idx="5" formatCode="0.00%">
                        <c:v>5.0500000000000003E-2</c:v>
                      </c:pt>
                      <c:pt idx="6">
                        <c:v>0.05</c:v>
                      </c:pt>
                      <c:pt idx="7">
                        <c:v>0.02</c:v>
                      </c:pt>
                      <c:pt idx="8">
                        <c:v>1.2999999999999999E-2</c:v>
                      </c:pt>
                      <c:pt idx="9">
                        <c:v>8.0000000000000002E-3</c:v>
                      </c:pt>
                      <c:pt idx="10">
                        <c:v>8.0000000000000002E-3</c:v>
                      </c:pt>
                      <c:pt idx="11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4EC0-4827-903D-99B246875C7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grafy!$D$1</c15:sqref>
                        </c15:formulaRef>
                      </c:ext>
                    </c:extLst>
                    <c:strCache>
                      <c:ptCount val="1"/>
                      <c:pt idx="0">
                        <c:v># družstva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grafy!$D$2:$D$15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2"/>
                      <c:pt idx="0">
                        <c:v>0</c:v>
                      </c:pt>
                      <c:pt idx="1">
                        <c:v>200579</c:v>
                      </c:pt>
                      <c:pt idx="2">
                        <c:v>425000</c:v>
                      </c:pt>
                      <c:pt idx="4">
                        <c:v>11000</c:v>
                      </c:pt>
                      <c:pt idx="5" formatCode="#,##0">
                        <c:v>1886000</c:v>
                      </c:pt>
                      <c:pt idx="6">
                        <c:v>172885</c:v>
                      </c:pt>
                      <c:pt idx="7">
                        <c:v>4500</c:v>
                      </c:pt>
                      <c:pt idx="8">
                        <c:v>8203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4EC0-4827-903D-99B246875C7D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grafy!$F$1</c15:sqref>
                        </c15:formulaRef>
                      </c:ext>
                    </c:extLst>
                    <c:strCache>
                      <c:ptCount val="1"/>
                      <c:pt idx="0">
                        <c:v># asociace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grafy!$F$2:$F$15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2"/>
                      <c:pt idx="0">
                        <c:v>2300050</c:v>
                      </c:pt>
                      <c:pt idx="1">
                        <c:v>560931</c:v>
                      </c:pt>
                      <c:pt idx="2">
                        <c:v>242300</c:v>
                      </c:pt>
                      <c:pt idx="4">
                        <c:v>294300</c:v>
                      </c:pt>
                      <c:pt idx="5" formatCode="General">
                        <c:v>0</c:v>
                      </c:pt>
                      <c:pt idx="6">
                        <c:v>0</c:v>
                      </c:pt>
                      <c:pt idx="7">
                        <c:v>39500</c:v>
                      </c:pt>
                      <c:pt idx="8">
                        <c:v>130846</c:v>
                      </c:pt>
                      <c:pt idx="9">
                        <c:v>126000</c:v>
                      </c:pt>
                      <c:pt idx="10">
                        <c:v>7000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4EC0-4827-903D-99B246875C7D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grafy!$H$1</c15:sqref>
                        </c15:formulaRef>
                      </c:ext>
                    </c:extLst>
                    <c:strCache>
                      <c:ptCount val="1"/>
                      <c:pt idx="0">
                        <c:v># baugruppe</c:v>
                      </c:pt>
                    </c:strCache>
                  </c:strRef>
                </c:tx>
                <c:spPr>
                  <a:solidFill>
                    <a:schemeClr val="accent1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grafy!$H$2:$H$15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4">
                        <c:v>0</c:v>
                      </c:pt>
                      <c:pt idx="5" formatCode="#,##0">
                        <c:v>20000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4EC0-4827-903D-99B246875C7D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grafy!$I$1</c15:sqref>
                        </c15:formulaRef>
                      </c:ext>
                    </c:extLst>
                    <c:strCache>
                      <c:ptCount val="1"/>
                      <c:pt idx="0">
                        <c:v>Baugruppe</c:v>
                      </c:pt>
                    </c:strCache>
                  </c:strRef>
                </c:tx>
                <c:spPr>
                  <a:solidFill>
                    <a:schemeClr val="accent6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grafy!$I$2:$I$15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4">
                        <c:v>0</c:v>
                      </c:pt>
                      <c:pt idx="5" formatCode="0.00%">
                        <c:v>5.0000000000000001E-4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4EC0-4827-903D-99B246875C7D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grafy!$J$1</c15:sqref>
                        </c15:formulaRef>
                      </c:ext>
                    </c:extLst>
                    <c:strCache>
                      <c:ptCount val="1"/>
                      <c:pt idx="0">
                        <c:v>CLT</c:v>
                      </c:pt>
                    </c:strCache>
                  </c:strRef>
                </c:tx>
                <c:spPr>
                  <a:solidFill>
                    <a:schemeClr val="accent3">
                      <a:lumMod val="6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grafy!$J$2:$J$15</c15:sqref>
                        </c15:formulaRef>
                      </c:ext>
                    </c:extLst>
                    <c:numCache>
                      <c:formatCode>_-* #\ ##0_-;\-* #\ ##0_-;_-* "-"??_-;_-@_-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4">
                        <c:v>103</c:v>
                      </c:pt>
                      <c:pt idx="5" formatCode="General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4EC0-4827-903D-99B246875C7D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grafy!$K$1</c15:sqref>
                        </c15:formulaRef>
                      </c:ext>
                    </c:extLst>
                    <c:strCache>
                      <c:ptCount val="1"/>
                      <c:pt idx="0">
                        <c:v>% CLT (Community Land Trust)</c:v>
                      </c:pt>
                    </c:strCache>
                  </c:strRef>
                </c:tx>
                <c:spPr>
                  <a:solidFill>
                    <a:schemeClr val="accent4">
                      <a:lumMod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grafy!$A$2:$A$15</c15:sqref>
                        </c15:formulaRef>
                      </c:ext>
                    </c:extLst>
                    <c:strCache>
                      <c:ptCount val="12"/>
                      <c:pt idx="0">
                        <c:v>Nizozemsko</c:v>
                      </c:pt>
                      <c:pt idx="1">
                        <c:v>Dánsko</c:v>
                      </c:pt>
                      <c:pt idx="2">
                        <c:v>Rakousko</c:v>
                      </c:pt>
                      <c:pt idx="3">
                        <c:v>Finsko</c:v>
                      </c:pt>
                      <c:pt idx="4">
                        <c:v>Belgie</c:v>
                      </c:pt>
                      <c:pt idx="5">
                        <c:v>Německo</c:v>
                      </c:pt>
                      <c:pt idx="6">
                        <c:v>Švýcarsko</c:v>
                      </c:pt>
                      <c:pt idx="7">
                        <c:v>Irsko</c:v>
                      </c:pt>
                      <c:pt idx="8">
                        <c:v>Austrálie</c:v>
                      </c:pt>
                      <c:pt idx="9">
                        <c:v>Polsko</c:v>
                      </c:pt>
                      <c:pt idx="10">
                        <c:v>Slovinsko</c:v>
                      </c:pt>
                      <c:pt idx="11">
                        <c:v>ČR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grafy!$K$2:$K$15</c15:sqref>
                        </c15:formulaRef>
                      </c:ext>
                    </c:extLst>
                    <c:numCache>
                      <c:formatCode>0.0%</c:formatCode>
                      <c:ptCount val="12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4" formatCode="0.000%">
                        <c:v>2.0000000000000002E-5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4EC0-4827-903D-99B246875C7D}"/>
                  </c:ext>
                </c:extLst>
              </c15:ser>
            </c15:filteredBarSeries>
          </c:ext>
        </c:extLst>
      </c:barChart>
      <c:catAx>
        <c:axId val="528593840"/>
        <c:scaling>
          <c:orientation val="minMax"/>
        </c:scaling>
        <c:delete val="0"/>
        <c:axPos val="l"/>
        <c:numFmt formatCode="General" sourceLinked="1"/>
        <c:majorTickMark val="in"/>
        <c:minorTickMark val="none"/>
        <c:tickLblPos val="nextTo"/>
        <c:spPr>
          <a:noFill/>
          <a:ln w="6350" cap="flat" cmpd="sng" algn="ctr">
            <a:solidFill>
              <a:srgbClr val="005A75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75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cs-CZ"/>
          </a:p>
        </c:txPr>
        <c:crossAx val="273990288"/>
        <c:crosses val="autoZero"/>
        <c:auto val="1"/>
        <c:lblAlgn val="ctr"/>
        <c:lblOffset val="100"/>
        <c:noMultiLvlLbl val="0"/>
      </c:catAx>
      <c:valAx>
        <c:axId val="273990288"/>
        <c:scaling>
          <c:orientation val="minMax"/>
          <c:max val="0.34000000000000008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05A75"/>
                    </a:solidFill>
                    <a:latin typeface="Arial Nova" panose="020B0504020202020204" pitchFamily="34" charset="0"/>
                    <a:ea typeface="+mn-ea"/>
                    <a:cs typeface="+mn-cs"/>
                  </a:defRPr>
                </a:pPr>
                <a:r>
                  <a:rPr lang="cs-CZ"/>
                  <a:t>% podíl NBS na celkovém bytovém fondu</a:t>
                </a:r>
              </a:p>
            </c:rich>
          </c:tx>
          <c:layout>
            <c:manualLayout>
              <c:xMode val="edge"/>
              <c:yMode val="edge"/>
              <c:x val="0.38127403215223099"/>
              <c:y val="0.8557836103820355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005A75"/>
                  </a:solidFill>
                  <a:latin typeface="Arial Nova" panose="020B0504020202020204" pitchFamily="34" charset="0"/>
                  <a:ea typeface="+mn-ea"/>
                  <a:cs typeface="+mn-cs"/>
                </a:defRPr>
              </a:pPr>
              <a:endParaRPr lang="cs-CZ"/>
            </a:p>
          </c:txPr>
        </c:title>
        <c:numFmt formatCode="0%" sourceLinked="0"/>
        <c:majorTickMark val="in"/>
        <c:minorTickMark val="none"/>
        <c:tickLblPos val="nextTo"/>
        <c:spPr>
          <a:noFill/>
          <a:ln w="6350">
            <a:solidFill>
              <a:srgbClr val="005A75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005A75"/>
                </a:solidFill>
                <a:latin typeface="Arial Nova" panose="020B0504020202020204" pitchFamily="34" charset="0"/>
                <a:ea typeface="+mn-ea"/>
                <a:cs typeface="+mn-cs"/>
              </a:defRPr>
            </a:pPr>
            <a:endParaRPr lang="cs-CZ"/>
          </a:p>
        </c:txPr>
        <c:crossAx val="528593840"/>
        <c:crosses val="autoZero"/>
        <c:crossBetween val="between"/>
        <c:majorUnit val="2.0000000000000004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195920017359098"/>
          <c:y val="0.90693976753189487"/>
          <c:w val="0.59376551232066865"/>
          <c:h val="6.77788122176110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rgbClr val="005A75"/>
              </a:solidFill>
              <a:latin typeface="Arial Nova" panose="020B0504020202020204" pitchFamily="34" charset="0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2"/>
    </a:solidFill>
    <a:ln w="9525" cap="flat" cmpd="sng" algn="ctr">
      <a:solidFill>
        <a:schemeClr val="bg2">
          <a:lumMod val="85000"/>
        </a:schemeClr>
      </a:solidFill>
      <a:round/>
    </a:ln>
    <a:effectLst/>
  </c:spPr>
  <c:txPr>
    <a:bodyPr/>
    <a:lstStyle/>
    <a:p>
      <a:pPr>
        <a:defRPr sz="1000" b="0">
          <a:solidFill>
            <a:srgbClr val="005A75"/>
          </a:solidFill>
          <a:latin typeface="Arial Nova" panose="020B0504020202020204" pitchFamily="34" charset="0"/>
        </a:defRPr>
      </a:pPr>
      <a:endParaRPr lang="cs-CZ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0.13646</cdr:x>
      <cdr:y>0.09608</cdr:y>
    </cdr:from>
    <cdr:to>
      <cdr:x>0.23743</cdr:x>
      <cdr:y>0.14644</cdr:y>
    </cdr:to>
    <cdr:sp macro="" textlink="">
      <cdr:nvSpPr>
        <cdr:cNvPr id="3" name="TextovéPole 2">
          <a:extLst xmlns:a="http://schemas.openxmlformats.org/drawingml/2006/main">
            <a:ext uri="{FF2B5EF4-FFF2-40B4-BE49-F238E27FC236}">
              <a16:creationId xmlns:a16="http://schemas.microsoft.com/office/drawing/2014/main" id="{A7C1195D-20A3-CE5F-B727-3A2AEEBFA830}"/>
            </a:ext>
          </a:extLst>
        </cdr:cNvPr>
        <cdr:cNvSpPr txBox="1"/>
      </cdr:nvSpPr>
      <cdr:spPr>
        <a:xfrm xmlns:a="http://schemas.openxmlformats.org/drawingml/2006/main">
          <a:off x="1147728" y="450191"/>
          <a:ext cx="849216" cy="2359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1 %</a:t>
          </a:r>
        </a:p>
      </cdr:txBody>
    </cdr:sp>
  </cdr:relSizeAnchor>
  <cdr:relSizeAnchor xmlns:cdr="http://schemas.openxmlformats.org/drawingml/2006/chartDrawing">
    <cdr:from>
      <cdr:x>0.09223</cdr:x>
      <cdr:y>0.91368</cdr:y>
    </cdr:from>
    <cdr:to>
      <cdr:x>0.3233</cdr:x>
      <cdr:y>0.97429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:a16="http://schemas.microsoft.com/office/drawing/2014/main" id="{1716CE81-741B-FE47-AC04-DA4F75BEB01D}"/>
            </a:ext>
          </a:extLst>
        </cdr:cNvPr>
        <cdr:cNvSpPr txBox="1"/>
      </cdr:nvSpPr>
      <cdr:spPr>
        <a:xfrm xmlns:a="http://schemas.openxmlformats.org/drawingml/2006/main">
          <a:off x="723900" y="3790950"/>
          <a:ext cx="1813560" cy="251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0.11284</cdr:x>
      <cdr:y>0.22421</cdr:y>
    </cdr:from>
    <cdr:to>
      <cdr:x>0.27499</cdr:x>
      <cdr:y>0.27379</cdr:y>
    </cdr:to>
    <cdr:sp macro="" textlink="">
      <cdr:nvSpPr>
        <cdr:cNvPr id="6" name="TextovéPole 5">
          <a:extLst xmlns:a="http://schemas.openxmlformats.org/drawingml/2006/main">
            <a:ext uri="{FF2B5EF4-FFF2-40B4-BE49-F238E27FC236}">
              <a16:creationId xmlns:a16="http://schemas.microsoft.com/office/drawing/2014/main" id="{A356E4C6-1C16-7D76-AD35-2BAD07D3435E}"/>
            </a:ext>
          </a:extLst>
        </cdr:cNvPr>
        <cdr:cNvSpPr txBox="1"/>
      </cdr:nvSpPr>
      <cdr:spPr>
        <a:xfrm xmlns:a="http://schemas.openxmlformats.org/drawingml/2006/main">
          <a:off x="949091" y="1050562"/>
          <a:ext cx="1363691" cy="2323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0,1 %  </a:t>
          </a:r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1,5 %</a:t>
          </a:r>
        </a:p>
      </cdr:txBody>
    </cdr:sp>
  </cdr:relSizeAnchor>
  <cdr:relSizeAnchor xmlns:cdr="http://schemas.openxmlformats.org/drawingml/2006/chartDrawing">
    <cdr:from>
      <cdr:x>0.1159</cdr:x>
      <cdr:y>0.2852</cdr:y>
    </cdr:from>
    <cdr:to>
      <cdr:x>0.31325</cdr:x>
      <cdr:y>0.34397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:a16="http://schemas.microsoft.com/office/drawing/2014/main" id="{EADB8526-7C53-FEEC-1C7C-7A74A4B3008C}"/>
            </a:ext>
          </a:extLst>
        </cdr:cNvPr>
        <cdr:cNvSpPr txBox="1"/>
      </cdr:nvSpPr>
      <cdr:spPr>
        <a:xfrm xmlns:a="http://schemas.openxmlformats.org/drawingml/2006/main">
          <a:off x="974807" y="1336296"/>
          <a:ext cx="1659827" cy="27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baseline="0" dirty="0">
              <a:solidFill>
                <a:srgbClr val="FF7866"/>
              </a:solidFill>
              <a:latin typeface="Arial Nova" panose="020B0504020202020204" pitchFamily="34" charset="0"/>
            </a:rPr>
            <a:t>0,2 % </a:t>
          </a:r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 </a:t>
          </a:r>
          <a:r>
            <a:rPr lang="cs-CZ" sz="900" b="0" baseline="0" dirty="0">
              <a:solidFill>
                <a:schemeClr val="accent6">
                  <a:lumMod val="75000"/>
                </a:schemeClr>
              </a:solidFill>
              <a:latin typeface="Arial Nova" panose="020B0504020202020204" pitchFamily="34" charset="0"/>
            </a:rPr>
            <a:t> </a:t>
          </a:r>
          <a:r>
            <a:rPr lang="cs-CZ" sz="900" b="0" baseline="0" dirty="0">
              <a:solidFill>
                <a:schemeClr val="tx2"/>
              </a:solidFill>
              <a:latin typeface="Arial Nova" panose="020B0504020202020204" pitchFamily="34" charset="0"/>
            </a:rPr>
            <a:t>2 %</a:t>
          </a:r>
          <a:r>
            <a:rPr lang="cs-CZ" sz="900" b="0" baseline="0" dirty="0">
              <a:solidFill>
                <a:schemeClr val="accent4"/>
              </a:solidFill>
              <a:latin typeface="Arial Nova" panose="020B0504020202020204" pitchFamily="34" charset="0"/>
            </a:rPr>
            <a:t> </a:t>
          </a:r>
          <a:endParaRPr lang="cs-CZ" sz="900" b="0" dirty="0">
            <a:solidFill>
              <a:srgbClr val="005A75"/>
            </a:solidFill>
            <a:latin typeface="Arial Nova" panose="020B0504020202020204" pitchFamily="34" charset="0"/>
          </a:endParaRPr>
        </a:p>
      </cdr:txBody>
    </cdr:sp>
  </cdr:relSizeAnchor>
  <cdr:relSizeAnchor xmlns:cdr="http://schemas.openxmlformats.org/drawingml/2006/chartDrawing">
    <cdr:from>
      <cdr:x>0.23613</cdr:x>
      <cdr:y>0.34769</cdr:y>
    </cdr:from>
    <cdr:to>
      <cdr:x>0.3257</cdr:x>
      <cdr:y>0.40512</cdr:y>
    </cdr:to>
    <cdr:sp macro="" textlink="">
      <cdr:nvSpPr>
        <cdr:cNvPr id="9" name="TextovéPole 8">
          <a:extLst xmlns:a="http://schemas.openxmlformats.org/drawingml/2006/main">
            <a:ext uri="{FF2B5EF4-FFF2-40B4-BE49-F238E27FC236}">
              <a16:creationId xmlns:a16="http://schemas.microsoft.com/office/drawing/2014/main" id="{9DAF4838-3368-0F3F-E1AD-8810EF2BDADA}"/>
            </a:ext>
          </a:extLst>
        </cdr:cNvPr>
        <cdr:cNvSpPr txBox="1"/>
      </cdr:nvSpPr>
      <cdr:spPr>
        <a:xfrm xmlns:a="http://schemas.openxmlformats.org/drawingml/2006/main">
          <a:off x="1985963" y="1629103"/>
          <a:ext cx="753340" cy="2690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5 %</a:t>
          </a:r>
        </a:p>
      </cdr:txBody>
    </cdr:sp>
  </cdr:relSizeAnchor>
  <cdr:relSizeAnchor xmlns:cdr="http://schemas.openxmlformats.org/drawingml/2006/chartDrawing">
    <cdr:from>
      <cdr:x>0.11951</cdr:x>
      <cdr:y>0.47799</cdr:y>
    </cdr:from>
    <cdr:to>
      <cdr:x>0.4166</cdr:x>
      <cdr:y>0.522</cdr:y>
    </cdr:to>
    <cdr:sp macro="" textlink="">
      <cdr:nvSpPr>
        <cdr:cNvPr id="10" name="TextovéPole 9">
          <a:extLst xmlns:a="http://schemas.openxmlformats.org/drawingml/2006/main">
            <a:ext uri="{FF2B5EF4-FFF2-40B4-BE49-F238E27FC236}">
              <a16:creationId xmlns:a16="http://schemas.microsoft.com/office/drawing/2014/main" id="{B0F7DEEC-B095-620B-166A-1245DD8C8A16}"/>
            </a:ext>
          </a:extLst>
        </cdr:cNvPr>
        <cdr:cNvSpPr txBox="1"/>
      </cdr:nvSpPr>
      <cdr:spPr>
        <a:xfrm xmlns:a="http://schemas.openxmlformats.org/drawingml/2006/main">
          <a:off x="1005106" y="2239667"/>
          <a:ext cx="2498698" cy="206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0,2 %                            </a:t>
          </a:r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6 %</a:t>
          </a:r>
        </a:p>
      </cdr:txBody>
    </cdr:sp>
  </cdr:relSizeAnchor>
  <cdr:relSizeAnchor xmlns:cdr="http://schemas.openxmlformats.org/drawingml/2006/chartDrawing">
    <cdr:from>
      <cdr:x>0.37533</cdr:x>
      <cdr:y>0.60041</cdr:y>
    </cdr:from>
    <cdr:to>
      <cdr:x>0.67242</cdr:x>
      <cdr:y>0.6548</cdr:y>
    </cdr:to>
    <cdr:sp macro="" textlink="">
      <cdr:nvSpPr>
        <cdr:cNvPr id="12" name="TextovéPole 11">
          <a:extLst xmlns:a="http://schemas.openxmlformats.org/drawingml/2006/main">
            <a:ext uri="{FF2B5EF4-FFF2-40B4-BE49-F238E27FC236}">
              <a16:creationId xmlns:a16="http://schemas.microsoft.com/office/drawing/2014/main" id="{EFE94F9A-9457-17B5-46CF-31A48946C198}"/>
            </a:ext>
          </a:extLst>
        </cdr:cNvPr>
        <cdr:cNvSpPr txBox="1"/>
      </cdr:nvSpPr>
      <cdr:spPr>
        <a:xfrm xmlns:a="http://schemas.openxmlformats.org/drawingml/2006/main">
          <a:off x="3156741" y="2813236"/>
          <a:ext cx="2498698" cy="2548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11 %         </a:t>
          </a:r>
          <a:r>
            <a:rPr lang="cs-CZ" sz="900" b="0" baseline="0" dirty="0">
              <a:solidFill>
                <a:srgbClr val="FF7866"/>
              </a:solidFill>
              <a:latin typeface="Arial Nova" panose="020B0504020202020204" pitchFamily="34" charset="0"/>
            </a:rPr>
            <a:t>                         </a:t>
          </a:r>
          <a:r>
            <a:rPr lang="cs-CZ" sz="900" b="0" baseline="0" dirty="0">
              <a:solidFill>
                <a:schemeClr val="tx2"/>
              </a:solidFill>
              <a:latin typeface="Arial Nova" panose="020B0504020202020204" pitchFamily="34" charset="0"/>
            </a:rPr>
            <a:t>6 %</a:t>
          </a:r>
          <a:endParaRPr lang="cs-CZ" sz="900" b="0" dirty="0">
            <a:solidFill>
              <a:schemeClr val="tx2"/>
            </a:solidFill>
            <a:latin typeface="Arial Nova" panose="020B0504020202020204" pitchFamily="34" charset="0"/>
          </a:endParaRPr>
        </a:p>
      </cdr:txBody>
    </cdr:sp>
  </cdr:relSizeAnchor>
  <cdr:relSizeAnchor xmlns:cdr="http://schemas.openxmlformats.org/drawingml/2006/chartDrawing">
    <cdr:from>
      <cdr:x>0.29108</cdr:x>
      <cdr:y>0.66481</cdr:y>
    </cdr:from>
    <cdr:to>
      <cdr:x>0.91434</cdr:x>
      <cdr:y>0.7258</cdr:y>
    </cdr:to>
    <cdr:sp macro="" textlink="">
      <cdr:nvSpPr>
        <cdr:cNvPr id="13" name="TextovéPole 12">
          <a:extLst xmlns:a="http://schemas.openxmlformats.org/drawingml/2006/main">
            <a:ext uri="{FF2B5EF4-FFF2-40B4-BE49-F238E27FC236}">
              <a16:creationId xmlns:a16="http://schemas.microsoft.com/office/drawing/2014/main" id="{694D3088-81AE-C3F0-61D9-E902EEF2FEE9}"/>
            </a:ext>
          </a:extLst>
        </cdr:cNvPr>
        <cdr:cNvSpPr txBox="1"/>
      </cdr:nvSpPr>
      <cdr:spPr>
        <a:xfrm xmlns:a="http://schemas.openxmlformats.org/drawingml/2006/main">
          <a:off x="2448129" y="3115003"/>
          <a:ext cx="5241975" cy="2857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7 %     </a:t>
          </a:r>
          <a:r>
            <a:rPr lang="cs-CZ" sz="900" b="0" dirty="0">
              <a:solidFill>
                <a:schemeClr val="accent6">
                  <a:lumMod val="75000"/>
                </a:schemeClr>
              </a:solidFill>
              <a:latin typeface="Arial Nova" panose="020B0504020202020204" pitchFamily="34" charset="0"/>
            </a:rPr>
            <a:t>                                                                                  </a:t>
          </a:r>
          <a:r>
            <a:rPr lang="en-US" sz="900" b="0" dirty="0">
              <a:solidFill>
                <a:schemeClr val="accent6">
                  <a:lumMod val="75000"/>
                </a:schemeClr>
              </a:solidFill>
              <a:latin typeface="Arial Nova" panose="020B0504020202020204" pitchFamily="34" charset="0"/>
            </a:rPr>
            <a:t>	                </a:t>
          </a:r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20 %</a:t>
          </a:r>
        </a:p>
      </cdr:txBody>
    </cdr:sp>
  </cdr:relSizeAnchor>
  <cdr:relSizeAnchor xmlns:cdr="http://schemas.openxmlformats.org/drawingml/2006/chartDrawing">
    <cdr:from>
      <cdr:x>0.82383</cdr:x>
      <cdr:y>0.72975</cdr:y>
    </cdr:from>
    <cdr:to>
      <cdr:x>0.91509</cdr:x>
      <cdr:y>0.78573</cdr:y>
    </cdr:to>
    <cdr:sp macro="" textlink="">
      <cdr:nvSpPr>
        <cdr:cNvPr id="14" name="TextovéPole 13">
          <a:extLst xmlns:a="http://schemas.openxmlformats.org/drawingml/2006/main">
            <a:ext uri="{FF2B5EF4-FFF2-40B4-BE49-F238E27FC236}">
              <a16:creationId xmlns:a16="http://schemas.microsoft.com/office/drawing/2014/main" id="{514E7086-F045-BAD1-1CDD-96034D28783B}"/>
            </a:ext>
          </a:extLst>
        </cdr:cNvPr>
        <cdr:cNvSpPr txBox="1"/>
      </cdr:nvSpPr>
      <cdr:spPr>
        <a:xfrm xmlns:a="http://schemas.openxmlformats.org/drawingml/2006/main">
          <a:off x="6928863" y="3419257"/>
          <a:ext cx="767549" cy="2622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29%</a:t>
          </a:r>
        </a:p>
      </cdr:txBody>
    </cdr:sp>
  </cdr:relSizeAnchor>
  <cdr:relSizeAnchor xmlns:cdr="http://schemas.openxmlformats.org/drawingml/2006/chartDrawing">
    <cdr:from>
      <cdr:x>0.11068</cdr:x>
      <cdr:y>0.09458</cdr:y>
    </cdr:from>
    <cdr:to>
      <cdr:x>0.20291</cdr:x>
      <cdr:y>0.14968</cdr:y>
    </cdr:to>
    <cdr:sp macro="" textlink="">
      <cdr:nvSpPr>
        <cdr:cNvPr id="8" name="TextovéPole 7">
          <a:extLst xmlns:a="http://schemas.openxmlformats.org/drawingml/2006/main">
            <a:ext uri="{FF2B5EF4-FFF2-40B4-BE49-F238E27FC236}">
              <a16:creationId xmlns:a16="http://schemas.microsoft.com/office/drawing/2014/main" id="{093D8D36-53F8-5F33-B8E8-2BADCFC2AC87}"/>
            </a:ext>
          </a:extLst>
        </cdr:cNvPr>
        <cdr:cNvSpPr txBox="1"/>
      </cdr:nvSpPr>
      <cdr:spPr>
        <a:xfrm xmlns:a="http://schemas.openxmlformats.org/drawingml/2006/main">
          <a:off x="868680" y="392430"/>
          <a:ext cx="723900" cy="228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cs-CZ" sz="1100"/>
        </a:p>
      </cdr:txBody>
    </cdr:sp>
  </cdr:relSizeAnchor>
  <cdr:relSizeAnchor xmlns:cdr="http://schemas.openxmlformats.org/drawingml/2006/chartDrawing">
    <cdr:from>
      <cdr:x>0.48271</cdr:x>
      <cdr:y>0.53661</cdr:y>
    </cdr:from>
    <cdr:to>
      <cdr:x>0.63038</cdr:x>
      <cdr:y>0.58319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:a16="http://schemas.microsoft.com/office/drawing/2014/main" id="{FA935E13-0B7F-04A1-3173-338E9488745C}"/>
            </a:ext>
          </a:extLst>
        </cdr:cNvPr>
        <cdr:cNvSpPr txBox="1"/>
      </cdr:nvSpPr>
      <cdr:spPr>
        <a:xfrm xmlns:a="http://schemas.openxmlformats.org/drawingml/2006/main">
          <a:off x="4059890" y="2514299"/>
          <a:ext cx="1241989" cy="218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900" b="0" baseline="0" dirty="0">
              <a:solidFill>
                <a:schemeClr val="tx2"/>
              </a:solidFill>
              <a:latin typeface="Arial Nova" panose="020B0504020202020204" pitchFamily="34" charset="0"/>
            </a:rPr>
            <a:t>15 %</a:t>
          </a:r>
          <a:endParaRPr lang="cs-CZ" sz="900" b="0" dirty="0">
            <a:solidFill>
              <a:schemeClr val="tx2"/>
            </a:solidFill>
            <a:latin typeface="Arial Nova" panose="020B0504020202020204" pitchFamily="34" charset="0"/>
          </a:endParaRPr>
        </a:p>
      </cdr:txBody>
    </cdr:sp>
  </cdr:relSizeAnchor>
  <cdr:relSizeAnchor xmlns:cdr="http://schemas.openxmlformats.org/drawingml/2006/chartDrawing">
    <cdr:from>
      <cdr:x>0.11384</cdr:x>
      <cdr:y>0.02943</cdr:y>
    </cdr:from>
    <cdr:to>
      <cdr:x>0.19345</cdr:x>
      <cdr:y>0.08269</cdr:y>
    </cdr:to>
    <cdr:sp macro="" textlink="">
      <cdr:nvSpPr>
        <cdr:cNvPr id="5" name="TextovéPole 1">
          <a:extLst xmlns:a="http://schemas.openxmlformats.org/drawingml/2006/main">
            <a:ext uri="{FF2B5EF4-FFF2-40B4-BE49-F238E27FC236}">
              <a16:creationId xmlns:a16="http://schemas.microsoft.com/office/drawing/2014/main" id="{78B40821-A003-D602-389C-CCB0D746AC44}"/>
            </a:ext>
          </a:extLst>
        </cdr:cNvPr>
        <cdr:cNvSpPr txBox="1"/>
      </cdr:nvSpPr>
      <cdr:spPr>
        <a:xfrm xmlns:a="http://schemas.openxmlformats.org/drawingml/2006/main">
          <a:off x="957460" y="137896"/>
          <a:ext cx="669566" cy="249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900" b="0" dirty="0">
              <a:solidFill>
                <a:schemeClr val="tx2"/>
              </a:solidFill>
              <a:latin typeface="Arial Nova" panose="020B0504020202020204" pitchFamily="34" charset="0"/>
            </a:rPr>
            <a:t>0 %</a:t>
          </a:r>
        </a:p>
      </cdr:txBody>
    </cdr:sp>
  </cdr:relSizeAnchor>
  <cdr:relSizeAnchor xmlns:cdr="http://schemas.openxmlformats.org/drawingml/2006/chartDrawing">
    <cdr:from>
      <cdr:x>0.23515</cdr:x>
      <cdr:y>0.40867</cdr:y>
    </cdr:from>
    <cdr:to>
      <cdr:x>0.32834</cdr:x>
      <cdr:y>0.46645</cdr:y>
    </cdr:to>
    <cdr:sp macro="" textlink="">
      <cdr:nvSpPr>
        <cdr:cNvPr id="11" name="TextovéPole 1">
          <a:extLst xmlns:a="http://schemas.openxmlformats.org/drawingml/2006/main">
            <a:ext uri="{FF2B5EF4-FFF2-40B4-BE49-F238E27FC236}">
              <a16:creationId xmlns:a16="http://schemas.microsoft.com/office/drawing/2014/main" id="{1BF55841-20A4-4A44-8093-35DF9534E6EF}"/>
            </a:ext>
          </a:extLst>
        </cdr:cNvPr>
        <cdr:cNvSpPr txBox="1"/>
      </cdr:nvSpPr>
      <cdr:spPr>
        <a:xfrm xmlns:a="http://schemas.openxmlformats.org/drawingml/2006/main">
          <a:off x="1977747" y="1914853"/>
          <a:ext cx="783781" cy="2707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cs-CZ" sz="900" b="0" dirty="0">
              <a:solidFill>
                <a:srgbClr val="FF7866"/>
              </a:solidFill>
              <a:latin typeface="Arial Nova" panose="020B0504020202020204" pitchFamily="34" charset="0"/>
            </a:rPr>
            <a:t>5 %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D5FBE-1F2B-DD46-B5CE-219993E20582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8C0B8-238A-FC41-91A6-2D49C2B0E25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52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4582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1020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91512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1500-E33D-A40A-6387-5CC989D0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83E70508-8990-AE6C-6D33-C79CAAE494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7AB360-074A-46AE-A9EC-BE301C282E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BFDF046-F835-B83E-A18B-E0BA3C4A10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1460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65457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59068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72991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9620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80588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86642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7032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16579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8735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Co tím myslíme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5603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492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7028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053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75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11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0688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206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err="1"/>
              <a:t>Zalezi</a:t>
            </a:r>
            <a:r>
              <a:rPr lang="cs-CZ"/>
              <a:t> na stakeholderech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981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EB1123-4D32-670F-B785-27A16F3F1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C5038F56-78CE-2AA5-FE07-AD73C7797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892EE6CB-4914-1D1D-D1E7-307935CBD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7A19B9E-5873-E98E-16DF-7F8F7C54C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12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AD399-EA9C-7F9B-6DBF-D4DA2DA6C7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1A857C66-1B4D-D170-5A5C-F946A72ACF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67B20D73-2E7F-D219-017E-33539A042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685EA70-7977-5299-C4F9-1FDD35F50B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48C0B8-238A-FC41-91A6-2D49C2B0E251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4539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6.png"/><Relationship Id="rId7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2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7" Type="http://schemas.openxmlformats.org/officeDocument/2006/relationships/image" Target="../media/image1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3BC74179-D8B9-3A4C-3962-6C189E7A59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4300" y="0"/>
            <a:ext cx="4457700" cy="6858000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9BCA5853-FD8B-4939-30FC-CFBE9F2FC4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9833DB4-DC40-72E0-E1DA-096E80ADC65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94039E98-1EED-499B-2A74-287D9846724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F1244311-C3C4-34D3-28AE-ABFCEE119533}"/>
              </a:ext>
            </a:extLst>
          </p:cNvPr>
          <p:cNvCxnSpPr/>
          <p:nvPr userDrawn="1"/>
        </p:nvCxnSpPr>
        <p:spPr>
          <a:xfrm>
            <a:off x="653788" y="5098143"/>
            <a:ext cx="3646069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6E04E4D-BA8A-2850-4777-FF0610E07DE3}"/>
              </a:ext>
            </a:extLst>
          </p:cNvPr>
          <p:cNvCxnSpPr>
            <a:cxnSpLocks/>
          </p:cNvCxnSpPr>
          <p:nvPr userDrawn="1"/>
        </p:nvCxnSpPr>
        <p:spPr>
          <a:xfrm>
            <a:off x="1968501" y="5252984"/>
            <a:ext cx="1291" cy="177696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948D4961-08D8-6B04-895C-E06CC07E9B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600" y="2379600"/>
            <a:ext cx="5400000" cy="11988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                          více řádků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2A8286F-26DD-8C99-781C-BF1A5D8A59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5194800"/>
            <a:ext cx="1404000" cy="306000"/>
          </a:xfrm>
        </p:spPr>
        <p:txBody>
          <a:bodyPr>
            <a:normAutofit/>
          </a:bodyPr>
          <a:lstStyle>
            <a:lvl1pPr marL="0" indent="0" algn="ctr">
              <a:buNone/>
              <a:defRPr sz="14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Datum</a:t>
            </a:r>
          </a:p>
        </p:txBody>
      </p:sp>
      <p:sp>
        <p:nvSpPr>
          <p:cNvPr id="22" name="Zástupný text 21">
            <a:extLst>
              <a:ext uri="{FF2B5EF4-FFF2-40B4-BE49-F238E27FC236}">
                <a16:creationId xmlns:a16="http://schemas.microsoft.com/office/drawing/2014/main" id="{00EB754A-2748-B759-0673-32C8AAA5BC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05199" y="5194800"/>
            <a:ext cx="2294657" cy="306000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Jméno a příjmení</a:t>
            </a:r>
          </a:p>
        </p:txBody>
      </p:sp>
    </p:spTree>
    <p:extLst>
      <p:ext uri="{BB962C8B-B14F-4D97-AF65-F5344CB8AC3E}">
        <p14:creationId xmlns:p14="http://schemas.microsoft.com/office/powerpoint/2010/main" val="1182756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19963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4858400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1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libovolný obrázek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250E60F-32A9-A17C-8F76-22781E12CE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6648772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>
                <a:latin typeface="Neues Grotesque" pitchFamily="2" charset="0"/>
                <a:cs typeface="Neues Grotesque" pitchFamily="2" charset="0"/>
              </a:rPr>
              <a:t>Zástupný text</a:t>
            </a:r>
          </a:p>
          <a:p>
            <a:pPr lvl="0"/>
            <a:endParaRPr lang="cs-CZ"/>
          </a:p>
        </p:txBody>
      </p:sp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52905DE6-5C7C-77C3-2FC5-854A4CAD96F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306800" y="1800"/>
            <a:ext cx="4885200" cy="6854400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2746231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bodové rozdělení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ázek 14">
            <a:extLst>
              <a:ext uri="{FF2B5EF4-FFF2-40B4-BE49-F238E27FC236}">
                <a16:creationId xmlns:a16="http://schemas.microsoft.com/office/drawing/2014/main" id="{B1533553-AB54-6780-2FA9-AB02296FF0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6240" r="26240"/>
          <a:stretch/>
        </p:blipFill>
        <p:spPr>
          <a:xfrm>
            <a:off x="7307451" y="5381"/>
            <a:ext cx="4884549" cy="6852619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A175BC4-E8DB-341F-0E3A-A4F5D29C1D6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429C6AC8-70AF-1BA4-BF00-747689AABE9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6F2A3823-463C-8B7F-D592-009F7CA9EE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1" name="Zástupný text 14">
            <a:extLst>
              <a:ext uri="{FF2B5EF4-FFF2-40B4-BE49-F238E27FC236}">
                <a16:creationId xmlns:a16="http://schemas.microsoft.com/office/drawing/2014/main" id="{7E5F9D92-82A2-BF96-7C1D-0F923B15AA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EEA47D0F-42A1-1000-1639-961A1DDC5D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13" name="Zástupný text 19">
            <a:extLst>
              <a:ext uri="{FF2B5EF4-FFF2-40B4-BE49-F238E27FC236}">
                <a16:creationId xmlns:a16="http://schemas.microsoft.com/office/drawing/2014/main" id="{D469E75E-ECE1-6792-6815-0C67AD45F2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6648776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01C1CC98-8640-02E1-6D14-F5721E8F19B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9" name="Zástupný text 18">
            <a:extLst>
              <a:ext uri="{FF2B5EF4-FFF2-40B4-BE49-F238E27FC236}">
                <a16:creationId xmlns:a16="http://schemas.microsoft.com/office/drawing/2014/main" id="{C3C681EE-A282-1790-8E65-FDB2DC5B7D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7189" y="1936750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0" name="Zástupný text 18">
            <a:extLst>
              <a:ext uri="{FF2B5EF4-FFF2-40B4-BE49-F238E27FC236}">
                <a16:creationId xmlns:a16="http://schemas.microsoft.com/office/drawing/2014/main" id="{8E1996A9-DBEE-8D1C-F1D4-3D5DF941A3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6400" y="2557531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1" name="Zástupný text 18">
            <a:extLst>
              <a:ext uri="{FF2B5EF4-FFF2-40B4-BE49-F238E27FC236}">
                <a16:creationId xmlns:a16="http://schemas.microsoft.com/office/drawing/2014/main" id="{D7FD4A52-5062-2BD0-1CFC-E2E8F9A37B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6400" y="3178312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2" name="Zástupný text 18">
            <a:extLst>
              <a:ext uri="{FF2B5EF4-FFF2-40B4-BE49-F238E27FC236}">
                <a16:creationId xmlns:a16="http://schemas.microsoft.com/office/drawing/2014/main" id="{AE400BD1-007F-9EFC-5AA1-4A33DCC23A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7189" y="3799093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3" name="Zástupný text 18">
            <a:extLst>
              <a:ext uri="{FF2B5EF4-FFF2-40B4-BE49-F238E27FC236}">
                <a16:creationId xmlns:a16="http://schemas.microsoft.com/office/drawing/2014/main" id="{6F479E4E-BBB2-F4BD-9103-5F5E544E725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6400" y="4419874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4" name="Zástupný text 18">
            <a:extLst>
              <a:ext uri="{FF2B5EF4-FFF2-40B4-BE49-F238E27FC236}">
                <a16:creationId xmlns:a16="http://schemas.microsoft.com/office/drawing/2014/main" id="{4B945E2D-4EE3-6D99-AF22-BE9D14206F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56400" y="5040656"/>
            <a:ext cx="637894" cy="438897"/>
          </a:xfrm>
        </p:spPr>
        <p:txBody>
          <a:bodyPr anchor="t"/>
          <a:lstStyle>
            <a:lvl1pPr marL="0" indent="0"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5" name="Zástupný text 18">
            <a:extLst>
              <a:ext uri="{FF2B5EF4-FFF2-40B4-BE49-F238E27FC236}">
                <a16:creationId xmlns:a16="http://schemas.microsoft.com/office/drawing/2014/main" id="{AE4FF8C0-C3B9-4718-1BC0-7AEF16DC47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110145" y="1935962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D71A226-5F0F-F13D-E950-9269BB2C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18">
            <a:extLst>
              <a:ext uri="{FF2B5EF4-FFF2-40B4-BE49-F238E27FC236}">
                <a16:creationId xmlns:a16="http://schemas.microsoft.com/office/drawing/2014/main" id="{9559C611-D5EC-3A6B-5C4F-83DA941168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10145" y="2540286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4" name="Zástupný text 18">
            <a:extLst>
              <a:ext uri="{FF2B5EF4-FFF2-40B4-BE49-F238E27FC236}">
                <a16:creationId xmlns:a16="http://schemas.microsoft.com/office/drawing/2014/main" id="{4C9C3903-9BBE-2230-3E31-00B2A041631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110145" y="3167893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5" name="Zástupný text 18">
            <a:extLst>
              <a:ext uri="{FF2B5EF4-FFF2-40B4-BE49-F238E27FC236}">
                <a16:creationId xmlns:a16="http://schemas.microsoft.com/office/drawing/2014/main" id="{950CE444-A8BD-69AA-2552-A8ED496832B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10145" y="3785948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6" name="Zástupný text 18">
            <a:extLst>
              <a:ext uri="{FF2B5EF4-FFF2-40B4-BE49-F238E27FC236}">
                <a16:creationId xmlns:a16="http://schemas.microsoft.com/office/drawing/2014/main" id="{28F1D15B-7ECC-4DF2-D599-16C9C6051AF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110145" y="4419874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7" name="Zástupný text 18">
            <a:extLst>
              <a:ext uri="{FF2B5EF4-FFF2-40B4-BE49-F238E27FC236}">
                <a16:creationId xmlns:a16="http://schemas.microsoft.com/office/drawing/2014/main" id="{187F1F81-7A27-BD54-79D9-F265A80988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10135" y="5027510"/>
            <a:ext cx="5855431" cy="451957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796387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drážky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BCC22FB6-8D59-17DC-5B7A-15263365AAD9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B7939F7A-5F83-1846-E27B-00A4DDA45F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A324ADF-269D-E017-1FE5-C501F050B33E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D637F1DB-D2D3-13DF-D769-E9374EE507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BB6213CB-E6A0-5FF2-7897-35B2AB54CD4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F365991-579C-6060-CBDF-10CEA15344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6" name="Zástupný text 20">
            <a:extLst>
              <a:ext uri="{FF2B5EF4-FFF2-40B4-BE49-F238E27FC236}">
                <a16:creationId xmlns:a16="http://schemas.microsoft.com/office/drawing/2014/main" id="{D4F06EFC-6000-E41C-29EB-F92640443AF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5779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pic>
        <p:nvPicPr>
          <p:cNvPr id="20" name="Grafický objekt 19">
            <a:extLst>
              <a:ext uri="{FF2B5EF4-FFF2-40B4-BE49-F238E27FC236}">
                <a16:creationId xmlns:a16="http://schemas.microsoft.com/office/drawing/2014/main" id="{0CD157F9-FD0F-F919-F675-694B6D51822C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947527" y="0"/>
            <a:ext cx="6244473" cy="5864401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E87FD378-C905-2B6E-CEBC-6FF3B033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8F7C0316-EB4F-46D2-CE9F-09551AE6AB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5779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4016394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drážky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7751479-26D0-2E20-B869-3149F1E279C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879393"/>
            <a:ext cx="8823600" cy="293751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1A60E0F6-43BC-C972-3E4D-519EB3D3DBF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400" y="1274122"/>
            <a:ext cx="8823600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0" name="Zástupný text 16">
            <a:extLst>
              <a:ext uri="{FF2B5EF4-FFF2-40B4-BE49-F238E27FC236}">
                <a16:creationId xmlns:a16="http://schemas.microsoft.com/office/drawing/2014/main" id="{A165C3A9-1E01-A338-3A8C-B8B27ADA6C3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4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Poznámka</a:t>
            </a:r>
          </a:p>
        </p:txBody>
      </p:sp>
      <p:sp>
        <p:nvSpPr>
          <p:cNvPr id="21" name="Zástupný text 16">
            <a:extLst>
              <a:ext uri="{FF2B5EF4-FFF2-40B4-BE49-F238E27FC236}">
                <a16:creationId xmlns:a16="http://schemas.microsoft.com/office/drawing/2014/main" id="{39F4F100-0186-5C6A-B44E-F9578A228B9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24000" y="5112000"/>
            <a:ext cx="2635200" cy="3384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Poznámka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A4E4DC0A-2578-11B3-708C-A205C3EE3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74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cký objekt 6">
            <a:extLst>
              <a:ext uri="{FF2B5EF4-FFF2-40B4-BE49-F238E27FC236}">
                <a16:creationId xmlns:a16="http://schemas.microsoft.com/office/drawing/2014/main" id="{16F49F43-1487-02CF-C46B-FEFC3B539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80AB3116-FA6A-7A91-3D28-34EB7CF6529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>
            <a:extLst>
              <a:ext uri="{FF2B5EF4-FFF2-40B4-BE49-F238E27FC236}">
                <a16:creationId xmlns:a16="http://schemas.microsoft.com/office/drawing/2014/main" id="{A2896793-B9DD-5E34-26BF-54B142DC5F5F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4D4B555E-3536-599C-21E5-B07A252707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E64DD292-F82C-8D5C-DE29-10EF96B64F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4" name="Zástupný text 14">
            <a:extLst>
              <a:ext uri="{FF2B5EF4-FFF2-40B4-BE49-F238E27FC236}">
                <a16:creationId xmlns:a16="http://schemas.microsoft.com/office/drawing/2014/main" id="{9C42B4A6-B0CC-0023-4D47-77F928B53F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5" name="Zástupný text 20">
            <a:extLst>
              <a:ext uri="{FF2B5EF4-FFF2-40B4-BE49-F238E27FC236}">
                <a16:creationId xmlns:a16="http://schemas.microsoft.com/office/drawing/2014/main" id="{3CB89AE8-2BE3-A994-C408-DD4B507A53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6" name="Zástupný text 16">
            <a:extLst>
              <a:ext uri="{FF2B5EF4-FFF2-40B4-BE49-F238E27FC236}">
                <a16:creationId xmlns:a16="http://schemas.microsoft.com/office/drawing/2014/main" id="{727ACDE2-7B2E-E74F-6EFF-F233C52BC99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0399" y="1274122"/>
            <a:ext cx="11429987" cy="432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Podnadpis</a:t>
            </a:r>
          </a:p>
        </p:txBody>
      </p:sp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EFABF77B-8B94-DB1D-CECA-A04B98A5811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6" name="Zástupný text 25">
            <a:extLst>
              <a:ext uri="{FF2B5EF4-FFF2-40B4-BE49-F238E27FC236}">
                <a16:creationId xmlns:a16="http://schemas.microsoft.com/office/drawing/2014/main" id="{DD6B9792-F05B-4D2D-8C84-89791CDB31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799" y="6249396"/>
            <a:ext cx="665605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20A96E3-DF17-3066-E559-09485FBBD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B3190B-0689-FB4A-7E36-F024D2D5326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810800"/>
            <a:ext cx="9204123" cy="41567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7921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končení prezentace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EEF5DA-D3DC-E6BC-6742-97E76EE55D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600" y="4129200"/>
            <a:ext cx="5419725" cy="1349375"/>
          </a:xfrm>
        </p:spPr>
        <p:txBody>
          <a:bodyPr>
            <a:normAutofit/>
          </a:bodyPr>
          <a:lstStyle>
            <a:lvl1pPr marL="0" indent="0">
              <a:buNone/>
              <a:defRPr sz="32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Text na rozloučení a </a:t>
            </a:r>
          </a:p>
          <a:p>
            <a:pPr lvl="0"/>
            <a:r>
              <a:rPr lang="cs-CZ" noProof="0"/>
              <a:t>poděkování za pozornost</a:t>
            </a:r>
          </a:p>
          <a:p>
            <a:pPr lvl="0"/>
            <a:endParaRPr lang="cs-CZ" noProof="0"/>
          </a:p>
        </p:txBody>
      </p:sp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4F8C57C-E13D-E652-B9C1-26589DED36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E5DBD8D4-7D50-6A39-B088-E4FA2D12FB3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3788" y="692843"/>
            <a:ext cx="2409825" cy="71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34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mocn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8393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097232-FDEB-E3ED-65A7-5B1CB1BB65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49F840-D039-7E47-44F6-269C3C490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5ECCED0-C95F-15FF-80DD-84AD93C69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B39A8-649A-3246-AD65-9F1B0F3C8638}" type="datetimeFigureOut">
              <a:rPr lang="cs-CZ" smtClean="0"/>
              <a:t>06.10.2025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BF0EE7-F32F-7060-E210-36FD366CB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85CC4B7-6BD4-00F4-656C-C5F222119B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FE1-CF89-6A43-9299-908E3B15B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405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nímek - 1.varianta">
    <p:bg>
      <p:bgPr>
        <a:solidFill>
          <a:srgbClr val="FF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ABF592F9-AF3C-133F-0208-72D3AF509BA3}"/>
              </a:ext>
            </a:extLst>
          </p:cNvPr>
          <p:cNvSpPr/>
          <p:nvPr userDrawn="1"/>
        </p:nvSpPr>
        <p:spPr>
          <a:xfrm>
            <a:off x="0" y="5774768"/>
            <a:ext cx="12192000" cy="1083232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18" name="Zástupný text 17">
            <a:extLst>
              <a:ext uri="{FF2B5EF4-FFF2-40B4-BE49-F238E27FC236}">
                <a16:creationId xmlns:a16="http://schemas.microsoft.com/office/drawing/2014/main" id="{3D24E055-815E-63C6-B0C0-0CF0E96599D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D10AD40B-7636-7DB9-5C90-2DA7936AEC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Přechodový slide; možné umístit nadpis na více řádků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B1ED0A62-B346-AC41-4F58-0F355887618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2850689-CD14-FD93-AF99-8EF0E43B2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786170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chodový slide - 2.varianta"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text 14">
            <a:extLst>
              <a:ext uri="{FF2B5EF4-FFF2-40B4-BE49-F238E27FC236}">
                <a16:creationId xmlns:a16="http://schemas.microsoft.com/office/drawing/2014/main" id="{7143BCE3-78C9-5141-AC11-16FEAE8038F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3F362570-3321-1AF6-E521-C5C4F067DCF3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3E5BC8F-D62A-EEE8-C516-16A382A54E78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4" name="Grafický objekt 13">
            <a:extLst>
              <a:ext uri="{FF2B5EF4-FFF2-40B4-BE49-F238E27FC236}">
                <a16:creationId xmlns:a16="http://schemas.microsoft.com/office/drawing/2014/main" id="{680E1CCF-5A6B-E444-E5D5-9566AC118C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D7E5B5FF-CD5A-60E5-38F7-7DF25EDFE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3736819"/>
            <a:ext cx="12189600" cy="2037949"/>
          </a:xfrm>
          <a:prstGeom prst="rect">
            <a:avLst/>
          </a:prstGeom>
        </p:spPr>
      </p:pic>
      <p:sp>
        <p:nvSpPr>
          <p:cNvPr id="2" name="Zástupný text 17">
            <a:extLst>
              <a:ext uri="{FF2B5EF4-FFF2-40B4-BE49-F238E27FC236}">
                <a16:creationId xmlns:a16="http://schemas.microsoft.com/office/drawing/2014/main" id="{8C768361-A6F0-E0AB-5552-A786316C17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400" y="1501200"/>
            <a:ext cx="2178000" cy="2015999"/>
          </a:xfrm>
        </p:spPr>
        <p:txBody>
          <a:bodyPr>
            <a:noAutofit/>
          </a:bodyPr>
          <a:lstStyle>
            <a:lvl1pPr marL="0" indent="0">
              <a:buNone/>
              <a:defRPr sz="125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00</a:t>
            </a:r>
          </a:p>
        </p:txBody>
      </p:sp>
      <p:sp>
        <p:nvSpPr>
          <p:cNvPr id="3" name="Zástupný text 19">
            <a:extLst>
              <a:ext uri="{FF2B5EF4-FFF2-40B4-BE49-F238E27FC236}">
                <a16:creationId xmlns:a16="http://schemas.microsoft.com/office/drawing/2014/main" id="{8D61D5D5-30FA-0192-318D-F925A251124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1200" y="2037600"/>
            <a:ext cx="9321718" cy="1198800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EFE4D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Přechodový slide; možné umístit nadpis na více řádků</a:t>
            </a:r>
          </a:p>
        </p:txBody>
      </p:sp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59C3DD8-6C04-A6BA-7DC2-1F1332432A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4" name="Zástupný symbol pro číslo snímku 30">
            <a:extLst>
              <a:ext uri="{FF2B5EF4-FFF2-40B4-BE49-F238E27FC236}">
                <a16:creationId xmlns:a16="http://schemas.microsoft.com/office/drawing/2014/main" id="{CCC7324F-CC64-6EE6-F828-C20BBA2B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>
                <a:solidFill>
                  <a:schemeClr val="bg1"/>
                </a:solidFill>
              </a:rPr>
              <a:pPr/>
              <a:t>‹#›</a:t>
            </a:fld>
            <a:endParaRPr lang="cs-CZ" sz="9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5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" name="Zástupný text 20">
            <a:extLst>
              <a:ext uri="{FF2B5EF4-FFF2-40B4-BE49-F238E27FC236}">
                <a16:creationId xmlns:a16="http://schemas.microsoft.com/office/drawing/2014/main" id="{AA105A0F-ACC7-F65E-D206-7F75FB3724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| slide pro obrázky, grafy atd. </a:t>
            </a:r>
          </a:p>
        </p:txBody>
      </p:sp>
      <p:sp>
        <p:nvSpPr>
          <p:cNvPr id="4" name="Zástupný text 23">
            <a:extLst>
              <a:ext uri="{FF2B5EF4-FFF2-40B4-BE49-F238E27FC236}">
                <a16:creationId xmlns:a16="http://schemas.microsoft.com/office/drawing/2014/main" id="{BE28C740-7149-F50C-3543-CDC23D285D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5" name="Zástupný text 25">
            <a:extLst>
              <a:ext uri="{FF2B5EF4-FFF2-40B4-BE49-F238E27FC236}">
                <a16:creationId xmlns:a16="http://schemas.microsoft.com/office/drawing/2014/main" id="{8C43FFB3-FCD7-9127-7A63-7D40663994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 </a:t>
            </a:r>
          </a:p>
        </p:txBody>
      </p:sp>
    </p:spTree>
    <p:extLst>
      <p:ext uri="{BB962C8B-B14F-4D97-AF65-F5344CB8AC3E}">
        <p14:creationId xmlns:p14="http://schemas.microsoft.com/office/powerpoint/2010/main" val="339434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a grafy - svět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Přímá spojnice 10">
            <a:extLst>
              <a:ext uri="{FF2B5EF4-FFF2-40B4-BE49-F238E27FC236}">
                <a16:creationId xmlns:a16="http://schemas.microsoft.com/office/drawing/2014/main" id="{F3661C4C-0881-D77D-3E74-33302809C122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AD67EC58-9C2E-ECA5-D441-AC1899E46A4D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5" name="Grafický objekt 14">
            <a:extLst>
              <a:ext uri="{FF2B5EF4-FFF2-40B4-BE49-F238E27FC236}">
                <a16:creationId xmlns:a16="http://schemas.microsoft.com/office/drawing/2014/main" id="{47E2B1BD-0ADF-E88B-37FA-EB368136A8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7FC2944D-0792-5315-D641-90733350CA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8" name="Zástupný text 14">
            <a:extLst>
              <a:ext uri="{FF2B5EF4-FFF2-40B4-BE49-F238E27FC236}">
                <a16:creationId xmlns:a16="http://schemas.microsoft.com/office/drawing/2014/main" id="{217498A4-4815-2A83-BA28-9BA4A1E73F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21" name="Zástupný text 20">
            <a:extLst>
              <a:ext uri="{FF2B5EF4-FFF2-40B4-BE49-F238E27FC236}">
                <a16:creationId xmlns:a16="http://schemas.microsoft.com/office/drawing/2014/main" id="{EBCB1E2C-A1B6-8757-B5FC-27BA7C35DE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| slide pro obrázky, grafy atd. </a:t>
            </a:r>
          </a:p>
        </p:txBody>
      </p:sp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254BF5AC-5B5E-21F1-1C93-534C37939A5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7312FD56-708D-831E-2C23-89C1EE2999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 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2B46489D-3304-4EE2-CF1C-4546CE312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</p:spTree>
    <p:extLst>
      <p:ext uri="{BB962C8B-B14F-4D97-AF65-F5344CB8AC3E}">
        <p14:creationId xmlns:p14="http://schemas.microsoft.com/office/powerpoint/2010/main" val="152703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49CEC0-A76C-4C63-C0E3-B4A51D7E9C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2536936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s textem - tmavá varianta">
    <p:bg>
      <p:bgPr>
        <a:solidFill>
          <a:srgbClr val="005A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30">
            <a:extLst>
              <a:ext uri="{FF2B5EF4-FFF2-40B4-BE49-F238E27FC236}">
                <a16:creationId xmlns:a16="http://schemas.microsoft.com/office/drawing/2014/main" id="{EF4DF644-EA11-91C7-DD92-720C5E97E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4356F0B7-EE7E-710E-661B-5BCAF8DEF8C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F52F39CD-1A8B-1ED4-449F-AF5157242703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B59810BB-AD30-18F9-5D5F-93A9D6F788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88AFA000-D720-72D1-88C2-EC7DCF06C7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802F73B7-0949-9F1B-B80B-DE424432CE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88040" y="0"/>
            <a:ext cx="2803960" cy="6858000"/>
          </a:xfrm>
          <a:prstGeom prst="rect">
            <a:avLst/>
          </a:prstGeom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C8EA688C-F18E-35BD-D073-FF00534CDD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799" y="644400"/>
            <a:ext cx="8934751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 na více řádků                                                                      dle potřeby</a:t>
            </a:r>
          </a:p>
        </p:txBody>
      </p:sp>
      <p:pic>
        <p:nvPicPr>
          <p:cNvPr id="21" name="Grafický objekt 20">
            <a:extLst>
              <a:ext uri="{FF2B5EF4-FFF2-40B4-BE49-F238E27FC236}">
                <a16:creationId xmlns:a16="http://schemas.microsoft.com/office/drawing/2014/main" id="{ABE2A1B3-A574-D8BD-5FE7-06B0B34C326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22" name="Zástupný text 23">
            <a:extLst>
              <a:ext uri="{FF2B5EF4-FFF2-40B4-BE49-F238E27FC236}">
                <a16:creationId xmlns:a16="http://schemas.microsoft.com/office/drawing/2014/main" id="{0E85A5F8-C0BA-1608-7D28-445AC21D3F7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4154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23" name="Zástupný text 25">
            <a:extLst>
              <a:ext uri="{FF2B5EF4-FFF2-40B4-BE49-F238E27FC236}">
                <a16:creationId xmlns:a16="http://schemas.microsoft.com/office/drawing/2014/main" id="{F8CA7BA8-CAE5-D5C9-2CF7-DECB542BF5E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54178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4" name="Zástupný text 2">
            <a:extLst>
              <a:ext uri="{FF2B5EF4-FFF2-40B4-BE49-F238E27FC236}">
                <a16:creationId xmlns:a16="http://schemas.microsoft.com/office/drawing/2014/main" id="{B6F3D5FA-5545-294F-3B59-2D05E72E685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799" y="1778400"/>
            <a:ext cx="893475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2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71890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17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světlá varianta">
    <p:bg>
      <p:bgPr>
        <a:solidFill>
          <a:srgbClr val="EFE4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>
            <a:extLst>
              <a:ext uri="{FF2B5EF4-FFF2-40B4-BE49-F238E27FC236}">
                <a16:creationId xmlns:a16="http://schemas.microsoft.com/office/drawing/2014/main" id="{8865A8FB-1F4A-0C87-6DD6-52A4A8D26941}"/>
              </a:ext>
            </a:extLst>
          </p:cNvPr>
          <p:cNvSpPr/>
          <p:nvPr userDrawn="1"/>
        </p:nvSpPr>
        <p:spPr>
          <a:xfrm>
            <a:off x="0" y="5864401"/>
            <a:ext cx="12192000" cy="993599"/>
          </a:xfrm>
          <a:prstGeom prst="rect">
            <a:avLst/>
          </a:prstGeom>
          <a:solidFill>
            <a:srgbClr val="0031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C6502E92-CE4A-1829-0A27-B8B6CF22B7E7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>
            <a:extLst>
              <a:ext uri="{FF2B5EF4-FFF2-40B4-BE49-F238E27FC236}">
                <a16:creationId xmlns:a16="http://schemas.microsoft.com/office/drawing/2014/main" id="{7CF17DF7-A94D-F8F1-3977-7905F0799156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164F0D06-7642-84C2-A717-2A202480C7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0" name="Grafický objekt 9">
            <a:extLst>
              <a:ext uri="{FF2B5EF4-FFF2-40B4-BE49-F238E27FC236}">
                <a16:creationId xmlns:a16="http://schemas.microsoft.com/office/drawing/2014/main" id="{FEF020DB-DA32-A689-CEB9-C4139E41F1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8130D5F7-A5C3-E1CF-756E-6E4A49201C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b="14488"/>
          <a:stretch/>
        </p:blipFill>
        <p:spPr>
          <a:xfrm>
            <a:off x="9388040" y="0"/>
            <a:ext cx="2803960" cy="5864401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940F5111-765F-CD87-2635-DBD772F1D1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F9DCC923-DDFF-89BD-6C22-FDA1F58BED1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8827200" cy="522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C36F4E7D-D4F1-562D-D08B-19D336562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84118DA-2605-3953-EE74-00388F4F3E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420805"/>
            <a:ext cx="8827200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4115604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s textem - bílá variant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57BFD5FD-F526-F02A-6BFD-97963A5029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344" r="26024" b="10135"/>
          <a:stretch/>
        </p:blipFill>
        <p:spPr>
          <a:xfrm>
            <a:off x="4445035" y="0"/>
            <a:ext cx="7746965" cy="6858000"/>
          </a:xfrm>
          <a:prstGeom prst="rect">
            <a:avLst/>
          </a:prstGeom>
        </p:spPr>
      </p:pic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99AFBB4B-470C-EB76-0C45-BE8B0FB01CBD}"/>
              </a:ext>
            </a:extLst>
          </p:cNvPr>
          <p:cNvCxnSpPr>
            <a:cxnSpLocks/>
          </p:cNvCxnSpPr>
          <p:nvPr userDrawn="1"/>
        </p:nvCxnSpPr>
        <p:spPr>
          <a:xfrm>
            <a:off x="1237100" y="6249195"/>
            <a:ext cx="0" cy="242798"/>
          </a:xfrm>
          <a:prstGeom prst="line">
            <a:avLst/>
          </a:prstGeom>
          <a:ln w="3175">
            <a:solidFill>
              <a:srgbClr val="0031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>
            <a:extLst>
              <a:ext uri="{FF2B5EF4-FFF2-40B4-BE49-F238E27FC236}">
                <a16:creationId xmlns:a16="http://schemas.microsoft.com/office/drawing/2014/main" id="{464AB3C8-18BB-65EC-633D-8B2F64C9BF4A}"/>
              </a:ext>
            </a:extLst>
          </p:cNvPr>
          <p:cNvSpPr txBox="1"/>
          <p:nvPr userDrawn="1"/>
        </p:nvSpPr>
        <p:spPr>
          <a:xfrm>
            <a:off x="1256262" y="6212390"/>
            <a:ext cx="81474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Strana</a:t>
            </a:r>
          </a:p>
        </p:txBody>
      </p:sp>
      <p:pic>
        <p:nvPicPr>
          <p:cNvPr id="11" name="Grafický objekt 10">
            <a:extLst>
              <a:ext uri="{FF2B5EF4-FFF2-40B4-BE49-F238E27FC236}">
                <a16:creationId xmlns:a16="http://schemas.microsoft.com/office/drawing/2014/main" id="{BD96A56C-70AB-309C-4960-2C3D249E82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56000" y="6272765"/>
            <a:ext cx="920317" cy="195658"/>
          </a:xfrm>
          <a:prstGeom prst="rect">
            <a:avLst/>
          </a:prstGeom>
        </p:spPr>
      </p:pic>
      <p:pic>
        <p:nvPicPr>
          <p:cNvPr id="12" name="Grafický objekt 11">
            <a:extLst>
              <a:ext uri="{FF2B5EF4-FFF2-40B4-BE49-F238E27FC236}">
                <a16:creationId xmlns:a16="http://schemas.microsoft.com/office/drawing/2014/main" id="{6CCED598-FD3F-5696-EE93-35C3F4EE1F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6400" y="6256800"/>
            <a:ext cx="753735" cy="223200"/>
          </a:xfrm>
          <a:prstGeom prst="rect">
            <a:avLst/>
          </a:prstGeom>
        </p:spPr>
      </p:pic>
      <p:sp>
        <p:nvSpPr>
          <p:cNvPr id="13" name="Zástupný text 14">
            <a:extLst>
              <a:ext uri="{FF2B5EF4-FFF2-40B4-BE49-F238E27FC236}">
                <a16:creationId xmlns:a16="http://schemas.microsoft.com/office/drawing/2014/main" id="{0015DBA8-C034-1055-B3ED-96CE391361D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0" y="248400"/>
            <a:ext cx="1800000" cy="216000"/>
          </a:xfrm>
        </p:spPr>
        <p:txBody>
          <a:bodyPr>
            <a:normAutofit/>
          </a:bodyPr>
          <a:lstStyle>
            <a:lvl1pPr marL="0" indent="0"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4" name="Zástupný text 20">
            <a:extLst>
              <a:ext uri="{FF2B5EF4-FFF2-40B4-BE49-F238E27FC236}">
                <a16:creationId xmlns:a16="http://schemas.microsoft.com/office/drawing/2014/main" id="{622B7857-58C0-7F61-AA3B-6F581F80377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6800" y="644400"/>
            <a:ext cx="11433600" cy="954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1" i="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Nadpis</a:t>
            </a:r>
          </a:p>
        </p:txBody>
      </p:sp>
      <p:sp>
        <p:nvSpPr>
          <p:cNvPr id="17" name="Zástupný text 23">
            <a:extLst>
              <a:ext uri="{FF2B5EF4-FFF2-40B4-BE49-F238E27FC236}">
                <a16:creationId xmlns:a16="http://schemas.microsoft.com/office/drawing/2014/main" id="{51F33EF6-BFE4-2E91-E80F-FB13AD4CE80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708776" y="6249600"/>
            <a:ext cx="2146023" cy="46080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="0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  <p:sp>
        <p:nvSpPr>
          <p:cNvPr id="18" name="Zástupný text 25">
            <a:extLst>
              <a:ext uri="{FF2B5EF4-FFF2-40B4-BE49-F238E27FC236}">
                <a16:creationId xmlns:a16="http://schemas.microsoft.com/office/drawing/2014/main" id="{E2C12111-8C34-F6CB-95FC-1FC968851D8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8800" y="6249600"/>
            <a:ext cx="637200" cy="216000"/>
          </a:xfrm>
        </p:spPr>
        <p:txBody>
          <a:bodyPr>
            <a:normAutofit/>
          </a:bodyPr>
          <a:lstStyle>
            <a:lvl1pPr marL="0" indent="0">
              <a:buNone/>
              <a:defRPr sz="800" b="1" i="0">
                <a:solidFill>
                  <a:srgbClr val="00314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Popis:</a:t>
            </a:r>
          </a:p>
        </p:txBody>
      </p:sp>
      <p:sp>
        <p:nvSpPr>
          <p:cNvPr id="2" name="Zástupný symbol pro číslo snímku 30">
            <a:extLst>
              <a:ext uri="{FF2B5EF4-FFF2-40B4-BE49-F238E27FC236}">
                <a16:creationId xmlns:a16="http://schemas.microsoft.com/office/drawing/2014/main" id="{78620EA9-2A04-4DD3-2778-F55FF932D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2585" y="6320112"/>
            <a:ext cx="348174" cy="24279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EC84FE1-CF89-6A43-9299-908E3B15B403}" type="slidenum">
              <a:rPr lang="cs-CZ" sz="900" smtClean="0"/>
              <a:pPr/>
              <a:t>‹#›</a:t>
            </a:fld>
            <a:endParaRPr lang="cs-CZ" sz="90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4334A27-1A31-FDEC-9893-C8EF4164541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16800" y="1778400"/>
            <a:ext cx="9043586" cy="418919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>
                <a:solidFill>
                  <a:srgbClr val="005A7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Zástupný text</a:t>
            </a:r>
          </a:p>
        </p:txBody>
      </p:sp>
    </p:spTree>
    <p:extLst>
      <p:ext uri="{BB962C8B-B14F-4D97-AF65-F5344CB8AC3E}">
        <p14:creationId xmlns:p14="http://schemas.microsoft.com/office/powerpoint/2010/main" val="313172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B5E86DCD-B50A-EDB5-14A9-46F510582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855816B-DD63-9750-BDA4-8AABF528E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062F83-A52D-993C-E3E2-851650ED9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9FC4D5-0E4D-4303-0B9F-85BCAE3BE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B600D55-84C3-BA6F-21A9-D7A1C38A14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FE1-CF89-6A43-9299-908E3B15B4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057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2" r:id="rId2"/>
    <p:sldLayoutId id="2147483661" r:id="rId3"/>
    <p:sldLayoutId id="2147483665" r:id="rId4"/>
    <p:sldLayoutId id="2147483653" r:id="rId5"/>
    <p:sldLayoutId id="2147483650" r:id="rId6"/>
    <p:sldLayoutId id="2147483668" r:id="rId7"/>
    <p:sldLayoutId id="2147483662" r:id="rId8"/>
    <p:sldLayoutId id="2147483651" r:id="rId9"/>
    <p:sldLayoutId id="2147483664" r:id="rId10"/>
    <p:sldLayoutId id="2147483666" r:id="rId11"/>
    <p:sldLayoutId id="2147483654" r:id="rId12"/>
    <p:sldLayoutId id="2147483657" r:id="rId13"/>
    <p:sldLayoutId id="2147483655" r:id="rId14"/>
    <p:sldLayoutId id="2147483658" r:id="rId15"/>
    <p:sldLayoutId id="2147483667" r:id="rId16"/>
    <p:sldLayoutId id="2147483669" r:id="rId17"/>
    <p:sldLayoutId id="2147483670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7200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Wingdings" pitchFamily="2" charset="2"/>
        <a:buChar char="ü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3600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33.sv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0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6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1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4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63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40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7.svg"/><Relationship Id="rId5" Type="http://schemas.openxmlformats.org/officeDocument/2006/relationships/image" Target="../media/image66.png"/><Relationship Id="rId4" Type="http://schemas.openxmlformats.org/officeDocument/2006/relationships/image" Target="../media/image4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Vojtech.kubat@mmr.gov.cz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1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>
            <a:extLst>
              <a:ext uri="{FF2B5EF4-FFF2-40B4-BE49-F238E27FC236}">
                <a16:creationId xmlns:a16="http://schemas.microsoft.com/office/drawing/2014/main" id="{C0B28F9B-55E9-91AB-3C8C-520CD3A96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4300" y="0"/>
            <a:ext cx="4457700" cy="6858000"/>
          </a:xfrm>
          <a:prstGeom prst="rect">
            <a:avLst/>
          </a:prstGeom>
        </p:spPr>
      </p:pic>
      <p:pic>
        <p:nvPicPr>
          <p:cNvPr id="13" name="Grafický objekt 12">
            <a:extLst>
              <a:ext uri="{FF2B5EF4-FFF2-40B4-BE49-F238E27FC236}">
                <a16:creationId xmlns:a16="http://schemas.microsoft.com/office/drawing/2014/main" id="{5B6B3971-E8D6-DBF2-3AA0-A54B88D85D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5200" y="6105108"/>
            <a:ext cx="1354667" cy="288000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0D7570F2-A217-9ECD-8F23-530A2F1A59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0" y="0"/>
            <a:ext cx="7010400" cy="6858000"/>
          </a:xfrm>
          <a:prstGeom prst="rect">
            <a:avLst/>
          </a:prstGeom>
        </p:spPr>
      </p:pic>
      <p:sp>
        <p:nvSpPr>
          <p:cNvPr id="21" name="TextovéPole 20">
            <a:extLst>
              <a:ext uri="{FF2B5EF4-FFF2-40B4-BE49-F238E27FC236}">
                <a16:creationId xmlns:a16="http://schemas.microsoft.com/office/drawing/2014/main" id="{2A18D5FE-2E38-578C-72B5-30315368C1DB}"/>
              </a:ext>
            </a:extLst>
          </p:cNvPr>
          <p:cNvSpPr txBox="1"/>
          <p:nvPr/>
        </p:nvSpPr>
        <p:spPr>
          <a:xfrm>
            <a:off x="653788" y="2539609"/>
            <a:ext cx="52940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EFE4D5"/>
                </a:solidFill>
                <a:latin typeface="Arial Black" panose="020B0A04020102020204" pitchFamily="34" charset="0"/>
                <a:cs typeface="Neues Grotesque Bold" pitchFamily="2" charset="0"/>
              </a:rPr>
              <a:t>Podpora dostupného bydlení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732BBB6B-506A-8FD4-0926-5B26194C6239}"/>
              </a:ext>
            </a:extLst>
          </p:cNvPr>
          <p:cNvCxnSpPr>
            <a:cxnSpLocks/>
          </p:cNvCxnSpPr>
          <p:nvPr/>
        </p:nvCxnSpPr>
        <p:spPr>
          <a:xfrm>
            <a:off x="653788" y="4726954"/>
            <a:ext cx="3646069" cy="0"/>
          </a:xfrm>
          <a:prstGeom prst="line">
            <a:avLst/>
          </a:prstGeom>
          <a:ln w="3175">
            <a:solidFill>
              <a:srgbClr val="EFE4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>
            <a:extLst>
              <a:ext uri="{FF2B5EF4-FFF2-40B4-BE49-F238E27FC236}">
                <a16:creationId xmlns:a16="http://schemas.microsoft.com/office/drawing/2014/main" id="{EDF8A7BC-C5A9-E383-EF49-6029B362DA20}"/>
              </a:ext>
            </a:extLst>
          </p:cNvPr>
          <p:cNvSpPr txBox="1"/>
          <p:nvPr/>
        </p:nvSpPr>
        <p:spPr>
          <a:xfrm>
            <a:off x="661952" y="4823160"/>
            <a:ext cx="136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rgbClr val="EFE4D5"/>
                </a:solidFill>
                <a:latin typeface="Arial Nova Light" panose="020B0304020202020204" pitchFamily="34" charset="0"/>
                <a:cs typeface="Neues Grotesque" pitchFamily="2" charset="0"/>
              </a:rPr>
              <a:t>07. října 2025</a:t>
            </a:r>
            <a:endParaRPr lang="en-US" sz="1200" dirty="0">
              <a:solidFill>
                <a:srgbClr val="EFE4D5"/>
              </a:solidFill>
              <a:latin typeface="Neues Grotesque" pitchFamily="2" charset="0"/>
              <a:cs typeface="Neues Grotesque" pitchFamily="2" charset="0"/>
            </a:endParaRPr>
          </a:p>
        </p:txBody>
      </p:sp>
      <p:sp>
        <p:nvSpPr>
          <p:cNvPr id="19" name="Zástupný text 11">
            <a:extLst>
              <a:ext uri="{FF2B5EF4-FFF2-40B4-BE49-F238E27FC236}">
                <a16:creationId xmlns:a16="http://schemas.microsoft.com/office/drawing/2014/main" id="{161EE239-7A23-21F6-D2CD-DFA2CE3E9750}"/>
              </a:ext>
            </a:extLst>
          </p:cNvPr>
          <p:cNvSpPr txBox="1">
            <a:spLocks/>
          </p:cNvSpPr>
          <p:nvPr/>
        </p:nvSpPr>
        <p:spPr>
          <a:xfrm>
            <a:off x="653788" y="4380208"/>
            <a:ext cx="4768030" cy="25054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000">
              <a:solidFill>
                <a:srgbClr val="EFE4D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E0B62FF-1D62-0ED5-0358-8AFBE9AF4023}"/>
              </a:ext>
            </a:extLst>
          </p:cNvPr>
          <p:cNvSpPr txBox="1"/>
          <p:nvPr/>
        </p:nvSpPr>
        <p:spPr>
          <a:xfrm>
            <a:off x="661952" y="4367459"/>
            <a:ext cx="609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defRPr sz="1000">
                <a:solidFill>
                  <a:srgbClr val="EFE4D5"/>
                </a:solidFill>
                <a:latin typeface="Arial Nova Light" panose="020B0304020202020204" pitchFamily="34" charset="0"/>
                <a:cs typeface="Neues Grotesque" pitchFamily="2" charset="0"/>
              </a:defRPr>
            </a:lvl1pPr>
          </a:lstStyle>
          <a:p>
            <a:r>
              <a:rPr lang="cs-CZ" sz="1200" dirty="0"/>
              <a:t>Konference moderní veřejná správa 2025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8D53DF80-8C83-89E4-EAEF-2CC0A7D60B2B}"/>
              </a:ext>
            </a:extLst>
          </p:cNvPr>
          <p:cNvSpPr txBox="1"/>
          <p:nvPr/>
        </p:nvSpPr>
        <p:spPr>
          <a:xfrm>
            <a:off x="2847258" y="4823063"/>
            <a:ext cx="1363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rgbClr val="EFE4D5"/>
                </a:solidFill>
                <a:latin typeface="Arial Nova Light" panose="020B0304020202020204" pitchFamily="34" charset="0"/>
                <a:cs typeface="Neues Grotesque" pitchFamily="2" charset="0"/>
              </a:rPr>
              <a:t>Vojtěch Kubát</a:t>
            </a:r>
            <a:endParaRPr lang="en-US" sz="1200" dirty="0">
              <a:solidFill>
                <a:srgbClr val="EFE4D5"/>
              </a:solidFill>
              <a:latin typeface="Neues Grotesque" pitchFamily="2" charset="0"/>
              <a:cs typeface="Neues Grotesq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03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A3F84-7C72-78C0-D4E9-09C0D5404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49C090A3-0682-7F59-ED33-1D279D2B0D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0"/>
            <a:ext cx="5145619" cy="6858000"/>
          </a:xfrm>
          <a:prstGeom prst="rect">
            <a:avLst/>
          </a:prstGeom>
        </p:spPr>
      </p:pic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363ABABE-B1E7-3166-3662-EF504C7A50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solidFill>
                  <a:srgbClr val="F7F1EA"/>
                </a:solidFill>
                <a:latin typeface="Arial Black" panose="020B0A04020102020204" pitchFamily="34" charset="0"/>
              </a:rPr>
              <a:t>OECD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39CB86-89F4-85DE-B004-A7FF6017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72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/>
              <a:pPr/>
              <a:t>10</a:t>
            </a:fld>
            <a:endParaRPr lang="cs-CZ" sz="800" dirty="0"/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AA8000AA-4CF6-E44E-070C-DA090F54E1F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pPr marL="783000" lvl="2" indent="0">
              <a:buNone/>
            </a:pPr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Nabídka cenově dostupného bydlení (tj. nájemního bydlení s nájemným pod tržní úrovní) neodpovídá poptávce.</a:t>
            </a:r>
          </a:p>
          <a:p>
            <a:pPr marL="783000" lvl="2" indent="0">
              <a:buNone/>
            </a:pPr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pPr marL="783000" lvl="2" indent="0">
              <a:buNone/>
            </a:pPr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Možnosti nájemního bydlení jsou omezené a neziskový segment trhu s bydlením je nedostatečně rozvinutý.</a:t>
            </a:r>
          </a:p>
          <a:p>
            <a:pPr marL="783000" lvl="2" indent="0">
              <a:buNone/>
            </a:pPr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pPr marL="783000" lvl="2" indent="0">
              <a:buNone/>
            </a:pPr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V ČR chybějí specializovaní poskytovatelé cenově dostupného a sociálního bydlení, jako jsou omezeně ziskové bytové společnosti.</a:t>
            </a:r>
          </a:p>
          <a:p>
            <a:pPr marL="783000" lvl="2" indent="0">
              <a:buNone/>
            </a:pPr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pPr marL="783000" lvl="2" indent="0">
              <a:buNone/>
            </a:pPr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Rigidita nástrojů územního plánování omezuje možnost jejich využití ke zvyšování nabídky cenově dostupného bydlení v oblastech s vysokou poptávkou.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671814DD-D667-2311-8A44-637CEF935E45}"/>
              </a:ext>
            </a:extLst>
          </p:cNvPr>
          <p:cNvSpPr txBox="1"/>
          <p:nvPr/>
        </p:nvSpPr>
        <p:spPr>
          <a:xfrm>
            <a:off x="2646052" y="5793741"/>
            <a:ext cx="41866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OECD (2025). Housing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Reforms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 in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Czechia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 and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Poland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.</a:t>
            </a:r>
          </a:p>
        </p:txBody>
      </p:sp>
      <p:sp>
        <p:nvSpPr>
          <p:cNvPr id="2" name="Zástupný text 6">
            <a:extLst>
              <a:ext uri="{FF2B5EF4-FFF2-40B4-BE49-F238E27FC236}">
                <a16:creationId xmlns:a16="http://schemas.microsoft.com/office/drawing/2014/main" id="{FA03C8C0-90C1-EA22-CDF2-6FB014C6F782}"/>
              </a:ext>
            </a:extLst>
          </p:cNvPr>
          <p:cNvSpPr txBox="1">
            <a:spLocks/>
          </p:cNvSpPr>
          <p:nvPr/>
        </p:nvSpPr>
        <p:spPr>
          <a:xfrm>
            <a:off x="516378" y="1930826"/>
            <a:ext cx="637894" cy="4388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rgbClr val="FF7866"/>
                </a:solidFill>
              </a:rPr>
              <a:t>!</a:t>
            </a:r>
          </a:p>
        </p:txBody>
      </p:sp>
      <p:sp>
        <p:nvSpPr>
          <p:cNvPr id="4" name="Zástupný text 6">
            <a:extLst>
              <a:ext uri="{FF2B5EF4-FFF2-40B4-BE49-F238E27FC236}">
                <a16:creationId xmlns:a16="http://schemas.microsoft.com/office/drawing/2014/main" id="{E993138C-1123-4B37-FB63-0702E1E7385C}"/>
              </a:ext>
            </a:extLst>
          </p:cNvPr>
          <p:cNvSpPr txBox="1">
            <a:spLocks/>
          </p:cNvSpPr>
          <p:nvPr/>
        </p:nvSpPr>
        <p:spPr>
          <a:xfrm>
            <a:off x="516378" y="3020248"/>
            <a:ext cx="637894" cy="4388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rgbClr val="FF7866"/>
                </a:solidFill>
              </a:rPr>
              <a:t>!</a:t>
            </a:r>
          </a:p>
        </p:txBody>
      </p:sp>
      <p:sp>
        <p:nvSpPr>
          <p:cNvPr id="5" name="Zástupný text 6">
            <a:extLst>
              <a:ext uri="{FF2B5EF4-FFF2-40B4-BE49-F238E27FC236}">
                <a16:creationId xmlns:a16="http://schemas.microsoft.com/office/drawing/2014/main" id="{00E39DAD-AFD2-96A8-3860-96BDA668719B}"/>
              </a:ext>
            </a:extLst>
          </p:cNvPr>
          <p:cNvSpPr txBox="1">
            <a:spLocks/>
          </p:cNvSpPr>
          <p:nvPr/>
        </p:nvSpPr>
        <p:spPr>
          <a:xfrm>
            <a:off x="516378" y="3943331"/>
            <a:ext cx="637894" cy="4388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rgbClr val="FF7866"/>
                </a:solidFill>
              </a:rPr>
              <a:t>!</a:t>
            </a:r>
          </a:p>
        </p:txBody>
      </p:sp>
      <p:sp>
        <p:nvSpPr>
          <p:cNvPr id="6" name="Zástupný text 6">
            <a:extLst>
              <a:ext uri="{FF2B5EF4-FFF2-40B4-BE49-F238E27FC236}">
                <a16:creationId xmlns:a16="http://schemas.microsoft.com/office/drawing/2014/main" id="{FD0889E5-BD60-7A47-779D-FCA5AEAC03B4}"/>
              </a:ext>
            </a:extLst>
          </p:cNvPr>
          <p:cNvSpPr txBox="1">
            <a:spLocks/>
          </p:cNvSpPr>
          <p:nvPr/>
        </p:nvSpPr>
        <p:spPr>
          <a:xfrm>
            <a:off x="516378" y="5060375"/>
            <a:ext cx="637894" cy="438897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6000" dirty="0">
                <a:solidFill>
                  <a:srgbClr val="FF7866"/>
                </a:solidFill>
              </a:rPr>
              <a:t>!</a:t>
            </a:r>
          </a:p>
        </p:txBody>
      </p:sp>
      <p:sp>
        <p:nvSpPr>
          <p:cNvPr id="8" name="Zástupný text 16">
            <a:extLst>
              <a:ext uri="{FF2B5EF4-FFF2-40B4-BE49-F238E27FC236}">
                <a16:creationId xmlns:a16="http://schemas.microsoft.com/office/drawing/2014/main" id="{7465FB7D-AA33-6B7A-E265-3DF1117D5882}"/>
              </a:ext>
            </a:extLst>
          </p:cNvPr>
          <p:cNvSpPr txBox="1">
            <a:spLocks/>
          </p:cNvSpPr>
          <p:nvPr/>
        </p:nvSpPr>
        <p:spPr>
          <a:xfrm>
            <a:off x="32041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Identifikované problémy v ČR</a:t>
            </a:r>
          </a:p>
        </p:txBody>
      </p:sp>
    </p:spTree>
    <p:extLst>
      <p:ext uri="{BB962C8B-B14F-4D97-AF65-F5344CB8AC3E}">
        <p14:creationId xmlns:p14="http://schemas.microsoft.com/office/powerpoint/2010/main" val="4102149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29975-0720-CE2C-0CCE-F888758BB7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B97BF60-0565-D43A-62A4-444CF0CDB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675" y="0"/>
            <a:ext cx="5145619" cy="6858000"/>
          </a:xfrm>
          <a:prstGeom prst="rect">
            <a:avLst/>
          </a:prstGeom>
        </p:spPr>
      </p:pic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81CA6DE3-6E3F-3227-47D4-03B9A7C71A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3600">
                <a:solidFill>
                  <a:srgbClr val="F7F1EA"/>
                </a:solidFill>
                <a:latin typeface="Arial Black" panose="020B0A04020102020204" pitchFamily="34" charset="0"/>
              </a:rPr>
              <a:t>OECD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11277A3-6D05-B8DE-DF7E-9F7253AAA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72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/>
              <a:pPr/>
              <a:t>11</a:t>
            </a:fld>
            <a:endParaRPr lang="cs-CZ" sz="800" dirty="0"/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33DAD84E-93E1-DA08-9A91-40DF053D8AC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sz="1800" b="1" i="1" dirty="0">
                <a:solidFill>
                  <a:schemeClr val="accent1"/>
                </a:solidFill>
                <a:latin typeface="Arial Nova" panose="020B0504020202020204" pitchFamily="34" charset="0"/>
              </a:rPr>
              <a:t>Rozvíjet cílené finanční nástroje a pobídky na podporu cenově dostupného a sociálního bydlení.</a:t>
            </a:r>
          </a:p>
          <a:p>
            <a:endParaRPr lang="cs-CZ" sz="1800" b="1" i="1" dirty="0">
              <a:solidFill>
                <a:schemeClr val="accent1"/>
              </a:solidFill>
              <a:latin typeface="Arial Nova" panose="020B0504020202020204" pitchFamily="34" charset="0"/>
            </a:endParaRPr>
          </a:p>
          <a:p>
            <a:r>
              <a:rPr lang="cs-CZ" sz="1800" b="1" i="1" dirty="0">
                <a:solidFill>
                  <a:schemeClr val="accent1"/>
                </a:solidFill>
                <a:latin typeface="Arial Nova" panose="020B0504020202020204" pitchFamily="34" charset="0"/>
              </a:rPr>
              <a:t>Přijmout legislativu, která vymezí role a povinnosti omezeně ziskových poskytovatelů cenově dostupného bydlení.</a:t>
            </a:r>
          </a:p>
          <a:p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Využít nástroje územního plánování k podpoře nabídky cenově dostupného bydlení v oblastech s vysokou poptávkou a k podpoře kompaktní městské zástavby.</a:t>
            </a:r>
          </a:p>
          <a:p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Reformovat daň z nemovitých věcí – výpočet na základě tržní hodnoty (namísto výpočtu dle výměry).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7CCB540-026A-8C6F-7940-31C4CA8D93C2}"/>
              </a:ext>
            </a:extLst>
          </p:cNvPr>
          <p:cNvSpPr txBox="1"/>
          <p:nvPr/>
        </p:nvSpPr>
        <p:spPr>
          <a:xfrm>
            <a:off x="2646052" y="5472196"/>
            <a:ext cx="41866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OECD (2025). Housing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Reforms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 in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Czechia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 and </a:t>
            </a:r>
            <a:r>
              <a:rPr lang="cs-CZ" sz="1000" dirty="0" err="1">
                <a:solidFill>
                  <a:srgbClr val="F7F1EA"/>
                </a:solidFill>
                <a:latin typeface="Arial Nova Light" panose="020B0304020202020204" pitchFamily="34" charset="0"/>
              </a:rPr>
              <a:t>Poland</a:t>
            </a:r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.</a:t>
            </a:r>
          </a:p>
        </p:txBody>
      </p:sp>
      <p:sp>
        <p:nvSpPr>
          <p:cNvPr id="2" name="Zástupný text 16">
            <a:extLst>
              <a:ext uri="{FF2B5EF4-FFF2-40B4-BE49-F238E27FC236}">
                <a16:creationId xmlns:a16="http://schemas.microsoft.com/office/drawing/2014/main" id="{0807BC8F-6892-6DDA-1351-538DCF000007}"/>
              </a:ext>
            </a:extLst>
          </p:cNvPr>
          <p:cNvSpPr txBox="1">
            <a:spLocks/>
          </p:cNvSpPr>
          <p:nvPr/>
        </p:nvSpPr>
        <p:spPr>
          <a:xfrm>
            <a:off x="32041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Doporučení pro ČR</a:t>
            </a:r>
          </a:p>
        </p:txBody>
      </p:sp>
    </p:spTree>
    <p:extLst>
      <p:ext uri="{BB962C8B-B14F-4D97-AF65-F5344CB8AC3E}">
        <p14:creationId xmlns:p14="http://schemas.microsoft.com/office/powerpoint/2010/main" val="27491224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7FE459-2CB7-9D68-937E-CCB84785D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02</a:t>
            </a:r>
            <a:endParaRPr lang="cs-CZ" sz="2000" b="0" dirty="0">
              <a:latin typeface="Arial Nova Light" panose="020B03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EC9CC7-16E1-1B5A-C8A9-4CFE074C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21" y="633782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rgbClr val="EFE4D5"/>
                </a:solidFill>
              </a:rPr>
              <a:pPr/>
              <a:t>12</a:t>
            </a:fld>
            <a:endParaRPr lang="cs-CZ" sz="800" dirty="0">
              <a:solidFill>
                <a:srgbClr val="EFE4D5"/>
              </a:solidFill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EB53652-9950-178E-0A85-869BC2D9A3E8}"/>
              </a:ext>
            </a:extLst>
          </p:cNvPr>
          <p:cNvSpPr txBox="1">
            <a:spLocks/>
          </p:cNvSpPr>
          <p:nvPr/>
        </p:nvSpPr>
        <p:spPr>
          <a:xfrm>
            <a:off x="2311200" y="2037600"/>
            <a:ext cx="9321718" cy="906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None/>
              <a:defRPr sz="3600" b="1" i="0" kern="1200">
                <a:solidFill>
                  <a:srgbClr val="EFE4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latin typeface="Arial Black" panose="020B0A04020102020204" pitchFamily="34" charset="0"/>
              </a:rPr>
              <a:t>Zrychlení a zlevnění bytové výstavby</a:t>
            </a:r>
          </a:p>
        </p:txBody>
      </p:sp>
    </p:spTree>
    <p:extLst>
      <p:ext uri="{BB962C8B-B14F-4D97-AF65-F5344CB8AC3E}">
        <p14:creationId xmlns:p14="http://schemas.microsoft.com/office/powerpoint/2010/main" val="1112205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Opatření MMR pro bytovou výstavbu</a:t>
            </a:r>
            <a:endParaRPr lang="en-US" dirty="0">
              <a:latin typeface="Arial Nova" panose="020B05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8765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13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AA439B7-FABF-357C-B2A7-95D93D1EB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99" y="1598400"/>
            <a:ext cx="11176117" cy="436919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Implementace nového stavebního zákona (vč. dotažení DSŘ)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Modernizace stavebních předpisů </a:t>
            </a:r>
          </a:p>
          <a:p>
            <a:pPr marL="1428750" lvl="2" indent="-285750">
              <a:spcAft>
                <a:spcPts val="1200"/>
              </a:spcAft>
            </a:pPr>
            <a:r>
              <a:rPr lang="cs-CZ" sz="1800" dirty="0">
                <a:solidFill>
                  <a:srgbClr val="005A75"/>
                </a:solidFill>
                <a:latin typeface="Arial Nova Light" panose="020B0304020202020204" pitchFamily="34" charset="0"/>
              </a:rPr>
              <a:t>Snížení parkovacích minim</a:t>
            </a:r>
          </a:p>
          <a:p>
            <a:pPr marL="1428750" lvl="2" indent="-285750">
              <a:spcAft>
                <a:spcPts val="1200"/>
              </a:spcAft>
            </a:pPr>
            <a:r>
              <a:rPr lang="cs-CZ" sz="1800" dirty="0">
                <a:solidFill>
                  <a:srgbClr val="005A75"/>
                </a:solidFill>
                <a:latin typeface="Arial Nova Light" panose="020B0304020202020204" pitchFamily="34" charset="0"/>
              </a:rPr>
              <a:t>Zrušení povinného proslunění</a:t>
            </a:r>
          </a:p>
          <a:p>
            <a:pPr marL="1428750" lvl="2" indent="-285750">
              <a:spcAft>
                <a:spcPts val="1200"/>
              </a:spcAft>
            </a:pPr>
            <a:r>
              <a:rPr lang="cs-CZ" sz="1800" dirty="0">
                <a:solidFill>
                  <a:srgbClr val="005A75"/>
                </a:solidFill>
                <a:latin typeface="Arial Nova Light" panose="020B0304020202020204" pitchFamily="34" charset="0"/>
              </a:rPr>
              <a:t>Nižší minimální světlá výška (2,6 &gt; 2,5 m)</a:t>
            </a:r>
          </a:p>
          <a:p>
            <a:pPr marL="1428750" lvl="2" indent="-285750">
              <a:spcAft>
                <a:spcPts val="1200"/>
              </a:spcAft>
            </a:pPr>
            <a:r>
              <a:rPr lang="cs-CZ" sz="1800" dirty="0">
                <a:solidFill>
                  <a:srgbClr val="005A75"/>
                </a:solidFill>
                <a:latin typeface="Arial Nova Light" panose="020B0304020202020204" pitchFamily="34" charset="0"/>
              </a:rPr>
              <a:t>Modernizace hygienických předpisů</a:t>
            </a:r>
          </a:p>
          <a:p>
            <a:pPr lvl="2" indent="0">
              <a:spcAft>
                <a:spcPts val="1200"/>
              </a:spcAft>
              <a:buNone/>
            </a:pPr>
            <a:endParaRPr lang="cs-CZ" sz="1800" dirty="0">
              <a:solidFill>
                <a:srgbClr val="005A75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Rekodifikace územního plánování</a:t>
            </a: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7A4A4186-9C9B-61A8-2656-4BF4144F6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51" y="1584988"/>
            <a:ext cx="541744" cy="40535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BF18EAC2-5C11-D32F-C72B-EEC839D7E7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51" y="2441380"/>
            <a:ext cx="541744" cy="405352"/>
          </a:xfrm>
          <a:prstGeom prst="rect">
            <a:avLst/>
          </a:prstGeom>
        </p:spPr>
      </p:pic>
      <p:pic>
        <p:nvPicPr>
          <p:cNvPr id="4" name="Grafický objekt 3">
            <a:extLst>
              <a:ext uri="{FF2B5EF4-FFF2-40B4-BE49-F238E27FC236}">
                <a16:creationId xmlns:a16="http://schemas.microsoft.com/office/drawing/2014/main" id="{B486739C-D45C-8C16-DB2C-A5A6CBC1BC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2751" y="5176813"/>
            <a:ext cx="541744" cy="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6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1351CC-140A-1215-BDFA-753BCC38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10A096A-3755-541D-218B-DACED56C7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03</a:t>
            </a:r>
            <a:endParaRPr lang="cs-CZ" sz="2000" b="0" dirty="0">
              <a:latin typeface="Arial Nova Light" panose="020B03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DCC403-96D5-2E7A-061F-961DC9C9A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21" y="633782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rgbClr val="EFE4D5"/>
                </a:solidFill>
              </a:rPr>
              <a:pPr/>
              <a:t>14</a:t>
            </a:fld>
            <a:endParaRPr lang="cs-CZ" sz="800" dirty="0">
              <a:solidFill>
                <a:srgbClr val="EFE4D5"/>
              </a:solidFill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9989274A-1760-E5EF-2FE5-528282E9764F}"/>
              </a:ext>
            </a:extLst>
          </p:cNvPr>
          <p:cNvSpPr txBox="1">
            <a:spLocks/>
          </p:cNvSpPr>
          <p:nvPr/>
        </p:nvSpPr>
        <p:spPr>
          <a:xfrm>
            <a:off x="2311200" y="2037600"/>
            <a:ext cx="9321718" cy="906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None/>
              <a:defRPr sz="3600" b="1" i="0" kern="1200">
                <a:solidFill>
                  <a:srgbClr val="EFE4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latin typeface="Arial Black" panose="020B0A04020102020204" pitchFamily="34" charset="0"/>
              </a:rPr>
              <a:t>Podpora dostupného nájemního bydlení</a:t>
            </a:r>
          </a:p>
        </p:txBody>
      </p:sp>
    </p:spTree>
    <p:extLst>
      <p:ext uri="{BB962C8B-B14F-4D97-AF65-F5344CB8AC3E}">
        <p14:creationId xmlns:p14="http://schemas.microsoft.com/office/powerpoint/2010/main" val="2370449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CC54C-33C5-4BE5-E850-354D61E89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9C394C3-57EC-9BBB-ECC6-783F87387EC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99" y="1598400"/>
            <a:ext cx="11537999" cy="4369190"/>
          </a:xfrm>
        </p:spPr>
        <p:txBody>
          <a:bodyPr anchor="ctr">
            <a:normAutofit/>
          </a:bodyPr>
          <a:lstStyle/>
          <a:p>
            <a:pPr algn="ctr"/>
            <a:r>
              <a:rPr lang="cs-CZ" sz="2000" dirty="0">
                <a:latin typeface="Arial Nova Light" panose="020B0304020202020204" pitchFamily="34" charset="0"/>
              </a:rPr>
              <a:t>Dostupné nájemní bydlení = </a:t>
            </a:r>
            <a:r>
              <a:rPr lang="cs-CZ" sz="2000" dirty="0">
                <a:highlight>
                  <a:srgbClr val="FF7866"/>
                </a:highlight>
                <a:latin typeface="Arial Nova Light" panose="020B0304020202020204" pitchFamily="34" charset="0"/>
              </a:rPr>
              <a:t>nájem bytu za dostupné nájemné</a:t>
            </a:r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r>
              <a:rPr lang="cs-CZ" sz="2000" dirty="0">
                <a:latin typeface="Arial Nova Light" panose="020B0304020202020204" pitchFamily="34" charset="0"/>
              </a:rPr>
              <a:t>a) 90 % místně obvyklého nájemného podle cenové mapy nájemného MF</a:t>
            </a: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r>
              <a:rPr lang="cs-CZ" sz="2000" b="1" dirty="0">
                <a:latin typeface="Arial Nova" panose="020B0504020202020204" pitchFamily="34" charset="0"/>
              </a:rPr>
              <a:t>NEBO</a:t>
            </a: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r>
              <a:rPr lang="cs-CZ" sz="2000" dirty="0">
                <a:latin typeface="Arial Nova Light" panose="020B0304020202020204" pitchFamily="34" charset="0"/>
              </a:rPr>
              <a:t>b) Nákladové nájemné (dle nařízení vlády), které je nižší než místně obvyklé nájemné </a:t>
            </a: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r>
              <a:rPr lang="cs-CZ" sz="2000" dirty="0">
                <a:latin typeface="Arial Nova Light" panose="020B0304020202020204" pitchFamily="34" charset="0"/>
              </a:rPr>
              <a:t>Strop zvyšování dostupného nájemného: </a:t>
            </a:r>
            <a:r>
              <a:rPr lang="pl-PL" sz="2000" dirty="0">
                <a:latin typeface="Arial Nova Light" panose="020B0304020202020204" pitchFamily="34" charset="0"/>
              </a:rPr>
              <a:t>1x ročně o inflaci, ale max. 4 % ročně</a:t>
            </a:r>
            <a:endParaRPr lang="cs-CZ" sz="2000" dirty="0">
              <a:latin typeface="Arial Nova Light" panose="020B0304020202020204" pitchFamily="34" charset="0"/>
            </a:endParaRPr>
          </a:p>
          <a:p>
            <a:pPr algn="ctr"/>
            <a:endParaRPr lang="pl-PL" sz="2000" dirty="0">
              <a:highlight>
                <a:srgbClr val="FF7866"/>
              </a:highlight>
              <a:latin typeface="Arial Nova Light" panose="020B0304020202020204" pitchFamily="34" charset="0"/>
            </a:endParaRPr>
          </a:p>
        </p:txBody>
      </p:sp>
      <p:sp>
        <p:nvSpPr>
          <p:cNvPr id="2" name="Zástupný symbol pro číslo snímku 4">
            <a:extLst>
              <a:ext uri="{FF2B5EF4-FFF2-40B4-BE49-F238E27FC236}">
                <a16:creationId xmlns:a16="http://schemas.microsoft.com/office/drawing/2014/main" id="{4BF1E2CF-BC69-6C7B-369D-CF15B91A9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15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838AFFE-6015-2FB6-D15E-7ACE01C166A1}"/>
              </a:ext>
            </a:extLst>
          </p:cNvPr>
          <p:cNvSpPr txBox="1"/>
          <p:nvPr/>
        </p:nvSpPr>
        <p:spPr>
          <a:xfrm>
            <a:off x="6825709" y="6227724"/>
            <a:ext cx="5029089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cs-CZ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Zákon č. 211/2000 Sb., zákon o Státním fondu podpory investic</a:t>
            </a:r>
          </a:p>
        </p:txBody>
      </p:sp>
      <p:sp>
        <p:nvSpPr>
          <p:cNvPr id="5" name="Zástupný text 19">
            <a:extLst>
              <a:ext uri="{FF2B5EF4-FFF2-40B4-BE49-F238E27FC236}">
                <a16:creationId xmlns:a16="http://schemas.microsoft.com/office/drawing/2014/main" id="{82D96A18-54E9-F568-A18E-D7F86EDB0F0A}"/>
              </a:ext>
            </a:extLst>
          </p:cNvPr>
          <p:cNvSpPr txBox="1">
            <a:spLocks/>
          </p:cNvSpPr>
          <p:nvPr/>
        </p:nvSpPr>
        <p:spPr>
          <a:xfrm>
            <a:off x="316800" y="644400"/>
            <a:ext cx="11433600" cy="95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2800" b="1" i="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 Nova" panose="020B0504020202020204" pitchFamily="34" charset="0"/>
              </a:rPr>
              <a:t>Dostupné nájemní bydlení</a:t>
            </a:r>
          </a:p>
        </p:txBody>
      </p:sp>
      <p:sp>
        <p:nvSpPr>
          <p:cNvPr id="6" name="Zástupný text 16">
            <a:extLst>
              <a:ext uri="{FF2B5EF4-FFF2-40B4-BE49-F238E27FC236}">
                <a16:creationId xmlns:a16="http://schemas.microsoft.com/office/drawing/2014/main" id="{55CCBF84-84E1-6662-F666-4D05C0D37717}"/>
              </a:ext>
            </a:extLst>
          </p:cNvPr>
          <p:cNvSpPr txBox="1">
            <a:spLocks/>
          </p:cNvSpPr>
          <p:nvPr/>
        </p:nvSpPr>
        <p:spPr>
          <a:xfrm>
            <a:off x="33057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7866"/>
                </a:solidFill>
                <a:latin typeface="Arial Nova Light" panose="020B0304020202020204" pitchFamily="34" charset="0"/>
              </a:rPr>
              <a:t>Definice dle §11 Zákona o Státním fondu podpory investic</a:t>
            </a:r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3730D84D-6928-6BCD-53CB-3E13D8263021}"/>
              </a:ext>
            </a:extLst>
          </p:cNvPr>
          <p:cNvCxnSpPr>
            <a:cxnSpLocks/>
          </p:cNvCxnSpPr>
          <p:nvPr/>
        </p:nvCxnSpPr>
        <p:spPr>
          <a:xfrm>
            <a:off x="3069923" y="2573517"/>
            <a:ext cx="5674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8">
            <a:extLst>
              <a:ext uri="{FF2B5EF4-FFF2-40B4-BE49-F238E27FC236}">
                <a16:creationId xmlns:a16="http://schemas.microsoft.com/office/drawing/2014/main" id="{231840D9-6981-3819-46F7-D3ED121D2785}"/>
              </a:ext>
            </a:extLst>
          </p:cNvPr>
          <p:cNvCxnSpPr>
            <a:cxnSpLocks/>
          </p:cNvCxnSpPr>
          <p:nvPr/>
        </p:nvCxnSpPr>
        <p:spPr>
          <a:xfrm>
            <a:off x="3069923" y="4685127"/>
            <a:ext cx="5674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372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4">
            <a:extLst>
              <a:ext uri="{FF2B5EF4-FFF2-40B4-BE49-F238E27FC236}">
                <a16:creationId xmlns:a16="http://schemas.microsoft.com/office/drawing/2014/main" id="{6CA899BA-4083-5375-F3EB-69162BC6D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16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Obrázek 7" descr="Obsah obrázku řada/pruh, Vykreslený graf, diagram, Paralelní&#10;&#10;Popis byl vytvořen automaticky">
            <a:extLst>
              <a:ext uri="{FF2B5EF4-FFF2-40B4-BE49-F238E27FC236}">
                <a16:creationId xmlns:a16="http://schemas.microsoft.com/office/drawing/2014/main" id="{30695643-94C6-675D-373E-A2F63F9D5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572" y="1953556"/>
            <a:ext cx="7152856" cy="350901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B5CA59F-1C1E-33F3-AE67-A20F165E7904}"/>
              </a:ext>
            </a:extLst>
          </p:cNvPr>
          <p:cNvSpPr txBox="1"/>
          <p:nvPr/>
        </p:nvSpPr>
        <p:spPr>
          <a:xfrm>
            <a:off x="6825709" y="6227724"/>
            <a:ext cx="5029089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cs-CZ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MMR, vlastní výpočet</a:t>
            </a:r>
          </a:p>
        </p:txBody>
      </p:sp>
      <p:sp>
        <p:nvSpPr>
          <p:cNvPr id="5" name="Zástupný text 19">
            <a:extLst>
              <a:ext uri="{FF2B5EF4-FFF2-40B4-BE49-F238E27FC236}">
                <a16:creationId xmlns:a16="http://schemas.microsoft.com/office/drawing/2014/main" id="{AD8FA2C4-8B2F-0FE4-1E2F-D0A92997DED4}"/>
              </a:ext>
            </a:extLst>
          </p:cNvPr>
          <p:cNvSpPr txBox="1">
            <a:spLocks/>
          </p:cNvSpPr>
          <p:nvPr/>
        </p:nvSpPr>
        <p:spPr>
          <a:xfrm>
            <a:off x="316800" y="644400"/>
            <a:ext cx="11433600" cy="95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2800" b="1" i="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 Nova" panose="020B0504020202020204" pitchFamily="34" charset="0"/>
              </a:rPr>
              <a:t>Definice dostupného nájemního bydlení</a:t>
            </a:r>
          </a:p>
        </p:txBody>
      </p:sp>
      <p:sp>
        <p:nvSpPr>
          <p:cNvPr id="6" name="Zástupný text 16">
            <a:extLst>
              <a:ext uri="{FF2B5EF4-FFF2-40B4-BE49-F238E27FC236}">
                <a16:creationId xmlns:a16="http://schemas.microsoft.com/office/drawing/2014/main" id="{0E1F63E4-DB6A-B43F-5266-BF5A0F1C2371}"/>
              </a:ext>
            </a:extLst>
          </p:cNvPr>
          <p:cNvSpPr txBox="1">
            <a:spLocks/>
          </p:cNvSpPr>
          <p:nvPr/>
        </p:nvSpPr>
        <p:spPr>
          <a:xfrm>
            <a:off x="33057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7866"/>
                </a:solidFill>
                <a:latin typeface="Arial Nova Light" panose="020B0304020202020204" pitchFamily="34" charset="0"/>
              </a:rPr>
              <a:t>§ 11 Zákona o Státním fondu podpory investic</a:t>
            </a:r>
          </a:p>
        </p:txBody>
      </p:sp>
    </p:spTree>
    <p:extLst>
      <p:ext uri="{BB962C8B-B14F-4D97-AF65-F5344CB8AC3E}">
        <p14:creationId xmlns:p14="http://schemas.microsoft.com/office/powerpoint/2010/main" val="12219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text 9">
            <a:extLst>
              <a:ext uri="{FF2B5EF4-FFF2-40B4-BE49-F238E27FC236}">
                <a16:creationId xmlns:a16="http://schemas.microsoft.com/office/drawing/2014/main" id="{9D1212EE-43FA-1E21-6B68-378363DF32FD}"/>
              </a:ext>
            </a:extLst>
          </p:cNvPr>
          <p:cNvSpPr txBox="1">
            <a:spLocks/>
          </p:cNvSpPr>
          <p:nvPr/>
        </p:nvSpPr>
        <p:spPr>
          <a:xfrm>
            <a:off x="1642404" y="4140673"/>
            <a:ext cx="1686232" cy="201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rial Nova" panose="020B0504020202020204" pitchFamily="34" charset="0"/>
              </a:rPr>
              <a:t>Domácnosti do 35 let z 1.–9. decilu bez vlastní nemovitosti k bydlení</a:t>
            </a:r>
          </a:p>
          <a:p>
            <a:pPr algn="ctr"/>
            <a:endParaRPr lang="cs-CZ" b="1" dirty="0">
              <a:latin typeface="Arial Nova" panose="020B0504020202020204" pitchFamily="34" charset="0"/>
            </a:endParaRPr>
          </a:p>
          <a:p>
            <a:pPr algn="ctr"/>
            <a:endParaRPr lang="cs-CZ" b="1" dirty="0">
              <a:latin typeface="Arial Nova" panose="020B0504020202020204" pitchFamily="34" charset="0"/>
            </a:endParaRPr>
          </a:p>
          <a:p>
            <a:pPr algn="ctr"/>
            <a:r>
              <a:rPr lang="cs-CZ" dirty="0">
                <a:latin typeface="Arial Nova Light" panose="020B0304020202020204" pitchFamily="34" charset="0"/>
              </a:rPr>
              <a:t>(520 000 osob)</a:t>
            </a:r>
          </a:p>
        </p:txBody>
      </p:sp>
      <p:sp>
        <p:nvSpPr>
          <p:cNvPr id="2" name="Zástupný symbol pro číslo snímku 4">
            <a:extLst>
              <a:ext uri="{FF2B5EF4-FFF2-40B4-BE49-F238E27FC236}">
                <a16:creationId xmlns:a16="http://schemas.microsoft.com/office/drawing/2014/main" id="{87B59C03-CF8E-000B-87A6-7BBC2BADD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17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F39986AB-C47E-7606-7F91-90B4F42AE424}"/>
              </a:ext>
            </a:extLst>
          </p:cNvPr>
          <p:cNvGrpSpPr/>
          <p:nvPr/>
        </p:nvGrpSpPr>
        <p:grpSpPr>
          <a:xfrm>
            <a:off x="1653461" y="2354277"/>
            <a:ext cx="8885078" cy="1718809"/>
            <a:chOff x="1319972" y="2447047"/>
            <a:chExt cx="8885078" cy="1718809"/>
          </a:xfrm>
        </p:grpSpPr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99B9703B-8FDF-3D51-9A88-30AB79AC3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9972" y="2465621"/>
              <a:ext cx="1664119" cy="1671932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65E8A69E-8CBB-873E-BD59-F2094F568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37940" y="2447047"/>
              <a:ext cx="1671932" cy="1718809"/>
            </a:xfrm>
            <a:prstGeom prst="rect">
              <a:avLst/>
            </a:prstGeom>
          </p:spPr>
        </p:pic>
        <p:pic>
          <p:nvPicPr>
            <p:cNvPr id="21" name="Obrázek 20">
              <a:extLst>
                <a:ext uri="{FF2B5EF4-FFF2-40B4-BE49-F238E27FC236}">
                  <a16:creationId xmlns:a16="http://schemas.microsoft.com/office/drawing/2014/main" id="{8E5279F7-4496-14A1-8C3D-91328F17F2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8040" y="2465621"/>
              <a:ext cx="1695480" cy="1671932"/>
            </a:xfrm>
            <a:prstGeom prst="rect">
              <a:avLst/>
            </a:prstGeom>
          </p:spPr>
        </p:pic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65815435-91F4-5082-69EF-BC8A240C1836}"/>
                </a:ext>
              </a:extLst>
            </p:cNvPr>
            <p:cNvGrpSpPr/>
            <p:nvPr/>
          </p:nvGrpSpPr>
          <p:grpSpPr>
            <a:xfrm>
              <a:off x="8581688" y="2465621"/>
              <a:ext cx="1623362" cy="1671932"/>
              <a:chOff x="8617747" y="2465621"/>
              <a:chExt cx="1623362" cy="1671932"/>
            </a:xfrm>
          </p:grpSpPr>
          <p:sp>
            <p:nvSpPr>
              <p:cNvPr id="6" name="Ovál 5">
                <a:extLst>
                  <a:ext uri="{FF2B5EF4-FFF2-40B4-BE49-F238E27FC236}">
                    <a16:creationId xmlns:a16="http://schemas.microsoft.com/office/drawing/2014/main" id="{9233F188-0492-703E-06DD-790952558788}"/>
                  </a:ext>
                </a:extLst>
              </p:cNvPr>
              <p:cNvSpPr/>
              <p:nvPr/>
            </p:nvSpPr>
            <p:spPr>
              <a:xfrm>
                <a:off x="8617747" y="2465621"/>
                <a:ext cx="1623362" cy="1671932"/>
              </a:xfrm>
              <a:prstGeom prst="ellipse">
                <a:avLst/>
              </a:prstGeom>
              <a:solidFill>
                <a:srgbClr val="F37667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Grafický objekt 7" descr="Kancelářský pracovník žena obrys">
                <a:extLst>
                  <a:ext uri="{FF2B5EF4-FFF2-40B4-BE49-F238E27FC236}">
                    <a16:creationId xmlns:a16="http://schemas.microsoft.com/office/drawing/2014/main" id="{292D08EB-FAD5-5065-C199-5A34FC64AF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8851514" y="2723673"/>
                <a:ext cx="1155828" cy="1155828"/>
              </a:xfrm>
              <a:prstGeom prst="rect">
                <a:avLst/>
              </a:prstGeom>
            </p:spPr>
          </p:pic>
        </p:grpSp>
      </p:grpSp>
      <p:sp>
        <p:nvSpPr>
          <p:cNvPr id="16" name="Zástupný text 9">
            <a:extLst>
              <a:ext uri="{FF2B5EF4-FFF2-40B4-BE49-F238E27FC236}">
                <a16:creationId xmlns:a16="http://schemas.microsoft.com/office/drawing/2014/main" id="{951450A1-A830-67DD-1CE4-EBB531C81144}"/>
              </a:ext>
            </a:extLst>
          </p:cNvPr>
          <p:cNvSpPr txBox="1">
            <a:spLocks/>
          </p:cNvSpPr>
          <p:nvPr/>
        </p:nvSpPr>
        <p:spPr>
          <a:xfrm>
            <a:off x="4064279" y="4140673"/>
            <a:ext cx="1686232" cy="201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rial Nova" panose="020B0504020202020204" pitchFamily="34" charset="0"/>
              </a:rPr>
              <a:t>Pracovníci ve veřejně prospěšných profesích</a:t>
            </a:r>
          </a:p>
          <a:p>
            <a:pPr algn="ctr"/>
            <a:endParaRPr lang="cs-CZ" b="1" dirty="0">
              <a:latin typeface="Arial Nova" panose="020B0504020202020204" pitchFamily="34" charset="0"/>
            </a:endParaRPr>
          </a:p>
          <a:p>
            <a:pPr algn="ctr"/>
            <a:endParaRPr lang="cs-CZ" b="1" dirty="0">
              <a:latin typeface="Arial Nova" panose="020B0504020202020204" pitchFamily="34" charset="0"/>
            </a:endParaRPr>
          </a:p>
          <a:p>
            <a:pPr algn="ctr"/>
            <a:endParaRPr lang="cs-CZ" b="1" dirty="0">
              <a:latin typeface="Arial Nova" panose="020B0504020202020204" pitchFamily="34" charset="0"/>
            </a:endParaRPr>
          </a:p>
          <a:p>
            <a:pPr algn="ctr"/>
            <a:r>
              <a:rPr lang="cs-CZ" dirty="0">
                <a:latin typeface="Arial Nova Light" panose="020B0304020202020204" pitchFamily="34" charset="0"/>
              </a:rPr>
              <a:t>(440 000 osob)</a:t>
            </a:r>
          </a:p>
        </p:txBody>
      </p:sp>
      <p:sp>
        <p:nvSpPr>
          <p:cNvPr id="17" name="Zástupný text 9">
            <a:extLst>
              <a:ext uri="{FF2B5EF4-FFF2-40B4-BE49-F238E27FC236}">
                <a16:creationId xmlns:a16="http://schemas.microsoft.com/office/drawing/2014/main" id="{34BA3E7D-2867-2661-D667-55963FB921D4}"/>
              </a:ext>
            </a:extLst>
          </p:cNvPr>
          <p:cNvSpPr txBox="1">
            <a:spLocks/>
          </p:cNvSpPr>
          <p:nvPr/>
        </p:nvSpPr>
        <p:spPr>
          <a:xfrm>
            <a:off x="6490777" y="4140672"/>
            <a:ext cx="1686232" cy="201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rial Nova" panose="020B0504020202020204" pitchFamily="34" charset="0"/>
              </a:rPr>
              <a:t>Domácnosti z </a:t>
            </a:r>
            <a:br>
              <a:rPr lang="cs-CZ" b="1" dirty="0">
                <a:latin typeface="Arial Nova" panose="020B0504020202020204" pitchFamily="34" charset="0"/>
              </a:rPr>
            </a:br>
            <a:r>
              <a:rPr lang="cs-CZ" b="1" dirty="0">
                <a:latin typeface="Arial Nova" panose="020B0504020202020204" pitchFamily="34" charset="0"/>
              </a:rPr>
              <a:t>1.–8. decilu bez vlastní nemovitosti k bydlení</a:t>
            </a:r>
          </a:p>
          <a:p>
            <a:pPr algn="ctr"/>
            <a:br>
              <a:rPr lang="cs-CZ" dirty="0">
                <a:latin typeface="Arial Nova Light" panose="020B0304020202020204" pitchFamily="34" charset="0"/>
              </a:rPr>
            </a:br>
            <a:endParaRPr lang="cs-CZ" dirty="0">
              <a:latin typeface="Arial Nova Light" panose="020B0304020202020204" pitchFamily="34" charset="0"/>
            </a:endParaRPr>
          </a:p>
          <a:p>
            <a:pPr algn="ctr"/>
            <a:r>
              <a:rPr lang="cs-CZ" dirty="0">
                <a:latin typeface="Arial Nova Light" panose="020B0304020202020204" pitchFamily="34" charset="0"/>
              </a:rPr>
              <a:t>(2 040 000 osob</a:t>
            </a:r>
          </a:p>
        </p:txBody>
      </p:sp>
      <p:sp>
        <p:nvSpPr>
          <p:cNvPr id="18" name="Zástupný text 9">
            <a:extLst>
              <a:ext uri="{FF2B5EF4-FFF2-40B4-BE49-F238E27FC236}">
                <a16:creationId xmlns:a16="http://schemas.microsoft.com/office/drawing/2014/main" id="{7E5329F2-697D-DE45-A64A-C1DAFB593A51}"/>
              </a:ext>
            </a:extLst>
          </p:cNvPr>
          <p:cNvSpPr txBox="1">
            <a:spLocks/>
          </p:cNvSpPr>
          <p:nvPr/>
        </p:nvSpPr>
        <p:spPr>
          <a:xfrm>
            <a:off x="8912652" y="4140672"/>
            <a:ext cx="1686232" cy="20142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rial Nova" panose="020B0504020202020204" pitchFamily="34" charset="0"/>
              </a:rPr>
              <a:t>Oběti domácího násilí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9A81DD7-E1FE-54BE-9B3E-E522836770D0}"/>
              </a:ext>
            </a:extLst>
          </p:cNvPr>
          <p:cNvSpPr txBox="1"/>
          <p:nvPr/>
        </p:nvSpPr>
        <p:spPr>
          <a:xfrm>
            <a:off x="6825709" y="6227724"/>
            <a:ext cx="5029089" cy="246221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r"/>
            <a:r>
              <a:rPr lang="cs-CZ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Zákon č. 211/2000 Sb., zákon o Státním fondu podpory investic</a:t>
            </a:r>
          </a:p>
        </p:txBody>
      </p:sp>
      <p:sp>
        <p:nvSpPr>
          <p:cNvPr id="5" name="Zástupný text 19">
            <a:extLst>
              <a:ext uri="{FF2B5EF4-FFF2-40B4-BE49-F238E27FC236}">
                <a16:creationId xmlns:a16="http://schemas.microsoft.com/office/drawing/2014/main" id="{B0D0DB59-0747-7A62-18A6-458036BA8E95}"/>
              </a:ext>
            </a:extLst>
          </p:cNvPr>
          <p:cNvSpPr txBox="1">
            <a:spLocks/>
          </p:cNvSpPr>
          <p:nvPr/>
        </p:nvSpPr>
        <p:spPr>
          <a:xfrm>
            <a:off x="316800" y="644400"/>
            <a:ext cx="11433600" cy="95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2800" b="1" i="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 Nova" panose="020B0504020202020204" pitchFamily="34" charset="0"/>
              </a:rPr>
              <a:t>Definice dostupného nájemního bydlení</a:t>
            </a:r>
          </a:p>
        </p:txBody>
      </p:sp>
      <p:sp>
        <p:nvSpPr>
          <p:cNvPr id="7" name="Zástupný text 16">
            <a:extLst>
              <a:ext uri="{FF2B5EF4-FFF2-40B4-BE49-F238E27FC236}">
                <a16:creationId xmlns:a16="http://schemas.microsoft.com/office/drawing/2014/main" id="{C63D8EFD-40A2-316F-E97B-1270DB73CCB8}"/>
              </a:ext>
            </a:extLst>
          </p:cNvPr>
          <p:cNvSpPr txBox="1">
            <a:spLocks/>
          </p:cNvSpPr>
          <p:nvPr/>
        </p:nvSpPr>
        <p:spPr>
          <a:xfrm>
            <a:off x="33057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7866"/>
                </a:solidFill>
                <a:latin typeface="Arial Nova Light" panose="020B0304020202020204" pitchFamily="34" charset="0"/>
              </a:rPr>
              <a:t>§ 11 Zákona o Státním fondu podpory investic</a:t>
            </a:r>
          </a:p>
        </p:txBody>
      </p:sp>
    </p:spTree>
    <p:extLst>
      <p:ext uri="{BB962C8B-B14F-4D97-AF65-F5344CB8AC3E}">
        <p14:creationId xmlns:p14="http://schemas.microsoft.com/office/powerpoint/2010/main" val="121891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37C77-68B6-79D4-86E1-56ED93AA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40601D02-66A0-2151-B825-F52782006D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Podpora výstavby dostupného nájemního bydlení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09E19ED-9F56-C8DC-7C31-EDF480F9EF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713" y="1699460"/>
            <a:ext cx="7762574" cy="4413079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4094A0D4-DB8E-16B6-4FF8-9D1ADC33F3D7}"/>
              </a:ext>
            </a:extLst>
          </p:cNvPr>
          <p:cNvSpPr txBox="1"/>
          <p:nvPr/>
        </p:nvSpPr>
        <p:spPr>
          <a:xfrm>
            <a:off x="3733800" y="6213599"/>
            <a:ext cx="8130524" cy="377885"/>
          </a:xfrm>
          <a:prstGeom prst="rect">
            <a:avLst/>
          </a:prstGeom>
          <a:noFill/>
        </p:spPr>
        <p:txBody>
          <a:bodyPr wrap="square" anchor="ctr">
            <a:noAutofit/>
          </a:bodyPr>
          <a:lstStyle/>
          <a:p>
            <a:pPr algn="r"/>
            <a:r>
              <a:rPr lang="cs-CZ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Zdroje</a:t>
            </a:r>
            <a:r>
              <a:rPr lang="en-US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: </a:t>
            </a:r>
            <a:r>
              <a:rPr lang="cs-CZ" sz="1000" dirty="0">
                <a:solidFill>
                  <a:srgbClr val="005A75"/>
                </a:solidFill>
                <a:latin typeface="Arial Nova Light" panose="020B0304020202020204" pitchFamily="34" charset="0"/>
              </a:rPr>
              <a:t>Státní fond podpory investic</a:t>
            </a:r>
            <a:endParaRPr lang="en-US" sz="1000" dirty="0">
              <a:solidFill>
                <a:srgbClr val="005A75"/>
              </a:solidFill>
              <a:latin typeface="Arial Nova Light" panose="020B0304020202020204" pitchFamily="34" charset="0"/>
            </a:endParaRPr>
          </a:p>
        </p:txBody>
      </p:sp>
      <p:sp>
        <p:nvSpPr>
          <p:cNvPr id="11" name="Zástupný text 16">
            <a:extLst>
              <a:ext uri="{FF2B5EF4-FFF2-40B4-BE49-F238E27FC236}">
                <a16:creationId xmlns:a16="http://schemas.microsoft.com/office/drawing/2014/main" id="{D5D98291-B192-3A38-40FB-0EF57A130BB1}"/>
              </a:ext>
            </a:extLst>
          </p:cNvPr>
          <p:cNvSpPr txBox="1">
            <a:spLocks/>
          </p:cNvSpPr>
          <p:nvPr/>
        </p:nvSpPr>
        <p:spPr>
          <a:xfrm>
            <a:off x="33057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7866"/>
                </a:solidFill>
                <a:latin typeface="Arial Nova Light" panose="020B0304020202020204" pitchFamily="34" charset="0"/>
              </a:rPr>
              <a:t>Podpora technické kapacity veřejných investorů do bydlení</a:t>
            </a:r>
          </a:p>
        </p:txBody>
      </p:sp>
    </p:spTree>
    <p:extLst>
      <p:ext uri="{BB962C8B-B14F-4D97-AF65-F5344CB8AC3E}">
        <p14:creationId xmlns:p14="http://schemas.microsoft.com/office/powerpoint/2010/main" val="40183055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Podpora výstavby dostupného nájemního bydlení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19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AA439B7-FABF-357C-B2A7-95D93D1EB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026763" y="2040905"/>
            <a:ext cx="3655074" cy="414007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 b="1" dirty="0">
                <a:latin typeface="Arial Nova" panose="020B0504020202020204" pitchFamily="34" charset="0"/>
              </a:rPr>
              <a:t>Dotace na přípravu projektů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Max. 10 mil. Kč/projekt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Alokace 2024: 1,4 mld. Kč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cs-CZ" sz="12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b="1" dirty="0">
                <a:latin typeface="Arial Nova" panose="020B0504020202020204" pitchFamily="34" charset="0"/>
              </a:rPr>
              <a:t>Dostupné nájemní bydlení SFPI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Kombinace dotace a zvýhodněného úvěru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Projekty do 250 mil. Kč (cca 60 bytů)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Dotace 25-40 % nákladů / celková podpora max. 90 % / vlastní kapitál </a:t>
            </a:r>
            <a:b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</a:b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min. 10 %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Úrok: 1–3 % / splatnost: 20–30 let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Alokace 2024–26: 7,5 mld. Kč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090ADE3-61D6-4DD0-680F-B1CCB58C5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8" y="2122109"/>
            <a:ext cx="1437833" cy="31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89DE81FB-F98A-6BAE-4CB9-063910B80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1598" y="3371783"/>
            <a:ext cx="1437833" cy="414945"/>
          </a:xfrm>
          <a:prstGeom prst="rect">
            <a:avLst/>
          </a:prstGeom>
        </p:spPr>
      </p:pic>
      <p:pic>
        <p:nvPicPr>
          <p:cNvPr id="17" name="Grafický objekt 16">
            <a:extLst>
              <a:ext uri="{FF2B5EF4-FFF2-40B4-BE49-F238E27FC236}">
                <a16:creationId xmlns:a16="http://schemas.microsoft.com/office/drawing/2014/main" id="{AA007FF7-F946-38F9-DFB3-0C8533AC79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97787" y="2114451"/>
            <a:ext cx="1437833" cy="532990"/>
          </a:xfrm>
          <a:prstGeom prst="rect">
            <a:avLst/>
          </a:prstGeom>
        </p:spPr>
      </p:pic>
      <p:sp>
        <p:nvSpPr>
          <p:cNvPr id="2" name="Zástupný text 9">
            <a:extLst>
              <a:ext uri="{FF2B5EF4-FFF2-40B4-BE49-F238E27FC236}">
                <a16:creationId xmlns:a16="http://schemas.microsoft.com/office/drawing/2014/main" id="{ED0A5BA3-9AF1-DAD2-83B0-573BB8D4D66E}"/>
              </a:ext>
            </a:extLst>
          </p:cNvPr>
          <p:cNvSpPr txBox="1">
            <a:spLocks/>
          </p:cNvSpPr>
          <p:nvPr/>
        </p:nvSpPr>
        <p:spPr>
          <a:xfrm>
            <a:off x="7773861" y="2040905"/>
            <a:ext cx="4066206" cy="3747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1800" b="1" dirty="0">
                <a:latin typeface="Arial Nova" panose="020B0504020202020204" pitchFamily="34" charset="0"/>
              </a:rPr>
              <a:t>Dostupné nájemní bydlení NRB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Zvýhodněný úvěr s odloženou splatností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Projekty nad 250 mil. Kč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Úvěr na max. 80 % nákladů / vlastní kapitál min. 10 %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Úrok: 1,3–1,4 % / splatnost 20–30 let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Alokace 2025–26: 2,5 mld. Kč</a:t>
            </a:r>
          </a:p>
          <a:p>
            <a:pPr lvl="1" indent="0">
              <a:spcBef>
                <a:spcPts val="0"/>
              </a:spcBef>
              <a:spcAft>
                <a:spcPts val="600"/>
              </a:spcAft>
              <a:buFont typeface="Wingdings" pitchFamily="2" charset="2"/>
              <a:buNone/>
            </a:pPr>
            <a:endParaRPr lang="cs-CZ" sz="1200" dirty="0">
              <a:solidFill>
                <a:schemeClr val="tx2"/>
              </a:solidFill>
              <a:latin typeface="Arial Nova Light" panose="020B03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800" b="1" dirty="0" err="1">
                <a:solidFill>
                  <a:schemeClr val="tx2"/>
                </a:solidFill>
                <a:latin typeface="Arial Nova" panose="020B0504020202020204" pitchFamily="34" charset="0"/>
              </a:rPr>
              <a:t>Koinvestiční</a:t>
            </a:r>
            <a:r>
              <a:rPr lang="cs-CZ" sz="1800" b="1" dirty="0">
                <a:solidFill>
                  <a:schemeClr val="tx2"/>
                </a:solidFill>
                <a:latin typeface="Arial Nova" panose="020B0504020202020204" pitchFamily="34" charset="0"/>
              </a:rPr>
              <a:t> fond NRI 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1 mld. Kč NRI + min. 1 mld. soukromý investor</a:t>
            </a:r>
          </a:p>
          <a:p>
            <a:pPr marL="266700" indent="-2667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  <a:latin typeface="Arial Nova Light" panose="020B0304020202020204" pitchFamily="34" charset="0"/>
              </a:rPr>
              <a:t>Nákup hotových bytů a provoz v režimu DNB</a:t>
            </a:r>
          </a:p>
        </p:txBody>
      </p:sp>
      <p:cxnSp>
        <p:nvCxnSpPr>
          <p:cNvPr id="3" name="Přímá spojnice 2">
            <a:extLst>
              <a:ext uri="{FF2B5EF4-FFF2-40B4-BE49-F238E27FC236}">
                <a16:creationId xmlns:a16="http://schemas.microsoft.com/office/drawing/2014/main" id="{B37B3E60-23AB-C318-85BE-A0587CBDEDF4}"/>
              </a:ext>
            </a:extLst>
          </p:cNvPr>
          <p:cNvCxnSpPr>
            <a:cxnSpLocks/>
          </p:cNvCxnSpPr>
          <p:nvPr/>
        </p:nvCxnSpPr>
        <p:spPr>
          <a:xfrm>
            <a:off x="5814840" y="1940942"/>
            <a:ext cx="0" cy="3847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ástupný text 16">
            <a:extLst>
              <a:ext uri="{FF2B5EF4-FFF2-40B4-BE49-F238E27FC236}">
                <a16:creationId xmlns:a16="http://schemas.microsoft.com/office/drawing/2014/main" id="{4317C6BF-2D99-0CB1-EF03-F756E36BB12D}"/>
              </a:ext>
            </a:extLst>
          </p:cNvPr>
          <p:cNvSpPr txBox="1">
            <a:spLocks/>
          </p:cNvSpPr>
          <p:nvPr/>
        </p:nvSpPr>
        <p:spPr>
          <a:xfrm>
            <a:off x="330573" y="1166400"/>
            <a:ext cx="11429987" cy="4320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72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Char char="ü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 dirty="0">
                <a:solidFill>
                  <a:srgbClr val="FF7866"/>
                </a:solidFill>
                <a:latin typeface="Arial Nova Light" panose="020B0304020202020204" pitchFamily="34" charset="0"/>
              </a:rPr>
              <a:t>Finanční nástroje pro dostupné bydlení</a:t>
            </a:r>
          </a:p>
        </p:txBody>
      </p:sp>
    </p:spTree>
    <p:extLst>
      <p:ext uri="{BB962C8B-B14F-4D97-AF65-F5344CB8AC3E}">
        <p14:creationId xmlns:p14="http://schemas.microsoft.com/office/powerpoint/2010/main" val="95216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B135ABB-B389-11F3-4CC1-2EBD0A3051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solidFill>
                  <a:srgbClr val="EFE4D5"/>
                </a:solidFill>
              </a:rPr>
              <a:t>Agenda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9872C9EB-65AD-29B4-8A82-8A39C8F0C4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7189" y="1771042"/>
            <a:ext cx="637894" cy="438897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rgbClr val="EFE4D5"/>
                </a:solidFill>
              </a:rPr>
              <a:t>01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A7B8C1C2-87CC-84FD-73EF-F9A55D8E1F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56400" y="2347934"/>
            <a:ext cx="637894" cy="438897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rgbClr val="EFE4D5"/>
                </a:solidFill>
              </a:rPr>
              <a:t>02</a:t>
            </a:r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31440426-89AF-53EA-369A-944D3DEEAB1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56400" y="2924826"/>
            <a:ext cx="637894" cy="438897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rgbClr val="EFE4D5"/>
                </a:solidFill>
              </a:rPr>
              <a:t>03</a:t>
            </a: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4FECB974-DF4C-F2E6-2C87-73424703AD3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7189" y="3501718"/>
            <a:ext cx="637894" cy="438897"/>
          </a:xfrm>
        </p:spPr>
        <p:txBody>
          <a:bodyPr anchor="ctr">
            <a:normAutofit lnSpcReduction="10000"/>
          </a:bodyPr>
          <a:lstStyle/>
          <a:p>
            <a:r>
              <a:rPr lang="cs-CZ" dirty="0">
                <a:solidFill>
                  <a:srgbClr val="EFE4D5"/>
                </a:solidFill>
              </a:rPr>
              <a:t>04</a:t>
            </a:r>
          </a:p>
        </p:txBody>
      </p:sp>
      <p:sp>
        <p:nvSpPr>
          <p:cNvPr id="13" name="Zástupný text 12">
            <a:extLst>
              <a:ext uri="{FF2B5EF4-FFF2-40B4-BE49-F238E27FC236}">
                <a16:creationId xmlns:a16="http://schemas.microsoft.com/office/drawing/2014/main" id="{7084989B-BA80-40AD-E0C9-6F4BBDA47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10135" y="1745462"/>
            <a:ext cx="5855431" cy="451957"/>
          </a:xfrm>
        </p:spPr>
        <p:txBody>
          <a:bodyPr anchor="ctr"/>
          <a:lstStyle/>
          <a:p>
            <a:r>
              <a:rPr lang="cs-CZ" dirty="0">
                <a:solidFill>
                  <a:srgbClr val="EFE4D5"/>
                </a:solidFill>
              </a:rPr>
              <a:t>Potřeba dostupného bydlení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16EC16-4398-2E2B-C569-961D723AD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349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/>
              <a:t>2</a:t>
            </a:fld>
            <a:endParaRPr lang="cs-CZ" sz="800" dirty="0"/>
          </a:p>
        </p:txBody>
      </p:sp>
      <p:sp>
        <p:nvSpPr>
          <p:cNvPr id="14" name="Zástupný text 13">
            <a:extLst>
              <a:ext uri="{FF2B5EF4-FFF2-40B4-BE49-F238E27FC236}">
                <a16:creationId xmlns:a16="http://schemas.microsoft.com/office/drawing/2014/main" id="{97FEDE7D-448A-F70F-E4DA-07BAF1463FC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110135" y="2321536"/>
            <a:ext cx="5855431" cy="451957"/>
          </a:xfrm>
        </p:spPr>
        <p:txBody>
          <a:bodyPr anchor="ctr"/>
          <a:lstStyle/>
          <a:p>
            <a:r>
              <a:rPr lang="cs-CZ" dirty="0">
                <a:solidFill>
                  <a:srgbClr val="EFE4D5"/>
                </a:solidFill>
              </a:rPr>
              <a:t>Podmínky pro bytovou výstavbu</a:t>
            </a:r>
          </a:p>
        </p:txBody>
      </p:sp>
      <p:sp>
        <p:nvSpPr>
          <p:cNvPr id="15" name="Zástupný text 14">
            <a:extLst>
              <a:ext uri="{FF2B5EF4-FFF2-40B4-BE49-F238E27FC236}">
                <a16:creationId xmlns:a16="http://schemas.microsoft.com/office/drawing/2014/main" id="{E2EE1921-0AE1-3776-C3B6-0BEFC41D437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110135" y="2897610"/>
            <a:ext cx="5855431" cy="451957"/>
          </a:xfrm>
        </p:spPr>
        <p:txBody>
          <a:bodyPr anchor="ctr"/>
          <a:lstStyle/>
          <a:p>
            <a:r>
              <a:rPr lang="cs-CZ" dirty="0">
                <a:solidFill>
                  <a:srgbClr val="EFE4D5"/>
                </a:solidFill>
              </a:rPr>
              <a:t>Podpora dostupného nájemního bydlení</a:t>
            </a:r>
          </a:p>
        </p:txBody>
      </p:sp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7ED0C179-0E7C-F83E-AA14-AEC9749A322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0135" y="3473684"/>
            <a:ext cx="5855431" cy="451957"/>
          </a:xfrm>
        </p:spPr>
        <p:txBody>
          <a:bodyPr anchor="ctr"/>
          <a:lstStyle/>
          <a:p>
            <a:r>
              <a:rPr lang="cs-CZ" dirty="0">
                <a:solidFill>
                  <a:srgbClr val="EFE4D5"/>
                </a:solidFill>
              </a:rPr>
              <a:t>Bytové společnosti s omezeným ziskem</a:t>
            </a:r>
          </a:p>
        </p:txBody>
      </p:sp>
    </p:spTree>
    <p:extLst>
      <p:ext uri="{BB962C8B-B14F-4D97-AF65-F5344CB8AC3E}">
        <p14:creationId xmlns:p14="http://schemas.microsoft.com/office/powerpoint/2010/main" val="24091020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87FE459-2CB7-9D68-937E-CCB84785DD2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04</a:t>
            </a:r>
            <a:endParaRPr lang="cs-CZ" sz="2000" b="0" dirty="0">
              <a:latin typeface="Arial Nova Light" panose="020B03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EC9CC7-16E1-1B5A-C8A9-4CFE074C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421" y="633782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rgbClr val="EFE4D5"/>
                </a:solidFill>
              </a:rPr>
              <a:pPr/>
              <a:t>20</a:t>
            </a:fld>
            <a:endParaRPr lang="cs-CZ" sz="800" dirty="0">
              <a:solidFill>
                <a:srgbClr val="EFE4D5"/>
              </a:solidFill>
            </a:endParaRPr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4EB53652-9950-178E-0A85-869BC2D9A3E8}"/>
              </a:ext>
            </a:extLst>
          </p:cNvPr>
          <p:cNvSpPr txBox="1">
            <a:spLocks/>
          </p:cNvSpPr>
          <p:nvPr/>
        </p:nvSpPr>
        <p:spPr>
          <a:xfrm>
            <a:off x="2311200" y="2037600"/>
            <a:ext cx="9321718" cy="906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None/>
              <a:defRPr sz="3600" b="1" i="0" kern="1200">
                <a:solidFill>
                  <a:srgbClr val="EFE4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latin typeface="Arial Black" panose="020B0A04020102020204" pitchFamily="34" charset="0"/>
              </a:rPr>
              <a:t>Bytové společnosti </a:t>
            </a:r>
            <a:br>
              <a:rPr lang="cs-CZ" sz="3200" dirty="0">
                <a:latin typeface="Arial Black" panose="020B0A04020102020204" pitchFamily="34" charset="0"/>
              </a:rPr>
            </a:br>
            <a:r>
              <a:rPr lang="cs-CZ" sz="3200" dirty="0">
                <a:latin typeface="Arial Black" panose="020B0A04020102020204" pitchFamily="34" charset="0"/>
              </a:rPr>
              <a:t>s omezeným ziskem</a:t>
            </a:r>
            <a:endParaRPr lang="cs-CZ" sz="2000" b="0" dirty="0">
              <a:solidFill>
                <a:srgbClr val="FF7866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693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ástupný text 23">
            <a:extLst>
              <a:ext uri="{FF2B5EF4-FFF2-40B4-BE49-F238E27FC236}">
                <a16:creationId xmlns:a16="http://schemas.microsoft.com/office/drawing/2014/main" id="{61C3678F-3385-EC27-CFA6-EFB185DFD4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sz="3600">
                <a:solidFill>
                  <a:srgbClr val="F7F1EA"/>
                </a:solidFill>
                <a:latin typeface="Arial Black" panose="020B0A04020102020204" pitchFamily="34" charset="0"/>
              </a:rPr>
              <a:t>NERV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4DC231E-8F0B-6643-D721-1C388D63C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349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/>
              <a:pPr/>
              <a:t>21</a:t>
            </a:fld>
            <a:endParaRPr lang="cs-CZ" sz="800"/>
          </a:p>
        </p:txBody>
      </p:sp>
      <p:sp>
        <p:nvSpPr>
          <p:cNvPr id="25" name="Zástupný text 24">
            <a:extLst>
              <a:ext uri="{FF2B5EF4-FFF2-40B4-BE49-F238E27FC236}">
                <a16:creationId xmlns:a16="http://schemas.microsoft.com/office/drawing/2014/main" id="{C589C5CD-DB62-D5FE-F670-865299B4D60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Doporučení č. 6.: </a:t>
            </a:r>
            <a:r>
              <a:rPr lang="cs-CZ" sz="1800" b="1" i="1" dirty="0">
                <a:solidFill>
                  <a:schemeClr val="accent1"/>
                </a:solidFill>
                <a:latin typeface="Arial Nova" panose="020B0504020202020204" pitchFamily="34" charset="0"/>
              </a:rPr>
              <a:t>Legislativně ukotvit a systematicky podporovat neziskové bytové společnosti.</a:t>
            </a:r>
          </a:p>
          <a:p>
            <a:endParaRPr lang="cs-CZ" sz="1800" i="1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r>
              <a:rPr lang="cs-CZ" sz="1800" i="1" dirty="0">
                <a:solidFill>
                  <a:srgbClr val="F7F1EA"/>
                </a:solidFill>
                <a:latin typeface="Arial Nova Light" panose="020B0304020202020204" pitchFamily="34" charset="0"/>
              </a:rPr>
              <a:t>Po vzoru dalších evropských zemí přijmout zákonnou úpravu bytových společností s omezeným ziskem poskytujících stabilní a finančně dostupné nájemní bydlení.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5DFC05D9-042C-9EE0-F04F-5A1021C2169D}"/>
              </a:ext>
            </a:extLst>
          </p:cNvPr>
          <p:cNvSpPr txBox="1"/>
          <p:nvPr/>
        </p:nvSpPr>
        <p:spPr>
          <a:xfrm>
            <a:off x="3295859" y="3747522"/>
            <a:ext cx="345199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000" dirty="0">
                <a:solidFill>
                  <a:srgbClr val="F7F1EA"/>
                </a:solidFill>
                <a:latin typeface="Arial Nova Light" panose="020B0304020202020204" pitchFamily="34" charset="0"/>
              </a:rPr>
              <a:t>NERV (2024). Dvanáct klíčových opatření pro posílení dostupnosti bydlení v České republice.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C21574D-6940-B4C4-AB86-3EDFD964E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781" y="0"/>
            <a:ext cx="4981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005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20C5F-FDB5-100B-4052-1C7545DB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421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/>
              <a:pPr/>
              <a:t>22</a:t>
            </a:fld>
            <a:endParaRPr lang="cs-CZ" sz="800" dirty="0"/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157D8FE7-6983-CD6D-9768-E64EF61ED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800" y="644399"/>
            <a:ext cx="11433600" cy="849812"/>
          </a:xfrm>
        </p:spPr>
        <p:txBody>
          <a:bodyPr>
            <a:normAutofit/>
          </a:bodyPr>
          <a:lstStyle/>
          <a:p>
            <a:r>
              <a:rPr lang="cs-CZ" dirty="0"/>
              <a:t>Neziskové a omezeně ziskové bytové společnosti </a:t>
            </a:r>
            <a:r>
              <a:rPr lang="en-US" dirty="0"/>
              <a:t>v za</a:t>
            </a:r>
            <a:r>
              <a:rPr lang="cs-CZ" dirty="0"/>
              <a:t>hraničí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372C1146-33C1-4902-CB43-5034A0A322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507689"/>
              </p:ext>
            </p:extLst>
          </p:nvPr>
        </p:nvGraphicFramePr>
        <p:xfrm>
          <a:off x="1890712" y="1418897"/>
          <a:ext cx="8410575" cy="46855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CB72B586-98BB-A182-ECE6-5B2DABA3027C}"/>
              </a:ext>
            </a:extLst>
          </p:cNvPr>
          <p:cNvSpPr txBox="1"/>
          <p:nvPr/>
        </p:nvSpPr>
        <p:spPr>
          <a:xfrm>
            <a:off x="8373439" y="6320112"/>
            <a:ext cx="3376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Vlastní průzkum MMR</a:t>
            </a:r>
          </a:p>
        </p:txBody>
      </p:sp>
    </p:spTree>
    <p:extLst>
      <p:ext uri="{BB962C8B-B14F-4D97-AF65-F5344CB8AC3E}">
        <p14:creationId xmlns:p14="http://schemas.microsoft.com/office/powerpoint/2010/main" val="3899170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D20C5F-FDB5-100B-4052-1C7545DBA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23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661EA3E-D9D7-E118-C849-BE9AEC22E507}"/>
              </a:ext>
            </a:extLst>
          </p:cNvPr>
          <p:cNvSpPr txBox="1"/>
          <p:nvPr/>
        </p:nvSpPr>
        <p:spPr>
          <a:xfrm>
            <a:off x="1947862" y="2333325"/>
            <a:ext cx="8328747" cy="258532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FF7866"/>
                </a:solidFill>
                <a:latin typeface="Arial Nova" panose="020B0504020202020204" pitchFamily="34" charset="0"/>
              </a:rPr>
              <a:t>Klien</a:t>
            </a:r>
            <a:r>
              <a:rPr lang="cs-CZ" b="1" dirty="0">
                <a:solidFill>
                  <a:srgbClr val="FF7866"/>
                </a:solidFill>
                <a:latin typeface="Arial Nova" panose="020B0504020202020204" pitchFamily="34" charset="0"/>
              </a:rPr>
              <a:t> et al. (2023):</a:t>
            </a:r>
          </a:p>
          <a:p>
            <a:r>
              <a:rPr lang="cs-CZ" i="1" dirty="0">
                <a:solidFill>
                  <a:srgbClr val="005A75"/>
                </a:solidFill>
                <a:latin typeface="Arial Nova Light" panose="020B0304020202020204" pitchFamily="34" charset="0"/>
              </a:rPr>
              <a:t>Zvýšení podílu bytů (v rakouských regionech) ve správě LPHA o 10 % vede k průměrnému snížení komerčního nájemného o 0,3–0,4 €/m</a:t>
            </a:r>
            <a:r>
              <a:rPr lang="cs-CZ" i="1" baseline="30000" dirty="0">
                <a:solidFill>
                  <a:srgbClr val="005A75"/>
                </a:solidFill>
                <a:latin typeface="Arial Nova Light" panose="020B0304020202020204" pitchFamily="34" charset="0"/>
              </a:rPr>
              <a:t>2</a:t>
            </a:r>
            <a:r>
              <a:rPr lang="cs-CZ" i="1" dirty="0">
                <a:solidFill>
                  <a:srgbClr val="005A75"/>
                </a:solidFill>
                <a:latin typeface="Arial Nova Light" panose="020B0304020202020204" pitchFamily="34" charset="0"/>
              </a:rPr>
              <a:t>. Byty ve správě LPHA současně zvyšují průměrnou kvalitu nájemní bydlení.</a:t>
            </a:r>
          </a:p>
          <a:p>
            <a:endParaRPr lang="cs-CZ" dirty="0">
              <a:latin typeface="Arial Nova Light" panose="020B0304020202020204" pitchFamily="34" charset="0"/>
            </a:endParaRPr>
          </a:p>
          <a:p>
            <a:endParaRPr lang="cs-CZ" dirty="0">
              <a:latin typeface="Arial Nova Light" panose="020B0304020202020204" pitchFamily="34" charset="0"/>
            </a:endParaRPr>
          </a:p>
          <a:p>
            <a:r>
              <a:rPr lang="cs-CZ" b="1" dirty="0" err="1">
                <a:solidFill>
                  <a:srgbClr val="FF7866"/>
                </a:solidFill>
                <a:latin typeface="Arial Nova" panose="020B0504020202020204" pitchFamily="34" charset="0"/>
              </a:rPr>
              <a:t>Klien</a:t>
            </a:r>
            <a:r>
              <a:rPr lang="cs-CZ" b="1" dirty="0">
                <a:solidFill>
                  <a:srgbClr val="FF7866"/>
                </a:solidFill>
                <a:latin typeface="Arial Nova" panose="020B0504020202020204" pitchFamily="34" charset="0"/>
              </a:rPr>
              <a:t> &amp; </a:t>
            </a:r>
            <a:r>
              <a:rPr lang="cs-CZ" b="1" dirty="0" err="1">
                <a:solidFill>
                  <a:srgbClr val="FF7866"/>
                </a:solidFill>
                <a:latin typeface="Arial Nova" panose="020B0504020202020204" pitchFamily="34" charset="0"/>
              </a:rPr>
              <a:t>Streicher</a:t>
            </a:r>
            <a:r>
              <a:rPr lang="cs-CZ" b="1" dirty="0">
                <a:solidFill>
                  <a:srgbClr val="FF7866"/>
                </a:solidFill>
                <a:latin typeface="Arial Nova" panose="020B0504020202020204" pitchFamily="34" charset="0"/>
              </a:rPr>
              <a:t> (2021):</a:t>
            </a:r>
          </a:p>
          <a:p>
            <a:r>
              <a:rPr lang="cs-CZ" i="1" dirty="0">
                <a:solidFill>
                  <a:srgbClr val="005A75"/>
                </a:solidFill>
                <a:latin typeface="Arial Nova Light" panose="020B0304020202020204" pitchFamily="34" charset="0"/>
              </a:rPr>
              <a:t>Sektor omezeně ziskových poskytovatelů nájemního bydlení v Rakousku přidává cca 1 mld. € ročně k národnímu HDP Rakouska.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05984B40-2409-50AE-0050-EF0CC5D2A96E}"/>
              </a:ext>
            </a:extLst>
          </p:cNvPr>
          <p:cNvSpPr txBox="1"/>
          <p:nvPr/>
        </p:nvSpPr>
        <p:spPr>
          <a:xfrm>
            <a:off x="588959" y="990559"/>
            <a:ext cx="1495425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0" b="1">
                <a:solidFill>
                  <a:srgbClr val="FF7866"/>
                </a:solidFill>
              </a:rPr>
              <a:t>“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157D8FE7-6983-CD6D-9768-E64EF61EDF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6800" y="644398"/>
            <a:ext cx="11433600" cy="1565401"/>
          </a:xfrm>
        </p:spPr>
        <p:txBody>
          <a:bodyPr>
            <a:normAutofit/>
          </a:bodyPr>
          <a:lstStyle/>
          <a:p>
            <a:r>
              <a:rPr lang="cs-CZ" dirty="0"/>
              <a:t>Potenciální přínosy</a:t>
            </a:r>
          </a:p>
        </p:txBody>
      </p:sp>
    </p:spTree>
    <p:extLst>
      <p:ext uri="{BB962C8B-B14F-4D97-AF65-F5344CB8AC3E}">
        <p14:creationId xmlns:p14="http://schemas.microsoft.com/office/powerpoint/2010/main" val="35777655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BSOZ pro ČR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24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AA439B7-FABF-357C-B2A7-95D93D1EB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99" y="1598400"/>
            <a:ext cx="11176117" cy="436919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Specifický právní statut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Zřizovatelem/vlastníkem jakákoliv veřejná či soukromá osoba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Využití stávajících právních forem s dílčí úpravou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Možnost zapojení soukromého sektoru</a:t>
            </a:r>
          </a:p>
          <a:p>
            <a:pPr>
              <a:lnSpc>
                <a:spcPct val="250000"/>
              </a:lnSpc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Návazný systém efektivního veřejného financování a technické a metodické podpory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Arial Nova Light" panose="020B03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Arial Nova Light" panose="020B0304020202020204" pitchFamily="34" charset="0"/>
            </a:endParaRPr>
          </a:p>
        </p:txBody>
      </p:sp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84E3BCA2-B3AA-700F-B3CE-563AAFD38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644" y="1880482"/>
            <a:ext cx="541744" cy="405352"/>
          </a:xfrm>
          <a:prstGeom prst="rect">
            <a:avLst/>
          </a:prstGeom>
        </p:spPr>
      </p:pic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3C3CEC9F-18B9-60C8-61CA-1F3814913D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253" y="2718492"/>
            <a:ext cx="541744" cy="405352"/>
          </a:xfrm>
          <a:prstGeom prst="rect">
            <a:avLst/>
          </a:prstGeom>
        </p:spPr>
      </p:pic>
      <p:pic>
        <p:nvPicPr>
          <p:cNvPr id="8" name="Grafický objekt 7">
            <a:extLst>
              <a:ext uri="{FF2B5EF4-FFF2-40B4-BE49-F238E27FC236}">
                <a16:creationId xmlns:a16="http://schemas.microsoft.com/office/drawing/2014/main" id="{A411C9AB-CD4A-1C6C-3F88-B9C1092889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644" y="3556502"/>
            <a:ext cx="541744" cy="405352"/>
          </a:xfrm>
          <a:prstGeom prst="rect">
            <a:avLst/>
          </a:prstGeom>
        </p:spPr>
      </p:pic>
      <p:pic>
        <p:nvPicPr>
          <p:cNvPr id="9" name="Grafický objekt 8">
            <a:extLst>
              <a:ext uri="{FF2B5EF4-FFF2-40B4-BE49-F238E27FC236}">
                <a16:creationId xmlns:a16="http://schemas.microsoft.com/office/drawing/2014/main" id="{F5090BAA-CD15-A5B1-EB57-3C629A450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644" y="4394512"/>
            <a:ext cx="541744" cy="405352"/>
          </a:xfrm>
          <a:prstGeom prst="rect">
            <a:avLst/>
          </a:prstGeom>
        </p:spPr>
      </p:pic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D23FAB33-BF1E-7065-BFCD-61F396AEB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9644" y="5232523"/>
            <a:ext cx="541744" cy="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259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BSOZ pro ČR:</a:t>
            </a:r>
            <a:r>
              <a:rPr lang="cs-CZ" dirty="0">
                <a:solidFill>
                  <a:schemeClr val="accent1"/>
                </a:solidFill>
                <a:latin typeface="Arial Nova" panose="020B0504020202020204" pitchFamily="34" charset="0"/>
              </a:rPr>
              <a:t> Dva typy</a:t>
            </a:r>
            <a:endParaRPr lang="cs-CZ" dirty="0">
              <a:latin typeface="Arial Nova" panose="020B05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99529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25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AA439B7-FABF-357C-B2A7-95D93D1EB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59814" y="4087873"/>
            <a:ext cx="4320514" cy="656113"/>
          </a:xfrm>
        </p:spPr>
        <p:txBody>
          <a:bodyPr>
            <a:normAutofit/>
          </a:bodyPr>
          <a:lstStyle/>
          <a:p>
            <a:pPr algn="ctr"/>
            <a:r>
              <a:rPr lang="cs-CZ" sz="1800" dirty="0">
                <a:latin typeface="Arial Nova Light" panose="020B0304020202020204" pitchFamily="34" charset="0"/>
              </a:rPr>
              <a:t>Nájemní BSOZ </a:t>
            </a:r>
            <a:br>
              <a:rPr lang="cs-CZ" sz="1800" dirty="0">
                <a:latin typeface="Arial Nova Light" panose="020B0304020202020204" pitchFamily="34" charset="0"/>
              </a:rPr>
            </a:br>
            <a:r>
              <a:rPr lang="cs-CZ" sz="1800" dirty="0">
                <a:latin typeface="Arial Nova Light" panose="020B0304020202020204" pitchFamily="34" charset="0"/>
              </a:rPr>
              <a:t>(s.r.o. / a.s.)</a:t>
            </a:r>
          </a:p>
          <a:p>
            <a:pPr algn="ctr"/>
            <a:endParaRPr lang="cs-CZ" sz="1800" dirty="0">
              <a:latin typeface="Arial Nova Light" panose="020B0304020202020204" pitchFamily="34" charset="0"/>
            </a:endParaRPr>
          </a:p>
          <a:p>
            <a:pPr algn="ctr"/>
            <a:endParaRPr lang="cs-CZ" sz="1800" dirty="0">
              <a:latin typeface="Arial Nova Light" panose="020B0304020202020204" pitchFamily="34" charset="0"/>
            </a:endParaRPr>
          </a:p>
          <a:p>
            <a:pPr algn="ctr"/>
            <a:endParaRPr lang="cs-CZ" sz="1800" dirty="0">
              <a:latin typeface="Arial Nova Light" panose="020B0304020202020204" pitchFamily="34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CAB0193-0CE5-3E18-BA0D-24E267C45886}"/>
              </a:ext>
            </a:extLst>
          </p:cNvPr>
          <p:cNvSpPr txBox="1"/>
          <p:nvPr/>
        </p:nvSpPr>
        <p:spPr>
          <a:xfrm>
            <a:off x="390694" y="4087873"/>
            <a:ext cx="6094638" cy="656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>
                <a:solidFill>
                  <a:srgbClr val="005A75"/>
                </a:solidFill>
                <a:latin typeface="Arial Nova Light" panose="020B0304020202020204" pitchFamily="34" charset="0"/>
                <a:cs typeface="Arial" panose="020B0604020202020204" pitchFamily="34" charset="0"/>
              </a:defRPr>
            </a:lvl1pPr>
            <a:lvl2pPr marL="685800" indent="-360000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cs-CZ" dirty="0"/>
              <a:t>Členské BSOZ</a:t>
            </a:r>
            <a:br>
              <a:rPr lang="cs-CZ" dirty="0"/>
            </a:br>
            <a:r>
              <a:rPr lang="cs-CZ" dirty="0"/>
              <a:t>(bytová družstva)</a:t>
            </a:r>
          </a:p>
          <a:p>
            <a:pPr algn="ctr"/>
            <a:endParaRPr lang="cs-CZ" dirty="0"/>
          </a:p>
        </p:txBody>
      </p:sp>
      <p:pic>
        <p:nvPicPr>
          <p:cNvPr id="11" name="Grafický objekt 10" descr="Budova obrys">
            <a:extLst>
              <a:ext uri="{FF2B5EF4-FFF2-40B4-BE49-F238E27FC236}">
                <a16:creationId xmlns:a16="http://schemas.microsoft.com/office/drawing/2014/main" id="{75A6C284-D4CC-9C65-8217-9E0FE32FE1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96763" y="2076101"/>
            <a:ext cx="2082500" cy="2082500"/>
          </a:xfrm>
          <a:prstGeom prst="rect">
            <a:avLst/>
          </a:prstGeom>
        </p:spPr>
      </p:pic>
      <p:pic>
        <p:nvPicPr>
          <p:cNvPr id="14" name="Grafický objekt 13" descr="Město obrys">
            <a:extLst>
              <a:ext uri="{FF2B5EF4-FFF2-40B4-BE49-F238E27FC236}">
                <a16:creationId xmlns:a16="http://schemas.microsoft.com/office/drawing/2014/main" id="{AA9038C5-FD29-2AAF-8197-B39DE32834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157" y="2022068"/>
            <a:ext cx="2339828" cy="23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BSOZ pro ČR: </a:t>
            </a:r>
            <a:r>
              <a:rPr lang="cs-CZ" dirty="0">
                <a:solidFill>
                  <a:srgbClr val="FF7866"/>
                </a:solidFill>
                <a:latin typeface="Arial Nova" panose="020B0504020202020204" pitchFamily="34" charset="0"/>
              </a:rPr>
              <a:t>7 funkčních principů</a:t>
            </a:r>
            <a:endParaRPr lang="cs-CZ" u="sng" dirty="0">
              <a:latin typeface="Arial Nova" panose="020B05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8765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26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7AA439B7-FABF-357C-B2A7-95D93D1EB33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16799" y="1598400"/>
            <a:ext cx="11176117" cy="480240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Zákaz privatizace nebo spekulace s dostupnými byty.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Pronájem bydlení za nákladové nájemné.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Dlouhodobé (5 let s opcí) nebo trvalé nájemní smlouvy.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Omezení výnosu investorů (3–4 % </a:t>
            </a:r>
            <a:r>
              <a:rPr lang="cs-CZ" sz="1800" dirty="0" err="1">
                <a:latin typeface="Arial Nova Light" panose="020B0304020202020204" pitchFamily="34" charset="0"/>
              </a:rPr>
              <a:t>p.a</a:t>
            </a:r>
            <a:r>
              <a:rPr lang="cs-CZ" sz="1800" dirty="0">
                <a:latin typeface="Arial Nova Light" panose="020B0304020202020204" pitchFamily="34" charset="0"/>
              </a:rPr>
              <a:t>.) + povinnost reinvestovat zbylý zisk do další výstavby.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Financování založeno na dlouhodobých návratných finančních nástrojích (úvěry na 40+ let).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Možnost poskytnout veřejné pozemky za zvýhodněných podmínek (veřejný zájem).</a:t>
            </a:r>
          </a:p>
          <a:p>
            <a:pPr marL="342900" indent="-342900">
              <a:lnSpc>
                <a:spcPct val="150000"/>
              </a:lnSpc>
              <a:spcAft>
                <a:spcPts val="1200"/>
              </a:spcAft>
              <a:buFont typeface="+mj-lt"/>
              <a:buAutoNum type="arabicParenR"/>
            </a:pPr>
            <a:r>
              <a:rPr lang="cs-CZ" sz="1800" dirty="0">
                <a:latin typeface="Arial Nova Light" panose="020B0304020202020204" pitchFamily="34" charset="0"/>
              </a:rPr>
              <a:t>Pravidelná nezávislá kontrola, porušení pravidel finančně penalizováno.</a:t>
            </a:r>
          </a:p>
        </p:txBody>
      </p:sp>
    </p:spTree>
    <p:extLst>
      <p:ext uri="{BB962C8B-B14F-4D97-AF65-F5344CB8AC3E}">
        <p14:creationId xmlns:p14="http://schemas.microsoft.com/office/powerpoint/2010/main" val="26982777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venku, obloha, strom, budova&#10;&#10;Popis byl vytvořen automaticky">
            <a:extLst>
              <a:ext uri="{FF2B5EF4-FFF2-40B4-BE49-F238E27FC236}">
                <a16:creationId xmlns:a16="http://schemas.microsoft.com/office/drawing/2014/main" id="{92D305C7-677D-5EAC-0C51-588079916A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8572500" cy="6858000"/>
          </a:xfrm>
          <a:prstGeom prst="rect">
            <a:avLst/>
          </a:prstGeom>
        </p:spPr>
      </p:pic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EFAF95E1-3383-6595-211B-050DA2E0C295}"/>
              </a:ext>
            </a:extLst>
          </p:cNvPr>
          <p:cNvCxnSpPr>
            <a:cxnSpLocks/>
          </p:cNvCxnSpPr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Obrázek 13" descr="Obsah obrázku budova, pes, venku, veranda&#10;&#10;Popis byl vytvořen automaticky">
            <a:extLst>
              <a:ext uri="{FF2B5EF4-FFF2-40B4-BE49-F238E27FC236}">
                <a16:creationId xmlns:a16="http://schemas.microsoft.com/office/drawing/2014/main" id="{C4C6F98D-B299-45C5-0F6F-011E048299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0"/>
            <a:ext cx="6858000" cy="685800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52FE83C7-E66B-6A15-89EB-3310572E9E43}"/>
              </a:ext>
            </a:extLst>
          </p:cNvPr>
          <p:cNvSpPr txBox="1"/>
          <p:nvPr/>
        </p:nvSpPr>
        <p:spPr>
          <a:xfrm>
            <a:off x="8543922" y="6455188"/>
            <a:ext cx="26349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" panose="020B0504020202020204" pitchFamily="34" charset="0"/>
              </a:rPr>
              <a:t>Zdroj: La </a:t>
            </a:r>
            <a:r>
              <a:rPr lang="cs-CZ" sz="900" dirty="0" err="1">
                <a:solidFill>
                  <a:srgbClr val="005A75"/>
                </a:solidFill>
                <a:latin typeface="Arial Nova" panose="020B0504020202020204" pitchFamily="34" charset="0"/>
              </a:rPr>
              <a:t>Balma</a:t>
            </a:r>
            <a:r>
              <a:rPr lang="cs-CZ" sz="900" dirty="0">
                <a:solidFill>
                  <a:srgbClr val="005A75"/>
                </a:solidFill>
                <a:latin typeface="Arial Nova" panose="020B0504020202020204" pitchFamily="34" charset="0"/>
              </a:rPr>
              <a:t>, Barcelona</a:t>
            </a:r>
          </a:p>
        </p:txBody>
      </p:sp>
    </p:spTree>
    <p:extLst>
      <p:ext uri="{BB962C8B-B14F-4D97-AF65-F5344CB8AC3E}">
        <p14:creationId xmlns:p14="http://schemas.microsoft.com/office/powerpoint/2010/main" val="2711385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>
            <a:extLst>
              <a:ext uri="{FF2B5EF4-FFF2-40B4-BE49-F238E27FC236}">
                <a16:creationId xmlns:a16="http://schemas.microsoft.com/office/drawing/2014/main" id="{973DC635-CFF5-564F-059F-CF0AAB3FE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5DA3DFD0-C21D-1E1E-8637-C43C7130095A}"/>
              </a:ext>
            </a:extLst>
          </p:cNvPr>
          <p:cNvSpPr txBox="1"/>
          <p:nvPr/>
        </p:nvSpPr>
        <p:spPr>
          <a:xfrm>
            <a:off x="8478983" y="6455188"/>
            <a:ext cx="327141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chemeClr val="bg2"/>
                </a:solidFill>
                <a:latin typeface="Arial Nova" panose="020B0504020202020204" pitchFamily="34" charset="0"/>
              </a:rPr>
              <a:t>Zdroj: </a:t>
            </a:r>
            <a:r>
              <a:rPr lang="cs-CZ" sz="900" dirty="0" err="1">
                <a:solidFill>
                  <a:schemeClr val="bg2"/>
                </a:solidFill>
                <a:latin typeface="Arial Nova" panose="020B0504020202020204" pitchFamily="34" charset="0"/>
              </a:rPr>
              <a:t>Wohnprojekt</a:t>
            </a:r>
            <a:r>
              <a:rPr lang="cs-CZ" sz="900" dirty="0">
                <a:solidFill>
                  <a:schemeClr val="bg2"/>
                </a:solidFill>
                <a:latin typeface="Arial Nova" panose="020B0504020202020204" pitchFamily="34" charset="0"/>
              </a:rPr>
              <a:t> </a:t>
            </a:r>
            <a:r>
              <a:rPr lang="cs-CZ" sz="900" dirty="0" err="1">
                <a:solidFill>
                  <a:schemeClr val="bg2"/>
                </a:solidFill>
                <a:latin typeface="Arial Nova" panose="020B0504020202020204" pitchFamily="34" charset="0"/>
              </a:rPr>
              <a:t>Wien</a:t>
            </a:r>
            <a:endParaRPr lang="cs-CZ" sz="900" dirty="0">
              <a:solidFill>
                <a:schemeClr val="bg2"/>
              </a:solidFill>
              <a:latin typeface="Arial Nova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5453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cký objekt 3" descr="Rodina se dvěma dětmi obrys">
            <a:extLst>
              <a:ext uri="{FF2B5EF4-FFF2-40B4-BE49-F238E27FC236}">
                <a16:creationId xmlns:a16="http://schemas.microsoft.com/office/drawing/2014/main" id="{4BECAB37-7FE4-E259-54A8-B9E85E11AC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842925" y="419249"/>
            <a:ext cx="2339829" cy="2339829"/>
          </a:xfrm>
          <a:prstGeom prst="rect">
            <a:avLst/>
          </a:prstGeom>
        </p:spPr>
      </p:pic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2EA2258-C711-2AE4-140E-7B8CD7BC5F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u="sng" dirty="0">
                <a:latin typeface="Arial Nova"/>
                <a:cs typeface="Arial"/>
              </a:rPr>
              <a:t>Přínosy pro</a:t>
            </a:r>
            <a:r>
              <a:rPr lang="cs-CZ" dirty="0">
                <a:latin typeface="Arial Nova"/>
                <a:cs typeface="Arial"/>
              </a:rPr>
              <a:t> </a:t>
            </a:r>
            <a:r>
              <a:rPr lang="cs-CZ" dirty="0">
                <a:solidFill>
                  <a:schemeClr val="accent1"/>
                </a:solidFill>
                <a:latin typeface="Arial Nova"/>
                <a:cs typeface="Arial"/>
              </a:rPr>
              <a:t>domácnosti</a:t>
            </a:r>
            <a:endParaRPr lang="cs-CZ" dirty="0">
              <a:solidFill>
                <a:schemeClr val="accent1"/>
              </a:solidFill>
              <a:latin typeface="Arial Nova" panose="020B0504020202020204" pitchFamily="34" charset="0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766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29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Zástupný text 9">
            <a:extLst>
              <a:ext uri="{FF2B5EF4-FFF2-40B4-BE49-F238E27FC236}">
                <a16:creationId xmlns:a16="http://schemas.microsoft.com/office/drawing/2014/main" id="{28407F34-65DC-8C34-CE6C-F0009CC21423}"/>
              </a:ext>
            </a:extLst>
          </p:cNvPr>
          <p:cNvSpPr txBox="1">
            <a:spLocks/>
          </p:cNvSpPr>
          <p:nvPr/>
        </p:nvSpPr>
        <p:spPr>
          <a:xfrm>
            <a:off x="316799" y="1600500"/>
            <a:ext cx="11176117" cy="436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Finančně dostupné, férové a časově stabilní bydlení.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Možnost investovat ušetřené finance za bydlení.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Stálé dostupné bydlení výměnou za členský vklad. Vložené finance neztrácejí na hodnotě.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Nejlepší alternativa k tržním formám bydlení.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Reálný zájem bude ověřen sociologickým šetřením.</a:t>
            </a:r>
          </a:p>
        </p:txBody>
      </p:sp>
      <p:pic>
        <p:nvPicPr>
          <p:cNvPr id="20" name="Grafický objekt 1">
            <a:extLst>
              <a:ext uri="{FF2B5EF4-FFF2-40B4-BE49-F238E27FC236}">
                <a16:creationId xmlns:a16="http://schemas.microsoft.com/office/drawing/2014/main" id="{7ADE7CCF-D6B6-EA07-DD9F-D87088246C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841" y="1589164"/>
            <a:ext cx="541744" cy="405352"/>
          </a:xfrm>
          <a:prstGeom prst="rect">
            <a:avLst/>
          </a:prstGeom>
        </p:spPr>
      </p:pic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FB05B383-886F-3290-F8B1-E3E20A5043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841" y="2440381"/>
            <a:ext cx="541744" cy="405352"/>
          </a:xfrm>
          <a:prstGeom prst="rect">
            <a:avLst/>
          </a:prstGeom>
        </p:spPr>
      </p:pic>
      <p:pic>
        <p:nvPicPr>
          <p:cNvPr id="24" name="Grafický objekt 7">
            <a:extLst>
              <a:ext uri="{FF2B5EF4-FFF2-40B4-BE49-F238E27FC236}">
                <a16:creationId xmlns:a16="http://schemas.microsoft.com/office/drawing/2014/main" id="{9F7E27F1-649D-2B7D-4F44-5A694F21DC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0841" y="3291598"/>
            <a:ext cx="541744" cy="405352"/>
          </a:xfrm>
          <a:prstGeom prst="rect">
            <a:avLst/>
          </a:prstGeom>
        </p:spPr>
      </p:pic>
      <p:pic>
        <p:nvPicPr>
          <p:cNvPr id="26" name="Grafický objekt 8">
            <a:extLst>
              <a:ext uri="{FF2B5EF4-FFF2-40B4-BE49-F238E27FC236}">
                <a16:creationId xmlns:a16="http://schemas.microsoft.com/office/drawing/2014/main" id="{4DF85CC6-F0F5-0AAD-173C-B5B8AF7624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457" y="4142815"/>
            <a:ext cx="541744" cy="405352"/>
          </a:xfrm>
          <a:prstGeom prst="rect">
            <a:avLst/>
          </a:prstGeom>
        </p:spPr>
      </p:pic>
      <p:pic>
        <p:nvPicPr>
          <p:cNvPr id="3" name="Grafický objekt 8">
            <a:extLst>
              <a:ext uri="{FF2B5EF4-FFF2-40B4-BE49-F238E27FC236}">
                <a16:creationId xmlns:a16="http://schemas.microsoft.com/office/drawing/2014/main" id="{D190A62B-5EA0-3D04-F769-AD8F924D78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457" y="4994032"/>
            <a:ext cx="541744" cy="4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63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4EC9CC7-16E1-1B5A-C8A9-4CFE074C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349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rgbClr val="EFE4D5"/>
                </a:solidFill>
              </a:rPr>
              <a:pPr/>
              <a:t>3</a:t>
            </a:fld>
            <a:endParaRPr lang="cs-CZ" sz="800">
              <a:solidFill>
                <a:srgbClr val="EFE4D5"/>
              </a:solidFill>
            </a:endParaRPr>
          </a:p>
        </p:txBody>
      </p:sp>
      <p:sp>
        <p:nvSpPr>
          <p:cNvPr id="9" name="Zástupný text 3">
            <a:extLst>
              <a:ext uri="{FF2B5EF4-FFF2-40B4-BE49-F238E27FC236}">
                <a16:creationId xmlns:a16="http://schemas.microsoft.com/office/drawing/2014/main" id="{C9DC5D53-7F29-4977-44C8-1BA3B5DED9D5}"/>
              </a:ext>
            </a:extLst>
          </p:cNvPr>
          <p:cNvSpPr txBox="1">
            <a:spLocks/>
          </p:cNvSpPr>
          <p:nvPr/>
        </p:nvSpPr>
        <p:spPr>
          <a:xfrm>
            <a:off x="266400" y="1501200"/>
            <a:ext cx="2178000" cy="2015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None/>
              <a:defRPr sz="12500" b="1" i="0" kern="1200">
                <a:solidFill>
                  <a:srgbClr val="EFE4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>
                <a:latin typeface="Arial Nova" panose="020B0504020202020204" pitchFamily="34" charset="0"/>
              </a:rPr>
              <a:t>01</a:t>
            </a:r>
            <a:endParaRPr lang="cs-CZ" sz="2000" b="0">
              <a:latin typeface="Arial Nova Light" panose="020B0304020202020204" pitchFamily="34" charset="0"/>
            </a:endParaRPr>
          </a:p>
        </p:txBody>
      </p:sp>
      <p:sp>
        <p:nvSpPr>
          <p:cNvPr id="10" name="Zástupný text 3">
            <a:extLst>
              <a:ext uri="{FF2B5EF4-FFF2-40B4-BE49-F238E27FC236}">
                <a16:creationId xmlns:a16="http://schemas.microsoft.com/office/drawing/2014/main" id="{BB519DEA-E23C-A8C9-3DC6-0B73CE7B33C4}"/>
              </a:ext>
            </a:extLst>
          </p:cNvPr>
          <p:cNvSpPr txBox="1">
            <a:spLocks/>
          </p:cNvSpPr>
          <p:nvPr/>
        </p:nvSpPr>
        <p:spPr>
          <a:xfrm>
            <a:off x="2311200" y="2037600"/>
            <a:ext cx="9321718" cy="90693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Wingdings" pitchFamily="2" charset="2"/>
              <a:buNone/>
              <a:defRPr sz="3600" b="1" i="0" kern="1200">
                <a:solidFill>
                  <a:srgbClr val="EFE4D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200" dirty="0">
                <a:latin typeface="Arial Black" panose="020B0A04020102020204" pitchFamily="34" charset="0"/>
              </a:rPr>
              <a:t>Potřeba dostupného bydlení v ČR</a:t>
            </a:r>
          </a:p>
        </p:txBody>
      </p:sp>
    </p:spTree>
    <p:extLst>
      <p:ext uri="{BB962C8B-B14F-4D97-AF65-F5344CB8AC3E}">
        <p14:creationId xmlns:p14="http://schemas.microsoft.com/office/powerpoint/2010/main" val="615834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766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30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Zástupný text 9">
            <a:extLst>
              <a:ext uri="{FF2B5EF4-FFF2-40B4-BE49-F238E27FC236}">
                <a16:creationId xmlns:a16="http://schemas.microsoft.com/office/drawing/2014/main" id="{28407F34-65DC-8C34-CE6C-F0009CC21423}"/>
              </a:ext>
            </a:extLst>
          </p:cNvPr>
          <p:cNvSpPr txBox="1">
            <a:spLocks/>
          </p:cNvSpPr>
          <p:nvPr/>
        </p:nvSpPr>
        <p:spPr>
          <a:xfrm>
            <a:off x="316799" y="1600500"/>
            <a:ext cx="11176117" cy="436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Dostupné a stabilní bydlení pro cílové skupiny (mladí, potřebné profese aj.).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Výhodné podmínky financování dostupného bydlení a vhodný nástroj pro zhodnocení vlastních 	pozemků a nemovitostí.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Stabilní kontrola nad dostupným bydlením na pozemcích obce (či s její finanční účastí).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Větší jistota pokračování jednou nastavené bytové politiky.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 panose="020B03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 panose="020B0304020202020204" pitchFamily="34" charset="0"/>
              </a:rPr>
              <a:t>	Zájem a potřeby obcí budou ověřeny průzkumem.</a:t>
            </a:r>
          </a:p>
        </p:txBody>
      </p:sp>
      <p:pic>
        <p:nvPicPr>
          <p:cNvPr id="20" name="Grafický objekt 1">
            <a:extLst>
              <a:ext uri="{FF2B5EF4-FFF2-40B4-BE49-F238E27FC236}">
                <a16:creationId xmlns:a16="http://schemas.microsoft.com/office/drawing/2014/main" id="{7ADE7CCF-D6B6-EA07-DD9F-D8708824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41" y="1589164"/>
            <a:ext cx="541744" cy="405352"/>
          </a:xfrm>
          <a:prstGeom prst="rect">
            <a:avLst/>
          </a:prstGeom>
        </p:spPr>
      </p:pic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FB05B383-886F-3290-F8B1-E3E20A50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41" y="2440381"/>
            <a:ext cx="541744" cy="405352"/>
          </a:xfrm>
          <a:prstGeom prst="rect">
            <a:avLst/>
          </a:prstGeom>
        </p:spPr>
      </p:pic>
      <p:pic>
        <p:nvPicPr>
          <p:cNvPr id="24" name="Grafický objekt 7">
            <a:extLst>
              <a:ext uri="{FF2B5EF4-FFF2-40B4-BE49-F238E27FC236}">
                <a16:creationId xmlns:a16="http://schemas.microsoft.com/office/drawing/2014/main" id="{9F7E27F1-649D-2B7D-4F44-5A694F21D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7" y="3547571"/>
            <a:ext cx="541744" cy="405352"/>
          </a:xfrm>
          <a:prstGeom prst="rect">
            <a:avLst/>
          </a:prstGeom>
        </p:spPr>
      </p:pic>
      <p:pic>
        <p:nvPicPr>
          <p:cNvPr id="26" name="Grafický objekt 8">
            <a:extLst>
              <a:ext uri="{FF2B5EF4-FFF2-40B4-BE49-F238E27FC236}">
                <a16:creationId xmlns:a16="http://schemas.microsoft.com/office/drawing/2014/main" id="{4DF85CC6-F0F5-0AAD-173C-B5B8AF76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7" y="4398788"/>
            <a:ext cx="541744" cy="405352"/>
          </a:xfrm>
          <a:prstGeom prst="rect">
            <a:avLst/>
          </a:prstGeom>
        </p:spPr>
      </p:pic>
      <p:pic>
        <p:nvPicPr>
          <p:cNvPr id="3" name="Grafický objekt 8">
            <a:extLst>
              <a:ext uri="{FF2B5EF4-FFF2-40B4-BE49-F238E27FC236}">
                <a16:creationId xmlns:a16="http://schemas.microsoft.com/office/drawing/2014/main" id="{D190A62B-5EA0-3D04-F769-AD8F924D7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7" y="5253424"/>
            <a:ext cx="541744" cy="405352"/>
          </a:xfrm>
          <a:prstGeom prst="rect">
            <a:avLst/>
          </a:prstGeom>
        </p:spPr>
      </p:pic>
      <p:sp>
        <p:nvSpPr>
          <p:cNvPr id="9" name="Zástupný text 6">
            <a:extLst>
              <a:ext uri="{FF2B5EF4-FFF2-40B4-BE49-F238E27FC236}">
                <a16:creationId xmlns:a16="http://schemas.microsoft.com/office/drawing/2014/main" id="{8FC4D83C-E831-0F01-6205-4C04567EC306}"/>
              </a:ext>
            </a:extLst>
          </p:cNvPr>
          <p:cNvSpPr txBox="1">
            <a:spLocks/>
          </p:cNvSpPr>
          <p:nvPr/>
        </p:nvSpPr>
        <p:spPr>
          <a:xfrm>
            <a:off x="316800" y="644400"/>
            <a:ext cx="11433600" cy="95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2800" b="1" i="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>
                <a:solidFill>
                  <a:schemeClr val="accent5"/>
                </a:solidFill>
                <a:latin typeface="Arial Nova" panose="020B0504020202020204" pitchFamily="34" charset="0"/>
              </a:rPr>
              <a:t>Přínosy pro</a:t>
            </a:r>
            <a:r>
              <a:rPr lang="cs-CZ" dirty="0">
                <a:solidFill>
                  <a:schemeClr val="accent5"/>
                </a:solidFill>
                <a:latin typeface="Arial Nova" panose="020B0504020202020204" pitchFamily="34" charset="0"/>
              </a:rPr>
              <a:t> </a:t>
            </a:r>
            <a:r>
              <a:rPr lang="cs-CZ" dirty="0">
                <a:solidFill>
                  <a:schemeClr val="accent1"/>
                </a:solidFill>
                <a:latin typeface="Arial Nova" panose="020B0504020202020204" pitchFamily="34" charset="0"/>
              </a:rPr>
              <a:t>města a obce</a:t>
            </a:r>
          </a:p>
        </p:txBody>
      </p:sp>
      <p:pic>
        <p:nvPicPr>
          <p:cNvPr id="4" name="Grafický objekt 3" descr="Rezidenční čtvrť se souvislou výplní">
            <a:extLst>
              <a:ext uri="{FF2B5EF4-FFF2-40B4-BE49-F238E27FC236}">
                <a16:creationId xmlns:a16="http://schemas.microsoft.com/office/drawing/2014/main" id="{85423281-9E29-4820-0F57-1DAA6C9295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7804" y="728585"/>
            <a:ext cx="1741731" cy="174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525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74DCF83-EA5A-0922-7521-490D159A9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01766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31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Zástupný text 9">
            <a:extLst>
              <a:ext uri="{FF2B5EF4-FFF2-40B4-BE49-F238E27FC236}">
                <a16:creationId xmlns:a16="http://schemas.microsoft.com/office/drawing/2014/main" id="{28407F34-65DC-8C34-CE6C-F0009CC21423}"/>
              </a:ext>
            </a:extLst>
          </p:cNvPr>
          <p:cNvSpPr txBox="1">
            <a:spLocks/>
          </p:cNvSpPr>
          <p:nvPr/>
        </p:nvSpPr>
        <p:spPr>
          <a:xfrm>
            <a:off x="316799" y="1600500"/>
            <a:ext cx="11176117" cy="43691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14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Stabilní a předvídatelný výnos.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Nízké riziko – státní garance, vysoká stabilita a pravidelný auditing.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Soulad s kritérii ESG.</a:t>
            </a:r>
          </a:p>
          <a:p>
            <a:pPr>
              <a:spcAft>
                <a:spcPts val="1200"/>
              </a:spcAft>
            </a:pPr>
            <a:endParaRPr lang="cs-CZ" sz="1800" dirty="0">
              <a:latin typeface="Arial Nova Light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cs-CZ" sz="1800" dirty="0">
                <a:latin typeface="Arial Nova Light"/>
                <a:cs typeface="Arial"/>
              </a:rPr>
              <a:t>	Atraktivní příležitost pro soukromé banky i pojišťovny (ověřen elementární zájem).</a:t>
            </a:r>
            <a:endParaRPr lang="cs-CZ" sz="1800" dirty="0">
              <a:latin typeface="Arial Nova Light" panose="020B0304020202020204" pitchFamily="34" charset="0"/>
            </a:endParaRPr>
          </a:p>
        </p:txBody>
      </p:sp>
      <p:pic>
        <p:nvPicPr>
          <p:cNvPr id="20" name="Grafický objekt 1">
            <a:extLst>
              <a:ext uri="{FF2B5EF4-FFF2-40B4-BE49-F238E27FC236}">
                <a16:creationId xmlns:a16="http://schemas.microsoft.com/office/drawing/2014/main" id="{7ADE7CCF-D6B6-EA07-DD9F-D87088246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41" y="1589164"/>
            <a:ext cx="541744" cy="405352"/>
          </a:xfrm>
          <a:prstGeom prst="rect">
            <a:avLst/>
          </a:prstGeom>
        </p:spPr>
      </p:pic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FB05B383-886F-3290-F8B1-E3E20A5043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0841" y="2440381"/>
            <a:ext cx="541744" cy="405352"/>
          </a:xfrm>
          <a:prstGeom prst="rect">
            <a:avLst/>
          </a:prstGeom>
        </p:spPr>
      </p:pic>
      <p:pic>
        <p:nvPicPr>
          <p:cNvPr id="24" name="Grafický objekt 7">
            <a:extLst>
              <a:ext uri="{FF2B5EF4-FFF2-40B4-BE49-F238E27FC236}">
                <a16:creationId xmlns:a16="http://schemas.microsoft.com/office/drawing/2014/main" id="{9F7E27F1-649D-2B7D-4F44-5A694F21D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7" y="3291598"/>
            <a:ext cx="541744" cy="405352"/>
          </a:xfrm>
          <a:prstGeom prst="rect">
            <a:avLst/>
          </a:prstGeom>
        </p:spPr>
      </p:pic>
      <p:pic>
        <p:nvPicPr>
          <p:cNvPr id="26" name="Grafický objekt 8">
            <a:extLst>
              <a:ext uri="{FF2B5EF4-FFF2-40B4-BE49-F238E27FC236}">
                <a16:creationId xmlns:a16="http://schemas.microsoft.com/office/drawing/2014/main" id="{4DF85CC6-F0F5-0AAD-173C-B5B8AF762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457" y="4142815"/>
            <a:ext cx="541744" cy="405352"/>
          </a:xfrm>
          <a:prstGeom prst="rect">
            <a:avLst/>
          </a:prstGeom>
        </p:spPr>
      </p:pic>
      <p:sp>
        <p:nvSpPr>
          <p:cNvPr id="9" name="Zástupný text 6">
            <a:extLst>
              <a:ext uri="{FF2B5EF4-FFF2-40B4-BE49-F238E27FC236}">
                <a16:creationId xmlns:a16="http://schemas.microsoft.com/office/drawing/2014/main" id="{8FC4D83C-E831-0F01-6205-4C04567EC306}"/>
              </a:ext>
            </a:extLst>
          </p:cNvPr>
          <p:cNvSpPr txBox="1">
            <a:spLocks/>
          </p:cNvSpPr>
          <p:nvPr/>
        </p:nvSpPr>
        <p:spPr>
          <a:xfrm>
            <a:off x="316800" y="644400"/>
            <a:ext cx="11433600" cy="95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Wingdings" pitchFamily="2" charset="2"/>
              <a:buNone/>
              <a:defRPr sz="2800" b="1" i="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u="sng" dirty="0">
                <a:solidFill>
                  <a:schemeClr val="accent5"/>
                </a:solidFill>
                <a:latin typeface="Arial Nova" panose="020B0504020202020204" pitchFamily="34" charset="0"/>
              </a:rPr>
              <a:t>Přínosy pro</a:t>
            </a:r>
            <a:r>
              <a:rPr lang="cs-CZ" dirty="0">
                <a:solidFill>
                  <a:schemeClr val="accent5"/>
                </a:solidFill>
                <a:latin typeface="Arial Nova" panose="020B0504020202020204" pitchFamily="34" charset="0"/>
              </a:rPr>
              <a:t> </a:t>
            </a:r>
            <a:r>
              <a:rPr lang="cs-CZ" dirty="0">
                <a:solidFill>
                  <a:schemeClr val="accent1"/>
                </a:solidFill>
                <a:latin typeface="Arial Nova" panose="020B0504020202020204" pitchFamily="34" charset="0"/>
              </a:rPr>
              <a:t>investory</a:t>
            </a:r>
          </a:p>
        </p:txBody>
      </p:sp>
      <p:pic>
        <p:nvPicPr>
          <p:cNvPr id="7" name="Grafický objekt 6" descr="Banka obrys">
            <a:extLst>
              <a:ext uri="{FF2B5EF4-FFF2-40B4-BE49-F238E27FC236}">
                <a16:creationId xmlns:a16="http://schemas.microsoft.com/office/drawing/2014/main" id="{2113D17D-60D9-3DFA-75A7-667739E9ED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2925" y="419250"/>
            <a:ext cx="2339828" cy="233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5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text 6">
            <a:extLst>
              <a:ext uri="{FF2B5EF4-FFF2-40B4-BE49-F238E27FC236}">
                <a16:creationId xmlns:a16="http://schemas.microsoft.com/office/drawing/2014/main" id="{8F8BB97F-EA3F-3FD1-0DEB-E2809D3E6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1600" y="3918857"/>
            <a:ext cx="5419725" cy="1559718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dirty="0">
                <a:solidFill>
                  <a:srgbClr val="F7F1EA"/>
                </a:solidFill>
                <a:latin typeface="Arial Nova" panose="020B0504020202020204" pitchFamily="34" charset="0"/>
              </a:rPr>
              <a:t>Vojtěch Kubát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b="0" dirty="0">
                <a:solidFill>
                  <a:srgbClr val="F7F1EA"/>
                </a:solidFill>
                <a:latin typeface="Arial Nova Light" panose="020B03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Vojtech.kubat@mmr.gov.cz</a:t>
            </a:r>
            <a:endParaRPr lang="cs-CZ" sz="1200" b="0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200" b="0" dirty="0">
              <a:solidFill>
                <a:srgbClr val="F7F1EA"/>
              </a:solidFill>
              <a:latin typeface="Arial Nova Light" panose="020B03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b="0" dirty="0">
                <a:solidFill>
                  <a:srgbClr val="F7F1EA"/>
                </a:solidFill>
                <a:latin typeface="Arial Nova Light" panose="020B0304020202020204" pitchFamily="34" charset="0"/>
              </a:rPr>
              <a:t>Vedoucí oddělení koncepce dostupného bydlení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200" b="0" dirty="0">
                <a:solidFill>
                  <a:srgbClr val="F7F1EA"/>
                </a:solidFill>
                <a:latin typeface="Arial Nova Light" panose="020B0304020202020204" pitchFamily="34" charset="0"/>
              </a:rPr>
              <a:t>Odbor politiky bydlení</a:t>
            </a:r>
          </a:p>
        </p:txBody>
      </p:sp>
    </p:spTree>
    <p:extLst>
      <p:ext uri="{BB962C8B-B14F-4D97-AF65-F5344CB8AC3E}">
        <p14:creationId xmlns:p14="http://schemas.microsoft.com/office/powerpoint/2010/main" val="2718123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Dostupnost vlastnického bydlení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694FDB43-C737-B091-2FF1-28F742F99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413" y="1166400"/>
            <a:ext cx="11429987" cy="4320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Počet čistých ročních příjmů průměrné domácnosti potřebných </a:t>
            </a:r>
            <a:r>
              <a:rPr lang="pl-PL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na koupi 60 m² bytu</a:t>
            </a:r>
            <a:endParaRPr lang="cs-CZ" sz="1800" dirty="0">
              <a:solidFill>
                <a:schemeClr val="accent1"/>
              </a:solidFill>
              <a:latin typeface="Arial Nova Light" panose="020B03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3349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4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1" name="Obrázek 30" descr="Obsah obrázku mapa, text&#10;&#10;Popis byl vytvořen automaticky">
            <a:extLst>
              <a:ext uri="{FF2B5EF4-FFF2-40B4-BE49-F238E27FC236}">
                <a16:creationId xmlns:a16="http://schemas.microsoft.com/office/drawing/2014/main" id="{DAB43664-6ED8-B483-D945-A37FC29A9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810800"/>
            <a:ext cx="7400925" cy="4164338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9E9F6BB9-C7F6-58A5-8F5E-EEB15F5BD3C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2395537" y="1810801"/>
            <a:ext cx="7400925" cy="4164338"/>
          </a:xfrm>
        </p:spPr>
        <p:txBody>
          <a:bodyPr anchor="ctr">
            <a:normAutofit/>
          </a:bodyPr>
          <a:lstStyle/>
          <a:p>
            <a:pPr algn="ctr"/>
            <a:r>
              <a:rPr lang="cs-CZ" sz="3000" dirty="0">
                <a:latin typeface="Arial Black" panose="020B0A04020102020204" pitchFamily="34" charset="0"/>
              </a:rPr>
              <a:t>ČR: 5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Praha: 8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Litvínov: 2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C3DB9165-DC44-0753-38CC-BA51A2837D26}"/>
              </a:ext>
            </a:extLst>
          </p:cNvPr>
          <p:cNvSpPr txBox="1"/>
          <p:nvPr/>
        </p:nvSpPr>
        <p:spPr>
          <a:xfrm>
            <a:off x="9115425" y="6320112"/>
            <a:ext cx="263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Dashboard dostupnosti bydlení MMR</a:t>
            </a:r>
          </a:p>
          <a:p>
            <a:pPr algn="r"/>
            <a:endParaRPr lang="cs-CZ" sz="900" dirty="0">
              <a:solidFill>
                <a:srgbClr val="005A75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36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Obrázek 31" descr="Obsah obrázku diagram, mapa, text&#10;&#10;Popis byl vytvořen automaticky">
            <a:extLst>
              <a:ext uri="{FF2B5EF4-FFF2-40B4-BE49-F238E27FC236}">
                <a16:creationId xmlns:a16="http://schemas.microsoft.com/office/drawing/2014/main" id="{486DE75F-E8D6-5CF8-CAA0-AA2128ECC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7" y="1810800"/>
            <a:ext cx="7400925" cy="4158765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rial Nova" panose="020B0504020202020204" pitchFamily="34" charset="0"/>
              </a:rPr>
              <a:t>Dostupnost nájemního bydlení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694FDB43-C737-B091-2FF1-28F742F99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413" y="1166400"/>
            <a:ext cx="11429987" cy="4320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Podíl čistých ročních příjmů průměrné domácnosti potřebných k pronájmu 60 m² bytu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5</a:t>
            </a:fld>
            <a:endParaRPr lang="cs-CZ" sz="8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ástupný text 19">
            <a:extLst>
              <a:ext uri="{FF2B5EF4-FFF2-40B4-BE49-F238E27FC236}">
                <a16:creationId xmlns:a16="http://schemas.microsoft.com/office/drawing/2014/main" id="{14824E47-8C93-AEAC-97BF-9749AF1D1D49}"/>
              </a:ext>
            </a:extLst>
          </p:cNvPr>
          <p:cNvSpPr txBox="1">
            <a:spLocks/>
          </p:cNvSpPr>
          <p:nvPr/>
        </p:nvSpPr>
        <p:spPr>
          <a:xfrm>
            <a:off x="2395537" y="1810801"/>
            <a:ext cx="7400925" cy="41587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13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000" dirty="0">
                <a:latin typeface="Arial Black" panose="020B0A04020102020204" pitchFamily="34" charset="0"/>
              </a:rPr>
              <a:t>ČR: 26 %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Praha: 34 %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Pacov: 15 %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05E82AF9-0E42-8951-4F7B-3445868120EC}"/>
              </a:ext>
            </a:extLst>
          </p:cNvPr>
          <p:cNvSpPr txBox="1"/>
          <p:nvPr/>
        </p:nvSpPr>
        <p:spPr>
          <a:xfrm>
            <a:off x="9115425" y="6320112"/>
            <a:ext cx="263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Dashboard dostupnosti bydlení MMR</a:t>
            </a:r>
          </a:p>
          <a:p>
            <a:pPr algn="r"/>
            <a:endParaRPr lang="cs-CZ" sz="900" dirty="0">
              <a:solidFill>
                <a:srgbClr val="005A75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82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mapa, text, atlas&#10;&#10;Popis byl vytvořen automaticky">
            <a:extLst>
              <a:ext uri="{FF2B5EF4-FFF2-40B4-BE49-F238E27FC236}">
                <a16:creationId xmlns:a16="http://schemas.microsoft.com/office/drawing/2014/main" id="{01E6AE74-9779-3EE5-6714-285FFFBDD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536" y="1810800"/>
            <a:ext cx="7400925" cy="4160493"/>
          </a:xfrm>
          <a:prstGeom prst="rect">
            <a:avLst/>
          </a:prstGeom>
          <a:ln>
            <a:solidFill>
              <a:schemeClr val="bg2">
                <a:lumMod val="85000"/>
              </a:schemeClr>
            </a:solidFill>
          </a:ln>
        </p:spPr>
      </p:pic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Rozsah bytové nouze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694FDB43-C737-B091-2FF1-28F742F99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413" y="1166400"/>
            <a:ext cx="11429987" cy="4320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Podíl domácností vynakládajících na bydlení přes 40 % čistých disponibilních příjmů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6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Zástupný text 19">
            <a:extLst>
              <a:ext uri="{FF2B5EF4-FFF2-40B4-BE49-F238E27FC236}">
                <a16:creationId xmlns:a16="http://schemas.microsoft.com/office/drawing/2014/main" id="{14824E47-8C93-AEAC-97BF-9749AF1D1D49}"/>
              </a:ext>
            </a:extLst>
          </p:cNvPr>
          <p:cNvSpPr txBox="1">
            <a:spLocks/>
          </p:cNvSpPr>
          <p:nvPr/>
        </p:nvSpPr>
        <p:spPr>
          <a:xfrm>
            <a:off x="2395536" y="1810800"/>
            <a:ext cx="7400925" cy="4160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None/>
              <a:defRPr sz="1300" kern="1200">
                <a:solidFill>
                  <a:srgbClr val="005A75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36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itchFamily="2" charset="2"/>
              <a:buChar char="ü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3000" dirty="0">
                <a:latin typeface="Arial Black" panose="020B0A04020102020204" pitchFamily="34" charset="0"/>
              </a:rPr>
              <a:t>ČR: 13 %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Praha: 21 %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–––</a:t>
            </a:r>
          </a:p>
          <a:p>
            <a:pPr algn="ctr"/>
            <a:r>
              <a:rPr lang="cs-CZ" sz="3000" dirty="0">
                <a:latin typeface="Arial Black" panose="020B0A04020102020204" pitchFamily="34" charset="0"/>
              </a:rPr>
              <a:t>Jihočeský k.: 8 %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24C560F-A240-FBA6-6546-B3AE77CBEE8B}"/>
              </a:ext>
            </a:extLst>
          </p:cNvPr>
          <p:cNvSpPr txBox="1"/>
          <p:nvPr/>
        </p:nvSpPr>
        <p:spPr>
          <a:xfrm>
            <a:off x="9115425" y="6320112"/>
            <a:ext cx="26349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Dashboard dostupnosti bydlení MMR</a:t>
            </a:r>
          </a:p>
        </p:txBody>
      </p:sp>
    </p:spTree>
    <p:extLst>
      <p:ext uri="{BB962C8B-B14F-4D97-AF65-F5344CB8AC3E}">
        <p14:creationId xmlns:p14="http://schemas.microsoft.com/office/powerpoint/2010/main" val="1629134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0">
                <a:latin typeface="Arial Nova" panose="020B0504020202020204" pitchFamily="34" charset="0"/>
              </a:rPr>
              <a:t>Potřeba dostupného nájemního bydlen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694FDB43-C737-B091-2FF1-28F742F99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413" y="1166400"/>
            <a:ext cx="11429987" cy="4320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Počet domácností v nájmu vynakládajících na bydlení přes 35 % čistých disponibilních příjmů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7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E8654C-90F2-BB42-CFA6-D0FDC537E2F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970" y="1810800"/>
            <a:ext cx="9588055" cy="4160493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11" name="Obdélník 10">
            <a:extLst>
              <a:ext uri="{FF2B5EF4-FFF2-40B4-BE49-F238E27FC236}">
                <a16:creationId xmlns:a16="http://schemas.microsoft.com/office/drawing/2014/main" id="{E227101E-1900-B320-131F-5C5C20722985}"/>
              </a:ext>
            </a:extLst>
          </p:cNvPr>
          <p:cNvSpPr/>
          <p:nvPr/>
        </p:nvSpPr>
        <p:spPr>
          <a:xfrm>
            <a:off x="10252569" y="5559878"/>
            <a:ext cx="671247" cy="498021"/>
          </a:xfrm>
          <a:prstGeom prst="rect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4D88381-6CC8-39D0-FB33-885FB1CCDBA8}"/>
              </a:ext>
            </a:extLst>
          </p:cNvPr>
          <p:cNvSpPr txBox="1"/>
          <p:nvPr/>
        </p:nvSpPr>
        <p:spPr>
          <a:xfrm>
            <a:off x="9115425" y="6320112"/>
            <a:ext cx="2634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 err="1">
                <a:solidFill>
                  <a:srgbClr val="005A75"/>
                </a:solidFill>
                <a:latin typeface="Arial Nova Light" panose="020B0304020202020204" pitchFamily="34" charset="0"/>
              </a:rPr>
              <a:t>Zdroj</a:t>
            </a:r>
            <a:r>
              <a:rPr lang="en-US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: EIB Market Assessment Report 2025</a:t>
            </a:r>
          </a:p>
          <a:p>
            <a:pPr algn="r"/>
            <a:endParaRPr lang="cs-CZ" sz="900" dirty="0">
              <a:solidFill>
                <a:srgbClr val="005A75"/>
              </a:solidFill>
              <a:latin typeface="Arial Nova Light" panose="020B03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60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>
                <a:latin typeface="Arial Nova" panose="020B0504020202020204" pitchFamily="34" charset="0"/>
              </a:rPr>
              <a:t>Fond dostupného nájemního bydlení v ČR</a:t>
            </a:r>
          </a:p>
        </p:txBody>
      </p:sp>
      <p:sp>
        <p:nvSpPr>
          <p:cNvPr id="17" name="Zástupný text 16">
            <a:extLst>
              <a:ext uri="{FF2B5EF4-FFF2-40B4-BE49-F238E27FC236}">
                <a16:creationId xmlns:a16="http://schemas.microsoft.com/office/drawing/2014/main" id="{694FDB43-C737-B091-2FF1-28F742F99F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0413" y="1166400"/>
            <a:ext cx="11429987" cy="432000"/>
          </a:xfrm>
        </p:spPr>
        <p:txBody>
          <a:bodyPr>
            <a:normAutofit/>
          </a:bodyPr>
          <a:lstStyle/>
          <a:p>
            <a:r>
              <a:rPr lang="cs-CZ" sz="1800" dirty="0">
                <a:solidFill>
                  <a:schemeClr val="accent1"/>
                </a:solidFill>
                <a:latin typeface="Arial Nova Light" panose="020B0304020202020204" pitchFamily="34" charset="0"/>
              </a:rPr>
              <a:t>Vývoj v letech 2011–2021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272" y="6320112"/>
            <a:ext cx="348174" cy="242798"/>
          </a:xfrm>
        </p:spPr>
        <p:txBody>
          <a:bodyPr vert="horz" lIns="91440" tIns="45720" rIns="91440" bIns="45720" rtlCol="0" anchor="ctr"/>
          <a:lstStyle/>
          <a:p>
            <a:fld id="{6EC84FE1-CF89-6A43-9299-908E3B15B403}" type="slidenum">
              <a:rPr lang="cs-CZ" sz="800">
                <a:solidFill>
                  <a:schemeClr val="accent5">
                    <a:lumMod val="50000"/>
                  </a:schemeClr>
                </a:solidFill>
              </a:rPr>
              <a:pPr/>
              <a:t>8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2" name="Graf 1">
            <a:extLst>
              <a:ext uri="{FF2B5EF4-FFF2-40B4-BE49-F238E27FC236}">
                <a16:creationId xmlns:a16="http://schemas.microsoft.com/office/drawing/2014/main" id="{F2D94BDC-51C6-29AA-0D13-6CD807BCA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526029"/>
              </p:ext>
            </p:extLst>
          </p:nvPr>
        </p:nvGraphicFramePr>
        <p:xfrm>
          <a:off x="2442942" y="1771650"/>
          <a:ext cx="7181314" cy="409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8A8822EF-DED7-7F1E-2397-60EAD8DB6432}"/>
              </a:ext>
            </a:extLst>
          </p:cNvPr>
          <p:cNvSpPr txBox="1"/>
          <p:nvPr/>
        </p:nvSpPr>
        <p:spPr>
          <a:xfrm>
            <a:off x="9115425" y="6320112"/>
            <a:ext cx="263497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rgbClr val="005A75"/>
                </a:solidFill>
                <a:latin typeface="Arial Nova Light" panose="020B0304020202020204" pitchFamily="34" charset="0"/>
              </a:rPr>
              <a:t>Zdroj: Český statistický úřad, SLDB</a:t>
            </a:r>
          </a:p>
        </p:txBody>
      </p:sp>
    </p:spTree>
    <p:extLst>
      <p:ext uri="{BB962C8B-B14F-4D97-AF65-F5344CB8AC3E}">
        <p14:creationId xmlns:p14="http://schemas.microsoft.com/office/powerpoint/2010/main" val="3391595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text 15">
            <a:extLst>
              <a:ext uri="{FF2B5EF4-FFF2-40B4-BE49-F238E27FC236}">
                <a16:creationId xmlns:a16="http://schemas.microsoft.com/office/drawing/2014/main" id="{5A04DBD3-1CCB-37E0-C320-4BA5E532A84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>
                <a:latin typeface="Arial Nova" panose="020B0504020202020204" pitchFamily="34" charset="0"/>
              </a:rPr>
              <a:t>…VS země EU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8756D07-67E1-C4A5-7AFA-1051FAD03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51" y="6320112"/>
            <a:ext cx="348174" cy="242798"/>
          </a:xfrm>
        </p:spPr>
        <p:txBody>
          <a:bodyPr/>
          <a:lstStyle/>
          <a:p>
            <a:fld id="{6EC84FE1-CF89-6A43-9299-908E3B15B403}" type="slidenum">
              <a:rPr lang="cs-CZ" sz="800" smtClean="0">
                <a:solidFill>
                  <a:schemeClr val="accent5">
                    <a:lumMod val="50000"/>
                  </a:schemeClr>
                </a:solidFill>
              </a:rPr>
              <a:pPr/>
              <a:t>9</a:t>
            </a:fld>
            <a:endParaRPr lang="cs-CZ" sz="800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3" name="Chart 1">
            <a:extLst>
              <a:ext uri="{FF2B5EF4-FFF2-40B4-BE49-F238E27FC236}">
                <a16:creationId xmlns:a16="http://schemas.microsoft.com/office/drawing/2014/main" id="{A39366D5-0BD3-9EF7-536D-481FF5304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236352"/>
              </p:ext>
            </p:extLst>
          </p:nvPr>
        </p:nvGraphicFramePr>
        <p:xfrm>
          <a:off x="1865164" y="1289506"/>
          <a:ext cx="8461672" cy="457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ovéPole 1">
            <a:extLst>
              <a:ext uri="{FF2B5EF4-FFF2-40B4-BE49-F238E27FC236}">
                <a16:creationId xmlns:a16="http://schemas.microsoft.com/office/drawing/2014/main" id="{12C1583F-C914-FB2C-ABCF-AF4CBB8BEAD0}"/>
              </a:ext>
            </a:extLst>
          </p:cNvPr>
          <p:cNvSpPr txBox="1"/>
          <p:nvPr/>
        </p:nvSpPr>
        <p:spPr>
          <a:xfrm>
            <a:off x="8373439" y="6320112"/>
            <a:ext cx="337696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900" dirty="0">
                <a:solidFill>
                  <a:schemeClr val="tx2"/>
                </a:solidFill>
                <a:latin typeface="Arial Nova Light" panose="020B0304020202020204" pitchFamily="34" charset="0"/>
              </a:rPr>
              <a:t>Zdroj: OECD </a:t>
            </a:r>
            <a:r>
              <a:rPr lang="cs-CZ" sz="900" dirty="0" err="1">
                <a:solidFill>
                  <a:schemeClr val="tx2"/>
                </a:solidFill>
                <a:latin typeface="Arial Nova Light" panose="020B0304020202020204" pitchFamily="34" charset="0"/>
              </a:rPr>
              <a:t>Affordable</a:t>
            </a:r>
            <a:r>
              <a:rPr lang="cs-CZ" sz="900" dirty="0">
                <a:solidFill>
                  <a:schemeClr val="tx2"/>
                </a:solidFill>
                <a:latin typeface="Arial Nova Light" panose="020B0304020202020204" pitchFamily="34" charset="0"/>
              </a:rPr>
              <a:t> Housing Database, data k roku 2021</a:t>
            </a:r>
          </a:p>
        </p:txBody>
      </p:sp>
    </p:spTree>
    <p:extLst>
      <p:ext uri="{BB962C8B-B14F-4D97-AF65-F5344CB8AC3E}">
        <p14:creationId xmlns:p14="http://schemas.microsoft.com/office/powerpoint/2010/main" val="35211153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MR - Bydlení pro život">
      <a:dk1>
        <a:srgbClr val="003045"/>
      </a:dk1>
      <a:lt1>
        <a:srgbClr val="EFE3D5"/>
      </a:lt1>
      <a:dk2>
        <a:srgbClr val="005975"/>
      </a:dk2>
      <a:lt2>
        <a:srgbClr val="FFFFFF"/>
      </a:lt2>
      <a:accent1>
        <a:srgbClr val="FF7866"/>
      </a:accent1>
      <a:accent2>
        <a:srgbClr val="FBD3C9"/>
      </a:accent2>
      <a:accent3>
        <a:srgbClr val="FFA900"/>
      </a:accent3>
      <a:accent4>
        <a:srgbClr val="003246"/>
      </a:accent4>
      <a:accent5>
        <a:srgbClr val="005975"/>
      </a:accent5>
      <a:accent6>
        <a:srgbClr val="EFE3D5"/>
      </a:accent6>
      <a:hlink>
        <a:srgbClr val="FF7866"/>
      </a:hlink>
      <a:folHlink>
        <a:srgbClr val="FBD3C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" id="{1F25762A-76C9-6747-BB79-A51ACE18E353}" vid="{AF8959B6-4781-B041-BD81-786F403B2F48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FCC8615366D0B4E8B198A7B116FA36D" ma:contentTypeVersion="13" ma:contentTypeDescription="Vytvoří nový dokument" ma:contentTypeScope="" ma:versionID="23997f43190fa8809f05ffc824631f04">
  <xsd:schema xmlns:xsd="http://www.w3.org/2001/XMLSchema" xmlns:xs="http://www.w3.org/2001/XMLSchema" xmlns:p="http://schemas.microsoft.com/office/2006/metadata/properties" xmlns:ns2="ff71bfce-f849-4308-9b1a-63a9bb01aea9" xmlns:ns3="7b92e5b7-7fe2-4605-92c0-f5625afaf7b9" targetNamespace="http://schemas.microsoft.com/office/2006/metadata/properties" ma:root="true" ma:fieldsID="498e54a8430a13d0f449b6a95f781761" ns2:_="" ns3:_="">
    <xsd:import namespace="ff71bfce-f849-4308-9b1a-63a9bb01aea9"/>
    <xsd:import namespace="7b92e5b7-7fe2-4605-92c0-f5625afaf7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71bfce-f849-4308-9b1a-63a9bb01a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de97acfe-e349-49a2-9112-0b04129138d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92e5b7-7fe2-4605-92c0-f5625afaf7b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1103b65a-7f2b-44c4-b201-683bac80fe97}" ma:internalName="TaxCatchAll" ma:showField="CatchAllData" ma:web="7b92e5b7-7fe2-4605-92c0-f5625afaf7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b92e5b7-7fe2-4605-92c0-f5625afaf7b9" xsi:nil="true"/>
    <lcf76f155ced4ddcb4097134ff3c332f xmlns="ff71bfce-f849-4308-9b1a-63a9bb01aea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F6BADD-07B1-485A-88EA-C957E0BBBDA9}">
  <ds:schemaRefs>
    <ds:schemaRef ds:uri="7b92e5b7-7fe2-4605-92c0-f5625afaf7b9"/>
    <ds:schemaRef ds:uri="ff71bfce-f849-4308-9b1a-63a9bb01aea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7429120-E1FE-4A04-B4E5-06ADBB609EF9}">
  <ds:schemaRefs>
    <ds:schemaRef ds:uri="http://purl.org/dc/dcmitype/"/>
    <ds:schemaRef ds:uri="http://schemas.microsoft.com/office/2006/documentManagement/types"/>
    <ds:schemaRef ds:uri="http://schemas.microsoft.com/office/infopath/2007/PartnerControls"/>
    <ds:schemaRef ds:uri="7b92e5b7-7fe2-4605-92c0-f5625afaf7b9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ff71bfce-f849-4308-9b1a-63a9bb01aea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74F1943-3133-4356-BD13-6AE5BE06EB6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RRRR-MM-DD_Template_PPT_prezentace_nový</Template>
  <TotalTime>841</TotalTime>
  <Words>1375</Words>
  <Application>Microsoft Office PowerPoint</Application>
  <PresentationFormat>Širokoúhlá obrazovka</PresentationFormat>
  <Paragraphs>285</Paragraphs>
  <Slides>32</Slides>
  <Notes>24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40" baseType="lpstr">
      <vt:lpstr>Arial</vt:lpstr>
      <vt:lpstr>Arial Black</vt:lpstr>
      <vt:lpstr>Arial Nova</vt:lpstr>
      <vt:lpstr>Arial Nova Light</vt:lpstr>
      <vt:lpstr>Calibri</vt:lpstr>
      <vt:lpstr>Neues Grotesque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Kubát Vojtěch</dc:creator>
  <cp:lastModifiedBy>Kubát Vojtěch</cp:lastModifiedBy>
  <cp:revision>32</cp:revision>
  <cp:lastPrinted>2025-01-21T10:42:47Z</cp:lastPrinted>
  <dcterms:created xsi:type="dcterms:W3CDTF">2024-09-16T13:45:25Z</dcterms:created>
  <dcterms:modified xsi:type="dcterms:W3CDTF">2025-10-06T14:47:09Z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0x0101005FCC8615366D0B4E8B198A7B116FA36D</vt:lpwstr>
  </property>
  <property fmtid="{D5CDD505-2E9C-101B-9397-08002B2CF9AE}" pid="3" name="MediaServiceImageTags">
    <vt:lpwstr/>
  </property>
</Properties>
</file>