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88" r:id="rId7"/>
    <p:sldId id="287" r:id="rId8"/>
    <p:sldId id="297" r:id="rId9"/>
    <p:sldId id="302" r:id="rId10"/>
    <p:sldId id="286" r:id="rId11"/>
    <p:sldId id="304" r:id="rId12"/>
    <p:sldId id="295" r:id="rId13"/>
    <p:sldId id="305" r:id="rId14"/>
    <p:sldId id="306" r:id="rId15"/>
    <p:sldId id="298" r:id="rId16"/>
    <p:sldId id="299" r:id="rId17"/>
    <p:sldId id="301" r:id="rId18"/>
    <p:sldId id="300" r:id="rId19"/>
    <p:sldId id="303" r:id="rId20"/>
    <p:sldId id="307" r:id="rId21"/>
    <p:sldId id="28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49" autoAdjust="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Ce-fsh-02\DOCS\CE\ODK\ODK3\A-SPOLECNY\Sb&#237;rka%20pr&#225;vn&#237;ch%20p&#345;edpis&#367;%20&#218;SC\Dashboards%20(V&#344;S)\DOZOR_LISOTopad%202024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Backend!$BG$6:$BG$19</cx:f>
        <cx:lvl ptCount="14">
          <cx:pt idx="0">Hlavní město Praha</cx:pt>
          <cx:pt idx="1">Jihočeský kraj</cx:pt>
          <cx:pt idx="2">Jihomoravský kraj</cx:pt>
          <cx:pt idx="3">Karlovarský kraj</cx:pt>
          <cx:pt idx="4">Kraj Vysočina</cx:pt>
          <cx:pt idx="5">Královéhradecký kraj</cx:pt>
          <cx:pt idx="6">Liberecký kraj</cx:pt>
          <cx:pt idx="7">Moravskoslezský kraj</cx:pt>
          <cx:pt idx="8">Olomoucký kraj</cx:pt>
          <cx:pt idx="9">Pardubický kraj</cx:pt>
          <cx:pt idx="10">Plzeňský kraj</cx:pt>
          <cx:pt idx="11">Středočeský kraj</cx:pt>
          <cx:pt idx="12">Ústecký kraj</cx:pt>
          <cx:pt idx="13">Zlínský kraj</cx:pt>
        </cx:lvl>
      </cx:strDim>
      <cx:numDim type="colorVal">
        <cx:f>Backend!$BI$6:$BI$19</cx:f>
        <cx:lvl ptCount="14" formatCode="0,0%">
          <cx:pt idx="0">0</cx:pt>
          <cx:pt idx="1">0.027888446215139442</cx:pt>
          <cx:pt idx="2">0.051605160516051608</cx:pt>
          <cx:pt idx="3">0.053672316384180789</cx:pt>
          <cx:pt idx="4">0.0061864781263809105</cx:pt>
          <cx:pt idx="5">0.0095398428731762065</cx:pt>
          <cx:pt idx="6">0.009140767824497258</cx:pt>
          <cx:pt idx="7">0.0059605685465382854</cx:pt>
          <cx:pt idx="8">0.050700144857556736</cx:pt>
          <cx:pt idx="9">0.042689434364994665</cx:pt>
          <cx:pt idx="10">0.030798845043310877</cx:pt>
          <cx:pt idx="11">0.063385030343897503</cx:pt>
          <cx:pt idx="12">0.0095320623916811086</cx:pt>
          <cx:pt idx="13">0.0048632218844984806</cx:pt>
        </cx:lvl>
      </cx:numDim>
    </cx:data>
  </cx:chartData>
  <cx:chart>
    <cx:plotArea>
      <cx:plotAreaRegion>
        <cx:series layoutId="regionMap" uniqueId="{4811EF8A-2CAF-4F17-9FC5-E476CED8AD1A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</a:defRPr>
                </a:pPr>
                <a:endParaRPr lang="cs-CZ" sz="1200" b="1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1HvLkty4tt2vKDQ21QAIEMCJ0yfCIJnvrLeqVDVhlKpKfAAkSPDNL7gD+wNsjzz04H6CR33uf3lX
q9VHqpauj8K3I6wKRSgymUSCWNh7r7U28q8P018ezNO9ezWVpmr/8jD9/DrruvovP/3UPmRP5X37
pswfnG3th+7Ngy1/sh8+5A9PPz26+zGv0p8IwvSnh+zedU/T67/9FUZLn+zBPtx3ua3O+yc3Xzy1
venaf+faVy+9un8s8yrK287lDx3++fXG3A/VL//6qvz7/2g7++rM3Wf3r189VV3ezVdz/fTz6y/u
eP3qp5fj/mEOrwxMs+sf4V6G3iDBacCxkL/+idevjK3S3y5j+oYSTJhP0Mc//OmrT+5LuP17J/fr
1O4fH91T28KT/vr/t0b54rF+fn128frVg+2r7nlpU1jln1///b88tdq+fpW3Nvx4JbTPDxXe/boK
P32Jyt/++uINWJcX73wG3MtF/L9d+gNuuzyzf/+vMMFf/vcr7e6LTwv3/44ZFW8kp9xnJPgIiv8H
zDglgmF4/+M++QjW98zo60D9cYQXIO3CHw+k0rr74c+ASb7BkhDKKP8YWvxLmII3Aca+z4PgjzD9
83P6NlAvx3gJ1fHHguqQv39yTw//8eEEKZBzRAI/CD7iJL/Eib1BTPiS0hfh9B0T+jpIfxjgBUKH
7Y+F0P7eGTvcuz8hlgAj4qOAQLx8FSPyRnCoyL4A7D5Ped81pa+j9JUhXuC0/88/GE5QjV5dzy2U
p7z6D+QSVL7xZYACyn+rS+RlIDGJnlEEjvEFSP/0fL6B0Iv7X8BzfftjwXP8WI9sa56WPyGUACXh
U4kZ/g0loHSfMz7xhghgexL/RvleML7vnt3XMfvGMC+gO57+WNDt3S//E1LgL/8rc/ePf1KtIkjC
P0o/Ur8/hJjwCWeY/KOUfRlp3z2/r8P3zQd9AeD+ByPtp8aWtv8TSAZEHZMUMYZ/I4MvdBZ/QxjG
lLAvU+N3zOfrQP1hgBcAnR5+rAg7u3eP/fv8T0DoWQn7ggksAIPPEyIDeiixzz6F1AuK8T0z+jpG
fxzhBUhnPxjBODPL07/9y59Tu0D4coo/w+JzqPw3Pufs2a74nSV+nv6+Y17fQOrlg70E6geLpsvu
3/7b0+OfZFM8BxRBFLylF7kOBBW4EyC4XlCL75zN1yH66iAvYLq8+rGS3i//ve3+JDYRBMj3Mfe/
YSRBRoTMx14o339+Pl/H6OX9L+B5e/ljwXNnfvnX6s/JdoQEPKCB+CrZ42+CIACn75M5+yKc/vlp
fR2ll/e/QOnu//Nc9w2v+GM9+GjCfvGR7zTOgdBx6ktEMf5q7LA3PsQOCj5TWZ+Xok/W9ben83VQ
Pt33xdT/bCf82y75762F6L67j3/tSXxmlP/7V399QOiavLj1N2vgqzb5x9XaPv78GgRQIAg4p793
O56H+cJW+Pd6E18M8XTfdj+/hlYHR1CrpOTIl1xS4Hnj029XwMYFsAMQXhwHUM4q67rs1+4JBjpC
JJaSYMGBOba2f74C20NS6KmA1AbezwmYvJ+e98yaObXV74vz2+tXVV+e2bzq2p9fBz5k3Prj556n
CvYk5giUAxXy2TOmCJ68fri/gFYUfBz/J+IyQlFbu3AasCq6WiHzmGl01cj2WnvjIRfNB9HSVPXu
wIlcGc8o0l4Se42Ft+Gef97l3j5w46b1+SFrylXOHVL1bE+9tNEqRy5kRu+LmqxoVpzisXrbuPzC
r5ttZuxNUdWhHFZJtavaKGHnbSeKMFiaQ4PR2ZwX2y4r1GTbSOf6umrx+wFftE2rSGNi09rIq9ow
d6Vq05jhi8xbzE623Z2HirfTlEZZ2YeLzm9yYiI24ZOR3udjqYjpw9E8aX7T+MvlgNAtnWxsep8o
O45xIL3tkATvjfbiXkwhJ/gR+U2hqrkNWcHjZPRUV09XWS2OndNhoC+n5s4L7gTfI9xgRfS58Pqw
y92WsmqFnXeKWabGgRdqrOyiGFpuxqS4bkwVpzqLlvrK72mcikrBFlFDt+tEHHj7lumw4mfLYOKa
4cepTBeVNvJUsG01JGHTYyWLR7/mcVWWSmqruJEqQLc9XVH/aFq90S081RRZXa8tKlXlz2FZRXTS
ylSTr/wxvXSjvTJlGs3Ea8Ku9lYZF6s8zSslmgrAbMKxGTeSrRd+n+JqNS+raaw71Td1EtYFeZSo
CrPuhLU32XwJTFol5F2Ci2jxD7rNwyyI/RxFbXBnszFM/VIFOLsTxaI6JsXey41WHjI70sj3VR/c
W8vuuDQ6lP3IQ8+YE5y2EclLrcbmAQVzXCEZNR5Wmd11JY9qvmxS/s6adFVYG2V+bRTifJWKOVce
axXKOqUnV4dDj64HMVcKiZvMkJW/eGGP51nZLo3nXiPl4/ldmp1y2hcxWebYNGXYswHG8rMw8SBU
Shfrqj7Nylox8ejl3mb2JoV0OUbjnGXwhf5qqt7B7thlXRlBw/U4wKxMY9cTK/Z8CcaoLW810XGx
6EIVaI7GdliTBUctWc5n6ZRrTEhLuyXFEJcljcyy7J3v6Qjleey1jRc1EBka5a2q+BAoY/W2SMZj
OSIlnFDTI5/mA+pNNHIS0+m2n0vlywfsrKq9bOf4uajPTBLqOY3Bewr55J22nYYwGs8WNJ+KHN9I
vWU437fDdHT86JXmilfBaTJfab2ogEd+PalClKHuWSSmoVSoqlddhlIlhrAJorRskJqba6vdNtOl
onW1t0m2DdLrubIrmwyHlBWbeWC3C15uOe/DmawdDmIjl9vApNesT69F+h63JQEMN9NgY1dvXDHU
qtLzqUfx+TTxLCxalke9OC+1H+ZeN0aySQ/B4jZTibdtyZSR8minYVQcH3GC51jkOSQcglRHhpOg
3yWkvKfBtEaGrJPcRi2n15PZuHFe4Xqd0OaRBA/zGFRK9+NF1+tozkslkrtmxCqVRs0pD0WVrHRO
z1274SMN8/q0H8twtum6SMeQSX9SJb3kNL3qOqKwNmczKk6CrA5b0x+DfF2Oa7/wFKqRWmgfJ/l9
yt/P1ah0R0Iklmtc1VHTTHHO6LGm7UlO+V1WBW8H+xhUOMKuD6VN9AbrJgx4814u5sZvjWqZgXF8
JXh6Uo9RXdI4gYA2oz70Jgtrlt61I7/0WqdE7YeDSKKhP+D2TNAsbPNVUN/i/LocstiX5i4r1oM/
rD0fxTYtISOlNipTsTWLJUpXbXsYG7obszFyNCL4rB/4fanLJ1jgPWvwNl9OxjwJOS8iat4VqQlF
yxTN7wrSqdLRD14VY7zcs3wM+TCcWCoaxZk7z50L++7g8wWroFjDJl3Tzk+jzmRnrrwhfCczrnLY
FppuOzEjNVXZofaqkxyzFRvkCrmDde2qls1lqsmiMiYV78e1lw6b3sW0bZXXrjR8JK/rsE/5Dfjd
sa3bqGybPaMwj2IjAxFi6l14Xj+pKUGBosWFyZtNXd0HQb9JkbmV3YXN8M3ksmNh+7hOZ9Ut5Gyo
6sNIm3fUzueuINuhdLsuR7Av7wTrdmnGVyaZ4xStCglJv0khb1zTZuVkvp/RU+q/RVW17av5vNHD
Kcp1ogjpZuXPfLVMuQlxdx3M6Q4v2q5gLxfWW/OmHFViq7VLU1UM5dZZvBJylbkh6lyy4YPeFbpY
tcMc+yiFWjJfLb5Q1PmhCeYd6+g+4X7MzgJ2TnnoB3FWRD11cQHprvPdmSDlugwe03pZl8uDQPmp
SNptgsu9LbPIjcyEmYugks2UNGEKUSRsF2rDIOGxsylb4nZJ3yfiPc3eU3HOSXYaZEPIXL2qe6vy
8aQyRlGoP0G9y6ZSTXUS8Ykq4nurmbdq0O8H5q8zPUTQ6lPlrM/NyE6msfow2/mqKHVkSK7ceC6K
25wSVejmwkcsLi2JUZq+k0kaeZxzNfZMsUDsJ0Qj7Z95eRCNpD6Z/caqpi3PKlyEpSm2Y7evujrU
1j80ozwD1hQBp7vGSbaanadVVSLVkDuX+AqPfJVlJrRjtrX9BwZfn1Ic11KvxUBC1g3X3EviJfVj
bveuYfGU0qgOokqQh8/PpHzBAR9sPbs8zX47LPT7y78dP51A+vWcyj/efz5u9I9Xp/VTddm5p6fu
eF+//OQzdf/9o/848PJMln8//fKCgH88uPSJrX7PxS+o+xcK5ZOr/SuZBZb8bdb+SeD8g+o/s+rf
KLp4I5gk0LzCVEpEfPo7RSdvkITOI7Qf4bQF9wPgz584Oob+PWPPBJ2AlKYCbvpE0sUbMOQF4hSB
vUsp+ByfHvsLgECkfIWkE3BNXrJ0P5ACDnwwH9QJg2G/ZOlzqoUHpwwqoLpWXNqqOG2nRW4C6b8t
Kq/dNrNs1FygQrk8saHr+X2jfau82d24CjVh3vh6azxZRE68R1Sf500epxNUbqghh6G2vvI6elws
q04YlXteFlXopA6JN1dr1trt0k4hHfxape20N1Df6gwztci4YIVR0h5dao9eBWQms0fJyrugRA92
TDa0cx9aTx556+9QzS8yMqyA6WbmOpNPdtoP8rpb0IYlu3TcVUV+wOKtbvyTFliRaqgJUTWrZF7L
ulKNzx5k/V5PYzikRxToSiV4icu8POvkFCEgVKLIVd5cm6HaznqKRb/ykxRodBtyOofFcrmYI8md
6nQyKuY9FBq9XYJlO8rlRMhaTU258eTVWGYqIOy0cLdLxcLaPGuaRi3loNJsl072ONPQQcHmAaSs
aO6v0xL4tQ/ZI1MyP07+Cel2DVrCTlQWqu+Tl3pXXYPaaPaSCHvtlUvvBaMKJ2FqLhObhYYUG9xM
qxmTqAqSsxGyIstIJBw6ZrTeLCilqpSUHW1brBc9PRRuWpcDyJ9hYtE8jQeOxtNsdir1xUro4VG7
1aTvba19oIpARCCHVl4eEbLO0/p8rvBGDl7oe6e0K+owHctuC3qwOE/ha7PUD7W/84czR64Lmaue
zWE9npluVxRAv4ZhNfeoUiaT2Tbr7WHQmITaS0OWuIvU5CHHZ0nF4oz7kXHuLA2GSyd0rxo2r1u/
Yqou4JU3l7eTTUG5BPN5asXeH5BRPBeqEssKdYsMIRWv6hFdtAxWd9H6nT/NXUiYDemCP2D0RHHH
I2KH41xco7Zcp4MJW16Gbrip/QBvu1qHBQPyXOhRNTN52yYTsOFAjSUJy5mrednKblCsq/Y5bYpw
aO1pMB/9oP9Q8OmklSaqHJDczq6TPldM35a1A4YERF6U+7xvFa32c3bpmjFqSBf17H7uzVuXyk1a
JMr0ZcTQcNYWda2sOLRdHwofxwGIoyp7zPCyotjcdKS/TPJqS8yghkVEnu9OuqKMaQ7KmNchrs3W
UG8z+uNxtuhBGnabzRj2wTu5bFqvjpJuUbIE1WmvO+v2QxVZW+1SWyiwPfYDmYAQyUyViJ7NwbAR
OjlPhvJDljKApZvzkI4Yw/7uo4Wwk34ZuntO3IN0dpf9ika3qjLkVD5YNXkUhFzW7MRc3GZeciMF
hAeInw+tRE9wDmBQuRhkbDAkiCSPs6XYE8/EvUujIi3P5JLFaBLnU+81q5ItNUh1BGJ5nC55kd5K
ppcIPAR+6s0gzL1FbDNLl3BO5zmahZeupsycTlzaCA/u7QyB5CbICshs0GhVVd0uNdBk9k7rMz3m
myZJWsggl3n3gJMZpGe5REG1AJPI3mPRnGR8VmQc+jDrl1xpwy0oCQ/yT0KXU9Oz6QLy5xhhPh9w
BTHtMhEAizGL4mRPDG8ubeYdcoroFtI5XTfz277S4ULJcNaAOAUy1KjB0kvNieILyDjatYMSxjUK
Je3lnBlVBjM5L9vqtJiCdCvM2K8C4FSbxPEyttgLVksGMQl8tYhHnd9p0u6tkHFvk1MxWE95+iAs
na9YiW6cmc90UewLzk4w+CQJ3fdeukT1kD91mXexjAlVuQyeXEKKcNKFiNq5yDZyJjQejSh2jpZT
VLLpbOiZd+t3cjAAuNDhzEiv2rkHp8IVzSoArcdnCCPqJYdkXNxJDhpFlUPaqpqaA2dJs0m6eRSQ
RavupGtofszLBLSC7EGJ+YFCvjdsibAWtI//ltdpCXIWBVvRyeDSc6yPuJsyyNjomMxJ8q7rq3YV
BFN+7bp6XLE5q89hYxRx26X5gZf5tE+pZFHaUrsJwCoKK1E3sUm9RpWQWaNmDhIogYUOG7wcuZOr
ZnEAmgdh12fr1PdCyGcPDI29woWbVZ8jfZmKpIld70ScZrXd4gWMBmIf6y69xJ638RvPrmZy0ebA
ChPapRFxdR87SFVnjoNeDAYZVCfOp93Kz7rhfebJTi2Gzng7cz9VwEIYJFpSnfBRLNG4DM1p6y99
PAdXHpvq7VRwSIxzDzZE+sF/LngpuaMVQlEmSCRHv9zpupvWRkSwyDXIzSZR86T1tuMVjYN+KaNs
1rfdlKFVVghQOzK7MSnoV+Qf0qnut3Tml7meqyPlhX7oUOWBYzAWu0QvQtmSibAppjqacTkr2kgB
K2PwemxssIJ1ByIQkPdlUTSKphg2bNCYlWfbM0a9IWYVWA609rqY1WW3Kpvn0fweqQTK2GlVkXsf
m2nNapKqNss2ZSOuRp+cMiTG0LesOfQIqAG/JuBqrpd09kNXTEvo2fk9KWrwD9Ip3ws2JiFqxbzR
wUI3Pe6b0GuOM6j7BSjS8iHtchxJzyGQN+5mqarHIUjPNWtQnAnwDDNijngu3vp5u23T+ZiV+Hzx
+Mr3q03H+iviyghTKCXJ8jBxfWcb4GZevXaw7Hlu1swX60D0Kp9WCT1MUxBh+8yS2C5v2VpqF2a5
VgUeI1sm4dhmu6UUOVh//dokAipUc7RM7+RUnqayD8142rRsU1Xeia3BjAD95Q06VwmwtBaEhKch
NCiuT2DtgTpcerSQu9pU/NYm7bBfhiVNQ5nB/s/QgE8NyNawLUfw30qO2lCXTqJwQTTZwmlIsdYp
mVauGqaoy6znq26kVR53zYLKaBlBldKlrRvltwMD141XoZfbvACxhuWuqX2+B2ocvNceUMYMJXY/
uECHWdqhta2X7DzAHEpiRqwBwVl6kbckaB2kRq5ISSc1DB2L/ZbgsF2gIFWyWfZDBmIbZ7JY9+PC
Nn2m8WFwtrib86W5sPBzixi8X6BHbb4kl7Qa7ahwkHAlUOHTsGqm4ZQRrrdNzdCmMFNz4+i0KDr6
gVZoyIdw9qpqU6MatOIy46OTrN+1tGMfSpzBzwS6sTuXyLtnYN8WyjRFdyI63qgJLHmmwOfyTooy
06teVPkV6ke09eHR1ZAhfg7WPo+KIWVbg3m9mWTTxNYbXLgkYHcgP/OjYJxYOOKx3LmcQNXgjT+v
IH/4/sav/c1kgnQ3yPwdaduJrnCH2A0GPRsuA87AquqLMxlMOoXa3/o95GieqaIWydtg6OWWetUC
oIKOTl0C/AT8pBCXrbev9DirpZD+jV+UybsSjKKd749jFZblAhyxnvn9MgAV9hoMzgHlbb8eedkf
p8or3jlpxHbCbEqhbpbggFWmHh4XU1Pw6Twaell3x4IOQUL0vYh7PT0SKy5ysJ3YZDuVpnnkArFq
HIl65O2adKhClk/lGlbSU37qHZPKngg3XVM9gbU6npDJUthKwzTtgbC3UTNUS1jM3qJ6ndz5dFwZ
aJwpX1eHHOGDzKACzsJsUW+vxFi+9c2yeu5y1HSC9GSvoK7u/FbEqBq6aHKTiVla3Ho9BnfJw6sp
53XcILvEY9Gekd6k4LhXIWcsVxLypSqK5GiIPdY428r2HvagDY0e61iCxWn1pOoyOQWzlgDzQ+3W
2izbFUJLpQm4pZ1XpGGZ0ptlRCTuBwKLz12oiXgvp2CAOpBVKpjzfFfMtL4iBNxUPC30ajF5H7KA
g9M/gt6jBSYrW2AX1YV7u5hFXmitO1Wliwg7E+xKLqM+5+kqSYw9bVw/q1rDxhcpuEeIJ3U81d4u
5XRFankx4zubs9Cvu5ANbp2Atw8VJeZlCzmEhiP1wMzqDoQ/W3BAKCWpVe9N62nWocDsQzXncQNN
nc4TO11kEXLFscE3NW6aR4mHx75lhQKvq4oyg9zK5LD1MUPeCFGWO3hiWAAQA6Peo6UfIvB80whx
3Uc98FGoG14Jxku6E5icpF7b7yrUn9UZuLA5Z2JtpN+pvM3Wteci1tIkaosgW1RStVNshrIExeJ4
tYJqwY96YHq9kDTfsNz3b5CDFNFmQWDAm22DFS0ROzFdFcRla5rTzM8HsCVNHpVJKvZtTyAoMBjH
K5KaYmWRoRvB/GwHDY3q7eR5MqYCZ2eGmCLsMp/f+Kaf1wFybt0lde6paZnkTSPS5SwYguFtEcwG
2ic92SA2dKveJV0eCiPZDWGdOWZDUxxN5cnLynhZ2FgDRlIrcAC6Zmy2GOXlzQie0FVqqvJ+4qZ7
PwDf2HVL7+1QkOF21Te4eysH3p/2uip2XibMXZDqyYSDHoY1rdwwKyZLeSLHoHvXMZJcalekF7jP
oTANbQJ8lyR5edX7s3+3BDTTkYCfgVVqIk0C3ls9bfpCJyEhFb9iriErUenpRLMa7RecgxbjsFED
XuLLhEAbw+bOO1Y0nbel481JonNGQhrUkPoL43co6pYmOEARWPYLpSDfBHPVTaehbmI2z+GAHL2U
kmXvJsmdi/xsbm96yTpoOC4TuQYLYdq6tKCxKLWNPVZsl87Lt1OaQ6NNdo5cTNhbwK8DkhuRataw
NAMUatHKkIg8uzYFpXETVOmZJEP2oaeDxNBwpFqDp7r0sLV4lqwX1gwhSQheLT0Hici9et5rmUKN
kFrs2mlIoJFZxVXT+nExVocMdm0upy2eitBvF+UjDG3OCWwJ2gVXpefOoO620DMEtpCwRBU9vURl
BjpGJ5FJQNHgyStDoJyZ8qsFP8oS+kC+SyLwfvJwmIryae7z7mQAszJPyiGuQKnHPYN2ReKJWEv9
zibErAnPVqOkcQHOvuI6Py9YK1UmRqBh+rayEwONTt65sjypGfQDew+lV4I6aLGxJFND5XrgEWQM
62oZ9mYEeZl9WMAtoZwp6Lfd9Fmylb2JR4p7RdphUI4sO4GSBHx7fzdVz43icYH7zHiwxKwGzZ2S
oML8uoxAlT7ryHPBdQBvjsMmSHoZzcN5sLwt2KJmA7YDOEqC6sj22RXKO3AJfOi4AWPdIm43zDms
+hFD87TD9ZHUTx05XSwwLzaNyhQlqOyah1gHLMwmZEMPjNqMN7UKRCTlPm9WPnScIYbyTrUofSqg
CVqU/KkGw/1tVXrHdhpdzJsWaFaZ0A0mLbBuAvpKF/UpKKstLOWj5wui/D7x4rTtVjqd7gMSnEGS
g5zfLdCeqx/noYpR/S7xlhnaN35UJMMYVhaUQdc8i7RiEJAQNFsHC4Lp4x7Speddd2kbt2UDwlTW
+94t/R7pAK+aLFu3SSBjJ9IpWnQ5RLoEq5AlgJ1LV1QcfLNKi+K2CfBpqusHL5NjlPdQQ1NPz6Hx
EhGVlaVrqEJCOVPp2NmyBzcb3JRmrn3wz8tm00AIhSWx7Xm64AJscgGppVQ1bq+0nQ5JL4Blanvt
0iaStbinVA5hV1X5GiN9HPRG9vyy76CLSvRyxHCCICvLMCvkMU2QH/ZlpzdN0aRhnbQsbn3oYLVy
fp8YdOhlEpxAzh7jtGr3NB8WBT1OGVeSFAr83tCw7IDAEIqDlBb36VLAJgwae7PY6QMeO7ZanoUo
cqaA9js50d3/Ye7ctiPFtS79RPoHCAnQLRDnCIdPaTt9w7CdaQTiIEACxNP3jKrae9ceu/sf3T36
ou8qK6uyHIHQWmvOb65iR1GIDKLGR12W3pkV4dmOBL6f5/tX24bisszBclXjEO3mTmdUulOn840t
LUVV4t9e2KLIROIS4hwkUfQkBt29BPMabVgNFXf+w6DU9ZwsUzXA19RxYuqFnwmkpydElaa06GeZ
mtHcDWrdhWXx0LRo8YOJvjjM3pt+FXcBLfB9tc3qQZoZFQaBdttMwAW64gdMiXonYKWfQgr/wbTy
MK7dNs5xSge53Pt1w58b6IxlDP+kaNY1ZbWMdl3XR1vauWpXtVGdoK+PH4hUX/1c3NOVHfGTvKAm
XshY4JWPP0TdQuByFFdhhdqYF+WBlyylPivTRbfehpPuvs8FdEYu4AqrckdzwBdha/qNY/FJoAPq
28W9o1j56PXLzQRJ6GyVDxmVelU2e264n0pfX9EaXHwznsCuBdk0syCL5+pBCRIdx7z47U9SbaZw
/Qp5ScEXFPHTUsMltKp7gI6GS3JY7Laoh+4hVL1C79HZOun8Kd6OaqVHzTU/u1oU147Qcj/6otyW
s4U2A6s67VmQonDd12GuYeuGL4FVu9nFJqOR1vcoPLu298TeX2N+NbyU4CwggHIQL2HzFPMe91Xw
a9LrH1UJTyR3fYYjqtIarU3WVv0PHi1qXzDcqM5sPYahoqKZsf1LEL7DsOLXYvGCq7SHIu+yiD5M
EgiM90Ggxz3FHb8NPHF/9Id1SDCJsSdHHewls07PbT52yRov9lq1Adn4QAWGfPUuXFq3Kav4p417
NIrl8NJDF4PQjovXtjCdg7ku4JzrVPdO4pMu+lx5i8pEjt+0VKqThA3XeteJ8uVYka5PBoWhK5o2
dCJQTPuNF3ZsoyReiCoMBFpeV6NRgTpr+4MS+cHzyWUuymSCXaHB2tDyB5pgmk4D3fcDqTacG1AS
GJChv756cThe5CjhFTcRT8cb/6JATgy4c1Xl6ySHUZxSTP9Bsx8MRBIdwrF4U71pE953/NR2o83y
0rJ9y4SEgoC2qzPjeEG55MAWHOpgpb8l6bOlU/2mjD0Jl2SttiG1IyY/SfjRU/Amch5529E0X7SI
Tqpvz5DsgoOy6m1whXeabDgclZoPTVPofeU1UWLzdVJJo+sMrsWazHb0f8debXYztef69rWTBm9J
MPbHqazNBljKZqIBvsvhU/h5BUMnX/K05fN5jnHIyzw6LnM1bJuYwfYcaHFs/PHL1tH4XOXhb9ny
bCrY0UJKnmVLtpOVqEiFmFNbATdLWuP52aKa8bOP+YfSvUiVmIJnHc/POAb3tgnLTAfFb3Q/9KyF
OQZzyE8LJ6diqprUKyAFCzeXmzbQBVqOfOPV8EH9iiXSkvlQ6KBN6YqBsmuCi6qWe0wN17AoXol1
kCBYs+NrUe36ih6bG2809OgF6kaea+YdRTDOKaECZjFa2wTKJ0RqEqfBuoCJqdBTdSIJgou0x6jZ
R+q5VRejhyvG1iym0TZ3UYjaH9bbqDe4FxugVCRK+qGjWYNpGBriNtbDhXnyOgEZsAT6phzUxgwr
GAwurkhZL8k6L8tW1L9JnPAGB7+fnU78PoYqMdu0K8d94Jn7xVRP3DTFgdv56g/9EVCVSxl1dzeo
SPferzwscduXJd/1pSnSCv/ANbIF2I7QNOnKQdnVgcvq6N0bvG+02+Dr4hZ+kd0SFz+JvjpjtLqa
3P4aG6/fRmEAjKkr8kR1jd7Qgs9XR4rT4DDagYh6NQUHDKSBZrR3DakfRGESaIhpuYojCdy+NQyI
lhh34SLwZJ2Aga3L1AIRGnv3MMXeVaP4zd6PPsIb2gKzAZ/SqDHOeF1sxGSf5rpN0DE1aT6hWxpz
ce9uxqMWuKJ9vHrNoK6sW0/W0SzCYy0KKGXtivIR5fIXlcXFbzEOU49CGa67Q8HFK3DKFmAYJNDB
y+LiPryp9T55tbwMN8uNDIiFy0BjQSmtuvVa+ni35qDLM2UjfoDY8ib67qGboI8sizi0FvZUsetX
ovGzkl3Dxc8Af6TF4Z4DkGdYaTFJFOreywa+rcM7IZptEcqtiOilzwHS9HJbY3zUFheA/7Om/pI2
4ecs8/cCRS7U82ZtN5T6z264hC25sMUeYQ+nsUf2YF+uZZkDfIp71OSqQi9Ypo3n+ZsBItxT2OEG
YB2NM9n30OXCFefAW58EfN7nflz4k45clZKg8J+Dbq5kkuctgUHkl90JU/ORtbHCzJY3aRza93ns
eGprGHOO8TkLcK4rTCTQsBkQut6QxF/JoehIse/9+LdocVn6MHSTlq51VncSpXxyc1L1A7jGxk8p
c8mkqzhtb2ORtm196Jsqw9O/qnJAj+U5gc6wHjENkQdlhyOpC6AtEoo7u0pSq+Mgmx1RnkmYMCdK
Y3kUjMzbJS5elZZXN6iDXwx1pusl2kDgi5ICUhOgrnrCF7WcGqiMP6qu//Y8iK4uwiRarfgPkFk8
AZxYsrIzkMHamgFJYvpEqNlXrM66aX1sKAUQ1zQP08iqB2kkvDVB8Jk0dqXcUUHOWo7bRpnr2tNE
ugpdz7oz7svk/dXjj22X720DFKWpMdkNcInrbktHumOufYwHnVAjMOH9Go3cotHfm1jhrsFldiir
atvaaecJwJQQ5Pqih/MdbkUVoO8YklZ72czPlQ/4rjsZgF2SPYdqvAa44AvZ35WUZIvBTBbMuHBW
wn6KoB03dlQsBYBGX4gJC8A4Baabec7zKF0tPh2CntsyfJaFS9Xwwmq3zbm6k6zYFsOhmrJ6OfNI
7ljxJTCYW8fTHv0BcYBoBprw+pvqW/1d8KnEhqvyLTTLNjBfkm29QL/V1fCRO3LvzTfmIMiKSaar
hEakms1gzrUCqFZ+tMBdNAbQChdzb7ZVOG5MheIHmaYOfzZYnpPIqczQ4qfoCo8Rx9OPvDrreZk/
676zcPah7SnmR2mI43xYYwzfSa5D77GqIzCrxdjftw0kQ73202EciNgB8aApDYby0xM527UWJ5pY
XEjpMM7+Bu59p5IeYgOcydKLTyrO2Y0vwEd10l20tuMxD9p5ZyauN13Tspe2pBjnlhGXf0WhOIqB
qc0i9ZVVrf9zCmSJVmOZIe3WxffIouLgKVzYFfO6V+ubCWSnJ5fNUMX6canzMA0m9SOACT8lFYvd
cYmqBn/yeK/QGzwv6PDToq2zwB/h8vG3XoDOarqnaiA/IpOj6xb1z9zpje48WGI1LtKO2ofRYzEq
1wts9G7XOdYl+dzmSYOZoS1JGsZhceOO8yMVcZ+pvP6iVXgPJ++FTuxApfxWdkrRWGHOHGpohhjr
bfho4vgocoi+euFXEUHo9fIAzBlelFGIYqNhi+n8DTd9manOQjAOsgbDzMThEUb5vCS9hxdllnsN
i4PRbk5IYB7cvNyc0+Z+mM1+FcFdUbNrz6N3QvljMJNjFZjzWg+7is8DBINZ4SmuZF+o6r7uwghN
YvG0eNWxCcwbQ5lN3LCinDPJ97omW4incyKYfOqX4L7xZAYW+7J0QZDOC8xICw/HV5c87zxIhvaT
q+/BtyT10OmnGFkBlkD/DdQyJhhLv42EuJXPKG9FUINp0Fks8BduQadaTzyRRN6xwD7ExsCRWfNd
sKh3K8D16kL/trn8DLwOvXZYHoeFtjs8/H1ecJPMctm3xN8FoPuitTiKEJ5QzjvY3MWpysULusS7
wCcVWoXyfvEEmk93x7w4cTlfkrJpzlWAktoFMV68oYBgcLuO/SYLc5nlM6DmdoRc0vX4oCpXb3qN
drGcjj5bbm5jnuhWZF6n653mmF9y8+50c63ysYWqKJ88GeJLEWh/3fRkgzUFGvveMndgxl5NW20L
CBe51N+UEW9bUPFcdiAqxh7Kb7QZEOLLmO13cRsH+8i1bmuaJdisFRWpZAwlu2Z3C9pG0wT3UzMe
wqoZUkyWH75s4sQLybtvHYPm6H9XvhNpW8VHWOJF0sf2Xi7+NRfLHfWKK5nzLBzNGyXjtZ2GLYnc
YyQ+hd2WtXcHL1Gn0Y1sDoPyxgFnAANTg0FIedO+rsrfHF6pD7jPR+nzpiKlE9oN/1LDvWYj9JaG
HioobYtfPzr7FEcHV9J93DYPS/NEFcmMCW9wAC/gofEhxcSKGS5Xh0Isp95FaiNnypNFIgFQtSX4
77He9H5+rbCNCiYgJKx17eAxYcyFvIxO1zPjstV9tKsiMaS9Ck+SaJkuI4jUApglWZszmJAnbsGC
r36TdHYKAKCXD2YM4NZUbisXiOgTylnqF+at1u5YR+xXMZhjK9kjfPZs7sMLBI8jZlcHehSmJ4bN
pAuHLi2mJtoFvcuitts5zXdWjDGMosHPKmPprvUp1HYyaRw52JNoxeqk76azjb1frLJJzIIfvW4+
86g5OTH9tnX/i5B851lAliEYg5Ta4QtRjwfCGYQpOzzGHK33FB5KPQO8Ks6iGuFR1eliK9h93x4x
04ZFv0cV/xgWdcfBWqRGLfTO7yhQTdD48+qlDYBWPYkGDDTuUbt2JwQOJOIPNcSoqn5Do3vw+uGj
tvJtHvNghzHytMz+i5v67xYub0Kh5kELJ88eXm0fahRe5+9pXS2abPk9FzRObRx+QEsGCFwC0S5l
f48yfKSxu49jmaK32N2Qjaj2t3D854w10uEjgpiP8US5o+eqba7Q76JUKtklYtZn0oBnkop0qfTd
d2lhag3oVs0c26z2YNvWo84KUpyHUUdZC/ksGW/Qr0BvjfueHOJ+8pIQxAxO8XIsi6ZLJwYFF6CK
v9WhQPxEeOdcSZni62l+jCFoVEo+V2NASMlnS6KdX04NaOsKiLeK5amUDt+chltW0KDDUfRPLQyI
dADsnZpBQ/fGa4rKQHYarM9uCCeW5rT85pV4csxCpK4o9LtmJ4rp3YQ2i9m51bBi3IDvWFZlFk3D
ezssZ4YxQW41czkiAkA1Qv4iTJnBPOVQO8Zp4yZSJq6VH2SofvCFyVO7CJopWvPPgHjfYTvgOvU/
5hmzVqP1T1pW59ItNVyJ4uZOfZqR/uxAQnI4qpXhKQmFD7qoB5HxtgrgE3ON1imgzTlfegAO5YHF
9B5P6kQE2DRYS/dVDSYXCRpN4U3UYCHqXCdOXu14EfIOuJDJVbUxYXioqD4WCB/0/fQY17U+eBpv
FffzZ25CQBMWcIzzgTeK+RgGyxuv+vDOW2iUwdl9WrVDoKA5+ct0Z8rouQdbLQK6jeSwZVDGkrkJ
yc4Q9DZF8DPvHgYC+E2LdUuC3INDCV+rkY89NGpIcwmT4sEH4WiK5bUI6/d+lcHOzNXTSNTXBAIx
j34H6BhGmL8zD+CD8CM1OzLvtDo4rkExwI1V9eX2RlRgyuWaFtUPS+1W2McSusC8USxzA2ZbD2aH
rpIVykjgwB46aEemKemx5dY7xggbyAiIWOxtfkiR+ld+c96bFtLzQy9D+Vz2Mn8cPHxQcKnekTpT
/o5Uu+4bGxDktWq1qeXUPq3gIb8DGaO4ULP1FYpQM5fyrmz47DKsxGCwYJ15VSC27sDUNrs2RsiG
rLY6OWLig1v7YBvLdjw7dD/nhiv5mbdyQDXH2BrkQ4iBafG2Te4NexLFPJnhlb7NYfGRCzAuvPqI
enhK1HQjPBcDw4cgZwM+UJ8nuQ6XupLqLgoa7+CP08vY4mv0cqihm4C0L5FWHKY5tcHRr+MCxqb6
NRRDiut2IwuyXX2WLTbMZOtfu1G+ungC1Ba+jCVYU79s+9vodB+1lCIAh6stgOn+3FchebACAmjw
0aGnSHUZIaviXSqt7nvFk8LmewIRYg89iezgNDebnq3BvpzMfV9GjwDaysc51JnuoIWPtF2OA7Dp
bKlHiViZvetC/60szamjX5X10nLC3AGHxsCFNvDpK7VDmChZ4FXlXvkWe5c5F8k0n/2w2Ea34Fp4
30XTHmY5NBSVRf5vMsNjlGRfWZIBsH8Pqs8V9H5VvuC9TaELC0BE6zu6Zbe1BKpfMRKQIyPQmtit
H0GUn4yHUZeHXZjmMN7RKEZHFUGc6Ku7otIH7Au4RXMAENLydRC5uc0sPW6VIlurccMWdExVC0yL
3Hcx5gRcfLTMGD10TXPfR2zaxqXdBLWXvynwjtugQ09NAD/OtcyWtXuV7W7S5akr3UN1E5VmHImN
DOrh6Ebkp/zFg/I8PdVWnPMpFklhRJutcbkc6FohehUNP4cm+sDdAQB4UJ+5R+IXaIQS0TSBpl9L
xOBmbzu1N0cARJvSCsM/C6JMRPHGV7eGZSjDtI9RV+sljJK6ntOBy0uh1u20+K+rGU6jAa7b8l3p
CoDLlfglKC5J6CvkZ+QvfuokLy5V2EOkJ+uJdPNuqt1OkXDFPKzipKyWCU0WnZN2XfIkEvkvSeEF
GqCvREyX3spzZH6Xowdkh6E/YtytqV3qD9RbvDwzuLhueWvXboMMK1xt1HOY5gj0iU4nU4+urPG/
oupr0CNgdCouc4Tm3+IXHBBpwtFh13owqfZGaK91XeEqmeNNGWh5B8Yuwe2M2AfyGyS33aYQxbMz
RbeJ4yD63Qy6zTyoblnhayRNEWcrvRd43TK1rJ4BYfPGbVQ9NvgpYNj+n0cu/j8NU/xb9v7vYQpQ
5AEo1f8uUfGfSzv/la3457/+V8CC/xcCFAgzM2yYilkcIkbxVwY6+C8ecBEiW4HfR7AZoYy/AhaI
OmMxn4fgdMADD6mI/2cBCxpivRUusVtc+h8xaB6FPg+RrRDIYge33/9bDPpfAQu3mq9RmGcXzGeP
oYr17LEebpyZPtbzsvXh+YkcIrKcMJl2UDNuIYzOjzccRx8wD8W9Zt5QSiyCpGLX+w3yz3BZwwcJ
8N4G40+FjC0zKnHT9CSbd1AUtm+PYvp0UB39nHz+kdiA2HY3+xjq+mXA1PK36IZq75G5wBW74Y8r
HP8ZYGnqMRgHzIOC/s8wx9KiwxjN3KVULT//meooohaYmCeKFEPrxgO0e4t3NI3D2IN4R88Bn5Ao
ReT6lvIAR/tG53mfV6jIWWAuM6KRM/H3OXsryfl/Fvoo2hYNHOC2oXqFSPGhtXdsjXj0ohny18bw
Jx8Euui/4gWc/LgJuvMwvbL6gjHHFTvXHf5KgQz6R97deaAXgKYcyltoViKz4cDu/mcsxG+/vNym
fX/xYONpmFsQgPLQ39C6vC9QKIvyTYc8a8xjHJKEQne65UOgtiZRfC1jBPQUIMDKz/L8biaozgiJ
TB4QKNGACkEYt/qlvS5DZISABkGz04Rqm+NKKTt2qItDC3SZtf5OQxYjmJGivEWjhg86ZMx3ezok
Wv4oqrs1/DWIMO3QEHr9Ha+31estVbLqI8rLBfdUrwik/c9wyCi4qdDs/y1VUg9fSPLfZoUdgikb
1ePqBmVc3DGoepxd3XigUZP4E9IyGpSG3JESLP4za+xDg1Ra1Txy9jrB2VLjSbTPOoIepDf/FkYJ
GpcxhM+BAqbxHAOg4keONOuab295FIJ34ZZy8wGbNgJzkDT+cSxdfbzlUsqmPWtfndtbircas6Be
nnU7f4Ga2ReodQiXrjGUcTJz0BxP7DaRKe+JB+vJQ74b0RRV0dPsTZdbNEWFAO0nXSRTqHdwIc9l
7/fHPzIqwZjUC6SEP2MqrILCnP6VVHEQsePl+GdYZaWfTCcqGFPwCluqkIoIwQn+W2qlwINS4/a/
Ca6M5EmhOFZ5936Lr1AxAYAV9K1YwsMtweIEuAekY28hltqzZ0ccapuHfxIN4r+FWOLGf5/pw3/E
WEb17YxGCNGiV/kzymIantYsHefr3wItCsmaeELv1tpP1oHkoFCEiKqz/2XIpdAfHCnm8WlYYJnM
GETdF/C7U1xVn40HsPTPsMsgAblDlWPDaUHztpo+q02QDVT9I/NSQy4dIdzMU7ZO3UnIX3DoMAL9
GXuJ0Sqgafsj/EKCzYyxydXyONlsiM4hPYSDxODwfx2GaVeeAr7IboEYEfYPK0Lrfw/EhA4y4cIv
AqGYshYPAV2S/51gzGqDJysQovp7MKYh3rnk2PTwj3CMrH70iwmTMP9mQp8Lhlu5dN2voo7Oiz8e
bnEZ5BhgfTWTOLWRQMuNv4sJmRZuJ+mXARD19xgNXC7ktBCjyadL7k87ETmYIC83LD/+K08T1qDO
A8SBuiW9xWp0H38EOGI9f3aIKPR4dlncF8d/BGyKpj7FiKQO7jxVWzCqPkEuJ40Kcu7K3T/iNkQE
QQJTB2L8v2VuuqE44qJNCLuyhkOYhjReYulF4TcIafn81Wkwq87vn5A+yEINwJTaq5DdYYrVE/Ss
t7qje6vqk6F+Ftv17Y+QThhMpyk//EdOB6TWES02rzb/SutgycREq0dE8v6e2QnonmDLh4Ej412c
3+2oB7EX6Z2pvgQWEuK/8js3g74H4K2wDgKgTdHw7b/SPKoDL1PHfjJU8DxsNQJzUBwVM+/OUUmf
IyogOWNFAT5x+6+cTzm1Owjpr7MXb8zcg8LH3gUzYR3KCc9Mn7oVdust+jNU+ErIuHLgbRDQ67A+
Suu/+I4jv6NA76zVZQJOLxHB9xfVn5uh/6GX4S1w8X3eTQ+SgdvKV2g7+bzDJvbfopIQKPT6Yyh9
aBwl1jyEEn7oMmQQu9tk9ZD251i3QFT3vtIPO2ofgSKkhmQZIKiNX3S4liJGP4YY1MgEbd5n9TGa
li1Bggr5yu5CR1yLHnOnRbDnuLfT4ZYqcr76rfoYiRXqUhuIKzD3p7x2+J8VBMGQMltAK+8hby2O
wqGq4c3MA6asDlASjDuJnBncsIzedMuG5BOEIvHYiW7OIit56kHrw7cvTKbBg+2WcXrnxD3FOi7B
eAGCqzkeRsuwbuNvgSNbIW0//hU4spaid8nji4c3CxLIF4q3fwgxef6ZO+pWXDoRFHXI3ykbWwGf
wrGsdO5klu6pNGyPxTz3amjfi9m+tqhVtTCw4tpviXkB1hPoo3LdqrbZDZxgu0rl/wwdwjA1hncs
9MlCwk6R7HZjy6eknzRG1Jt/hgUL2IOzwk1J+rKrjwxKl+7/eNvNdcmXDYIJW2tG/6BM9zpI+BJh
RR44Ir5YOAIJRTF2hdN+lVPuktj218qDhxNJ1M819aVuzgGtn8sxylwbbbuOvvYoEWE5ovje0ksE
Wk4F09bDAWi88rPMg68YezwEJ+fG5FuIiGmB/RfYy7Jgec3sfoFFtsk6kQcGYRWnAqJfJOaD3zGc
ZWzb8UdQARBmR3Xvo65Ha95DFfLu8lz7KZm6KFmqsk8FkJlEe9EnePq7yJoUY9iartR/9vmEHUJs
Bvm+Vr8sM+bMlwYVk+Nt4qCPHPfOfoTXZsWwnnS8+xgDsOVeG0y3Mm+SCP7kYOCXt2P+3YMQKqx9
nSB7ZdyvT7B9s7wbEOjgiYr5eYkR0BkojiLSZRnHpJmYkmFnTI0XsYYdhCP5rCv30E7zI4sRD6ZB
G0NPNej6CBsS5XoQVa5LaFzgeK05IodDVvnjpr7BGQB5p2J5iIAwYsFJ+TkowKda3rDqZd1Xs2g2
PpiJ2oHVvlHicNORix3irZcfsOwCERR29vMRIu0AzXP56IzSF89fw4yQbklyeE8NBmKY1NGugJMX
0HWz9PM1oHm7JVN7VmW/HoJbKgthiSyqKJZKDPV2YD2COtA9oRaAQcZCC/xHL7xUX7Yfs7Utz0GM
AFzA3v2mGEEPdS8tCTD2IgQhQwQLeNZ5Gl+RRXrT5+zA8/w+Wjho2HIPIgHrnurfEyQF3bwGaPng
5HiXht4AkMp8VAgtFNX8NQ36Z9yfOw1souanABeScuLoYNYgOYrucg3HIuMS61CwOQfAFtFBsobo
ZafFZWYOXjt0huoTQ9uAHMh61R6y5kv4OgfRvTJNv21x5HRUmKPTBMC6F1SwtYNvT0ANqVVZgHKy
bz7SEc+5nvHZAwP8M/wxe6FJy7reB5ypLRqmE8SMA1wbLPvw3nludzfLc7ytYMJan49Rwy0dp3IX
x81HiOSaySXuPjOLNBja84QND43MFU6Mgp1S3sfYLZDGUFKQbeEnSCYb18I0ZSZ+KJYcXr5/bmKO
XKHae6PeDpG56yY/PqJ67IDKQ1sP6r2yCHPY5ZUMfebNWI/DCC5Mpvxth60W6CWRxGT+1veW7Qpe
NCF6mrfrMh5NhAUkA2iWPQKO0QbzyUMZ2HPX+CexDhtJ4YH1WEebkja8NLn8yXTwGQHcmwF1D8yk
gPBP+OnBFkdJQ/h0F8wDTYkQ97Mgm3GJpnQJHMq9QafNvE8LrJFZcpuB4TovyGbjnb8sJXmYiwnz
ry53oAXxktdkQ9t+Q5oxY0jTR0i+awHu84aYwqnoexmgImh/I/v4CJtuPPWjPbkBmGXVfqw4fkvd
31vMH2Xc7ZrSXosVP2ZvsWGlOMVYl6Si5WVSOYJ3w4YgItejP4WqVD6PgICGjmOu9ZAAqzcVA9iH
XTtI7O3rafoJbQlbXmJEp+YcGIgtntD8HAzGNQcnKm7YXjcKmw8UIDt1D0j9no3BDwzmQAhy+1aK
fIv1Qh8jKBcP4d50BV4ogbkWzHwUrm1hRwFx1RroWrFOR8sUgRHwFH01QIwtGPrad1hjRbC2wGpv
qzp3akFj1LDjtbduCGxnbQaWGE8eIVhlQLc/+kFko8cvUAU2oph/UyOfFXzPzucnJNPQf7R9EiNZ
pbrO4rg2d92K/hZZv4Nci9SZ+h6ribdaoVLFlY8jxXDDrAB+uMAUCS4Dix3sp2rjS4R2zmdvyHbC
CY4g3ymQSLJ6KiZcjyEExwjJ/o3nkYM/mG80V1h4gAENm3QPw4rYZjFhXLDmEUAcwLLKJIEhD9Gc
X4tSg+OzW+x4O8cGWx96LCNi5r7VU+JK9rPql5PMEadq2v4snT4aBBObuPgJ8FclN/N/KLA+CwsW
8BS9dPJ12lN6VO3/IO88kmNHsjW9ld4AygA45DQEQpKMoCYnMIpLaOEAHGpvb9Qb6w+3M7OyX9Vr
szftnpRZVVbyXoZwHP/Fd5KDW2kfTW3cioLz33dexmE+pny849l/MEkUbBNN3/l5ssKEt7lqoYXb
NrA2oiWQjqqjl6UfCdkILE3rMuB1BtDPLirqUUvqbVH2gZ5jFIZdgTzpH/NY3PfC35fCvjjlsCnL
aYPrSxzKg64m9HVGxZJMBqUp9Pg4Pzp6hZhfB2Vyk+IgpUP7rFXey9RMG702voZwfi9mvmFYCX7u
bmVrLQ1k48kvIFZp9Ral4QM/fW0zehBxWcmRHrXunecouRMiCyop9pMP6impXsyKV4tFTPj03Lt5
hyPmsSyXt7kRfxTonSZXTA9YnC4GgHF6suriBvFDW6Jl0baznHM616/khj/9bl47Tvs4zBL2VhYQ
7DqZKEXuojU0Ex+wzspPQ0i3lZb5Oi6/XC/b98l4y5G/GnNeuk6+TRPhPsgdd31tnKys4HhJ0pVe
lDejCXxII6c9aa/9QL+rD9Hm/SGA3fPE1LOUAV8LlxFfC+cbfShPXQqbyp0yOsMZcjGYOlWIbzIW
e3uo9kWKTs1JfucNZAx8mugV/kAXuWAXJrtYyZnxSPSut3FiJ121FT897I8FXDBjdB6i2rmrewSH
0TgOlf0aZuaPmZDc7sOH3i0Oowq/FVy9sCYCko/bsiN0EtOzzWmkKv7q5dhgBtYv2aBd8pQCaEVm
CqkEmEm4n7pyNzlMFu78y83BUBk1jLy0SrYDqb8y7Q+2pt/GmCcxfJeKv4+Xe5ymxdZzh0NV9whK
1ksZMwK66AEEnTSYe3W7Yrg+pJI2oiJxVkEUiQj46G55H+rYqGr6qV3v0uXlfjTDRzNKH3vEvL4M
LwQ67iI7e3Utdz8Cfcn0+AFs0x3G2TsF05onxOLVCY6eng5dMnnjZizmPQ8m2HfLa9NiqtK5WCLh
qU+vZm6yp27E1/dyfau5zXWJyyZzdO6B+sWG8WxScikbOAgJIlxSrQRjhLI0iHXRBy/5J/X/TPnP
hjPtO917bAd6YI793vP4mWeKCCml5X54EGqkoPjTK2s1TfWrEfOmxPhkIbFbwhddueAn0oM2tOsm
1IPcpaTQJaci5FlNVXNupzdCGvjsHz4/KYwhnzEcMHmdotF4njPri7bEXTrjZyb5GzEC2oFasXHb
aT9rhAXsYdsBc90ow3iM5jcpre0swzen1R6F2/KVk9mNPdWPqW0e5RAFdUT4rsWFidXVqN0nz49u
yUqBpuupxZflg+BvrDXhR4+uoNmSVmh05YawHsTSt7UQ/8wgF2PQk3ZLesTMqHrKrXmnF4J7CcU3
VVREhsv3bEmDJNOADW4NW4yYJ4T2U4ZBv8MErWkLm5+z4bzGs70FtbgDZvHqzd0Bg3rtReaFPMcX
na39LPRLXTNras6qgHox8rkvxh8YLWo1cNOws5bAi4BPRlHJZPZtuZsMtb73jP4+oqxLkv1UyPaz
CLl9dMVTz/2KbjnDBQ5QrzXvfT5DMnAeKQgRzUnYnGdvabVGm7EsDtqSfxwabV9zZ0kohtd1M1M3
dQ6uyb9H7yJcj4jx64qmpBpMrubyWEVc5k0Z1G0edBJ4kDZkF/ClG7r9O24rapUPr5ivO9gJxBmc
XTiTCSs4a8vGO3UO5zcvFNV7Yx0BDsO8r1beEN8ahL6WF+7gKuPDqLt4Pc1L8oVwraMuZBRrrr9g
PGcz5EkjHW4ZYgn49DcNTl7uZvvc8T+7Ul6SRXCeIZskdL5glSi/BAfSRA80Nfghs3Y0m/ZsDQ1k
O4qLfo4nX69yPjnjrH5Bjt4NRnxXVSRwej1kai3v57SgeFBtizh690eTNnN0ssL23kfq90bzIGzI
gDrZUM2fV7kpHsNBKSB3sbl1M2vlzdMHLqK+nd2JTxdeXya2nf7TGBPvvdwrKvyJy+OmCOu9PYOa
KCb8DUGuPDHpv0X6BujGL2biX16Y7vXMeAon60b6Y4zgrbbuaHwJ2aUb6iWE0vHLqUh3RfZW1Qp9
Utz7pYEBaUzNYfI4okcHxuXsdPeJMNET+1U7dw+eyo926T1L7I1c6Fcv1XcG/eQo9S9mZh0TfFKn
psGvbNJZywcyHx5jrwGvNnH8iB3pwcfcKg5qGvZxln3YOWxQ6W4KUd2p2YWApL0MWnbQ4zSQrv1k
5uVEd9E6x6X+iwmXbzgNDlNBekCEypL2mnpEYqSdf+SckTxn3BVPiIBmHOQBxJJicC90uYhqRmqv
clBUibiPRMQtJD96ozzQNd+pvjwZLd3qJMu2CeEDBi44MXZDn6bst23dXC1NewoTRjvuTbJ0rvPM
byfm+KNXzYnQ4Dasik8Ioy8SqoLovBdltsAmlnyYF+1L1V5JfgaWNIhhkmhI0nlrFSHePxDM1rur
APumcb8yuZc3Qu7mVO00SyO3PF1qPrTIBS1peUyiMqSia+XQY+Zxr+s+RD5rhQF2E0fjueW/Jx7x
IjEdCca1MFvExrQiqEX2LdSKc2kTLBvEDvjTHVGmO9Mr3gqfg9ip9o1d3QAtZuAudgsCgvbQwZur
jaKhBmUGhKVNUNE+D7CbQnfYFgbFhKjft0vbb/DNa6JFT0wsj6Q6goLmY10+KltIngRALVvSku4M
VbN9FfG4cgf/nNNfnvz5VM4d5QD6NuQjQFMehclsrpVUq2qGVVuccxspSLV3fuZuq7FmNDLAIjQb
aD5AL5RDGD0995zGjh6R84vrbynSc+PAOurkOTPt/WyTMcicI4HIj9If4qDkTpjL/N5IBLzHekeZ
epNaM9gX2aPxex21nVxsdLgldtYxIEbrset3pWh4n6xz6NRfTg9jA3ItYsl2CVBoDnKGsA5hnhz1
hrlzLA9Ol1y1iBdM06bn2HiIfMvhmw0Dx4jcPeWJl1IShEo8/8FmJp1VfvDT4mzUiNnEjmQEDnMY
ser8kkukODpzwqdXe8jd2iJVVxyGSO4mT331snuhjnafNcrA0Ap590h+dsNe0MzSK7V3WzuA1QHn
Jwe1oc4uYm5dtNsoCXfp7OOqNnLvZzyn6YB3OsyjYRCHCFHCSRAOR/6tOqdVSSXSxP8vwUPXdrAk
liWyXx3S5YcvlbfdJp3xZ4kGZOvMGzZmGG2T/mHQPkg1DZTfzbY8NDn9bg4Zlq0iTuqBDwJLhTp0
1GY9FXA+SY6BZIGDU4YpYDifW7FPlLtIsEq74tky6wfmjJ9cDUHMGMNYGm9KRQrUbb3A7fU9fGWy
IjYfpCqnVZvp75zTQeekVA3KRX6PbhFbIjqcXJucpAgsLMLZ5ziatXI9VvaV1/+tlQWpkiwWR+7P
P13q0emJy2/qishDmbh6SbadZ6vZkKknOgpxZVXNKanAeNfM+c4FIZCS6G0Armx9Iz9UNqKKw8cd
mXc3h+rdNmoi6JiKRT+e6AatW2GAA67CXdNVYPNQ2zW6RSuHIO+q6NpXpqplcoJXjCJdUqHll1Qb
31zOFAfbQRrGJq54ug2eHW702YW+w8M6s6BmhXL6GJFcBapq0Q4kSPWYHozjr9QIs8BvL07GoIu8
vK898yBlvdXb5rmPcYFTeVW05GFnckkVb1MkT04m9pqjaPtan52DsjTG3icdsl1ndk+eHD4cI9xJ
P/0a8pmErNNwnEnjILKF2SwOS6pJhMRAmnGIwRmTZerq/FRrsXGbDBrvd/7qgpGJ0wxlmVByRZon
qiJKCwOq3jR1t0lqApgx3FsbGzOo5R8hJajC7zkBvvp3mtAYP5a8Uq5QOuM2PQPmaKhHtM/wJQVh
6/5jLIxiq0OFX3vLXT3xp5eqjmzeSgUmF3Zw+v73zFLa0HcR7lXxsGPC/j9jS21/6y3EC00+OsVN
7E0fKc+nJcfk6WofzpwEIQcVD/iCDBFvn62Qbf34DgKj4x9y4tS5tVTrlqyTfZLPv8NOnSUuNClK
0yIz3nwONidu55pcz0g9lV2g+09V6+1rxVv2O/8Uq/TMvOEBhNk6vOAz8/wfSahGeldZmtfIkvEm
J8FWxOa4KTta1q15N/jND40LzgwjoQ73vwNSTE8FhMJkPnDfhR+ijfRtmpGidTL2O2quqMPfZeQT
Uxy3aeKdLBDGUgu/hnairM9tZa5jItFW+63zh3o5ImGUTMwUP3+Fqcz8l91biHpWyhDefnb1U4kj
H8rjDKkt7pzbmcR1nE+fiOY0PsBQtinZ239JWjWjswMmKxBU0k01Wrc6dnEZ87XgT83ras08/ubM
2itiQRBZ46XSrUuTnHQrvopevdc5VhIpcLoBOuSefoeRdJQemsQouCd0NrCF0fPIslU4A6MR0uvT
L8ItGdH+TSDLKWZr5RawlDv4gEXP3JmsYqwM3a7PYyiHNYDMUx2CoJbi1QXHPGnyVIbR+5+ZLcxV
nMFxAnQABXMS3/85tlVhsugkcsf0lj9kswS4WtUEmd08LBmuKcuOTlS+/hXj6sJnio1rpynIF+tm
T2HT5GLhO5e5StdSexnb/GvSChBRddCHN0Yn+WoWQTcvMZuO5EFnFrQlABX41XYiFeuoW1v+CPwT
ZKRelc9LGKyMCGhYQJThlxxyxlBnuvOBW/m/DBnufifEihRg02hwwW/2bmU885Lf1dSHNlNGXK8R
VWDR9tXqEZ0YxmHurZd0aGdZQWH1+z/DZJhoV6V31y63KLAuonA+4dDR0nJ2Odhn6XIfNyfsCloQ
+2RppteGs///JG7G9Zing04s7L8m+C55s+Lf7lReMlz//Al/RM7YYmOBWURxN4QpTItI1x+RM/sf
tmWSNrOEgLi+YID/ljgTwrQ9z/BtduMsC6b+ifR1DMdmMYtu/Ib9Wv8dpC/N+39JnAnHsXRSccJh
N5zh/Cekr7KkIOoPCkH0PEQrzyk3eWa8NU1U8gUFcK3pPUDpOqvWgBMTLvB0LAbTvzMd77fmOW50
L3MC3KnlMQXaTaNwIUqlB1qdH/MF8TY6jjiB6veRIudFCq3ef/PePGneExRNT5BP42CpmjOcOB1U
LO8cpj0wDGcZfnOezhRUS/DVscCJykOEZaBwaTfzd5n0migHhLYdN9GeG2MTodLPF99DlSCXImCY
edo5gmfKeWri1g/5WzOoBwqdw1YDr5gX8MuURiSoYqQh5A6PYFPoHixsfVvOzbI3AzsHBviPpN27
nn3nq1P+vQyHNWejtuLNvzOpK2DAqY1ZU8qiCzqQAOBSb+Am/AbSmZUNy6o3d4OJ9m2wMATi53xx
W541s1GVwW9OnV01V+Uld1IkYF0XXp2dLdUl9aKXJrkm5z4qtXPe64+Rp3m7BmOZZ3MMe92pwaiB
q7EGoGqpI1fIYyxn6AxcTIq7q3+C7cp0yKjWkExZbjaxEhstd4rVHI9P8+RHqC9KMaZd6Czjmaei
oJfJNhSstnhJ7YC969CB9Dncgz1ItyoGQRFq1b3vzkfkNATUPHA0++A66asqvPvM/QXq+lkbcsB6
6UbS0Uyou5Ia/2CBCY2tElJzrVw6oelGRxXoNJ03YoZtnyxdpToy7KPnpZcpc5Ng6pOOQL88uDMc
01LQ+Elb7lRjdgLf/kMtyV21Gnon773azY0O3aoHk2gCFfLH8Trrwjt5/eiAp3bu/czc05eeDjad
j6z39ZM1AecXI0NtmAIN0BPczH7gWjKoU1qrzTi2VC+Ueio8rdwMFls5DC70OkZS7PLoGGznKMp6
3HawUFKrejekE7Q5ucZWib2TNbuaOW9Szs4u5BPgSG5wLc/eOeMeyHoYXgQ03Zmw1jif9VG31xHx
UX7j+WTU6Ft6cioNkERpxRNQL0Fn++GplNwm5ZLQzguMYf4JWJp3Jqwc80nweOPRs7Jx9vE0vF9F
/RoLgvMutvlq6JRzTHO+XsUUffURQhhf8XTjubQN6/6mrMpLYeMFl12C/FRoaBVI+FHxkkXDvszl
qfOhbk7eR56PrwuKZzfphr+d6G5LWqUHP07bq8cKhoTSDImVBFYUxwzlSSoYY86GC76Q2RBHuy63
qTv07biy2vbNNOTVNY2Hps8fIIjez20IaYiFEGvSu0Ho9e9xotK1nzj7otD8DSRBxlNwQNB5wX/X
NFnC8i3VNLAt2pXZBLXV/Gh9dYcfcGiH6CcOoz2c8reuLl+0CniSl4IPI6IUQq1xzemiSu2UdikU
ueqxNHq+RH73HE+DuVJ2+Kg1KMyTZu47GvCrNOq/pB/t28Z5lEkx7tCft9y8EJZCT8dzKmBrzpcw
c8A6sOPGsTEhB/yuUm6ES8OMm3GQe82PhLOVUazxLOMeq70mykdgrXUwVcpw3aLFLxS4a459RnYX
+mYTkk90iXwJFX2UkXpXTc0FxNbfbBP7R6eqzeXpTTTtS20tpTq8Ep13mS4X0GftYjkpcVJue3kI
HDQtx3OSoT7VFWMi/c4xGm75H+pVUs9Hqq8E4W2IElko31VVvllYpUbloOZiEXnAWucY5qnFmpAG
hUl3+FA2JuKBsnDzO4wF6bKsyXSBexA/aVzniW/1MdHYBZLxT0WS3kwOpci4tgt8bv3BtdgXwbaM
pMt2EDn0VdPEe6duT2PlIktHYGtTVk4wQdodR29bFbtcqh29+680ze94lr457iK5u2dcqoMp6nOW
R5RLpnVs11ej07B70l3DaaJqC1WCJKHPRylPiTIqwjGjoD2GARF1QWzRGjPAxLDiZuWwy2HuRLex
ezz1SPS4AeW72ye3QwbYPUWErExw4lr/0ragApTIsFmT8tYBa00jb+eEfZBIn2wdEAjhH1jdtecC
z2RWbn293Rqje8gb9Qu8wVosCd9CbMdxCmzSVbliOi515y4PUbZmGrtRRZaaj1hgl+MLwKdr6FSB
XQ3ffhs+DhRImpZTxc1psPV8B0vp8hvk19jsj55AKAFGt9B5IH9DWnmgkU5fjadc5Xnvc9SCoTXn
HYtM9rxD/VqYrH/JjoA7vztWrdhGd5lFcZ6d8Q5S2MFw6bDUlBvDGrkxL8Ac+CpBfI2Li6okce5u
H0coiCP7P2rKKFrPSiP7UzbTgSBJYFUAr00926hMnWTcnY28RhfNv+ApBbQbf0LRv+Ve9Rh3M3cw
fq/Myt+r0uLkgP5LoJQPswzyaA6aAsBMBNPEzFvUEBb2jAX3bH3oV6GiONQRhrFLuqw1PC41uZyy
+kdouPesYCVa2Q0omtNbbVJj8dtH5Zh4GzfD5/zuwF1wkBKHDIh65BMuB2XvTIJFUUO/1FxHN4DK
2t6S8N2lvX4sGMElnexGL+7Gabghx/+q4voy9S1koWbbx/GHGo13TTXlOgU9vrKsEHytedN1BKrp
p7eFcWfkMGHs2D6bechzddznfB1arJwsxtIJybNUQPBWrGrYt5V8GUyD14Q0kiWdfQrn0FXjLVLa
2zQOF3Ant1w9eTvsb5Oa8Zrk01taqn1aaC9TUb4Jk+SRosDn0DrdhJ7Pwod231cUl7roAv/DZlGb
njEG+S+zZd7SqA9Xie0chmTEopzqj5o0U1hP/botEaNsJKrWPpZhc4DzKNkgNMtgqo370iYvGtYU
TltH34Z5c+NXBk/GSd8aC7RJl7iaxpgH5VC+AJchJpFlV+VmlOfa70rOj3UunyPKnb4kSs+zea+z
TqifonWDEdVgQnkGYa2w4rALFU6hBGM02vaNWfSfqfGAUc6oKfVDNiztA0gL6M/oe6XebyCdkeFE
iXZaIu1cDp6JwlxiZ75L834XecRE8B5IaTGYTkqdVT+FKMLpphzL+jkx3e4YwnBYjYj2gOWigutt
fFn4qOtlOIC6+pomIBHpse4UXFdL8KXx2mbb5gNHDcU0JppmP5Ag4mE+BbAFiEyW/ERe0JsKICQf
lB1MWg4cY6OHwykbSDV21mc8Zte07NMVvex92DtvjocP7+hEBoqssbYCcNhs+bs0n8iSoCkleXWL
RM03k71YrdTfqGB/eKLewdy+nXXkPD25r9pir9fN1vAJ/4/Dbslg59KnDXmEUfnFdYAkC/RcInMD
74qQfKa7/nsClcYEmwET5LW3RqaHOX1QPC9dDaPFHL/HwhYo5e1Dpw/iLCIoDskLjjQubXUTOdre
rjRgCDqlsNJDeGqKIwm9b7st2Q1GVrAy33P+pT7jhI4RB12fcDgoDNAge1Oq45yPt4OMvzQCzZOH
66JxSx8nJL0R7GHOnj1c8/It7MHGyak1VzPXdkv8EpT1G5MsTuhTipzlTkxZ4JQOiCOAE2A7Gotg
oh2+hG4DBpglITGvoM3OQQuYkaUTJ8aPoeS+kgtnmB9UtulTwreyXiKOHidPH2vHwYu2Hr8gZVO2
/cA3jTP+IbPmqnQBHvZjObLTA5dtbm8QZjaZbrAraRqeiJ0BW4jyO9GnJGtr8+QI90ODREcd1obS
531pJUTbEF9uPVFPidv8VsYwHO1SBejZFHjm1z7t0EG8BAvIPg1Ffp8UVD60hIuTRa6RdIH60EvD
Pw6C4lwPQmg1s4kQy5znu8rcN0BkhHzD4qiH8jmZxNdkDO2qagcW+sFu0ze+EZ+rct5Q7SUgoBMo
D0H4YSgTvmqATTRt/IrH+q3S/Ng06syXlMhi4h70fFxnselvwc6vXbMJUggpXiugCkDwHDP1TWIN
E5/pV4OaMAIngnNMySK8KRvkLxY8HVs1vlctE3SfhIFXweqPDcqoqE/sAwixUvNLZRVvZSQCiwSy
LvRzrye/Bsv+qfkam6SkmPttcQvJ5gUoKKRWWELsd2A5CBZFY3oOXon8YqDb1m5/pLKKFVKeZp8i
ktRHeMR0DoeJ7PpICbEr9tyvvwGt3fVeiTgF8nrcuHPFZFwSoLBTnOeIlGaxpFamhkBm/U6jmMZK
udXgWWDv7OEO38g0fFYcObCKQqBYHwL0GRIZwn5ZNuvGJW6ZZhvYuQBuPG3TtgwAEFvx3hJ+gOCK
T9IPIRmk2kYVLRMmREPdApxRXCU7GKeGXM3YRAhFrnOu2Y+F0jtHtJEBRyY1U2hiR/Gm4gIKPH8k
feo8SSrGK5MkIRaBEQwlv/Rin/oWmq9Vj4FQM1plvp3NJY41qxuR0RfO3ZvlhKzM6cEOp2CyWRRg
ZwTpovHi5LS0pMAOZ13luOZPRHDUJdsG8KSh+xKgnM/myON76p4Ki5B5FY0T3oZzUnkZg3zEvZCt
uwPGkAc1GEVHNPuMPBnsnBu977cZ+/0UKOuFpJGX8wsy/7c70KGlSaol7W0JtU95/aEubbGOwgVb
DbCJFvjanW/rRpH/iJNjj1UBS/+5c7ursJvAoWc1TPp9NhDSbBrJMRDTbZ8Fp2fjr3tCAKQWN1Ez
YZID3XHD6X7s2U2mnPGIFHQ0DOIjDTK6ZnQpUrj6Nive21qDQKUs/9Y12+8SbdrswJBL/TmGlOr2
wEtDbcOKgYk0R/7ETCVp+btXgImXsG6fe0Niyi0w+xI73ZDQyFHF9YwAVmbzhY9QZNB/xK/RHp8J
896l1sKSDPHOe/7aXUdUqPP8Aw3bQMDXFxis61rMl3bB0IHnZoVN9VXa1XUYhhuqeLvcrl9qMjrb
yAAM1sUYW2VWX4D/YzfpT9oQnQE0c//P3oU5sBAhwwQZzIqvizb9aOlgrKZi4ZVYfHG5bsCbT12Y
JzrTqArlB4fjl5sYXMaKL6+Z9xVNlWDknp56xN+c8c3sYXjbCQ93ad3mA6Ve5JKtD3FmVoSZDS3f
GVm4rzP8QEpj6D36Qxgi8desTegGbhXj0K2hddyObCnIu/41IZ5CYIZ9K/FNZYyfVgJp2TLggVHf
UwWnfOHcN+g1savYvzDcezQvYgQrwhPysVvgjcsGTSb32KQxHW5QI8pdtChdnglFDqPMtetDNEVn
jWVwWc8kW1FUQXcPknDeC9W+l0mE2JLz3GhOPlOOj5yjnGmXavY3bfMcWSe9wo58YAZE66HvOQus
+5nkCPqTA9Gh6t9HgptVrX1qVphSlvMvDQLeisWrAY+lX/HgLZWyIqjd8tKQyqiX73Pe4gipYjzI
NobAKKp91VmP6UgUR6L5Jcv8WpuSpZr51tCbKzSfXaMJugOcGNBJ0XWs9FgzxBqhe5t16X1KcDdT
znuXNvuRu5X07GdXr8jFacWTX7PuSi+39gCbrk9kv2l0gH1F6G7cCYMZ+mhP8mX6AQB3GBw+ksp1
oB47ez6Zu6LI7mFkH+rYfdRkNe+1LkJlH+sbm0fDmh2DfPHs19ayybB7nElR09yyY5SUjQ8zqnrR
pfCABbCvVFS3dBdObh8GBWG+NtGvVj2ztYdz0WsIRjtc17ddZ2wybXYDn0/wBvjoEXGKqsL86jbg
mSpLmushNC4Z/LER4Hnukf5sSJYWZpC5AjwQNc6CkHgotbNJcJmygAmTAfwNxvVjGrGMjMGIfIfc
Wg3X9o63bMUarM9wrH+JpIebGZ1cr7zT2M0x8gZqFQtAMoghsHWvlS8/AeidvLZnMWrlvBX8zsjR
bDckdC+pjeRteNNRI5lkFXRLr8Qj5Skbcap9fVMtzRPJQ3PUpzeC4+w91rLdSEklpawSLa2Vvs9+
qGYtudxNlbUvOV7rJKYLrYo9vMyHhCkV1q61YR1ac6iXbTyTY4XnhmfvYnJAa+NZ4fVdu5Bp17kh
dTqj41cFhipJqm2ZtZ+/t/PENReB3vEw0CIrgA6A4dWfdZ5okPMJAbucnAiRbJYCz8DWHpR4YsWm
jT6HAQ96sw16CbWI2684ARzbt7M2b5q6l1cqOum26jGinfDTyKIv0NGc9tq1qnlSC53tSDzRMU4d
eJXbrAHFTIEEc5i9KZt2Nn6lfUf4YFn6A7VbBxDHUtlIP7LTmX2LWNrGSioWWQMUfwrDAX5FyF3a
mM1fem8AdnpwSByGGRPjv9sI1DX6jd4YJ9cozrLTt6bhfEioD+tOUd8im87+1Fs70lGz6vVUsl6N
dnBhTuRiMWEN64elEQedbbtazzqDMU1elniJtP2zFn9axi5uDqoO72u7ClickEb1rao6olNLolgE
eeXtDN0HW3Jv9Pq8cfWCw3DZNNST85/G+tpU7fM/Fw51JHddl0giK+xAk7Glh8fJ1DHJa2HIBdTU
b5WETkWTiM+y/uZZ3Sb2G+dM0iQQ5JA3SUNROCMvC3m1gn7cFJqzr4zS2bsxKOqZaeFYh1x8bKau
QIkShCMxu8nlavZ7nRHpXHFsOII59vat6o4yLIhSlHwClFFdJQ014Vf7GIQ4PTBgPcQg2/TVIdZP
AHyHbABghD8nZCaf0cy58Y3Wa1HFoNPlvdmEV1YhMaB6+LnjrY7rrXoHYehnjrxFlP2k36FvYHlv
OscjJGRdbZleiFfv/ATMkX87E/5y0hJM5QaZc+8WhJ5b0qNF9Kv1iaSm7i1zl5xOiUeQZWSXXISF
TI0iPCkOBldLPBjakM5VHAireygFaf5lyVKk2Ti94CkpHSaz9WU2/rWbOphmaFN/7lwKSeB5qaII
3hjoyGzEZf/SaHCMd32rHarSH49lSXBksLLvbujfeouAGaYQKVsMkcm7+S8XM9ktC0D01HozlGRB
oPB3y4ImsMHpsWqSwLfgsbFPZtWwrGAVW66FI6KKVeOUO30YkLolCmBCPCa97e0Xm4UIIdMg1XU4
VCFYs9bZC7zbVZzwXpkG6AL+H0PzmaKJ8JjBpJV/7ncyhvw7mWfMa8VOX3NIQG8ad7+XPY1ef11m
uz/3PZkdGBp4qr7PQ1nTwYmkYHan8kjZjOHaYYOl8p4b+Fq2D1ETgFPP/sOd0Xg3wquCkphUN2Gh
lEs8vCJEJWNrW3UdGFEV6DBhMplsOHwPqlpE7YQlt78XRsWE/tfxgA75e2tUBhqpUha76FjP08q9
3Z/+2iHVcf0l8ij0jSZ9mwiw/ohWwQ4mGyicn5+tRTp28oLHW17fdEn1e5MU1KADIbaXZZNUZRa/
OlEEGat3ly1S07IGblkhFdolu58ju10lwrsZUp9D0zu6E9vAUo/OeaMemQtOtt0fQz8K5B97oTD3
gjhm22VfOmu23hKBYrXh//sgE8MxLN/Tjf+rtXz6aFhx/tG02f/8j/+RNR/p31Eof/sJf1jL4h+k
jBxfN/hPU8Av+ctaXtbFGobp86kHvmMbzl/esq3/w3Iwuf9mIP/lLfv/4H+2dNd2TNO2WUX73/KW
TcP4F5qJafuuaxr8UEv3HMApf6eZaLFgf89Y0BCxctIQTorlyUqORLgXEvuYGygROpdLEpw1ytBy
StIa0CebnAbVyGhKBGmsIcWZYq+fNjeMhEm8NRu8sl65V5Zvf8k42pI+0dfcIEHTMeROdvJAP/OC
IvxCgEc6SJP5dPWEk5BeMjS2lIV3isMuwtMWjoSl3420y3tJghu7JKOQ6aZQtqt9Pk03HhmcMoQh
MWWvIMuBxzUI/f7YrdKx/PW/yDuPJOmx7UhvpTcAGjQupqF1pIwUE1hKaC0ugD1wV72w/u5v9RSN
ZBvHnL9XVZkZAZzjx/3z0rMfdJuWlgH6r4GzbAWGc92W1Y9fcPFjoFwlbmVuuTo+OqpflqqjL5nI
bdgSN6FOgHqq4cfBrSV077HpjDenMB8NlZ2ycL0yTDsTprlZm95Hw6ADdnqMR+JnyhpbyKfRDair
ARLNzagdtbM6M2pB+ysT+6eTFT/A9xTO4SLy+7csLjc6oQKfkjK3B5CBNRVTPtpi38Aw9JpnV2Nm
a4ZtjvC0ApbTr2moX/cTnNLBAHevJasueokmc52l89Xz3UeJ1mGYlNc3mUnCmTzzIhHBIxvDvlVX
nbz+7VKCdp3/xM939JRaj+fsZWi9YzJLtKqE5I4TBhZnIdCWVCP8eOysdtiseCm+MTDDdKfp1+xF
g7ssRKFCXwoGg3uZHD5repvQ4daUbh4NJGSVub3ODVW2A8MfLSX4Gef+TY+ynWEl7iKiVYOKdLDC
s7t2/Zz6WYzDsVGg2KCRKKRLzTzWYw8lhg3OfOk3yapNy50WdusQATlL0Ook3h9Gvh0RpLUcgAJk
+M760HrRJ9CgbNS5ad8GX2iPIgft5vg2rR2B9txVHFz50vbLoKD/EFf4k5lbpzwWhA7QzhJMgmkK
fQTf6Z0OyXnBv4Ei+hbUHdjujzBC+qycbu9kPRxPWjmm+Wp0OsGg8bmRzWlmm9Q7oo5p8WV5Pc3p
4KJBKjNX2Hqzon5G4UP9lT8Np7lNVkZkvPCav/ViOqdOgM7qowr0P9MQPuh6vs6DfufP+UOXfYf6
/O552rbpaTkLxgzuMnpxqqHTQMSpIF3HZsjVMM+XldadWrPcB1H5MjIZZ7pqx2mqLV/xZ7gIt6Gj
/iOpryGwBuaQg547/M1HXlwGKdqUwWBpMe/zDycKXfTpygUnTJQaAyTJh8nW7hh6JfED64Y9Ajpo
9lK77pvl4YjoEDWJ/c60pNtNcwZcvkVKYYjoOB/j99vrMaKknLInCMFPYM0wnZfqN0I0VymiWtMf
hRXdd920ExCGUM2a62hSsm7r62Y0iA4m3qenoRQ10rrKYjjofluvXT27w722JYpdLXUNRSwXTB9w
zgj4iWxauQa/L7OwX+y0oAwst0lJo91t4s57ng3IPuBHf/saE4bT0AzhPJVzgZEGnSJA6OKIglEk
6Np93yLN6ES8BdmBkWumLrP7YYy1TcnXz85xvfnCuyLUvvh2emwtckJVl4BrNOwjwaQdAkwGSzc7
RfyiyQ3M2OOtTdpOzxKgNcEW7RmaxrUrVS/jYH+QL91Eov2ow+4+Kkxur8qo6ltrG4zSzInNpW1y
6jCyj0FyZhgHjZfKdyppiS7m3VtApcW+0/CkacF9zME6Lb1LYGu7eu6eyoS9eNK852Kqv0uteR6x
RPuGvBNDctKIV/GkHw8Gqf0UvjWQJu9qSLDEekLEuP5JzPgMKgDAVJ3elX3D+s0jLqEmW/jtg6BU
BSs5MjxU+DElk1hn88uki3sH5OtIszINRRb2hahBNOzdl7Qxr640qk1lAoihGm1r1eLCGLPjzbOv
BYW0lfnl0u9g1fhf/Hi80ujxZBnyfbDqUzBbmyYCplFqe2h1e14Ij7ZskUdE+GNm7rZN+6e80/2l
R58OYZwI/ZDnZD7o45aFd8NnjOuP9e1b5IJET9VmhDl4GDIyqUicwfishSh62P2rGVCcT+ogjTjK
RNZ3avHyMXKeG0QHNm0zMWiL6iC8+J5rP2kK9QkBnUShtinPRnY/6nV90KMttv1DG6L9mxVObUfu
RJnqa8sOg1XURPiOSNnNgExSf/yMCxLp2TjjHTLq7gZj1t5Vjsr9FCnR/Ho9++UmIZ2hT9zlh48J
e07jEtt9xb/CI3AzFz+001SIzm32Ho09ucNka3sljABCvKn3nnM/09oEHzL0Q7tnG1P+WFzcRNg9
7ko1PU18AeN7n6LStV3iMrWr4qxnxb3fhysFTJVhlS1pxuKPFsobjUiAadAIbezv5jLKdwDIlWfg
moUGD8iSaFOLBDSfBBYKhzf7TnDtWAvZ9uuOLInbFmsXAlUB+lwB0oEJv2l49U2KJBeMUWA/C3tJ
dBEBomJp44CjyOkBCd7SQqdIb/8MT+9V6UBO8NIyvvDJLPGcUSjYlFd/RldRCPUC23lIDjQNH6Lm
Zofyy8vmN88eVQjgPxLVayXU12Kj2OBZaUEmSgNKImm6/jthnYZXkIIOxHiw6aY4mwQxS9ihftmu
FW0d3ixaHOa/v9HW08I/WZ/FQHAiDMeH6m/MdZA4FGZ6C8t5jZIKDTFpuL9U4jAgB4JagdPAiUel
+Er+1v8lhr2zXx3Crv9/EnteNBiow8PfaOyA+FGR37h7cm9+/QeTvZvBmg0jfSwRRNTyYrbN6Q+e
XYNoBCcgJQQrNP1pMMURM+E7E9orV9jLmIp06wFFsa+ONDB5xcsgxMDSZWsFbZ9Bg1jdH257WHAb
jyu+YB0JX38Wq66YP5Mi495CKba5MvCFwBppcS8Zu1iGTBqsV652GGewQuOnH1brKZt+fRFsvKJ7
+8NyB+3BCXqraO41JqCwZPOa9VcFdA9T0qU2QotTn5mllEXaBJrOIlYP8zGiEV17+y8R7wTjDuPA
CXnMff5AEM6TIqVTvIpPiGdFKdau49OuTTFnMlEBVx30ySURBfYgufddidn7P4DgPQp18uQrdKJL
lRsvf1jwvHjvaKwmvB5fGf7JXeIVUix4p4W/zoBbgoMnIvM+tpD98Z8v8nvjLyY8nIs6Uz9exGZM
+QFzaAqu0+ScpvjwXDLStNqQyN7QbrDN55jHBSWtWf4Uc4b6z0nxIiSyUW51ejA5GZb39G1fqhKW
SwKExJ72hU9rn8YjELatcJ4qo/pqpZ1stPGrLsV5KA7xX9T4FlRGi2FEb1/1mDpB+uV5D+4UQx6k
BpyZBhM9F4V53dY0Dqb5lsc3utdgPeiO+BZtTYQgd1b/zJSXLq8mMLLe4g9UvrWrA7funaeaIcy0
3Y6aMa2JSuMYac8jlxICwuYk3knj7fHk94vp0W27V9Ufy69q6yIop21LQ4pYZjRSm05+afzq08cb
4sbHCV6Pcq3YnLA1uR/sdRxvHQytFIpgrcIxlDQm8l36rm0DOsYwZcGdn+SPoFSg5gYilhKfC2BI
kpP865dlymOD4exfYfRenK8qy7lCuLImhL3jX0h6aAI7ydXlLyx9SBvgbuSgZ/vscqPWr1P6xiyh
PcVz+Vop/UyR6vXuybDeMl4wilc/e+bTqDO6xNYP1bScmpMZAv38UJtAyaHXx0b9ZpTkafMemlBL
ve380KDeaBriTMdlSPPLh7kQj5i6tlHxJ/BCKY5PaATLFkvVYcIYyeGeL0a68ShQyRB4Fm1ebRTo
XmWT/Yprfpnd1XCDrc7Hkfnpium5tuoXJ9/21ofi31MMDnzwLvFXgU8dimWtaSylBJLeWWx/3dbT
+DhZ5WeSmGdfGROD6W40vE1BCLBhtdNl9eTZ4mrjl8xB+xQmLC3DYKWAu57eePtsNMyoRl2semem
sHQrjF+L3Sxp321yMZ4DBM/5isFENjmk5PCXYXmV2ua5HW62Y6xbfxuUygyKnS+7OFTwwCZG45nE
kwHOpmqBI0gA9XYE2vsvzj5swB9n1tZeNV3lkI0L4ijtBpL3cujNk60n3E3GaybcbY/J25rbA1eW
l4iiJg63Ryjym0DHgjy38Sc3M2H/Uoa0N8Cecap5mjkAEVsCVPGKBLCMk/xcjumBYtqNgvPz0D2a
tlw5nXwxJ498WMsmt/XF/B078dpMNBpa2quAQeAJN8cSehNthLoNdRsJsBnXPrRrO6G3DFel43xG
4IVVZ0go+UVFuzgHeHa2hxE3Jx7zwn10i/mWIjqoYpzAcSVHl8e4IOBCnI72OBuSuGKud5zSdVxJ
Ri2f2Ma2+T9D/uO+vTDwa9wDeproCGtE+bl1VL58HlSx1V7TMwLt8DoZ5pVIXGOPxPe2IuxPv8zk
cmZh4B2w0j6WM08EadwkKR/q/BDZ3KVbJackdbYEyLgTwhiW7MlTVHN0Z6tg754KgqAdIblSPtPM
uenj+SHMgrtGUHHZE5buK7lLm2pXmvPxH70B/Km5drEkptai6TaTOhWlMwk9Mjz+OZ2PZb+svJck
ucQ9N6Lh3Yj46xavwjJWVqCqi+NzNVHPJJutMZJ8g7b/qDR91TIwxVxtx3Hd6xxBWdch2y1d/yPm
l+1m8Xs2EaUycxgSsGhNOMuUc2LUS9KbwVWuiiFGeTS0Y1fPU3kktXyK8vJOdtE6dQRHc4oIer06
2dZr5i3J+m6lAzG2Go51As6PlYfmtb0n82WSC17QIIXCEF1pFvvcPjVz9OoABo8pmS8dDb4a4WXO
YG7pPzddcMIDdpjBtGAVK9Zmq5+DGnqXH45v3J5WU4UtqSX5q7NrpeF8q+XIB97AbCJDjWAjd096
VrRf/lTbv7UcMK6ecjpnilKex1E3edq7CKQ+zLjeog4w4nohtG5jWeN2Nr0PYWbvmTl+thP2m9zh
aZg5FJaXAm4M1aIeTYGp60bHHKo5kHZBreqUJrtMvel96yWzzK//Pcqr99+Feu4+mu/+M/7674RX
/gF/Ca/uvwnXs4TveljNnT/5nL9neizXFIivtH4bluVBrv4r1IPwauoeviseSsJ1SDz8I9Tj/5uD
SmoKk7iPTymJ+B8Jr4atQjv/ipH2LSRXz4WF5JimQX7on4VXh2bBCisnmBTcbFVUqU4hUmpcevYw
h/iY4n1rCut+qCME//ESYFfSetqRqnhfjPXRSPDORRyPUtx0YfneKHOd4WTU2ubfDa47AHkxJiG5
zSg5JnWr7bIO4jFfiUC/mfyfxtq1sHq1j1JZ+ka8fUXf7cFbPOV4/hy8f7EyAYYdxDI+3KsAfyA5
xXf4WvgF5WLAP+jjI4wc9wvilDNoj2CtuCvKbVRGOwP3YWkRzcWNSOscyTZxScNmGym3omO+6VDN
Sg8bI+2ql7GEPmJ1+vPEV9HE8Zgp62Nsy3zhKDukP7hvHf5IgHAkScf8HsfZZ8ZXUYcWEuGoNHuU
5YQXFk5LF8dlpayXpTJhgtMiN6lNX6LuiOBxpm+UZdPHu8lrDNIgxjYW1W2s7J1DYL7iY90MsCmW
bqtdOSnn8IKwPPnKHhopo2iuLKMZ3tFOmUit1O5PbgqaDxXJJ35VRuW6C7pL5837QPevYy7gS/Xk
zENGLHrFkcKPTqGdIzdfiaF9rLt2U7nyDbbgMu0xldvYNugFOfJfQbzSmt+TuVUMJ5q52txcBaPY
mDZvy7xi54ABsZS1AU6zKyje6u8iIgiWqC5eJF7bAWObaDAMJM5wk1FJUZxzdCBN8rn8yDWepeY0
XGaf1Hrj0K5peMx/UVs9ThlEkwB+18owqwOjBXRaEeFAb0/YeI96UmxociWKLeSn1kuuoG9a1Eqs
X9GjC0LYZuIgQsWWbBnkqOqivwIkPQ1jcxJsfCxffrYzXUawnKu/NJszwQN3wd8tw6lgHJtSO/Ul
ceSgA0NRcCwsvxvghNgyqYUcVWmPg2SOkYsW9RELgidpnZjFIs/BSI5OA5Kre4us6r4MiVk6DY0t
Cu7QRS2bYX2lDNleyMJ2li4VDYVr85u0lwaekCHFaV4yWph9STGfvwVng097Bmbmb7gAfZm01wG2
w4/YjTSuRM1OUGpM/cc9IyxZmTlcm2xNayaLtVnS29Tm+k85ue9GT1ueWRrvZg9YKpg+wIZc58DG
7W8E2H1lIZekLPxl5djbvLTvvTa4i9HBQDmuMT0TkWXqtqxDarL+UTr2HY8YVTl0HDJ+4NEwp1Vr
dD+pGaZQXzGUDvjYyNzcle4hD9p3J6F/PeIRAKFgSyn10uJvvmiNNEMe8ilDYTRxTXeFaWKDg20V
B+Gz1THtUmf7E0QOVrDhqtfzl+/QKwjThIpzv7jULn6WXg5rw4apBjE3W/W9/ssJXs2B9cnlqr8A
cSLIAzLdTTqc0Nbl1gBQs5nsi035b6gjaFGtgOOs/iqld4tG0BdiSDmEdLtpJiVbZgUWnfLkz/Yh
7fNTOFKkM7q0dUnGj8Y39kaQ0VPt11fDsa6pmXwHJZISNWJ8bHSfZbpzX3RT31KckvD3zrcWp14S
OO+y6mnlitcjsM6ibtFNQbUU46xvJ9W0MyZLq52BThntKs6KsxmaXCOo6ObcwFdC8kkaOO+Mg883
VONRNgUEGGCG9EctsD+C3gXPEK+rqM8PDloJ+4x4aDiGVY51o4vrxbIgoAJ/PdgZTcSei80KMoKN
qtZyJOJg1sfdZQBvHwf5sPYFFUjWVIEOEupu4dHmZbtBs3Kq9C2pyDONRnoIGvNImeWlcmA29jHp
IM+3X2rLfIVhBgrEMn41MuTMVHeBCMxfYJk/Pa22Yyfh2rH1FyZ27a6mL9FuliTznV3nZsd+bM6U
+e2Hfljn9A0d/I7TMo0fhRFvxkbcuVHG9MtPEM/evW0o1cqSd3DeDj4m0BVDE8cFqZqeXU43JvOS
dQp7no80bacdJiHPprPAQtEOhmyTTQzPLD80c4bxzejH9dgqTD4jVhx+o+FfcEo03A+4sNB1tWJt
N7bIjclRkKLIMpNXaUNmrJqjB0OIqwuDJQeJjimQP8MMWn/WnGgdRsMppPQeVl9JtV20Nub0Wzei
m554267n9hHQojJE8WOQFpeOR22MmhX62GcJayFh5Nqm58iBhlnhWuHOE/rMyTgxYbeyenbZzfGz
NaCnmo8sTF0tC1ZBZj/ZZvjWGVChWhqpS00uoUpDoyGuaEKP3pSB8eyAzWx1OPUyYgTmGFvr/W/p
+IfUtUAaxmvLEFdW6psER7WaLeKvQ/EelcG+Msyzh9u1M/y7sfaekgFzzpAWHbqB3AQA+nnuaOSx
ArKAzaVjwzZ0XgDhMKlklLXjYP7YB/k9ibldUwEb0v1FgafYiKs9JsGW2gT72WHQoH6Lj3d3TqN3
adYJWFEAmo4W1LgpOCGbdchurhWUqgJw8y3tSETvDOHsoRlsjgGCd6+E29H72qduQe9q4p3oXf5T
WnJIt0J3nI2XU+kifPjSkwFMyZyATWvFMcnyZW5Yuw78C/xR0rWp7t25CRBE2r6qMmyPDmicRVTz
mcu6SX/NBthYhgucZ65HQjvoXjD2dnxX+FgEza3ryZ8I57eO59eZS2qKhyrzaXceqNhaTq7GbZJL
FIiFD91BdpP8b/2huYLGijExm4+lbbsKZWwsrUq+ei0rbJ1lwHaBQ5BGMKZ2LRqP/IjmXeg9slcV
sbCu58wbu/GicvkFW3LcR/Vw5Y0HwJtTwSLhCRGMKZErXhJmz0kFX9HQSGYKnerufG23VQevvL6l
sfvErLDX+BWT/wCbSASVA+W2iaE6zgWIpbElzsNbUcte8nIG3hN9ydmjYhXTYMKByc3cW4x91zFp
GYKbVlUOAaiG8zw/29Vom1/VUuXOSIMd1RZRevSa4MctslseI4oU7HTuYIEDFUugZAhHebD2moLI
eHOIIqoJpYQHzi+Cwxxhbp7Eia9Tcx7kd1jVviOTRxuss52T2J+mUl1owqaC6N6ZJYbIdluL9mHQ
6Ynyy+QkR79aufQgLWjqUpniXdvNzwyxD6jyzVI6PJBdLi6LegiYV+wOTz7CTpj8otbAcK4xWFE5
rhfRyccW45A0dKr5S3exQkovxVZVlFezoTvKB16bhhSTBDTTe8U54S3G0TD6DltUHtTaSmjLOCDM
lKRf2cRi2g/ptG2Fj3rnrTSqqwadnzNiqGnhxLQRj1g91kE5VvGlSUk++EP65sb6ro64QM86MrR5
H2FmzufukoTRUsL72Xg4DtCxESi6GAyLQWFcRWGHqzvU29cYNpjOoU3PMQePMj7pmE/7iR+VUocN
uJZjRmGqlaQmTDneDe2cH+NMXogZXxxrIEEp3ltR7xJvOIftvPEq3lgafu0UbUMbnAf0sJ0zRQfT
cNBHxgoL2jzBwLCfjJGvgB2JQ9TWr4ajEdyAMu0BJPRpOR48bTdwwamDkA5vmtW1AXWrCIyFNTDb
gn3AMy9/Yie7b9uW5cX6cGk9jA3jLo60cy/879kiJW1EWbY08I1HcE1Kg0R26g2vWorh2PG2wDrb
jciokU6Su6FyTnYTrmcaP2q7PcZ5czAi5z1x7G8soptKuhebj8YA12hMZn7+rOJnjZgEA8zCajQ0
zVNaYZaYuwfZECSJvU0+Taepru9Cnkl4vqMJagDdbHZW7oy2QvQd5nxHq8up8LDEBWm6yr3pOpTj
fWSIj0QmF9PhQmzl+l2dM5Lh2CTiEXmf9jiehgCXO6zANhg6pFheIsbw2rfOPk097Si96k5HYeTK
czQl7TgGlaQdF0e4BdyDU7DHztvg6rCxwh1Q63UwgzWuLe7ydCgPnVikqXHGhHPqEaMTS39tiODu
e9ddFnFycDt7afXZmV7vjylpjoFo9wOdLpOkPq1I74ba+aYX+GUicq24PziAHzFIZ4vUKR8pgYYe
xqRG/PwbKtTeagZ/5cVIT10OwQ90aj2IixEgExfGRz8ED0QdeUrq00YzvXFtWu6p8/vfyK3gXzWA
XQCcFeWjGQ/3PWcryTcekRlPAx/gqRvfU/TvPqopHZ7OHGZfEz6+GlpgndGeHIUX4WXnKvLP5cS3
qRo5eKOdKeB92SUHEymXsOp9Fb3nBqhKP7Y38YTvk/901ojiIkkPLaU2HeaqJG0/DsdwBp9c4fqt
vbNNqwyOmEWpux82jLXRmy6exrmh6jBGtLYOzCB3V3BEHU4RFpCh8kjAYUkM7uK77FvhtCm0etPK
YDNW/TmRI183bIheA2XVogZu1ZkBV3j9RIPlyiGwj4sMX3qyzjWmS+olMy3Yob+uNDs8S0Yxy9Lu
wmR8lCNpOz4MXFPp8PGnu8jX5Dqbu4/anPBuF/M+rrWPITQ/CVe8DX1wNrHeBy6HI/XvCEe4qBpI
omG6dUV4b9SkPiPD3MZ1cWpE8TvP2b4xypU1S9BWTfAaZQFZ/nbhGrxRMm8b0V2A03LJirkoORQ1
kZevZm74i3E0vWVrqO631uCkDtLaaW1Sd0zSU3OO2Oe6Tr/H7Hhsxugc9z0fmORgExIkEsZsa0H5
yZ1mj8YId2iw8EnWIyf5Ol/1PKAXtqq3T9Pi3HKfXUtUu0VF+WvlJ/PKbkOwXW11JXUKThnsqJUD
ycxH8RWjIdPmiuIHgBCLePaEMst/G7++pe/zsw9zQb64ntaBNpIhEUc/B8gWD8MTtq5nrUi2rpWf
rdY/9661dnpVjl5tI4utUZj1ExDEfBk1fIDlUO18DbJaGnJ1oeV6GVhjB7TSf2p7OpKIIXyInqBY
bD/NQfFTh+HWqoq3fMKILirnKFwDkzSpRdpaTA5P1oi5RTrTsYJDsVL0MlrGfoviFpr6ybPnV4PA
RZHNp0zqxTIL/IuouttQh3fUitjg5AxspNrwZmrdky+Z/D2LDQ3g5nYMzAj/KQOj4PEK4kX59cG4
nacIY2pXyhepw9PsKqCc6UDJBkx4QILDnnIE7k4c1PIS2EmBtr+BWnYImAVzQ4HxZ2GcbQMsqghI
x/jc7JL5TwBklyHVIqY4+T6gKEFvgz1106tKZT19lfr83yOXohn+1wykI97U/3Ob2vL//ntcfPxn
LlX+738XS23iSliOEEQNy/aQUf8SS+1/E2RKPCyivs4irBTRfxCQ+Jzpvm/alqH4RGCL/kFAIqLh
CNRA3tEe/6P/kViKHPofxVL8qWCYdMv0PMfy+Of9i1iamXYSeC7BXVsDQYJlaJETtQl69C+N8E2O
XgZSFBQ+sRwQYhu7ESoLQLBp2AqqJ0diPGFHdM9VyZ6IiA/WMeKOJV1lXb5qXdfbtEg/Dl5s5lQS
QrA/Q6b3+UL7430uEVBNbZPH4cka60tDyKgt1H2I2JEDrk4QQwLweSk07i+NSihprXiFYrP0vQqF
iRBTk5TNbk7lzGTnPQWWTmo0fajdbpsQgMrxbIwqETWCVLZY7cEomisKCUiJ2J9gB/EvYgTDWYOl
rSElZ6uMFS6xtSB05RbVM6R4DBvEsfw4o4UNTUog1YrbMLiPOumtWqW40P0sBxWP5zDXpIayIV1V
JDX3taSEJGp3LlUfi4ZsmBXQ8lJ1THSkxuqJRxcssn2qAmWlipb5vbO2c3FN/HQTqvDZ7Ea/EWm0
AqInDETsf6T/2RuoU56TJyqL0FiIsg1zbRJpwGts9BITJdqGR/INrsK9ZhKFi8nE9SNkFmmuBFm5
tq2PbClrmks2Jlk6iIw7QbauIGNHdIcOGAdVlvSdSwovxSSqq1iexpLMIlZsoxFEuMgAnbRqvVJx
vnHC/KACfnqTce2VDyHJv5oEoIcmEwCsD0gGCsfhXElWsCAzWJAdDIz5MSFL6LjjK98hYH7BJVVh
w5bUoSF5BasYoi9NLpUEE0sSis6o7UZSlZOKLgoyjLpo147aOHjoXrIQmp3FXzIhwR9ziZfMs6VN
Pspn0u5VQpKk5ERiciA56cQ0mDH+Ac3DC0O20vWczUzWMnFmzneO8TuoGKYzsAKaKpo5YxzQ8cUG
ZDblZD4z2268uLlrI0KdZUurdamCntC4XygW45Ipz55T3/tx8zUb0HpF1+1qsqI2R+OlzQczrCz4
2Nqec9jMNkV6IwnluoDgAH4M1G2i34LC/YlUKNX4k0/FWbdJOyKrvdtsornZVWRZm4iPsk+61Sfl
Wqm0a4NNySX/WugmBhgSsVbJfEpC1tXNGyv/innoTZCgzXXtUv+J1JbIrbMmv0OTuK3hY9Pj+bGI
S4HmhcrkuDUW5OnBIKa1LLt57ZDeRY/Y6irOC4OTtDLOCaejLkhFfm3DfPDIAHu0erRkgssxxI5e
UVxFWLhWqWEmSmkHlEyQKO5GHZQVIWOOSMcwaS90fi41KL8ZYeRqZoIinNxhPW2H5NMgtAwt6ozX
iaJwfqWEmvMIWash5tzWZNLh60d4RsWx+JOFFkm1ovf6Ga7MUdGlLFDpscpPx8TLXZWoxsA5Uv5C
yrruTC6TIX8kAtix1tk0/OqbwpwetYidgqh2g1rdEd3WbJ5LkQpzF8ZZUpAcqJT34A8Po/oyC2/e
WCoJPgUG0FPC4dqgUuLExREECPGqBHnSUHICnS7clSpf3k3iBGWYsFKBQ6IhhK7NKQ5+QnuE03HY
LX2VVs9Ubj1SCfbZ1uBfkGkHx4ZM4hAKAB2AFyRdtVzt4Ussm6mGeaSy8eb0oblMQCEH9LoPX2g2
OKdoQnSJ4NYo1FKD8a1+94d2lSPnLbRB27vE8Q2Vy9dwZCyJ4gQiP/Rk9HL8TxlB/smmywBpu1IJ
f+TXdUPk30r5H7t1dXR9c22048HGMJ9O3RfXNm+pe6wC4AO8SYHnFFEAiMELkpF9MUTfYLRsbgP4
AQmGwABHEGbeUwmeoABTUGXFHQb6YCG5kLuKZNAmwwZi9CaMIxASwA7S2SJexUE6J5EEVGYzgUWY
Oa6VYBKGsp4w/ctvHYCCLr2E61B70NhuJxALNK75a2gZS2tkOc14bvNRxd6aH0zwDDwfsXSGRwmr
JADfkA/i3IFz8HhcVuAdoL2fxInKA3VOL8A/jIoDEQGE0EtGw6E8dJ7FqQ1khDZ68DomA0e24kmM
iiwh0sA/xMAmykJHpU6Io5PrYu5Mk4eAXcdTjIpGdEgR82uhFw9ksdkBlBWKvQqS8NJXnItAES8q
0BcjCIxEEih26+Aj4jOPWCT4R+bX1iGc2wDQEKGgqBDsn9f05yDulyw546JU1A2QDgzBisThDYTe
+/jHw+FJ7zmaonYgZ7moba6jU8b2pKAefEQaIB/haOHOIr6hy52cCHNzRAGBQegdExYlFMs8j8gb
t8uUs8SAKEja+JhY2YYs4TbPIqjjXF9swCOy+DWYUzXmVUcNrrkaYTUyzCkzbV1jMjLVmOsw7zpq
8C3UCEz5NHW7NKGq4di0G8mWzsAsZb2qmKB1QaGnGql7NVxLY0b5Ft3LrAbvXo3gnRrGfTWWV2pA
n9So7jOzCzW8B2qMZ0t6GmT3RuYeCIYa9SUzv9DqW84O4JSyWFLjcIr0bi/YEiK2Bbu7VewOVWmT
bwY0KbPxaKv1IlK/KPYNC2dlWumH1rCOhVpI0NrfpiLaQnL7KdhYUkfbTmww3Z9Vhp1GU8tNohIY
at2BCo5dQ61AMbuQPRFM99mOYrUmWexLWVn+DuxPNnuUO4CUKZNtit0jYc+KWj7lbeIdfTYwlDlQ
++xkNByY/N8cYjUpCxvuiieDDU6qVS5SS13Gdtdw6ltqYuIPzeKH2H511Cpo4HlbAQm+jGpNBAcY
wpjgX2phWhrUMsnJMF9NkC0Id7BqlmFyDOoavGu98dUyapexMohzTy3lRSuTcxrnx579NWvp1mCf
rTnBuey3BSHROe3HLf0f8XJSS7Cu1uFWLcYSTc9s6wU3CSZGXqts0B6btE6ECZbmBSzEq61W7QF/
q87urcXZb8IubjTGdrQr2tPZ0jNXv/UZhb9s740Op4+L9QvBw31S0hrCng9d7BO+1EfijPtGCQGI
ih8dgUZCRLyN0Qo6JRrYaXWMUBFspSbk2SGk7j2fxCqafA7wmJhRH2w7XWd4aF1UiXmkSRCVoket
4M4t0S6IOOwoNUQnH87Z2J7byt+USutA80AeIa7aXQJaOCQVmk1uHonQOosAtUR3FS2yQ0ChlARL
JZqKg7ZSobGQPF3YNe1+aC8izR7Ljp7dgNAHTqJVSAJhVHJNTwhaoN9wERfUGtmEPkHYl9E7dO87
C8Un9CEEoAD5Sgoixf5eOt2yRiPy0YoSaDcN2hFcTMIMA8Bq67VGWzKrhtd1h+EYDUlUW12JUDZK
7oAqZSbj/YhKJVGrvLJ6iVGvelQsM3ROoYWsNbvzhmsUBqyGsx/Kl5POywYlTPB9dxJjLZRERmiN
6BqqWYx6FiossMdE03SguBk7pN9dMmxanB2fsCPjHdXeR49LXW0f/2Cq2obYkxcWG8IkN26g35bp
qpQcQWleXxo0x2RmRLVrsZtsB0ByGJz/H3fnseS8kpjZFxIiYBPILUnQliGLLLtBlIX3Hm+iB9J7
6eSNmVFMSFpoq1VHdPet+xsSyPzcKSMIZya2TsjSnF7Hwbrvyzu7NNaLQUh6Eo8FPRi+A99V2X1G
GqM84UBzwPD2iLxMy/TuZyDdu5BcGy/wdF2hsaQMlY76b8sQpxIEMTCAz5XPwJIes44w6BRPydYW
1T0Iit+pYh92GYIT7IvEOTQT27Naui8AgFdJeNcQFUX7gMVkJsQzLbat6EwP6Ep2d2h44cxW+sQU
+E8wlO2+re2LEfKYK43yrUiCN1OarPUVclMgHgVVwcI9eEp4DltNZ8uvbLatrVrKEfFmBF9MMJ3U
h0TBnrYZeVu/mFQiJvRhah36hPq3Xl5ZPSIZiidtZ3eEfalFoIG2y/ixxInP2OMTw6R/nECe6D3f
lbI55i1zPFygYXwLvGr3YSqMPTYheTwk5t7zGwc8ShZcHPttNvFVhkbNclFLAAoKhannK2blrIzl
dDD7zk55kFX7KFcsh451zeQzm6Idqi2wIR033AofCAjgqOfPTsiUgJFAGMc4qt1twvWJGYw3N9cf
Yi+lvEehDDw8c+D3FHmwSKL0CqZkLfTIZNuu/G0H5KQuYU7AxImICS0p1hlLZXp9X8TZxyDd144J
OmLgAIxFlwJWj/nmq6i5TMY/jiocSOSTzkHb8LJjAiQ88bqzoHapQ+OAScVn27xYS3metPbMci//
e3qRc/oVx84LA0nUk/lG2ha2c7fR8+SJpi2YDy9i8sTSjhhOxM6jJy0WW9HBxvH6NUC+A3gFEi7j
STdFj6nFebb3WHqiylQPF3Ls97BjT1pqbhKLFZqyuTbQfUaRsVtaH6amXxfgvHJQKVNmsXfJD3XS
XaVzM9HG4Wx3yZ/GnL+2FMfKiW52+TdJJCuZbgLd3ne8Eau82ePbMuCVo5+n684Tvx3lfLa/SStg
cZfDj2R7Q62JcgBdx4X3NIwjVtNI8R47mEuqNsjdMopdA0ebAde9zvqLkSRfHP1voSYfNIszU2v7
fJR43DO2FbFgtVTFY5HFJ0psu1kIio0st+Khf4Wg2OM5vwA6plKXolsraoPO6SH2inVfXVw1t9Jw
7tOxHxu5Mix20NOFYNSc7Tlw3BOR5sJXJYyPJUjjAZmKOjiV7EiTUnYYXuqfiy5iRN9odtzneVGM
1rpnMaUrYCh7YDoqcE3gOPiimdxhNMYW815/pdRvbgdNJr7WeC+5NjxPtqRMB2kAzg8Aolx+Lk32
V9GvMtJupwLD8/yVZ8k2S/9Itg1MdRAL7hbjMWq0B4vuVbmAvYxDXyb8q21whaai2i0dBEOe/Sqv
Hdx7wA3rITnDGsMiZX1GERUcMIi6SDikqik4AImV6hdwNz+lNfHjgs4oKEUn1rhAOPdxE2xsUIsq
a8xf97HsYDC6tIBKoIyRgWCCMpWUoISBNhoRrNVUcRybHAMWvFt0aY0rQT7so6g/lor+WCoO5DjE
xQZxGIU03Gl9t2kxQ9edgkeCb45NuY2ASjIlxbkMzORoaI+BjM8W+MkyT9lDMfc1+wREfnABxCGf
4yvjCCTeiSW0uVOto7B7LxTasuNuBeqSerBfgb6sQWB2eEY9SMy5U6raHKxLPl+TcP0ecKZHnNvF
aK8AasZl+6TNzg5U0WOsF7u+lVsGBc+cBA/ulH5OjXipAHTawmpPrFEdl4i17aoGMZhoJYnpIFvp
vccKJJgPKl5VszG4f7lR4BuKB9rE0W5ckJSMUF5IAt3TkcXNpWZUOmyzdGBFaxu8qOKMjhSJGkUe
HUCQBqBIE49dg0zRSeOAqGAjdhbYUlUGHrA9h3I8WpX1lYE3bSLvvlK8UySF1Ge62ge0cqq78S5w
4kumGKmDCd2sGuuadVVmCgNj3OJtEpYjSYF2uV2ArRY50qEdcJtWHNZFEVldgokFiNZWt7Y1yNaM
i4Sa9N0Vg+Eda7CuasYxAfOqWNfSXO5KzB6ITBwpiPjF0eiPTPpIRYqVOszYCXhswlrcP+CAhMqe
ia9uKc5sq4izNRKB11fkkpOd10eqpgriUlFqW3C1mclXB3wtPb3tDM4Wu/ZkKr5tLYDHRlpH0Vs8
dzXxhp7I5FySnMGare/0bnxLFSx3Udhc9nb/DN1LNjKIOhoJsAUT4jCJwu0OlnsuMoJGnOhMeLxy
4sBvpV+jdmXP4HWE2kt0yCAbCMhXMD+1NmayFbPC/EbkO6FuswYDDZnXBmY843CsBFC/q8B5zt9V
mn1nJvC/0NbvG9mRjwQv3DLMaT+38IanMruE8IcHPn8y8M664hLzvGZelm0YQo0bI39mA8hP5Jwz
8lK/6ApunEE5tr2aglh8FzCIYUNB7mZxL6AiQ8hlU7/FzmMszh8UOrno9Du4RygjMDqhWWOdwVk2
FXDZ6EAGQWC2R0lCyWWjgzemxlRpMzKa7TF2B7sEgHOZfPYK6Dxh/8QQnpOzt+nNgzHLLSkNwEAj
qy6QkK8RuKBYQaJzRJt9FgyPdco9k4/Bl5nX0QrF+JoQW8thTVtm54OL2RQE73hswCViGzZReOpe
gaqnoVY7OY23sjycezTRpxKudQDfWucyNJPGbBT0OhrUJKYCYccKia0rOLZkpyeBll3mIGGgZycW
dcWyOPVmJTdl3L42NO/xsf9qhh2ugnyCozgBqaNoK9bE/RNOt+Z6TJoxaohsq98ZrFyPCuotZ8aA
BwX69rzwBwuJaQWuApP7Dd/rVjbevOarT3JleKDO+sUZmUSwA4yX1qy7ypl3Wcf5/CAUanyaHd+B
Pc6bH7WKb7patOAI48Eor5QKMEokS6pCF0N3eXRCNI8V2jwUAZY7c9sZ1PMpDu7SJDrVpfHtaN5j
YzmrRLN4aCvveMlCOqpsxTTdrqZ9U5Tma917rDAy6+cVN/DEOd/ieY3HvyfetG5nuqOeINtY9az0
EaDh/shgJxB3kUVPPAx5Gnbla9cBeneY3O48sAd999iF6rtD/ZEfSfpu0FcZONSc2E1te+9eqN7i
TISFU/dVMRmWFTy2iTxyLUyQsZG1GBfzGBnDP78FDisyjI+1aoVsBIS1cgHdkQdnRI6lsgiU1/9+
Z03atq17mFz/va927f7tX39/cNV+/8sJmP/3E/6PtQZBxHJsRzoGpQFTGP9hrTENQzuBrTTJWVdK
wTTLf/QQhEFyE/4FazTCNfC7/q+1Rg+B/87Rbd1EyNEt439irZmO/M8DMABHHItfmy11HcjJ/2+t
hc0C2SbLQSITH17hvO806I1pryZb/0qYjlzJWBbUt3pe6L4L9dFC0egUBlJiWawr6dy6mYUGUxe3
Jc33acQT1xl8C5akDVOyGgw2Y8KPZah8yyxOXl09jTAoq39glFApc+iUspl+nRyOwoSGlxW7FsV7
HLqzAdXSyqKTVJhL2tHX7h/wpV4D5itAmRGsk2q3uj47ffgd5fne4nrEGsl9Z+JTRLW4IUu33ONY
ZjAUcNN0xnMHgXOCxFlBnefJwn0ckURXsM7U0nClwXfarLekIyNbKTH4iQA7O6+nXj0x5JLe09zg
JqrTeYuZ1HsbFSI0xmBw0HLCKeUXgyZeQhMtpgpuBLg+KKPdSC2v8pj7RvhodECkQiFJs9g7lApS
yjAcV6cYaSU8BEzsrjqjOMQKbEpT1a/a7JvSL0B0cXP5m+ghoYbcENuIJHyv1vyy9Dm3JPfW9svJ
9VOYUSGzpydM9r3Hk8niFRI7OkeKxTkZZFcGHmXDiM1XTH+Mk1ArYGkN/EQNvRUv7jxGbCJDdZWh
eS6ZqW3jQYUI4DJNu8xUgy7izZmXr4U3OWMmDcUN3Tx5bLsaYvLJdxIKqgTmBjZe3lRbz2Xle8lJ
Yg7zzoBDO3MQ76W5nqZxK6WOxklHH25tDcDFteILzepjD9c20cIvm4gRMISrYPBNjmyFuJBwnVk+
k5O7lLO1Nop4N7cgMSHnouPetCq9ZxoWTrli6wr3ve4cX5vJ2ho3mvT6ZkGY0QimabxVI7aZZUpK
boyz9yX7bIR4HYT41ij4GZ3DSGO2lYxWsEoOovtzYYhGc/V32uF+FvDvDlP6XeTbgO2G+GUATQ89
v+ASfR1HaKWBGHY0GMhz9Tb29FK6P5ufNA/jNSfaNwMo7jm/Vq330QAubgEY8ze4R0l9CV+Uwlk6
XxOg4w7gsc3ZR2N+NFSk2Aa0C6htAnIvvNUReMK7rBrWoddcWlqQ7QTvjSjaM7sQI4KXtgkUdbl3
gT6gpFo4gGgS/PYVoFnn1ggXOthYYMvXDedWuobWxwDXOcGhNep8J+A9o3G/TTAbejjQPTxoM89u
M3xoFnz3mRuc55JYOfzoNKieImYMQnZ9vB5TMIY0zfTfIauHfSm1hywdb3PPypmsYjwxd8NPewXp
vnfd8eCNme9CsbZN78qA8qHL5jsbyrU7jeR+spup8Ne8u3zNZrdGLL9CTI3ClG00rlS6ORoU+OQ5
TTiYjto5yttXl/Eo0pirlCHAEPZ2IrkdKVxrrzncBSalIfz20LqzHo7S8uyU8T20TSiEy98oCM2j
BmAX31GfeKxa+6pGAoO2P+pG/TZWQbEySfazgkNYezbV3GYIPbxUHPGpZoAbqYdhjsdMkcZtkONQ
yrlQWz92ZtVrm8kCKy0+ezVDhwV4CsCWs1ZHIZ+f7rAwoHX5sw7g3GMwnMm3+AgQLpHQXmZQ6HpQ
3vMRxaT06NpWxskzFb6Ai3/ute8jOPUZsk7P4iEoxX1cfEsaqhiJNBaa4lQrHvsAKmFlMfSULPEJ
f5WRwmbliPbmFFDpGYZkuuttGrw7Kj0+T7cTVwvquqbFUDU4+NagzEqevwATPyXaRwY2PuLhWiSQ
vrnrTZNguwQZE3b368IcJ7DbfcK3Sg/jx7ZhU3RiyR24LHnPnYb4XgKulwDsAzZGTLLcwuHRG4C4
Z7frjqXO9RAsH1QtcI7mzWIEoNPbl2GktgsGQ1RbRmn3+pQf69AlDIW5pNMQQoHVcNpnSVCNFMMG
WX+TW855IcIBNPNpaOUxiPAqjcxYmS1/2oxHmUHnD/V4HgrD3OKLnOuYqK2bJp/8kRzbSujc2qJP
OVZvTR95a5WAZbR+Z9BL9cNFXgvum+O4HAPxauacpOvKeOBj8qnrCSq8eWTLhh4tb5NYB60Qpr7E
FBpsWm8E6d97w2N7sjn2Uwkga1FQxeG0xPa7a/QQNbpzFNkK3Mm+aITA0W9L2gXkPh9dNSCZdBzs
8H6HvuNlPLjkNVnPscxDa9TH1IMlGs3136JjnmYNJnKHIdtzXUjy7MqgZ7L2yPY1mNdT/o7mftIR
jWfZf+nIKsR1Njx0bZQWmUfsc1iPjGGP61yJMUt3Yfi+QJ5RgNz5e2Tf0ES3off9rKXlX670nALn
XqLwjErqMYv5OUD7aQgmYykQogZQ9hrO6QfIJhYOlWRU8yKUaEhGOT7VsXEpG5vsHJ+zGLkp8YqC
1lL/LD3rUChFqjEI6enaVpjyuuDamKOFoxN09z1qVstsWd5RUM9N/qTp9vFW2dUCl2YiOFTv4oEa
H90lpY7ZtOpb5LIsttjincuLJqNtkjZfbRntQKeRoZ60XeoCYGzuqsQ4tiY3jqa/MenOZQPtRAyO
H6DVaRhvPdod1MuvBS1v1OS+RtsbiPQGaH0Fl2IL/W9Z+ke80CcHXbBCH6zYOmMKiiR9+zmTcGrb
hnC53lDOIZOP0Oj08U5DeOxFtuG2eAid3xJZspuAM5eObyFXJnN3LpV+WUf5bkHQNAL7PuetUPJo
M/AR86Y9NMCyvApCVdddB2lvQxpVOU8kC8F0bqYLAORVlgQnzaOqr5TVfEFSQWqt7ekwIL3GPGeX
yuWrkjxFSLNJHSH8oNXSty03LE49ybLfOPZEOALLy0PnpUnKz2XBO+jPNjpwqNmXBV14QR+OmQaN
0YstzBFYwEf+kIHMyScO0EeimX+MmyISITjXbkkKTInQvZKjR3TpEn06R91qlGBdL3ypLTTsXonZ
qc0p1g7zX9JHVIsEt2GUb7jMKIVo4TGa+MziJ0o0tUYILGjmg2nue6qXHlq6QaFVoK2HXvmcOo4v
0NwrI/ObkUNEihoPI6ZBm+/cOfRDWe3xz9jTqCkqgJtDZkfTb9D2y55WY4eFvijd38jfM2wArSqP
EluAEa21g00gF/hVrXyYsA+6BTcrANNTYCx4attiqJ6MhfUGjIcZAwK3+2NgilRL6CssbKK4Vr8n
GbCdsS5yLeDQZKJuE3OL20OVuaXvYHbETGlNmB86JsgY4AM0yhcJMEjcVDuY/D+Eck6CqdxRZN82
QSsZbLX3yxS+j3HzpivXBYP5EmRji8db/0wYM/RXIbQMhxLDJnRYKsHAcar8y8bQGYUWbMbQaVc5
Xs9AvpqJUpxeh3XGcTMqWygIq18HnwhQTbKdGB2DzARhK2yeIzwlMGd01waWq/8yHCeW0DZhYBNv
nZpHbI1PRxlUeswCmLKsyEfsKIR+ggH7LvG0ErwtXkzQSgyGC+o7L6M1C+7IXWVWRpMJasGAPDzh
lNnsi8fKOhPKRMPk2xpzurZx1yAjw+TJXoaMAW5lv/EbZjcMR27EmTOc6JOvOV2p4Jbi3E04eGlL
uxVHr3DlUf0G2Aq4Zio+L2zv6pCnj/t/4gyvlHd/evL2cxbeLSAGNHL4MRJqSi5/yQtaXbhc5PV7
A5ZR1uAIp9bbQKI/LNy7VJr3I0l/kkmbxnJJhFHccekCoP3uR7oBovHee7oCJp2Bnu6ATocg6Phr
Fyp2lModk4DnTNUNiF2S/5/f4PmsWsbgmIBhWC4v6B9MdzDkEGOoLtQLABSbNoOF5EFjInqI6Tks
1XIp6D2Y/OWWqghRoIuAdtibrepIOLQlbFWboGI9E0dDm+IhffbicZ9HXD9V12JsnjxbHko6GJIu
htMKhPExZhuQNEpMWkgm9RdtQnbfxQOtNRai3B+Tfgd/VschR8sCQHtHFf7MaBGMa7IzBCJ3Lojw
SpgvYRfhHc1U0wjfOTSI1rrqlwSp+5NQOEkM4+xSQHEpopCY3iQUU2Te/xoUVRIdlZJ2HpMlCJ01
ZZZGtVqWFoWJmsu0hIdB04h0VD4HQ20VU4gZB3E01flgoSojQ9j2o9FcDdWiIQhxXKjVUMx48jqx
I8i2HxLh0MVGTV64z3o1/HXxIXClOVU+1HX/0FHcAXXDOqvq8lCC3k1NfeLUv809kilzNnxNaJMt
lSCHalDWxHjruSjXs6T9QIrWSomKTKpRpJk8UqgYZWQb238ekharBOppzu2RSpLV/wPDjB8M1VZK
BQnVjgJTpwJNqtGUwFeDes30quf3VjNzFV6oYFODiniTGyEkEOpRtgvikLpUEWjuxuQ521OkyihU
RXm9K2T7Sk2GchNFy44hmqUjzeiIaFN7LEpadKDS5NoYqF8YT2u6wpumD9SLb5+JId1PGgoDE+M3
YfQbRQVqx2mlm7VDI8s4m1DKBn282Fzk2SOKNjZhFEcQlk37ZFJjQ/LgcuZKGH9iNKSi9MOKs7XE
HOIn588Y0x3/OOmSWXV93wFJU5Ef+PJa13Rh2pYLC6OlMLIX3s0qZtqNDFGHB69wuZpjYGSxjpXF
Qk/XXaic75ywu6cOt8pDQeTRusy12FJtoEHKvTxNf9Jx9GuYT+oHECd91Ubd4NscXAsqzS1dddHV
15YxQosrvNbkLN13CHte9Ji4+nU2i80cOzypo/shkS/DJNc9FPueiDAMWGdak5TibMsSDijzJ+7y
BARF2HI5ROVsquto8DULuuBZ5LWxWvr8xmLV0XOohxXdoY7NF6fvHuxOfMRayW2BTBXBSxq1qA/T
iOocvmhjRb4anFDAoGSQiQeniPaj110Jr75qmrbLYfeh9Ge0HErs6mij4/mss7LGP6PIQGZKYTHp
xM4ccvdZiP5gMjCa5u73YtnbouDdH0bTSvOcY6Yg6yIvPi2+rbyP813pmhePrnvX6D+hZu1GVli0
JNuXySC2pZzbjaXxMSb5viuXeM/hnRCzamF3v+zIcfrIpmOLCcjwzQtS3NGM2EdyQQJOzV50zaFK
TA7XVe9LniZiXEDT4a4vlfdgFsxtGaKg0tZzLXWC9nFk2LLrhjvGEMTKxbVJJ4NP68KLJGGdW5jc
z8fyPWvT51Cbu9PYIQlYn2bSVWgjw6vLCC78yI/cdS5hGGEOjyQPHKN7aKf2btElc97ZcmnUiKmm
PQ+cPYKQrN/ScBbXWREWAW9VG0etIBdfCQ6LFG20roY8VPuI037jRb/UvkeyQOLSMc9v8z2swIV3
Og/lKf5JZvOTJcRnFgp8PlIbM4JjmGZsb06dtTbb9kHKuoaUAvaCYHZQmxxQ0u0cu3snisjthD17
XtZn2pYflWkcJs18B1rFddZs8E7MFy8QB81seIhNO7l8wdhARQk3vIt2o/yjlMcwv32z0BYT5jlT
Q2y8hX+xx1M/wSqfnOl3tqK9aTbtroXmtskXcsYEwIJ8dPlrdw4imndZEjJhV9i7MRgvXjqS9GMG
S9OtD4uZf553/NnysZhcnVklfh9Fbx3t5ree9J0z1veD7aho1jd4rs+21Eli4TnotJcrjHeWMtEF
SA5I85YPGcbf82ymfHLxmpZW/xal3La6/pFonkvv3L6vPfMcBwj1FKpXTuzqe+yZdzYjtoPkSLaY
w83SqksijScvbOCR8IWMbJB+meCkij1xNBNB1yw6Ybs91g0ppno5hSz4l4QCZFZvtT791pMURS3V
b1XPY0oMNsRFVqqi42zUOw4KO0c9X2p9o1tEmiMSpB47p+DWkG7n8aYavWUIgM64Okxo9hYpcHLN
Dp8oz9HOpUzPXhk8zFFy5qz1OVCq1rp4m1rRo66Fe5b493Wa7haVHCRLNQsmC6be3qnLIqFvFh74
SaBDj+PCAlTrfjAtTX2jILTKw38uvceC52RRlfsqNg4BnYvRc5m9sKej1vYbzhCXMqFF7Cxrov7b
yKFvXdKhxVdLbp7FQ8KhIsoTHIsrHF0WucxwVQCBnHOuxlnK/gn+kzvY88qzyC63jAwGVeWjwQ0b
jUECtDUizt34m+O8Bx48x04+Ot78gmP6auLKkNesVvmgona4UhPX2pzl5nIxgDJmd13JA2dk2y0d
06MnUSSGhTnQcHHIX8gI6N+kA+sYsHvHgYAc90JyHLIWD3Dq6BdKorCZx+FCxjlPHdfcOgt3Dwof
b15lNsC5CPxkpLPDIEjUGt7eWRLCo731TUPmzuvkpu6Wp1Snch237MoB/9maFR1FtStbe/ZLPXWn
hPcQ42UDWyjjvakeGQTBD9PCwaYzj40Rshltn3VrhMPiVT40GckvwbxMQbgJu2ULvfuSLMNh4U/O
NO2PCZhXKREnC/y01DlVaX5GIyfVDP4SqEaeavm2Gz0OBsknux0rl42EGHrmoNfmKq3hqpK24t09
PS5u/zJR3JVjcOjEpDbi58esVlO2iNtD6HAFTmG3tOXXWFnRtogqk1NYvIvKZF3lpAFHrWRPTSc9
lVe+FOZEx5PdMwYKDqCIORUF071rsCITAmsorfRtqX+HdlaKwYrow9nJADjHBhO/EXe+RRyYCUt9
M01PRN9IQvyDmZL1nT24RH84iNFx/UA92jAJ8hbzbXLbfNcRMMy04hwPrDYHMbs2jrmfbOMZwNSh
y4d7KMyoJEXwUKo9jYyuIZwVKs4FzaAjQ+khf14LZXgrIwNS/cBWfnJi4xqLfjcl1rvSuBytI9dW
vsUp2wGd+8fRt2S3Pn0LO/78+sAvYtc5906Pni+Ser0EXbKJbRaDObMkaassgxWz9Ld/jghljqpH
z79iO7XymF8cvO8Iz3l2mgsK3kEzvB9aCPynpa0MZDwz40GczKiCiwOLs+GfK3N9Z9kw4As/GtlH
X/Qfr9dgTCW+aS8BcZpkXodKmaU98wRJ8VQCinfiaU2kYMtbyi/HbjPZ3mZADxW5FVPunMmCuX9O
WG+QjI4cOK7srxOp6Q896yOFa+8tkxWDofAhl1/GzHxlkGcz9fKVQMCKGgLrQULuU3c5S0vcc33x
rUXYO/Scv9QkV+rqlKjst8ob8xUn19jvsvBRLB77huXbSE7c6INNEaWHeox8c/jhC+P4pqzBpst5
ZRf6tqXJmWbjEycwVhn6pyDXt8scYAXxDCVAAf3WoeQbBvu4D0HRMFTM+XkuwT/rVHoncqG8uLgU
jSKPd25rnOxEk2STEnsTk8EgK+E3jNRyoeEmwpN7pVMMWcrGXwZ3OsUgeOKkYZcAMCcb1fYdSBiN
hayAO0u5iFPHGjbxZmtETSQAK8ZTkFunXFpIKZGtUXihxwJpzeT3H5y9ud1VDcfDELXMrvMba5wl
IRuXT0+XnxzDJssS3Nd6yR5BRELc5cgXsxhIqafqg6Mb1X/DWLyUYbbrC0QNF4g5pAgmCMhcT3Xi
I7GDYC43SYtK5Oj3bf7dhfkhyvieNbw2e/OReSIfhfyRoNyHWTwndYUcxNbBbPSAz4J1TrqHUJK6
9VMBT8KHonYwOIKXSkOaX8R8m8L8o0on6Jpc93Ob1W/Avhr4QLLntvALydZESdAXvTOhvEfSjMNa
/BhJoUG2ae2jtlRPpoh+ZJ3dsartHatF3AXzcpDsBlTM4sRgE/MBvWKeNmEqbl6drkVuU6Cyxkdt
Dl9noEXfQTvw05MrA3bEwUbjfSqcZ6fgSQVp+FOv9V0DAmK2+coR1/IS76lIOFQHKakSoIybBYUD
nmsUMi07HLmB5dztiSSbxGDXuKvnqNN+50reEzYf0ceCa0CWuNRS1lkcSVV3yk4zybwmY0ZO5i13
HNp4U9Yde9ulqBYkm8irb0HLrtmSe2cuMCRAyudmoXQi++RZyyXzpzOhQU/Ptn2OEQqkYCOkvWsy
grZ8La4ujUGPZDf9McozphMda8PZ90FP/X6R24IXh944DF2lqlf9HcTJ3iIup3XTduYvMEGA5tbk
+EuZbvCaIxQDNrNDk54jH7vcIUNB7Jx8a/pgt5QeNf0nkeWDzceuN9uPPPgoPfPDUbvQgvQnAkRc
UYkvh3MQevZmyKxdr6Pn6/GDjNJniPD3TTju3cUmVif2+kg2tM5CZouKu4S9s5pcSqd5PruNHH7A
jyTubZ6nu1H/C630aBOftpLpabSxZbphZJ+sPenaV+D232ku/cHKaVTyW+ljOPAplQz6iKe4Ylxq
oUsKbCQm5sSwqtehQfecvJZHoc9r/JVNE4ptGMo3Bsa2tdb+LaX3NdggygdSTa7XYn2GA+nb4DIU
eUAslvcUbs1nA+W8pRlZZjQ/q/i38Xh1JdohYLdn5YEIgd1AFjEa0ovducOq9rpjaJE3aXGMR6s4
qQw4tdyDrWNjIh+UUfPQBvM1w38L+Q3l2bTNg/HBi8zjNNscZogK0PG4yhF6WiIXHLoer9k0fXdC
G5mKcOf07nAKKiS6Sd7zIca4czrmRJGCZsEhSAAu7/TywyRupgHn2GNL/AEt8g2vRp7N8Gx17KQa
yAXe1Z5Y4rfoq71n0AaszCU40SrlPeZQPLTvtUQ8yq7eeaTUNgoCt+G1N/uTx7PU4im8UPvcyV7N
4bukeeKe7X28e3cvmQBbVdDBliF9SOeWTZMmeXCSNrsDScoSrSjvxaLdWDfdRxpLTXTkWPpYp9dg
IOvciGrH3bDL9ad84H6k6fmWhUkOAkrhp6jHBSbfYXw8xgzpdiAnaYB6N3I915ALedEzhdDy7Oy6
T7cqf4UicXOMzNvmnOrPw4Q7kSVz5ve9NQDFrDn+9NkHhstL2y/M/Xioq8O0HTL7k2f6aRFc/YiK
wXccD407Af4g7Oe12f1AoJp3FAGslPClkPGPuSSPWszVqvaqZwL471OFPk7thF84l6vt2GiXWMNM
GuCepwY57oZpYK41hj6fZnM8TBUJw9j1XdH+tBrTfU1yqQecf7d1kermZjxWTflT2+4RT2LTp5+p
wfuiGtUBIvVrFn0nnZNbMzMGRo2KLt9McVnjuRFh7FYh15I232IWc2zHTmbm55BaqsYhoniLrn4b
Y3FOVLNSWO5BS/i9W3W/b7MKQVRO3x021JZTD8PBp26utr2i4nCx2CLCMDYdsJ2j28XNcrMD73qk
TSJ53CuiD8NZaw3LDTHz6KUbHnMKDuPkggUkDk3G+72zs2s06LM/Nwz8a0UWlGtEEgoL6iVuxfgm
vJijuiKBnj4Q/AfWUpgkTtmUyinCgkJ40jU4Cw1puCmzv4uuv2GoIRpYAw4yG3UgmfY2cLa1O7fn
fOIY5VbsalkH23S+IZrx1xKw/sHz3ARVjEIqjtWcEZjv85zrFeaRdOd1TTxeVQPWul1tI7f4IXN2
xkr7sEb7kvcuSVr9albzRQ9hx1DBZh+l6tnpY5BxVU46EzJg31iVeqhb+xYaxsyLf+JXaL3JKTgN
8/zXIgIzqoNMEVXWenEI183BVKyr0UKzSbLX0NKfxijdVkgEyxgRCxDXJG4vUcy+lzT7TVVnbIQP
74Zm/k42uTbl11eu82xE6guXHwxbex0W90Cy+1Gv6AxnDHUa+ecws6MMewUyxS1arN3MnpohCAC0
840xQrqSvXMVscXoClM/qX0sE/eslizSThWqzEtjqFOc99JqVDPs4TrxeI0s01ed2VnwbWHQLGeZ
BzDm1M4cOVrrKUxZdcrTd3rh3B+psPXFpqlnGPPezF9M7wsX8ZzW3v3CZrteEQaOgl/Nkr9DvDCx
yvCnFaKwtyZt+7Q8ZkG1/xeziUxbb5k5T0UjVrSXb2OG4je18lKOaMEyguGrPcTlhyzIHphE/L2C
tiUcv9dm0b9DQkv+HJBCdfH3VwSxESyK5Oa00S9Fq92ABCoibvkR+kIwsSQo6S5H4fNIZtctKVPB
IGRYVkXPD8YIdiAa1LDnc58Pmwq4MD8Sy7k0g5hpLybYPTt8xJ6kM/WrSZ4ZAdNhMWOpAaJ5kf+1
quE15ZR8URitVWUF3O3kL3rWTnO4xFZNszeXtNyKWDs44qWd+TAsTRjdRf9O3pnsxo6kafZdet0s
0DgZueiNz4PcNbp0pQ2hK+lynknj8Da17OeoF+tjiayszkJXArnt2gSQgUghQtedNPv/852vC1lg
Z39QglzCvr6Px/B96JarPbG1dauZdTBn87Im0Gg+kAMjnxxfJtOjqoC42soPGfqYjvGk/GA/ROKj
VCkRpjm8+kXzbEM1NfRKrii7YRFh99+NgehvNs6Dz7M5xrnLlqB+c3s7InTdqC2R/sdRuawwlbp6
E9uMqbYeZ07kToOKMhCXLiN+ZU4uTyt/pxrnZDqiu8sWZIZDF/PShu63Q3BUBj/oKF9TkdL6Mu29
sfnp65SnjbwZPpixinGkxiXojSwFtabfeZJSTF2OvGeaadu2HBR9ImRLiRDdHH/ziuf2Lp11nJYP
KqKEE0XyspJcxXOn3I+mf8Y0o6cxT9Oo8yET3QKYkgPe8dVG5BbxVsJVHbvYYuCXK2FdpsinzgYi
mSmR88gh5IDu4c6rFqrjhbnLxqbQzcP3fk8zrKl+O0P0OvsB7NHy7lrGnvtMg2cPuxDSnrtwWBbA
b3ofApeAJUgAt4GKnnuy3CnRcr8NznHG59VqOpO8aNgi27R5XVOA01TVfeynKOOWh3bKrx4IU5vo
oLbkOYmCV9KoPBocklGzO5yWG8f4DONhW0Me035i1Aya021nvhu1YCrqpud6rveB4gVDcP9E2ByT
kyCryiGHAJA6eFor7maxcUwk00N+eHBJs/mVrtl6vTDbHGs+z4uUu8SGO0iw+5Mm5I2W8qGms2fF
PjlgJF5ecRXTlMvu6ZzMCoNzQqK8cwP/LJkJeLnxDk7xbEaUEuMXTiyqvVSxThoO8aqh7IVyVcqt
vHjvz9F70Xi4G0ne66EONlaAO4SxT0XJsWYKqz0m6BW1fDrEehk7wY8PVvlMA1FmAzvx0WeALdjm
Vp28n4naE/wMbS1GPgzk+saup/wrfgX/e4sEJ8VwAQVwXXpbk/YY4AiJijJaV+gb+DCsOtJ/Qnn4
9BmZCD914Ay5mo0uMgn+JfxtFX2mNtTxUKDjEznZ52C5xQzmFJhbUgzrvo83kUhv3tJyxgnUy9AW
lMtwhyR8uJ0S5KfW/CAXwgi1Q2kKu1o/Qvzkq+JoZ3yUZLCg6hfFfVNy3yCBwSYPXGhvdm5815S8
AubFPP//Dzn/e0sljZP/NeZ8bv/tX5k5/tv/jtvP759/KF3n5/zNI0SEAxEZsiAPsFkAUv9Nui5M
x7KwBUkT3MbHPfQfsLP0efD5Nsh+gHb6P6Tr+NhNm7/vS7bprP38fwp2FvxIYOa/l65LVOvE7Lmy
OMKW/wl2lgAfgNWuWqdi2g3ag2pMJTKbCfOWCB4MpB/94JA5D48zClUTlSqnH5yqRvHKf8H9pLDO
IF11WuNUI2FNFZNspKwdsbwVCiMebeJWmH26I5SAFLCvSImzv7JI8w1IXqs8fTeQvhoh9tdgJvqi
fbCYsCGv8tc4KB54Bd4ZOqJFK9tdT0j0pLRV1pL4ZWNEs4yFOXvQrtuhoC2M6ko45XmwfR7PzJ0E
strMSF9N5LVezcNLAQnPtWKkOd4ZgtpLWxtvjXFyV8MAYokM10KK24v0ydbRbpdAFW6f6TrWY3rO
kknQghnCenTWSWjPbhTHVy6432yeOA9StoGQl16312HkpUa2bSSxiN3E7XdcwLjDI2taqYJTXM/F
Cumgj/CX9Nl66LGxqjh8jT3FaGY2TxNfbkeRLuEj8hhqf3ATUg2NULh1013LQNSdYrKZdEsOqIcr
Zi391F5Yep4z7SbmJYjrU7bAAiz1tL94RGRcEKNmNv5Dq5P1x8/7hxDlcT45f+gIJXnmMpxTHM1W
boeKX86kZvuCZ7sbHt14uR/i8GiFmKD96pffYPKmpvdKbfWhd/1bQgkwD9zyk/F8YVfHqYRHyK10
61bOCyfnQzfA8NK1W0+sZqLpbpl1Y5zMmNRRS+Vq4K4imSKK2kGZg5hqrE1nTzP0C8Z+eiUnRTZM
M2lytxjD/cSvnYkSLzcldu3SXxY3uuu79FQ04RV7x4ZMc3CdWfhOMzdnsuVY9DF7iK7bRTpRLzLu
IfHEUD3r2DnO9FVHeslmegnpMDP6mZe/jJfAU+BWNnHVe8dugmLkkv/ES+O+EOxhhsR/s6eZkwh3
psj1LnVKH7ik52eFfvrbsH3KncB2Nl0YvoYT4kBzYdoctA35d6fcTgXDDg+lCJcuGkLdFgdOYwHZ
p9hB+Mdvte8/wcADjvrduUybgN+ueG0sEqOG8dpH3bal/I7qw4Ose7WtrUCfbH+plKOFOyx4+4Ov
Yu6tbWR5tAotx9iaU/ZpXAKBO3+aVL5PU4sVKWUcEUECcOOhXyWrv6KJJB1n2b5PJSQOBx+D/bE9
26cJsN40jOfUH3ZIF30GL87vMeAnsBN89+rgwL/wu+wmpjIxu6KqGHYeRwBoSkzAPifKtKcfccE8
5gzIZ4rQ/rIWCC0KDy9Wjh8xZIBO7xynJgIAUNhdZDF44p9AML+srUT8chy5I6N/9fKZyYodcciq
76WR3YecO1BfUxMnYPBSHEfBIJ8HjVBY2XKZsV7EaYBTCXFRaLIvb5wsO9Zh525HO43xeGa3MDfv
QvKDK5Vwwypma59N0noI+4Tv71RRz57yO8l5kRLazrfs1n2gsZpemBq6WTjpvSvKX2lb/EHB+gS4
d68gvJgZEtAUI8KupQitFcqtlEpEVuVTWMDt0fXlWtGtNXGazHHGNHbCH8IHMWfwGtYe5j+SsG7j
PagC+8NSTKAiaUqKIxm3hDf0uN356OPhLWfouC0a84ML9DaZmNyFkbMZDRw2UU+aMZfBxdWjrowt
dpsF2Xp2KArw5/RSGWDPgW3s8wB9LmFDQKd6PBuRF6PoqBGmTvUtarOH1A3Os18gnaFpyCD7yaWB
33rErBOFNhiUl0SPqWJE4Vf1c99HZ4OHK4Vry7FZgiuwZMJukE2hGwPv485rzg7OtZROQE7vnOXn
Ir8v6/qmqoRQWXTLKjvfB+XgnU1hvkJq6lg5ozh3ZRpfVigfJjek91Rw7p4eGulQMCby16oRziEq
OF8PDnd86jQBbxBorZjb0Fe+QJQyZP7mW0tmm50V0qUfq/FBqseU6Xvy0lT2xYizryiLJv3f9FqQ
crZCp3poQxdZpleJXW1TKZlH9QWG4ssSaBmnmlTK7HTJAxjJXWBN/rUya9aibYJ6lz3T2vV5/sVI
okmqT8eJztaeyw3KppznugwOfMGgEYYPvobvtHB+MQNs94rEPPQ8d4rZQU5vjxyA0fXZvJMRSrG8
7HdFxardWsSLAYPKZNV9rnhQrR2KP1YVsoKTCiWVDG13ayc/3k4Ge2cOJzXTb0YXXoZ33p6w1qS1
kVO9kMcQTKbDAmchSjKanBZSL2YkDTru2TV/VsT37nNTvA6Fwy7TaYItDqqZdp8E4KhAOW2kZUUU
wIOFpmyzMcOjZ6Hx6Mv5sswqPLQe8ekhKtVlLInqtA1iZ3d2zrXloDda2uPiADXXBs++OGYvb8cX
Wf6hmuxtdDk957wyjqjegNMRVOCU40vshWzOnGQBmMKEwwss3KqeOA5dybbJgFEPR2Mrexkpk8OD
tp/wGXrD8L4wZKQhkT/46ZiTIYkrOM2lwZIwUXxGzURIXumdDQPb0kRgCwnvRRixKzC716GaTrPi
tQhM+5LCmAbGDDIFdedLuI15vDNNtg6TUJSJ8fibgjjBRu4+Dg7P4aLc2rnzu41+U6C7HwIm1swZ
iWbWT9IVvyjl5XhWGpvGkue6dDfoYgvWfdwUmoYPKI/9EiGfPTAIBFtXXFwVE7xFAOGEKvuoKnNr
IU2yeXDYXfaiJWehYUIjJbfMbl8y2j3KaDxLy7yOkXMrLdRbMw719UQR1ZjPv9TUfJKbO+RJgNG/
uo8U7gM9Ch1H71POxdajus2RwXoZoGZSFgGiHTdpyxOkN5NvmU73pdf8srPkHOgKPmXs7SLmtgsu
OmXRTsn5tDD9d/WtSMJzZxb4USH3hSUu4RJvGBV++xZ3yZGHU84V3O0ZdNSA/0tA+aE9x9dAxPtg
8oD+JNyM2jVMlz29RjLDVzs2vpIOG2HetSchaZkeE2eTG+OpVMVO4t/yFlbMOf2kkcWbJsyp/BCT
IlfQ9cRg9OedJTvkdb3nkntIfC0Wwgo/DUUNipbduhDPcJrv4OgOcMGI7/N1Mbd3aJIPAs7eN8Sy
K4bs1e6Kl6zHTYgJDWkcpt54WueNc6w7exPEy6Ecf/chv7ihQNYyiN0UsR9c+FxgGnv2zIRjcI3h
A1EGhKrVc9KKuuxkleZJswRtpzaS3gc2d4RhQOOwLXITIfZs48GtdAmjYsjivnhm+oHd+WK4IZNV
h1S2VaTwhcr7GENzIg9UcZRu9a/MfyF692nE8hYClmchE4DSFVcjRR4zTHc023yNsEDCqS41bFDl
f7e+OJUaGZphhwIYIq/kLxY3UJmKj8gHM8r8AZZpeDQDXrAaRHIhkpzZOwYaUXJncBSYJV/G0Huu
9xMZPK/yWP2MGnAKaUGTjOV9Ru6JLii2qWmEiEpHmi2DP/1S7ZE1bzhiH/3lt0jGfQhN1Sn3WHTm
q02K39a4Va7c9wr+yvSbjwkey4PLcjSg5bGdM1ldslk7gfmuIn4hvka6irm5jhryEosnrzbc1wD/
lQQcvuDBlLF8mtL4km5yl2fkx+DGOvixOKDARgNlHWSZCyRvQprxJN+k5AAbCDQpDWatHMs8av9M
TZwoNN1DRe/JCL82W8Gtg2dbMlIHGnBrId0ciDdrIBJvGHi8Smg41RQfBM4OPpSc0LhcDzc3Qh+G
YHSxduAYzbvFfpsgtTqVPoSMRu/KkpGbhvFqu7+rlnTnQekVOUo/U4N7g4rBZGH5inA5uBrui3OF
ZYqVDjXP3JPaYxN0BxMesJjdYwAfqET1yqJ/XZrq5BVM/21IQjtmK8FdxqERy4M0XBze/6yZu02p
MUQ5FBjx4/OIX7qDUww4bzo+vze72MtIAjI69afLKntFIQVmESbuGnpkwrPLfI65FjikO7Bx0YCk
q1HJsEnV2oOerKMB/E8DldGYbGYIS8pxX3KNXLZNfKBQ9a2KRwK1xj6AzSw1pClQLsm4PZXLzdEQ
p1i63zX3FS7GyAHhPKkM/XDgPmv4T+G06AQV5ei8BeBDEcsIKpHCm9LoKIu75x6WNFC86ryZYLrF
Wkto4HSAPOUrM617DaMW1H4Omk6FUjUYgE5Qqx4zQWaizwqa1abviQM1DQxMvTvU8S7cq1+iTORx
gfvweQldsRmd9k1Cys4QlQhY0AyN20nphg+qAhbQWrRbjwjLNgNzXAf0lr0SS9P2MR3Z7OTz/eKg
G9M/IcqNAzfHdd9BxHB12NlgvemYbVMw3wLcdwL7bbr+eQIDnjQODBbMrnhfgglbmhfucurp88i6
K1WQrz2+cmQXgiNtt9OGroF8Y4MeF02ysTWLvIiZ96E6p0DKi6aVe7Blbbx2wZjVkr+MmmvONOHc
4xNpQJ490OcIpK/RLHQRxc+Ectbc+a4evJyBGGr1l8O/zxdxYNAhyPI8JguWf7iKh94QXw4VF3Wp
dr6f3EF1XYZGvRVM5wgtpn8qM73rdUtGS10GQRXupRAPTA852Awif+op13Ap2TAb+20m5IxeJkFZ
iOxKcpCAE+qeKKEiFzaegcURvHr7gUNz7ni/o1SHRIlim5R8REHFmI+xtGjKvdA1IOlwUroXJHey
mptKd/LYvGdpsK16vkIWZSINIFlBuUiumUQGI6/k035CMz+n1JB4qCwrYjQsr/+UWBaMPtR/g/WD
lc5bx0IohT3Xpdokk9E60l0n9EyShvoqBovIty5Dwckjpu5ppiSl0W0pYRbtQ92fEifGOpzHS68b
rihYadLmdXQ6Rr9Ur+SBYHU/HnK+6uvYGi4cuUCt83WCtgJND7sk3ePC1uDeGacjuvSR2SW/2QEr
cW4yqhhSdBqGvJpQEava7Lc2vsmOwpiW4hivg2hsbVIYFp0yzhh466xxnlFEo1RS7b2igGbRTTQo
Uj+l6LaTB+CERtuDiWPXBi57Z8By1hTaBPyzNSU0AUU3jW68YYBymANOdCbcZpy0khv1QqBbN+UI
hUfM0e05QVt3Z45Pfxjj38iCyYe0islwGM4xp3xHIWJBw3ZmHbOedDuP1D09pVf0ay4PYOi6xUcO
utCHwfZhoeIHIdGXovIn0d0/jW4BqsfoKeJXHJNkjHRPEMGER8GiTbN8au3oNqFc9wopgpHszj6q
uL/kNhINCojCVN4a3UjEhfxY0KDTNCHXdyJZVBeFYfVoUmVklPbBGOg2MnXLUQ3rN1F75GcBpwZ6
kAIKkf7bjIctTBH/9Xj4UrWfqsv4ev8s/08Pxl+HzPqn/HU47P+L7yKLB8lkg4ip6D+Gw/JfhOO5
tslkVtsu/n44bFsy8E0GxK5pM1b+v00YdmC5tHt6AWWeKOr/GROGEJIf9ffDYdvFie6hwLACKsYc
3dj59fmUUBz/v/6H+J9QWBlxNqqrpwTRtkonBIWUSueoxGPcLSz4U7abxeg4q5aMFEqs4NFq5bsK
5o8xCLZ9Fx8sP3q0Gr06y5ZTFg3VKl4IOSaZfGpm2v3yQtGsJyqw8myksyVi4ZKrWPI/6Zztgv6J
vNalSZ3HYRgf/cGjfWqZHrtl4jnhOk+1r97nhuy+yYNLBn17KbrkqTCnB7Nq8gM9vgRpo/FbNwYJ
LtmVz8CqddSw94poZHIILgSxEa6R2WxIluC4h/dG6MN0tvV/SgMLc5QEfyZJkry0gxfDIRJhMdCc
Y+c5MR22c1MFRpcyLoBnJRwxkHIoPfaY4netkOkLWwRHfg/dZuD0Rq+gO27KUrwZFqFdGG2sf4yg
wpFQcgTf4QclJX7KID7oyQMPizMztke0ouvcrii+s2woRC0VL4X4aZR5FDH6aFMMj9yt7gaZsJhz
ok+rnZ9GoHhY1XRPm9+bdKa904kPi5sopibugJFxCcvqWnY8jkVXnfw4f5oy7kqicLYuO6deGsu6
MqZvTlSvfgwvlBfNa4Vpghs3DeudyyrSH3h6cDZaN6qkEzp1cc8KvX9uJuo/4/khm/38SCKdOmgV
XtXME1F5+AByO/sBHWZAaN1XQ32lefG9EN7H4GcfC30tBv1we/jJZTumHW0FDA6l6+pKUZMscaNg
gUR8TEpcF4h76SVCDzek/T1+7xsIyqouwvs0hfdsyu6dUNGvumjOkQhItubGV8BYBJzCeTUd59ld
Moj+zkeQRp9A7C2vtIMyPO3Ehh73t2U0re2gLOpkJNiB5f9GweDpnepP3zc3iIa3WVZPQRu+BCT2
DiF3VkBPJswswcnTcBIdnZtl128+0if6jmecGqQiXA7AK6Lp1ZoUDD1FDGB8jBaGmjnW83mIe2Nb
p+1tGSFhnHgkCpgjHhbwxXN8l2V6Jjjk19GUxIqGvYiJAAXptc+9UyGDzcBudhdVNHVbDoE7jhgv
Fjl1vrjEJakA4CALBMC5aWXKsN5OtXGKpAMIHxB/+qgSl74HhlSq3Ye0pNTAILLAYh5jTXb4F4v6
O4vzLNWJ5ipgxTAY1KMQBB3m7GgxbqqwmZQzeE5Ap6nhn/BHAUall0a8RTHAYLXg8yJE5y0m2m7c
qLHRcH1X315kZMeoCZnNmxS2J5PLVwEnhRUl8z0ghjz5uTrAM3TEsPxbIYdTbRmfwVC7x1ixNvD4
I1pFAbMB3rIPcWLvI6e/umZ7TQkKFw4L2WX29iBjAJdRDwoe/rEHxrGOVWx7zP/l2KER4NZDfIYp
Qx8c+cLdTz735skayW6WJQLNkWu1+1THI4ILM6Ppz7Y4FRW7tuKaSHtnHdoMO6mZqw2aKDtd6+fw
KVRM2yKXSt9u8R4SWCyI746qJ3rnuBkZV4dz5DrO+3O+0J6D02Kdt7JkIMh9JHPZpmcTuoee+RpO
9Nd0SNjKaFjcyj4XfkWHvi+MLROTmtmQ+eg7+amda3OTCPU4KZ42BMlZ6lneLnUJ3Yis83YkVd3r
nCW7oSEc3leUiJX+o5vqpknFl8Dq6KHu7HPpF8y2BZMXy2W8K4vipVxYGlYRUoZ4GJttKgUz/AA7
IxGKo+OTUZIDX43IelaDy29YSHY82mBqY0MY1GvvcPrIugZ5Y4VSiaFYRSvGkC+HBQ4kF+BEgcMW
QBE0JnZXx9WKgcbTlPKp5hY4diTuK4/7hdtnD7mVw44mtAgo5RLg7uSVojzEMjmSPUe5BW+f6jsr
4AD8zgsebbOlFZ1vwMZtuWiaPrnHGZ5xCaZ7E84gdrTt22y4HWf9beLnhsFEZwFdsfj2sbReK9Uw
ljVa7rOcrtAMZJOJTIjzpHQH68Bqtd812GTuELHWTCErknLzhTvXzm1n+uOirUmEccXiclpTlMFG
JgT/MuSH5XQv+bjsvO7Tr+RqXCiATbyzH4+nNGMI6U1nfwLaz/xtTbF0ODBfDctLXfiXROYnCkU2
GVMzgg2YZ7z3sSvuMht9ea2uEMPnqA735JXWY5HqB9N9juImiGGZ+L1KLSp2wo5OMlBTXNpVZeWr
yGdYXmrVNW/iKl35Vo1U0yd0ZqacMHsmS4cqmZZNWTe3JHH2PpcyQw4jFyWx69p+V2UTNTL6SQ0b
85DxW+8b94vqvYPbd5t2quvTYtKSpKGdsAd/wilHzFfNWz9fdFDXEcDr9efgscCVrK0uTcOdjXjk
s1l3zLa8+sE0ecXOFpyy59/ncngYJ+8STDh+AiaxVXTvoLMkf0114QDe6gPJNBDl28gbvjvdH2s1
LEEidgWz1xxqeChqI8CfupaCFhkl29RXt6iiihWq9GdpDerZEg/pUccazDK0Qm7TCNg7kkM0Xnb2
kZ4mwuz9dxIVZxUMa6fhamu0+9LLfkT3beTxW5FUJ6zMv9JB3I8kAc+5Xr72rhUSqQXXcWq86nME
atkVz3Sck1HUZTtLxgwnqx6pZUj4g3PrDbMF/I+x9e2QLH9LyCHisWn3TRB8qGreGmuxD5m+N/uZ
9yqpD0KzpuVcklz2zHZMRRl08ZB1pmTkO2SX0VF3jWlqixlBTZcrB15ocMCUPpYanNKvDAo2J2sj
idDnrfNmVPPei92bHbCeGHTIzsVPy+eIIxXLKa6QnXvHBOjLL+TvKilulp8dpeF+mqF7kuHyNSGF
MvVxxrVPhk0HFt7relNQPbhXzChAs5wNj9fqrmpa8vjms+sIBnwO5nsRcYeinuGFP8plPSZkjTIj
2aKm+kyiyofk6yWp5E5rh/01h++BLFLKFsoxjgi0zBN/IC8ysV48MsfYwDuUDFJNaz6O1bUz+Q7S
pEECeUnIwNn15yztP6andELefBtnPzo08QiSnepp9DQwmGCq11M7gHEx5ws8gUkUJludOg/yDaAf
vqWCE438k3iQgkbL4z/EnYDwXe2B3PgjL7mChayZCGgFW2FQYoMgBGFb9MNCYmP707mbJblortiO
+ZzF8NkTTTpNpnZZzp9h559nV8vphAkGaG/qHqptVi6OJGPtkiyPCUQwEPms4hjtU9LO6wyNXTbH
G8sfj+6Q7Zx6ONgGdYW9bpRzSZeyoCoXXMOOc5vczyhrHyKfhOJC/yv9OTMjFj7pwAf1fcIzszOa
t0VGT51vX3qsKZlsCbvFH76dihWXnAane4jYuXgy3P5nlFglcAHDhFLn4NHk5kquB9N86yy+qVmf
+ys8HG+4k+/xW2BAa9pXz3M2VmFcB6O/K8usOtNGceZshGS9ICI4kFRpzfg8uVhnRpPBvwe7Wcb+
Y25e7ZlnEGIAzqtcQm6t9JhqIdjRDAX1hWR+1IFF/bySbforsqDiwxkgb/GMJ7t17/IyPZBm+KGC
Jjn3LevXFswb6hAUa4ybp0X3H8Mt22GwI5V3S/rmj5lTRYzkyQnnLeu+VWPPLxZvVFkSJEqTeVeS
LsM3XN762kAaK7cGbv/QinYiRDDbVulNzZLDqQewb40u86Vp1zQYE4Q6inI4FKzaBE+DLUPKxwQB
bS1QIi+tUHSCUXRiMsjNE+/eKZqaMTvVy5HcGz1HoSHl1aUH7QLlEp/yvNuoYRoJxJuPk8urWUze
G9c3j29W/cgb9BcS/i8ZDyV7EaIo0fR7iPgTCiwOQrApbdIegoaelIJ6q45nBXmIx9YaCK2wClSK
88bIctjtmRH32HM4MRg83DwGUGPY/7YXFhkGlgk9uiJACf2O/4sYczfl2DBcEAzi82PILi3C9lqc
C4Lu1VhfZlZRPlu4IW1OtZnC2vi/JlRRK9/n7enY5xA+0xbOzmThWHF/ov6dBQYbxsBCT8SMimaa
GeuAl8WKwtiZjgaurZtCxwGX5JKH2jaQ0UJo+suZYySCLL2tr+V4Z+sYPUfB9fBLVqyI+LOEjCAy
+bOwC/Ti5obF8BC49KvJDL5I0MdiiM1CLyT6IEDMuT9xMCSPWzL27RePLyqSiGxpH+xm3gSukpvQ
Mb+aQuBJx5XXe+/pLF7JPoTATIjbEw7l/AQW1eFj3zlU05fvGSN6c/GaTZT4d7ZpfS4RUTGcPZ3B
BlKxbuBKv5Ud8I0Z7fnv3xbD2xIVCM2SS+O5BKRGTJI4v0N7m40TAH33zQWHse64m2hhXjmOiAln
dpuGoGo8xDtu5swUw/metROWo3rNov+rU/KFhaWzHlrvcegoj2pzyBzq2Lgp/3GUqjjS249G46+s
rt77+IKXodlZYFk81je4Hrlvx9G3cucfNx2Z26IxiM2faejZLo3JU45OAQib3W44kAEfK+iRmVts
CfJL18Fp7olFUi1z6pPqMlQljVd8YbPBIXFQ0zrqcT2JGK+XwSNfu3Vn1QYGOPmm5bqmTzpgbJMT
uN9mNpd9HZl3feJtAPXg+7mN+ZHtfDeBfeLew2dish8lcuu6ddba7GX3zOy8giLo5feo4n0UhYBe
7atRpw9Lwz4COQIYRGelnIHiZuv6wzNTxpuxoLWNJjKggoSXitE3lvY17BedKEy/qZO+MmigN9ju
7mIeune1BJt1WB2LPGqunRw5SNu/CgYqRO2ueb9QzCJPQTQ9+s3yZMvs2WVmayXLh+3kiL2W6LEO
egLZyXbEIJgV8dsy8XnBjhaN8Zl+HiCSybqzvPZAnoejtWNz2oQlC+ovYbt3Tlqj0qyqt4iOP9rA
z3nAfDdsKJka+l85vR5ry4s+Ro99deNUDk1V9e/OL7ZaddaW6bu3CHqxnOmbBVZPwC8ihd/vgnr+
HASj4mbxzwBwdx7bpiHKj27R71Apj2saNqf7dmY75cL85lb5GAluRG7zWlZzTogqWM42+YRVX0Qv
y6B3xgwtIjJXKzPzPirB87SljmDbxwHsB8qkKz5Lb+2bkgRKiAmljri4ZGX8YBCoXw0E6iiaQObn
x3xbJEbqjTXYu5FY5DpAR7Xi7wzrbhyQXdHExN3GPMM43/MW87cB9+pdNEA8s1/p16yA/wRl9zWN
hha0Try8nDLiYxB7BMIIRciJz61J2iBx0iuHcooas/SKNNVfczlstib/CjmPjT7q/7BhYKvQ28MG
fgjSADfQOrf4pfBg3M91hhMJNXuvFDd4S2xl1P82cAGekin8TcLIJuFSPgY1OgQxfIGWsK3h3Zz6
LbsYRpe3/zZjYeH+o7HwXfL7p/3HtDD//7+pkTENMr21BTgNf2Ug+7fWURvi14YWtk3eDSac7r/T
wuJfTMvyAYUt6cEaO/iU/6pGhhZ2GB4HUliuxfPX+ado4UD/pL+bB1P5HFhkGfAzm7hO7P8EC1Pn
MLSWYn+Lv4Z81bJDjLYRGA98t2b5jjlt0TKEIPQeOuwIpWGf+plTJ9YEoZfZBR6FRAsVMtaOLYaF
pJSvrVYuFCGiy2zcxXD7LGfYeLX4GXCvbRS+hgJvQ9Aw+zTm4hAlBHQ7k+tery0PwmvXFFz+6kOc
gGSWUEGM5THTcgiCagidwHqoTUMdYWv3gdI6iewvZolASyaqAGwQoVb0e8BAwT0CpA8nRTVbm0FL
KhqvuENYu8MNRp37slKCKK1rmEfGFjX+ZJ1RjH85/vwatwZK8+kQ5u5ngxnDpsIKXgOLjXI5SuGA
KLVGwwdomtOMC67L6hrTRsLuad3OkJ5awoEZgYTHyKuEb/Um0KqOpM1fSi3viFyWXhlpNQyvcL3Z
3sbzwVh0M5XjSf1FAIIJpJ+sY4EZRGJhmDCF5GzTNyPukBHrssAlUhHqYDl40ozBomUjDLBYtzn7
2ZBMtfCRlEuwafGTNHhKsiY5pHhLUojRkX1YvUyfnpE9cGq/RkbyIPGd8J9NtFJtezwoeRhS0CWe
ecg0Ljjp+DLwcOGgA7C5M6Li1HEpiVoTBnJ8U5hWJowrKj5Bve8biwzhX4QsmFkWfXsMcbX4OFvw
5W3jxt3wujrXOF2YA9+3OF6KgeNvJU6uHyW6eRBvLet2ky0dZxrnyeKUOmOMGbQ6xkmLXYBLxmGP
fmgU8rRYe2ak86AK+4IdQOKgNj+YUe9mzDR1YmNuxVXDGi0Hp2sz96VgZuthtFFabdObEc7thk28
eYxw36BCvqOJcpeGyzULGJBgdVzDnt5MqBkKFl5GKJpM4zRKgzUcj7yPRsM2rSOpp4O/MeqGq3jx
0ST+Cz3uTBjJCcPr+BrckRA8ncsyHKKnXKx9A+GDWxFzhTjFkD/F0FOdBQsUMXpNw/bJhREKYIVm
mKFRw0MFFJGCJuo0VpQav30oowraiM0pRefc0jWGRKX2KtORT/gkK0tepQaW6qK7MHE+FBVnC000
Gckze/sDZD2cbnkujeI2agRKuVRWaCiKkObB0piUCy+VaXDK9AZM/jN6TPTmG0OAV9UTU2ANXJVd
vq4gsDJIrAxRHAfp+pR2gFoWxNYEueWylWiIE+RgxJ309z6Elw/ptXTpddboF30VA994PfLlLlVL
vtVLvZHwYqFKaHIRFxeOLFPDWmmwjCv4yoQ0S3uTUZl541ZbIMCLDpOQ9w58GlPNXz68mtvk33qv
s5o0ysba686EbXNh3EDyOG+Db8O+QZSinwCG87rmPoOOqzLEo9By1cLNG3qucfv/Q955JFmupGd2
K9wAyqAFjcbB1SrihlYTWKh0aOkAHFhK76VHtbE+/rrYbNKMbdZjDqveyxeZkTcA9/8/3/moOJpZ
NinIOh/Cju3TOYO4MyN6i8qCWLF5CXVUrs+fbE3oQeoRm9tGkHuzRviYORM0qvmZpfUNxq/k7CSc
aIWm/ibSEGCpccAaLrCBD6STB7UN4U+QvLcOayBlw8gqaNor+Tw46jPz/S+0hduYZrIYAtEyCjwi
OrlJyxOXnpQDYj1fuORAkuoKDJNoPkQjXWhP3HiA47z5NMM8Evzn/AIF6UJDug0zOn5qm3eQyp1v
cB7R6CRlvY/JxDkbppKT8MYhWxXAWkp+2CzNXsJgprCYg4YyXehME+wgSKgX0tgmq1KEKJoQ1kin
NTakNjTmOWng0/OG5vgXjxFDgzrOn6W7sSiG2HDpJb3nETANNUAqYcR8iNJeo6VkXMxzKdR4M+Ys
7U2NoEYaRk0tue2gU0tI9l3AJbXjqb1hf9+xfSvUalCcdlnXIS/QqGsJ8xpp+DXQGOyigdhco7G5
ygeoxkjQ1inIPXiFs10MSkzGLOT06jprGWBS7HGgBfF4ZHrEpaXCJBEYOhTAzLyjHbmObklPHG0u
cCeUScleegQsyjz9WrTIcR6dHzPQ2vI5PxkVUFtdvBVVcHYXjnmiZfAbNp9dooUIyDGlnT1EGZ9R
lTQfYVJ+kCR4ntPZXwtm2VFgfHIv418b2hc7zgmlyGAluuJKfuGPIf6oGmlKjijM5pLPJFiZBTW2
/mU0YLDCBZgq9R80weVJi1HZVHrvYd9wCfLD9kRV6952ZiKCGE0VQ8KpZlXp2K9KyGPqcq1vEGRD
xFivZQXMT8fp1mfJs1dRfQ3HfCszgx9+UobbwLJ2TmBzg8zHtwy1aVLoZwHyRy8ZZnK14bs79D/+
SCTBVk+jaaa8UK0XGTYFF3hfiyqxHfmMAeBiCFz0OcuTDEvKtrIAauI2YJTIPawzx/fJ9T+imHE0
iIzDWWntmoHiABDf8RBllMFxYSb7X3Wcvf3a3eaJXgxxjls5LERHrtSl9CiAtFiR5aZ/RwUnxctt
+lsoKDieeGOHQtfUZoPqHC0/A+54w6qeQtwIZTMz2YymsywmfeiQa1lLDehY+7R3CSu2/iUJeeBl
SLCSPvHIkCAeyVlyN631aM8xTt/iknHq6ZS/K+D8JGDgYDwMvJwqc3pbouItb3EkykI+D6nDOrwl
ypJXOwhRrUFsXvq+rziD/VZulOwTMyHdRartUoX5ledpcgwF1RCWDKHMfY5uhWKumTCRbT3v6Br8
7DmBuBNdW21qrB0rMZU48YwnYZbFfmGlzojGQCg4cqcpJvXUh/5rDemXF8Vd5HenmKPwbq6yt6oU
z6ntPAeiIcc+5G/Un2WYI7WSbeBfzPMJwzV9Yz5FPtshRlGxyrt+IhZiJA9e3hmQttrGaPmEgBp0
BvhaBMBUwrtqZhk+jvdBRo3v10Cw1h67L7tFlRSR3JEO6yCPhHj9bmU/Ri7flfxhh/jlFdiJ8rnb
ONrByqdLquFpSfvbypsuU0gOHD/1qbfGuwSTEgIKd9xYrKAo8Nua8+fkexvhdRjog4AUu6S5zl3T
C0T1XMDZEmnWC4K4c+NMd1lMjzgPds40JwHqOfTfJNovaTF2fB7o5eaAVhrqMA6Jy+E6AnrkNbo2
mQGH5Rhf+9E5ux3tsgRDy4VFzwzWHMhDxjC/Hd4V3RsgmOTP2p4CA7bquN2L9DRhtLoE0jsZbW3A
EVCmNxUFBU7FIQjzZzMJ39iDp5wsK7ZuhuMfbcVI1kTzkDPPVKjEg+jRtgVDHRk8qWB47lz1Embp
b2maB6q385Vh4fFounc5cwtWvrjXJY8Um9/lYrqaXr9PRihH3t+70l5uxtC+KTupS5ardRsHHsyF
8dOTGRN1/xOEHlVr0bOdVh+jltUT+6C3+zH+66968G4Mhxi8NF5ZKePYfw9GnuDBZ0GjoTkEH1Se
7hcTSpKvKjIDCWmeXUvpX2lyKNYOOpO1YgtgWM3D7EacxHyqBDpc+KZRYrJujqUfXykW4o/Pq3QZ
x7OI7X02FA+NrXUr9qfKkNtlnvm2NC0lm2yqFxnScleea6KBvZ2+ix4lzMgylfN8CYTOz4SDvGkV
TBVqSLfhBeJ9jwvXc8nyMSz4mUpbd76GhtPtUMR919rqM8/ik3nRuFYQfdPC5N0RJ4N39hiMNwgc
HmxE9uzgmQb63Ub3O8U5tYINqK8KwW2tr9hi/Rf0eITEhAyP1r/CRTWTJ/OHmybvmZ3du6Ih5eHu
Apxbqwn7aLykt1AT70suqMRsipNNn1pvca0y1BuxwJcxG0hjcE0sSD9PLEYS/KtpP1O6YJ2HrMMa
Y9CDQqdpyZNxqV/x8ZxHnBFz1NyNvdgpt7y3+uo99trP2Vt2tj0ew7F9UAHOKopahsR4daTz4af2
npKVEsyIDoOZvSt9Bqg9qHGMrWhvRPFLxmG8l8Rbsn6+8Qpr39jTezRY+0VGn229nPvIR1/mvAgk
RtXMCzUzB3ZYyXrp7H00UU+PBY+5JD+M87HyfysHpRy7Td9Cmpc6y41sOTWykDuOJRiw11HpFtd9
s6VpFBdlda61hi/S1A9evjJp7NWoVX2R0X7VKKIwgfOPgMcAY9ttJEycWxYPKIx/ltWcZgyAVOFd
Ue0yzWfkusQsOxJsgT7B2VLxFbEINjpbr7WC+qbALHTjAzjUeAcLWuQwfu1qJML6KG4xXp+5oxJR
/29QevUPVE+3TP3XwN+1qMsaUdXf/+c/5d1nxhCnkqmcjz+wcT5EX4js+/9MdoK/RVZomfRXIY0I
Q5u09z8mO/7fGM/wVgo9/Utcn1/zb5Mdxjdkxt3AdwhuQ+Hxi/699Mr2wyAkEueajm69+v9C/Tyb
r/IfRju2FTmuyZcyo8CzaSr8j6jfAMI/RmGDWNjxCor14i3tQESPsl4cOhdpYb7ED9ls7toxBmZO
7zj1sjF0Ang4jsaEOPyxp/aHZwTXqk4/1l9CM8m3VhlXh9LnVaA1NpTV4wY296Vb7y2jvgTtCGEl
s3fqnq9LWaItcw/c2PGY+dEz27WPhqcMJyvkzN1ryQMTN/y+jkiADV64RxgOcWaTDhtqjlwe0rsG
xoSJPmGc+C4ovF1SF6e0mRgSYRlqo+5ehelNOtmbPBhvLaqSREZlLUWiaPM9jMY++ZVmVzCpD8if
EHa6kLg6lIy+2deOgMfmblD9HZgWsRVnR53F1Wp5VQ7+wcrCo7CWLWD6s53zflq6M/z8D4qetZsP
+xm4Lxm9TWljHlfVlugv19D3kAUM5/9dn/BSIt7eUX6BXXhNpus2d5at8OIdVteVMdsHzo9Hx3Tu
jBSdjRvuBMccfjvHTIAeNTWl02EQxVzeTN7tYEYUwlZmemhiCWNEg2EGN29FO9QC7pYSDdxvBaMi
4s6PvkeFIDVJX5OIFetD8GdyYjsmW58iWX5auDL+QN6V2A9v4fJkaHO5ZXKAG/tjvFA7NtvnobTv
/NzasqOizhJshqbXDrdQSavpNmu5UabLn8GcPqZ5PjWRfeZN9lRzf6ILMn2bixJJePGchqiuXCwu
TXH1XObNXjaeHbzZK+ge7On0TLQjVo4K7apF04njX+mPjQ+LZW5rAlsc+Q/+LBgHzEjdPb7jDbpN
KhgeIwFhisN/5Dm7LN0FIPCmxoCfUVqPul7dxZn56Do3pVyORcZmSWbHKkm342xe6QkRG8MO9p4x
HkXtPBlqLkHak35DwoSSFAK4QUGENwre4q4DtaggZ0Naj+2iDXnA++vZJNY00kDl2PLDCLhEGfV0
lXn5a471oUso0YoDvWIiErmqqW3jGktjpZNyOuN8WDnJJk0NdojyLiVuYzLlAgzYp4jwh5RwSkZQ
QwnBTE4qPmkEFCtWNetQhS8s0TZmrvsr6aph/LwjjLye2gVWyzYgygZ00CPLfQCmPhQfKGsq8qT0
cswNgU7MLexcyWQvrELawrwZ6+VoGcNHXDlkjJ1j1mdvI+I/p4xeSjqsNir3ESESTF+SGzPNt7Gd
+ztlRHuZRwCZoXGwfS6TSe0RscjCsxOpYjfP86YQ9d2Ucl5qmCD1YwaA5mAjVLTuDmlBapwD0Kps
svekdA5Jb9x7VfcUCmijDDTZKQ69L6FbxNYqzD0DrOsy2zdNXt2G87JFzk3rW7X1UvUcuVCUg9z5
ygYtY/GhaEtdyyThE5G/9jnFqCY0wc423Q3O4nNvDlv0Q+mR5B4CGZxMHQpghmrlMWAL1bONmmP/
TKUPs132VDrwnrC3UuNE+oRNVqBXWoZVvNNNoBf/23Yqvzq9/JqmFqqjjd/V1EZrQ3RvYaAPL5Va
KXZnid6hsUurLfZWNts1gy0bvbV3ruNuPEVpQlnKgzHZF5c0H8GK7FywqRvpSKLBCzRFUGefbi2e
Gf0S37l6xWcv1ofPzm9x0kcE2Q9JutyLJjjxyb+lGOC2YldYOm9Srw5tvUT09DqxZa+In4d4GJvG
Vq8cXWXc2L34MfQy0mUrObGd9PWacnLxEXG8WPVsMH02ma1eaYZ6ucm+DK21XngGXXLn1M2LYVCZ
ilGbfd6Xx4Z0MSmJZtweFR7dvWxQJ6qN9Eq1HT32lixZJ71utSYqCNm/RraF8X3Zk5neuEF24lWc
sexq1zmbWxO/KBs+kI/GuG89TX6lYGVOy5SGNTfb38HmecJojaLvCWkr2pCQTTHqYfKHrI4nvUS2
k+zc6rVyqRfMAZvmWa+cRaN+6eLYy0F+T+ykCSh/4zoHIOfaz5jixCV6F7HFdthmC/YRlbTuRas/
zey7I/beg16ADwG2QTbivV6N57X3VLArz8FJ7GjcJOzQW71ML1qKZv7aroOT6nU78jhkSWLcobCl
taz/MakJ8djQZ8zFCzb2/uLinkxvKi4l1fA6tPSis983uCZGDCc0ytTTN0XDWrk3IQKy1PxMIASI
NUJPSZyOSfOOjO470CwBTEEhHYsBh7srNW6Qwx0o+IOW8+qgPJjvzgo2LphCqCi019wCJlp/zVAS
gID7tgXc4IAumX/RDmAPsk7OUq8HuOkTcW0OaHGfHaREos5+B/crAZ+I7PboaqLCBa2w1HyxNWtB
zJrhEvjFTF4BrzWtgxFohj2151azGubczdj44Tc6TXIkmulINLkeg3lM4B6V5j5o0L3pRgSAGgjJ
7HMEIDJrUgQo7a0FHaE56RRwc0Jntm1ASwZlbytQkxCdlgI9aXxjP3feA3Q8P20VufmZ3TjlyRjW
rpBum4XbtNt2Xx5QSwzcQgHckdjiJirHNZ9XXhxELR2Nw+CCWC1MlfjAwlm2q0RADrYgNIXk0aaZ
msEGzE2/kHIWRDCgbuq6+47AcAoWHazxKYZKFF3N4DqT5nZwH288uhgWRtVYTjYWgI8YGNED/HiU
+nmaAPKM4GqFBbeIxKR1CxdQlOL2ywCHlpLzkgEaXoEUJWF/8ECM0ozRFchRqc00mkGaNI3UgyXx
yYO1AVQKRPaYKp/Ndfg6ADJ1s2QuAdpkaIOtxofnaWLYU66mUOmH0xWP4ce8VH8Wx352gaVoTLlU
3M6EUT2YmqZyBrJbXgKFIQ3ioXbW/+bAV2xKLzMwVqSpLHJmzA7C8buwmLK6/XAoNMPl+MU5B+qq
XI/cXPmcIiPtgb5QSdRQYAk8M3MNeZo1IEZf/dkbcI+MA9L1vhnY9ffnrJH1mUnnJW6jW+1a4Fj6
0mgAjf3G1YFIKzSalk+U3Lv19OxDrSUSELCCY1MoeVGH8LHw5S/W04fKiDk6gb5FGoKr/fgdxHTj
2e1ZQsmZ0HISao552nMPRZdB0ymougi6jl38NtG0HVj75H3OZLEDZVFQibNE8hOAQYZUmLWeLBRt
0Ht8H475wP4Dqs9exnnNBXbexpX5mUL+WZhpW4aMKSpLufBbV5oRzJw3ujuABhEqAy6u/WZi8+fe
9sghKA03Hyl/pxAt/nFD+MOpI0CacYABTESERYdivDU0suhpeBElpGICrIFGyEbRgzim4B2nyoz/
5Bp/5KF39qrhPPj9S7lk8WFia4yDnTkLfy8u6VVnZ6R2dkgU+502tGjBTaG+WKC/Whq+XKAws7b/
7PSzrNaAJr8ValupxL4VPZHaoQHknBWpTCZyTzWMZ9L65smC+iySgQm75ooGiNDMmjA/KyBR38M6
P8rqs4AfdSu35b4OEOx10ZOpIdPex5dbALBsxhKctab7Detd5foUErbS3QyQqgxVBM1gwKtLRxs3
WmcKKrEgM2/04VwteFciDZ9DS4EBHGwfRF8uXCxQ86XVoCy4hp6dpzizfPXRIhhfGcM47/Omf/e6
1t6lCxO+dqEWmEyAST2K+5CX4U9PqfHKSZ0HRhCY0gWbZhDahMtRwKeKXmHJNy22W2MzNCHHlxYJ
wmhKdvJdcZ8MFEh43biaxiniUGTgH5bIKW0Gmn1gXwh7tyfDiiJOxbBgoqmNLQoi7xB6ots5XZGv
IUyMVQS+Vht1fhCEndZWKdLbMf7KvH7YkxyvN+1AnwPH/a3P/jSjiIwjyHKu6F/J5+qhm5zyAMmv
Nd0uctKB4FVkDhcVzXCReYlUOjZfmc08LiM2GQWmxCMS1XrJZjsQ4XTD/le/2ft3tHjNajGxgzVJ
8NJ4JJLSoBo2pKWIdY25fzYK1u/WHL3PZaBehirL3niEU0JkCcQouJ7WrLXwGPeSOXfRsx0jsVSk
dAAUktdcnjz2aLKx3YzPfSSG7YhSUxTY9qdSHerBH+naGj8a8mtTxnOmXdxbe6pui4iWd2BAPKxC
7JaCjWzo1xuZO1+84TaJFy6nfiJZkbpkwAouNKl+tFjzB6yjt6ssPS/0PAjmirnzrB5Tr90aE+Pw
NORPW2Rdc8uhgo8QfzFhUd5LFDVzMTDCJrY7s0lgX9lfeiP8hfwR+jvdbtBnppuqpMyx4wVqOOXb
kszzQ2dok2GCfkMMXXBwmpDja6TJ8XDZxEjcnHK+HyPztaU6YUUlIze0KbiPs95YWdGi1r3K7tBb
gs025lee2599Gt3Es8ejYa6u0cC9LzCa+cwobu92A0dgQ/50SgU8UciG4FSPQqxCfvvdhejCY5S/
btk/uDYpCSnPsZ/vCxFmlMOY+4C4VlD5OCFTXjW2tg7wMf5pQus6i+bKI55oQGQdZQ8IPvn5dqod
+gXc/BIvLn6p8uKawKULlrQ2Q0WEC2ebqvBzKrwXavG+bVq2VgaJJYedTzu7t1zNHwjqnZWJUAgk
G+G3Jdg9GYKijKC9BM1ibORg/nEms9ggUSYtPSJLbdPqt4uqW0QApLi8nHOfNX2rbLyyibnjlPYb
GGj5s1igWsowk9Y7ZjMsEAD3A3oR+kkwvAyITIM7r6U57wUJlsgmtF/F/Ufjn+qyn+6Ciexl03xn
tsg3nQVibdnzRpXdiiPaKVE2VyrV/+TF3JLstE+ZR66ksRmtxtvEy+79Pr4rave+9tx9YvBUiEVG
ktuKS06fLl+8SK6s9T/LHrmMM3+YQ2MzWna5Qqpfi96elYuHimRasu35RuA2qDdxOOPByFdp4pOV
k+opw32OjK3cJsXyHSeYxYZ5XTfZIfWCvcWSvPMW4h25/2NK5kU1b4jR4zODbm1atEl64X6f92TD
eoJJ6HwlL4tKoLgVTsOZv32fFRdNJrVUunEGt/vbWTGmrYW5cxMyGVNEZ3iJV2HdeuwhbO/bYeLB
sJ3kWj0zDzYueUf9UYWqSQ14exlH3QDsMDj1x53wIzYisTNrd/oloaBwbvtr1+UoIpKYe1HHbCw1
1W6Mk0ewRR7J8VtHgfMwLV/sXqJVbhS7umjPyhoueso1uD0PtoqCEiPhMl142D2r6tEMCGkbZCD3
9NWBH83jbRzivfbM6FO62YlI6hlNxy332hfiS4k+lVVrZ/He7LC5tfCgJVF/1yBKrE3oQjs2uCY1
BtkYMqtlF+y60mYdwdObNEK1Vs7yMQh4j9Ruzjr2mg1mvxXkApGHvHey30Vjjy+DgEpl3BjUnkaZ
UTFDFgcOTEBH4W1JCdMQ6MY95hdJvQ3nlNwpYwV28+Ycr0gyixUny/MYUoUbwlsYyR2PoBevJ19m
MAdQng2lEw8jp5yFm/3Qswd2uHl15pH2QpYt9aNTjl+z5930TA94TeLSrv2MA1NAfzxd64Rtd9yC
uUlyh2L04GkSU1/Q+Ja/TJl6CpL+R+fRxjy/T4v4T5AXryYDiVC3kKmIK6MKXHOrOpsGqe6m881t
yTxhXXqScqPGemjapWX1yipr0aKg2D/53rT7y1rbzCR5SKOqvP8cU/YIMynFdJaELl371pLRa55w
8IiL3FsZvbgb6hbTeH8oOZanFZHJkWhoQHfASpXV++iFrymMf8LMFLiXAtLW/knm8YBrk9qx6a7B
uuejq6xavDOtf5iWXn9aGQyG1atQ0aEq2VnUcU8IOBE7GtV34KGcp9TBKuLfiI2fWSwkJtgk0Gl3
O0j3mpfWjefGX6OgSgQMhY4LwScjST4d1SIV6eGgqjuo8LcJWQGb72uj8o+h9/YkwU+CzXFTJvEl
DpuvHGZtHU/jfPJm+qYC0d27gw1vx6OuXYLbluWa8Y2/4zYmL8OAr3+KZMZt3XzP5HRWoeAHwAoe
mtD+lHNw7jT241b+TzNHWIg6Cm1THWPiTmvYbFGdoqcckh+EkiVVguO+jHnOBSUZaWKPU0jnA0Pm
aKEJQy5c7sP6CQDhPbfzP4ElKBeov+2i2bRddylRkjhmvvFq7iWQ47sO4SaHny+XrFbUREhTrZ2c
GdjZ3cGoNDIzlaRNS1q0jIZ3bBFkb2YQ1shP1dFxlmsla63vuWMSSpmW/OHEy8OYIF4wmweFvHdv
uPLGlcaHHKKHvqRvKGoc8WgyTfFyplD4jiwWxdhmyuw+I3kREAzN4BxX0YL5RhXhEwfaH5oidsoZ
7qNgeMUdvhN6jeUuPOiajmyG6V+bJqR3r+E/5iw7JmvbTgybDLmUytSvqYKjsuW2hxbi8A6TEBzs
KjzOEDltHdx7MZatiKOdIjNfF7fSyTEGNkwtfWN8FSm36SEzN4JvjT+mt1zzPiaBu98aDX28lJu5
5dqotIWR2aBg2ZAF3Q5T+rVQzk0/WODd+UZFbPPpWIZ/sR/99rVkuZu0MePx5r6uEbwVYhMn9aUz
1JHN8CWlaN11onejzGhLy77zdmDEUexdDrRgoN1lLrJgFzQsSOvg2HL5Mvg58HSbM3TkfoybS4gZ
nLYW6ie8cs3H0QCRx46YI8Fm9bbJgvQ05tFzTXxhh8n3qQmc+1zyTwHLUTc5umGHSYXTd+vFlbwW
R86uZAxvCE1uzdo/g5cA9lTvpqw/XI8/hJFlPCAcdUryAAQgULcF0JEF4kjegMdGpS4qJGgjO4pA
HZ5xXRLdSQosRE6pJ2UneaKXLzWkldv/NxI7Y9b4rxd5f/8fvfx/E9r88n8Q2u7ffM8ObV4dQNeB
6SHz+Mcez/5bxAINg4zPQi5yPKjuf9vjQWh7Hv+/7eJ1tgPt+fh3QtsM/MgzzQD/sm0h+vjXf/lW
/yx+67v/rWnu/9P//qdqKO/qlMY01oxoQ/7THs8K/SAMA7Bvn6/mhXyp/1vZofsmVd5yG40cchxc
A5uWw2ht1rfk9dZZGB95s8N+GHzyA4BdHmcuBaahsxoGqCivGS65X21ssv5th6Z9crks1eFX6o1/
MsUj1gjfjJKPu0VSmpilL62rSTVPPNL13Mlzpzt7HIVDQbf44DBhIG5RB2jiQbBAZAYackyWQeSC
v02ElpY89yNxeAJwALrqoY4pnXYoPkT4vLBQQMeLda6EUHT04GPbeB6JjXoX4kFqaCIy44aK2TaE
9nTfSNGjvS9vYrqLOjqMYtO+Q9Wzj6eE+sdK3RGbYKDGUM1l0VDTIU8bks1rmW4kD6366LS3ks4k
h+6klA6lbLHWhS5VamlXGsCVaNPg/CdVAuACTEYTk1ES2sNbDwU87QJC6gadTfUsvws6nABY9yVb
IyY8u5KV1yql1sOh9WliMkHOh6kpMc9jMyWPLUwS9q0/KFM29RxuhqJN9wMEAeMn7j/0VcFCZ8/B
TMlakdMg0uTj2qSHytCFVCJsnxZdUTWk0d6yh5PA+rWKabEamypn5OKuoY2Ls1hEvKvovLJt/9TS
geUVxrhSjIKKMv0zmeLeGmu4D12cxd1Vq5BIerWFwKXFNAix0yblargi773Omr+qVMKHhhOccqFW
ZLMNgdP8ZPx0tQrZiu3nbLLeO8aBKybyj2WJMUEN03cWp9hPpuvMfWkdEUyhk+hpoh9soB61tRSu
nfkY0h9G2vgo2/BSe0N4UlZ2sWgaW+zuoYhNbmshczrqPK+xriXj7BfCyOOXIkEFLz3FZDkHP90R
mt0Oolzr82/BPHpNr+wHUlpOFoWzmZR4DUzk/FFya6YJ1z4OOfSTniMysgs9ambL3SOnWc2iYI2e
NUTa1whfnqR/TUN2KQU9zVAdu/I7ZNeUwov2U9Ywz3vjL3GL13Lbc7Nixq7BJjBgUZf7iea3Mej/
IC87OTYHBD5+mK5ohqErDsnHqaM7DsrglMnybOhSOc64DNXomRsS2Ngk8m7Zcd5T/mjj82Wc0yQu
RhxdVmfQWtcO83kMkGc61Nk5madbaMNzRNNd4YmDk/+U9N8JevB4X+hGPJbjM/Gi80xbXmyahJv+
DHbaXPyCk4JkO+4mIPQhnXujLt9jT8hwSRfyIXfZqJqKPqJVG4vOvoTuvkYah1yX+eUhZkCber+x
jvYRx6+qnB56FON5PT9I+gAdegHbMUF5FrHs8CsPuebPPCFqp0lQDczYvW7dlt2btzDbonHQ09WD
lsEwocvcN+KXm4x2QtYImOZ82kzoLWxUeJPpHkMW95YuNuxz/IlD9Kr7tEaaDw1GHD5RbZdGxBI5
S8wNhs3L0WTJj+XvkYjOyaVJkQPxH0otbuYmSNcDkGrhRji5mOk39paWGgpZGLd6GQzdcMZU/pD8
Vdqo6xsdXeQ4dTkIrjgmNDymND3OTC8Hqz0EugXS9Mg9TD6KQd0QmWTiRmD2Wc2hcxR2+FOzVeXP
zl8wxC8lk9ZAUlq3TtpgSBM1lNY8rz2b3SdLQceR5xw5X0ZtZRXTr9P5NFlCnnZr9lveXUjNpYj7
U0DtZaj7L4ta/8koxAyKN5+CzJyizGLx3n0Umcy7HqN8erCW5gfm+ZQIILNcd22WPq2b9KBhd9dN
nFWLgt6inJOlCcbCErTMF6fZtZ7r0iUrMOxY1lL8SsFnT9GnY1b7lBDITAForrqNTSHooJtBoQUO
Btpl2c8tH15yK7ZTnD3dJ2oENIuOhDS5IDirKWL0B5JlinBLWv5sgmo1LlEI0K1ixB8KyiU105UC
d1H9+jJo2itaOO0jxz1Mf4FgzkNsMUwl6L9fQvOD4vM38s/85EhQ+/bBASmbDXOHpvvTBjXDvHff
TeACIGgTKBo6lTMjzFe3rXY2qJpsksMIujaDsCEEXEsRrxVom2cHW4Aa1EUwbyHwmynNNwkM5wDF
+V55MjUl54/+uwE2J2KPVxpXlAqgjtPsxgrnh1pl7wXAXanJOxBecI9ufgmB8gxN5wnlfulZXwm2
x1AGUjHeYQjpNglgX0zPjgT0y0x1Ixrur1XKUAsQkPMutXzDegERnBYm+rmIv00VA+tn2XI1LZQS
A2ghzcPOpvM0UMjOJQQ/xO8br+oyUk+dnVSsIuBvFtydHdhijX7WHfJzRbOuG/J6nEa54Tn0Nmvi
0RyIRHGVp+7yYWI+OmbqLBhb2LqjpAKaDFzuvAGjCgVOqZrxXWm+cnG7h5lFQDZAaY+awayAMQNR
XCczD0ip93sTXLN19Iwo+GhqBrbpl4NxpvfeSxDP0k/eOsfm4+9BjTLVWEz5GHFvyGa1c4BE3YFi
cG4BRkUtG/of2NCf1BYYRwe3wrojPxcLF2SkblCp7GSiY/R81Rw7TAGiWjPDYkR/32t2VUZvzELb
zayp1gIEBZz4l8voywT2apiRludCBwLEOjNkMTuwHFCW8CouZhEcXQQDa3p2IPzG+A0G+9kAs2Vd
tZ8lf5eig8AFcTyNmsnl5zw9cV+9a6sKfpyPRzHnj6O8sQgVSK4Gpe3srIaCV85a1K0zQuCs8wPC
coma6m4ofaRGlfoNYsz7UtIkiwBLl0icWtE+OpKnAJNZ0BB/K0asyKYwcSREBg9dz/1cuF/mKcm2
EcGiiYQDXMjlJ8wpjrO7EQ0nT3uZqnVNrCqSpP+xiK98IeglY89QuSTsG2s4Udmc7SuLrDQNFhhY
+Qgl/gtBlkPEn7Ou5gf65YnBiEPlBvfdQJusMz2XNnNG5pJJ7rAP4rWlczIRsasiv1ZI6NiL3ibD
KSgPQf7Up7d8k6/Y0jZkqHZRwfDQnj+ChKZw03isIlJAlZDMs6R1CRsQLoZ8UUBwuBDfbVfbmxJh
nRyqXdh0N66ZwNlmT7D26Srh2W7b00sUy0vpE2mT2WNGRGaZlOIL/RpcxvWgvPitfQPG6y6mApil
+XYRyd5qw3Pq37gJLQ/+wG4+4dHUO/Zj3HE6paFh09koJrlF3pUW5oQCexOZnkl+1IP7ZtnGbaJF
9CPlCvCdKn5I3V8Ebj95BtBjtf5DYJtvjnvq8hd0FS9gf3dL1z0uQ/46TOqxIZ8XS1YBNSFJ3swr
9D6XxVtWipNtlhPgIXKycpfnBZEcySoOyy4oqfWbuM2R3+p3PMBkTzzbo4lxcyJppZjTq4xR6Mwd
OUH2hIQB2s4HknpJDeuGRMpTbTLwp7rhbRg4hmMof7WG8pJY5Gzi+ms2xLmbfUYSwfIqETu5wbc9
I4uNm+ewqTdldVsaxX1EHZynGlJ4rLS6Cj7NPmQy/Ws8sPcxE9YyPlBKvg/LsDimefs4UKfRtywo
QvPaCJ9u0ueWasWxStY+1WgY1xmZqGevEDz/h8eJ/waNIOU6Hlvii3F233lJwpMBGVDkMIxj1W3z
sfGz+d13WPi7vIgG4qJBiaNTMEF28/9F3pklR46l2XkrMr0jdDFdAGaSHnx2J51Op3N+gTE4YJ4u
ZqxAm9Eq2npf+hCRXZVDd1mVSialmeItMyIYdCcc+O9/zvkORnxq2dvpOrSAlnnOdcrTMrUc5K7+
w/NNPEUG8J5LO7J/ytEHgYnCQrU9BlG6xwo32gXNp0NI0g1uJV26C117am0wQ4MRnqTrITyZ5D3I
1S1pvKTp0QNbxgPSb8ibE86ccm+j9zuKc7ORZzdXplOt5ghON1ecWStEoe9KETMBimir6DrRDZzl
8pIn1EKEp2q6HqbpKAdrb4YHN7jTxc7XjJOEet3m6sHXXpn91kaIVtF4m+E8cchR9GuyPcFbRTM9
/w5tOYXx6UPRa2n0mex85Sf3ZvRYCZyFvCQm81UPCdgI6alqxSXyuG3NlDP8ODUfAHsDg3mAIon0
ST+jcax8ioGqcJPCSitbhjH9BXIgqzc+odFTOGVXrbPtME0zzm3GbG4XWNTE/fA+TO7Swh+X4eco
4ltXv/aw3QWfbcYKuGLDNrQH4XBGEtqu7ZxTUofXTQ7bN2TJUiswIC4XUUfNBDhCgz4Fy1zjxDzb
yvyShaNv+87JNkOj2WtaL8FPKSCv1sS2CFSO7uNbcfcGlT9x8144nBfr0vV2ul69JZUrSdcmX6UI
KZCT3xPlsz/T1GsYlDeyzj6d3H5OIdNxBuB+m/qnruE+YvXBJe149spgusYO2C7H2UkSlO2Nn9RP
OBZOoQHkNxUnQaSS2kaioZ6fLV3ZvvY1Seo2xfQ9WpAoTUunpb51QF1bqCdVg2g3aTgctYAPEt0K
oWGg4aZsCjE0ppybOSPF1EkuYmjAkt0wdEFgD2WMv1ZhZw3EXY56uxrawNgkBhlWPleEIhVkHzF6
C5UydfiFdk5aRfYyOCvKPXWizDF5lb0Ks62WEIKxPIp/DQpgPEvrN52lnvH53IyKykVSaasSa8ca
LwuuVA9+IiW03RLq51XBn0Zl78gb03UuBg4KMe19cQF4R5CaGh3fXcQT/+RQdVdiCLaOhuE1Kuha
kyEmhoSWN1T5DWmckrqSZscsgHDTHotuussMPCGeuKeNOdpE3QCoiE4iVJvqulJEUeOakIg79XQa
a7wpQ4Lji3MyfsGI4s5clznfZAmsPnbf4Se+ZBB8V/yo2k1Qw9OKxn5Pr2a2HsnMtXp+ohK15EAa
87Y3PnDhMDmL3FtLtC4TTT4Iq5vIQMq3qSCFwK0WulPeUWlMoxUOOuln0J3qU5/QtqVbhsADBomq
SllzhOhgSe4NG2GT5x+qmwkPoV0V68KIb0Ldp/LI8pcxv5adq62VBKfH/IYEHT83CnWtyS86SVI0
+T1sNxJHReavHDHHRW28Nr5+k7j9CZ34cUrVqTHes7jds5vgiVx/eH34FMU4C+JArrtojm6M0Ca9
8c7PO3bb0XNJ9ClHMEDJfrPi/n6MTSJkCR0g2Wc9QtFzspVTUXXixHdZxk3b81CpKQ95Cf3prZvk
s4igh1ozh7IfkeUJ3KRRtOlDd99mwY0y4wEiTXeixZe1tw09G6ML8AKtPzmNdt9QKAK0MD569uzq
YjDYRFq+U0PQL/XI49RiVcQ3ovDW8XAViC4/Upo+P87zt8nuiQSWHI4zCgIdo3zKWv9WVQCQQk3e
s4XawDsbFoBzr/GVhdf9wIBmO35COxO4PeaJO7tmpqS+ZY5ydVgtBj/Yt3Y8QdQTb0mafLIw/8qn
+hnJQt/gvOoWusIb30S53E8m8viABLHESjGgoI/cI1P6XS28Qgan3ADe6HWRyzXPz+zKqCd9Ubrg
Sv0WSFlghBYgz1c2zasSB1nbiscxNJ9NUEUt8f7CYCFj5PPt7ZLY7AdYVZHCZVTMUDITEa5V0/ab
kmzcop3lbq9/mNXZKhk2vYDgLdIzyaZjOPmUErXUNUqRYEBxk7NUUGgdZG6XnRE0SONWr0Dn61ql
4UNikZhzU69IHjiJeTuWJnNiLVdFSGWXI3dJaNs7emYzWP5htzM7GkVsksYtR86l66l7PZXbWsSw
GWrYjpW8+FECycHbY7l5SL3x6DIHL8apvPc5PmBY99EKkVgqu5u9HM8lnSF8xIqdUdF6NsRbPizg
DvpWW+vDdCGy8dRM3QPr421p8j6wbQqWg3CRoPunnmarjYM7bEeVNQvDKrnVsT1T6obhJurIkZUU
0fTBVazsU6/ZGAkmCKlChgxJ421f53sSjg9UT3xMmvOAlgcAd2ruuT/uWkvbtCJeD557hrN1durI
3yEbvzkFNZyeGF/N0MOXk0XH0eNJMkcXLbkN3GQ3VOahK3x2XVn8Du/lbYy53eJoY3m7Qj/m9BoW
J1l7D0MKHdni8Q2LCs4b86k2bWppbkQ/HFTLRBa0PBJSPfgup+Sz062rosHgNpkzwC45+1ZyldQR
EyUjCJZQpDE8ir2co7YOOfA+PTeNoiEn8leGBrOcBhusRLOXWEPKF5b2kVXOvd1Zc3SbhgX1NVKV
tAQp8tDkRrmF64ZDmA9WU5kfWl7MYmB/2zr6EwxQDqXY81cEYJBmHKzQKNOFq2Ez89lbBdQE+BEm
Lt++NigqmLy64qbRHTSCKVID06s663s8uSc/aPYFYrAX1VdGh+w72BPyKTlcb3KWtTL6ZZQO+8me
O8bwVlHqCQlCexhJgzVZtndHiiGafGNKyryoqyJGOBAJ18etqdTRtLjFqvIlHx1wU0zfDtJT61k8
JCp8nfbBSqoV7rxHSxVA+vLgyivjm96dWy+KYuvmlNgWBQFQHtMAAJldzIHS7xAgUpKBeZYAfInz
rCPuFyZYs6ZSWxDXp2T8iB3/MtGDPRZczoSf1530Nq75ibs9ZJuCk3vyq0db8149A/9yn8tji/vP
x3TjA5pLO6qHJjZ6vnPMRkxV4GJWJAc31mQAxjKpIbHggVVzC6uH6yK99G56TFqM3ow3Uyd2GD2W
RWs+9RgyF3DL8my6MlqAH3m7/KHv/Jd/RzlhPzGqCDjUTyHlL//530+Eli+N+vxsjm/lf53/6l9/
77f/yd/85Suv3pq33/zH+kfk69x+AtP+rNu0+Te1Zv6Tf+9v/hIcux/Lz//2n98+MjDVEc/q6L35
9zJlxt+Ssm7T6fNf/8ffws/r/P1ftCzzG+Exw/Zs2xBk1WxwPn/RsiyBZEUEwiZXw1z0Vy1LfMOZ
ajoCXLzuOohc/5ZIc9G/4AwhPUlXgFz8h1hDuilR0n6XSONr2ehiTN6S0/nvYEPpDGp3Syyiupx2
TllBI3TvpkbtpBW+xiluFAuyl29oh3EqroSLGD10eK5IxfB867xLy2iB5C6W/DMPWubuIvRdr+rf
0KsfuPtux5C0twRSOw3Od8fFkjVYuynAhTvYLzTes06Pq3NPI4MwmkcFBLhyKRIKixxvrbdt3Pa2
G7I3nBbeItIjVruC7uOONmmVv7IgfYst8qBT5O4TX6s4gWgAb40CepegP0VCMvcN18YVzCmkx51u
NDiqvb7cVk7Cqqt+dnJ0uSAEFMQPkgMIZayQ+vwt3h2YdGz+4ukq0c2l1OEsCL99FX6zdSZwzPBf
Fr6e7kkR4w+dk1IEfusp3ZZjiMUuAhVOiVxWsAgdWbOtHCI6XqSfucPocDfyDzI5TANZ/WXxPD24
HeRjD6IDQdOz0HKiFCyZ7DJ8YAGFEZy0SUE+d9YWbrR5kVPL+DQhMoYJ/YPxsHIcmI9DRWeJywfd
nDxWwx53Aw2xIyfQbk90SIXhV+GoS2sWjzm+1xCma2qbDtWQeJ3sol/LgTTAxDp0oTjBc/AFpHPj
2uyBIDklDfY70vUmC1iTZ+XgtCe6DOflcWvdmn4ABrnjFoogn0zk5pE6V0JL17oRbxELn0P2XADE
N7qASGvE144+bdMw5xSc7mQwrEICQUVo7MuW5WdlE7dD1m+wekSTh1k58rcVehvRnC0s4GvTTXeQ
Q/ZubW9q0e0snfmy6Xd2YfL49+ACMVbEVXzXV83T5LbvFs1+hAL3PNHnXZp2cSZgholx8AeTnGBP
z1hQbyrT2PgYzecTmmjTfaPFx9j1Lhjs8Z1kzhNUOcKK4QQpqV/SPruvAP55xcXXxkfiGA4kkOiM
NXdfJ5xRjfhgm9Y+cHpKH4rXxhzWaUP3CM8wTZbvERqR4zSXsem2FeB0mTAVOON2QDZzXJLrAakf
yIZUGFBItircamtE5ppun7t4wOvHlI+Fyn+DM38QcKKgOe4goF7nAE6Yv69NU33InpI5LMBLlaXX
I6CEZUpqRhWUJcy057Fa+4mzBu8BeWrcFJHBBhOsf2NcJotrKphnUkhE0TCuM678Cb7f4CUrt/eu
qXpCV6ufQ2daK1O7qhyTbQDuwCK/52S5NsOQ+VDdxxoWS806k6iPcUx3u1zno2nTqDs5OKXsa55i
W6eS30krsgmHKkRmS/Swt7ts60Wgrcya0rWvrst3LY0supu9FKQ/NAgGbm9uJ3Na9UlEBxxVYVaw
kxou+5S9KHDxQ0zNpJtph8YYr6EwH6OBpESuHSJt3Fk91zstocsAeRWjIdpkKr2lCsbbiTjQGLfb
2qy2Pt9uxIm3NOpLW7sn6EILO/NpnRwhWNhEFAieiSiHrVWfrYybZqKzJ+JeoaT/pDJcOHb81LrF
d4aGdd+qKzzCr3nHwlzl8uwyRCBPgvihur5qzl7esdXoHPx7hOJp+eOTyi60phIAxfAKYNQ2Ceq9
ZSMdAVeTmBAy5Arat3Z1jQ3K77xb1C2ahMAmxEGxwUOENSsjqGOnb1pMEoUJ4SL6cJd27q4Lk00h
jTvV5U9p6AxMIQOexmheAoalybuAqz7SoWFb3VdIb7zyxDNnsiWbwPGg6LNsR+0Ij7GHNyWOcDdb
IkAtkXq7pHe40ma8LetBw7jkLXv43jo7dvxKcOQWq/jHnAaOSJONDaO8z3hUp0QSujbjIKBXxcqN
JU2CSOEJ2jWDqn+F3I3mab9Hjbk3nfJsDAm2x/o28KtoWfotFoU4XrsYoOqK7Zgz9feNI9+7uLvW
NfYSVaH7dy2FD15t0geQG9xtsq2eJDd6pc6UDHrAJpIro4m3dkN/cVCkLEBkg4U86gShbCu9sIF4
iXwqhAeH8GHknAul7QnhbGxIVYu0pAxS9GrTZ9g2LIcaLL+8N3nkAYAh5mcQ9ewaFPySkBxP2oXB
4qREwNrU3vDuJuQ7Y63eOdgTF47p7JOUEXOI5G0djfdRVkSb1GSroBnD3q263VQQiRrqbDPVGZVL
AH8tW2MwLcTBhTS5ROzvKFBgk6Pm2CaZ8Tw4xjq3eHzFOCXBuZIcDtWHGsnnma5PMKDLzEVWp2du
Lyy16o8ictZjKV6rdNzbhbhqIbnpKjnUQq4myzqOks9y34R3ccrr1ie262MpEdEC40W5tNnG1AjC
Gz6NefDRJ6WCkhbGC5WEdwkVbIZg3sgrfKx4rea0O5vqmPfJvupZjRc60GbWn64wsyWN5o9Vm77a
QyqWXUv0pazqdA3aF+6FePCr5lZBSSLAu2Kv/Vk1zVvKGbVogQDRBydHeRlaF5V/FItI0vHt5Sfq
TbeWnmAXqUsqKIEcBjoln+wCl2U83jXFGmjSVusINqUXLaHgjoWfh/WhEeWuqr17zOZH7lj8XRZl
1+kQ3qRj7R5Ex0XVzjxhZIci3tM8s1BlxIPRpc4BaUqgYWydzEKWJuhVRTySHccpV4kfhSu/qWjB
dE8I70dmrL2WOKx8J//KmSleEd7uUTrvklJAs9Jw1XGt4jdZGi56VYg0GjcBniJN7XTOhGGSvZJB
X1U/6nNmpT6N+8esooBZDqQFDOdNtk531QTaRqvKktuRsVYtW8nIm4CYdQUuZfPiY/WF7hLukh6g
u9/f5OmwCTEdcVWulT9eYO3d0NWz6OFtEDbbxwMg7AouuUarfWhG7LGbQ+/685E8ObtzQXJt5diF
fQn8eAKjoty9VUaflp4dGrvcazjox46AgEnBOm8erBZ8eJUkuey69dbESVV7GYNHe214IwUIzHQS
zxXsLy4Ah1we9BU8WXnt7blSiTlkNzTDOauGG2cY4Ejn+GNyDMJ1fCXyDwtE7yKI9CcbcjeVLoT7
DabAuaQ1PQZZfrE5XgVGvgVuiwus3ATEzmb5eJNzIDM6KpdVKo+wyrlLlSyCobxyhMtIZSIuHcuB
UU9yyDNF8ViMDv0+8/lP5F89x8GKY+EIWm7NGLAUcrjkAlylLW990o2TKrdhyPTdyGLtz0Nbp+M9
IzXXF+jCJgmGuDe5ybnLuqMFx07fwe2s2LIsbF+9D9h0nVIcIqQjiMevbfoB3ZbwLPWfU7q2SJS7
rcbLqT9bls6RmTCCj8dCiEOZUNzQEV4xLftKFez9lZ4tOdnQM5IqwqHc2ZQGUzrO3/WGTy63fYoR
yuuuGB5cRwKBdltqxJkk83QdRc3zWBZPQ4bOl/vu20zEoimCIhPnixM/U0aNVK/Z4jaNaLBVwWtM
jY0TEL72MR35nc6PWtz7aZsh1LCIdfmyfH9rV3jkzilIoYRCHZoyW3VuO24d6sUXrEOJt/T3wi12
CMKHJjBhoYGFsMgHzyqgCQCqGPFYOSXQ81osQ4LlIRb3KWrXTVLsbECHLs9UyhxXU+VsCxYgmPKJ
70N7inSM+fW4c6gVVD02mxhE+9TckaN00FJhqBKmnCDyDfRfpAZkauGbJwODOyJYRBlmg/NbUktX
bUY1XaYRTh2fH3b/NLPqrasWlGpdxeGE40n4z9jfiT4P9Jb3RITqTTRad5IlwrqspLOk6jFbJJIe
26IABUl/cCaf3NmA7QjnqstY8pRk/+r8i0Gfd8LZd4Z70eZHUkeSk2cNyAhWuuuO7qYkmU4NXX4t
K+VaIy0BJ6rNs53w9bX0ZEsVDtj8SnXbEZNbOZUP3DbIQHHZhQbSXpVHVNeU6yn0MRlnm8CjAxqn
3IKdSNuXuDusT5VWX0lGOwKobY2VcqpA6kh/bwbtfYi9JKo8DAX9ZdT1F7Pt8WvjufCxC5htsxWx
vaD38VI3+guv79JQ5+p3nzEC/VJjGFj0/lk0ED5kM4mdENimZImC6YzsQWGH1H32GWnh2kisHOS7
DZ7DYhHky7tkyD8FDm8ETlzjaeCB70yeY8deexZ2u3E8OgP9klP2qSfdvRKMnFZZrTMJHyJ2i1st
LojyNKyY6bC2WfsgBAIjScezkt4TzRTk0p7arL9lj3nROmqY6HtdTXEhyNMF68kWyzzO4ToEeO7s
s1+hYYzAttauRsUPCa9VN8yJlQEq3KC1VH2zNQTMTckxFp4ihNDJeXnRcIbjEoBCYDq3eOa/cDaj
GvUMnZlpvKtKPmUlVbpjQiIod7sVNW0TAJchvJKZjZbkrXNXbGGHMKqYZKPVCPAjM4bvIotfcb+9
OW2/FbLmjNlT29XOUGzPecfQi/l8EMamCLxr+AjMoz3BIrg/JzvOuq0xDscoHOHa98W5qFh0FWSt
SPJ8UnN0lXdVzG5OPHh9/Igje+LAjNwzF6ezl3QXVAtTpyw7i7xlRE2kdzESFmd14j63FfJ9WW8C
nxNE0L027ABc6zqnZYDH3fBFfOAuxEnrdOo1V8O1lTGJbEqLxIwXaHPV5lnaj14TARbuvnRCHwRI
qm3A9brKjdnLR9a0ZDK2upE0X/zQW9Fd3eJWzAfPWHVFfDf5dfhMQPUwRLCAc+x8of7WI2suBqmt
CGDtjSi+jkaIboNBszAFu471Esl9GHeXQpD2NU1GWR5eJZRX1+OHZ1xj8cWW8Fx6FFw2fFDjqOVz
8c4BFGwAya/KnbGV8ZVob0wju+79bt486s2s499qNtv5EaUTn8yQ2BsahxfUguWkbUpAM6XBUjFF
tkpRs8bw1NZHAnVUCxGDtKNjPO0d8eyOnDDs3D214UvDhjU2ykMwqV1VdXcaxVYL2fLoEaUi/K77
9wzQI8YlfhqjPi4qrz9UCbK4c9cH2y4q70Vl8L1V2jUNU2B1QnWlN+IyAbeP7M+eK4qjh3Pvtvjy
sD9xXs3AAbQVHYaYo+udRlCVEd45QtC/M+EWw2rA1h8MT4FMX/1SnTBROMTlvE9MWrSN2D6SDZ+R
xvb2JBnJDRh0wxvtBrrHkmoKpvHoQyOnucQ+tiswIS2mjuE8t1txwLRyxuKxDp2O4IxYP4TeUj/h
/RyZrsfnLD8FybkKZXgfVSE0p1i6PISpB7FqcTDwVX46cWes6aMDZ5gipTSY+xjTbZdyQqxOaZ18
Ub2dXxLfoDOtm8mjobvVlX3044xYT+Zf45CUN9nIk6jOm2w5aRX3dBuJ362GuafDzBdZ6J1t+A8U
b+CT6+PuI4rSeyPCohgQvMURFK4ze3hk5WUsrbnZDC61uaWY8CFovGbvjc1TGYq9xGJ50Abt0dU5
jGUqhUoJnFWbgBwAh1iT18A6afSXIdZ2wtpos8Grj45NMSw58t9UVQh2Ruxqhi7wAVvTIcDHU00p
RITgsS+du1AUPcKpc6X1ydEI9WvLR7YywA9r36dex4TIFSooBymJzDgYSKNOrkMte2mqFhFa3yEp
vNqGVi/qe927Duf7Lslqd0kJ4SkIXUmQdkBWN8nZ4LWaycetjXVyYEYs7OlAkQ5XGmXnMngj9XpU
dvxmsLIk/0Fs22jocdd4oLiNgTPf90daj8o1v4UQhJKCG3BoTsGg1UfHzOiJrLvHOqcOWM+G6PsY
e1eKOr6VYT6krth1ATIjZpbHcvKI+VifppY/Rmm9yweiRLYkgpgKSSN00a86VV1oJF4PbXI7UvDb
sf0BEXGrT/p9xEM+c+tLH7DYadvkQwVqSekX/7NACz3iqMMaIFc68nsf8+AoqktRh09aGh+8tntN
HF6zkI9ivKqnG6knW6fP9lyrV2VBX0gcRS8UVq5Jgt3GwuVhpnvQYwONS9jyjxFV3MhxG9PqtoUl
Pz38SVmdP+eSp2TrTe/CxgWU75KC2Y4k5zIJrKND7I7nKvKVj/8DD58ouidpV+BQ6mYdmO3d/zfy
g0EH7H+cpHlN/+V/5n9LfZj/+i/qg/vN0knFeKYAVUOvAbrEL+qDg8QAt2puxjUgkTmw6H5J0lje
N9v0EBhIyngMyogM/+mv+gMEPR03lYcKwZ+R/0iSxpFzt+3PxM0M8CPdY0rPpfOW/SetCnOX7m+C
NLUTgfY0iaYMIc3qXWkTyBzfdaQUoCt1weRp43yqKR1IIW4eiY6Qp3XEWunorIbEM9snU/Yy+fql
tCAZucJl10e01xq4F+fohvqQ1USrp/3soz6lFkb+mg/Osipt6G1j7K97lw48ZQFLspr0tuslDNRA
W01i9hTlCB61UPs6lFvBJ0X4xYcf9DwZGg8UShp8uCz6F9bc7K1+2GCmkTrAGreZMuQlqmpubZ2d
HJVqb7SJ3ahv1ctMpxyq9Tkwsw+fmG+JhArtrXc585tZdSDsudKUfc92AtBGfxPpxVFo1oX+7nrv
Nhzd3Mo8yj68qyZ5YtLVn1spr4ckvc4qod0MmlRM7jyyrIIbQQ2ueFUVxtFQg7FuteDe5HUsulgA
+VXwTKKY8GAWPhdt46xiKrT2KRYX9Fb7BimDbb8xcMLs8LnzCJpXHkdhYn8uPHUYZesuXAOSiR75
D1qYvkjQYN1oENNupnEZufI1r+AbEpq6ofCRGwX7DTw4chWXWF37ISUSZEePcQLgoWidu1z1933F
kpiKyBsJD24BTJfTjI5R17NpkBEkJIeI7X/ANaO0AEW0NNHhscV3XvTsxyzjVd18pY3BP5CYVYpG
7AYHtwKJr6fM3lOnhyuLHoKVLGb6T9c8hFZD0xOEs8F0dvQRrQILS0SivK1K6OBt5lqWvDf3eSTm
xCWNNyXW7Zgal0mmFva95rtDwQs3NlYZsLShMCTX85XFgMycMvfCCN/70hum4m4ujYEK9JXNxCbM
we5cK+PMBTMcm2/KuXImGtObdi6h6Z2hP0T00ngRiXg7jgLaPxtjMc71NVSaUmY+fA0NxTbhXHFj
Q3Ld2HPtjUv/TTkX4cRKMFpTjaNZlORQ0JZhLulYShTGBo/gtPLmUh1rrtfxPWFsAyeCo11qp2ou
4QGOmi69uZiHraZcUmXu3AyhRZa0a5t1OVf5QAZ+DedynynkqFKxmcX7c6/iHmfKXAWE1R6jWlc8
9lW4ywxWIey66rk+KPUDHCA1/hs5dwt1I45UpXbkX1mLkp3dK3hw8OSuDN1cCRkkm2ZGxgV99EQw
+jjOMLm+tQ/OjJcLKAH14c2RF3mw4M81tIl48OjSKr0xlXXU4dQN7ki6XVu5Q73FSr1LAo3ckLG1
4NullXeO4N0ZMnjJDY1GsRmFB9iGDwd0vCrn8U3yhbVHAmXMys8DJD1jRuop2HpBAfsgy0NieITf
y5xECSD1LZ0y9oYQ8JoZ7ehLhaWRvoWxZCKA4tcSvsu1gAiTSXk89CBof5M97BX0P40l5VLUBVN7
gJEcQqCYUYHeDA2sa/8FOyorMmuZQhVMZ7xg0UFKmHSbAKK1iSEQ6jOKsBsorIRNWMyQQs/uOSHY
DEgQUW4J1+wMl8NSDNvQhXFY6zptyAr4lKLPV5uX7Fi5mxtDYudrOzwiFlybYQYnajNC0QwMPlFQ
FYc6/ozr9vSjvTTO1KvbAWCMUhsX2GxrBM2IZ20rZlgjLlxtmXf2s2azng66tTeDHTM6j1aTgkIT
kBmzoD/GjdwinQerfuZCwocMgmifwYvMXLG3zaPv47H2h1sidxGCUrtJ2+JIJeZ1D3eSbdq1D4cS
xuFFJ5tv2gAqiyg6VBkO2J7gwIz7ELAsXb3ycYcSebCMjEHZJlJnEGYM3nluUTURsw0tqBouwGRC
y0SxBR0JP3OYXTDwNIuwp6BqJmzOpE2Im0bcvoZl/5VUzsHv5wcMLADKymdQp5yRnVUk1h2mKwXL
U4Pp2cH2LLN8Edh8cuKmOKTQP6VuntSMAw2q/sOEDzqxwaSKlwSIbg207LbfnRkmSu0JTnPwol7M
f0XGBB7f9Tc2DFINFqkOW8Px4900ftd6imhFq/OTDjUi5WBMk4DdUgfZNPDZ1kE6negjA4V720FA
nTIdg3S7CMj8pxBSo06/4a8uK8ippB8OCpJqZdYbfP7LoY1fgB+WfQaxyd56HdMnF4kNj5Vk5bLr
rY8STisrvmVURA8h/NYQTCdQ+d3AbbuC7zrAeRWtv23gvlJ4vsmddp0muOhI9u5MTr0SUmzImk+g
Fek8jovRhFxPaA62zFLAmI1hzVLTsephz5aeOlNLsox8pZa6GR9cKLWd6d4mUGu9UWeMgGMrZqBt
DNnWykjZNrBurZ4UQOmlfG7Zk1blU9XSew4dF5Ht1RmcB8gYSJuBuRvh6EoxnQw/eKGChfZmSLtZ
n2/9Gb3bxM3KhcXbwvkNJ4MqwhnTC8T7URQB0asZ4WvDKxmmZutzAs16+96fYb+NHt2Oyr1LoADX
nXtXzVjgeD6HwonA0QtNAnJeuk5JngflnEDXgDuxC7d8/MboJpZLLhmr3yIQIAGJDMZB9dSV48uU
12tdWYA9qvGlDRIcGew9jDZ4ix1ZYOKin7Gby6/HBhKTikm5l/1akX2q/eAkpeLQXPUl4eDkJpr9
+zZ3mylYQbhdJq76smKXBsEsXRp5tbKB9tl2zRkkhOeaYD8lGNzE2SFUcNpoTyBvX4O1Kpthq0gw
yBx1OejebUmEmeKFnaORwW1s/z4Ye4PycvU4AS5alF5xb9bRusm1K0KXtx54uTQMt7VFnSB252Po
J09Vl72g3W+bPvjKu3jfeC0lxdNbr/v7KfDOiYZK3qUvSSlvmoI2aMtOoNdy3jdG21v5kdwFETxM
6lFfa5DrQ+fidmBtgCBaMp/EF2nol9aoz2Zdv5SUSs/qr1zEfUjxhpa/9GmxagfUDcPFi8yEmoHR
x0zvIoOWPfpwRe/SvoLaNjJpr0s8lpQxDMBd3bcaWyNFnjMJdTcG2VPA2li3vR3AGqS6AlCBU1Lb
UHZHjyKpPgrII8+9Qz7GQpMWXRLCLWAUn/VNWk08j8tnlrCfiIGUmVoV8Sx3bJftnK4A+vCaqKFa
+EDCvArPxgRfKPb8q5oFd4RfmZU4xNHQwMzYj9NVMA8X0wBtDCzadc/yBRZTspc9RvTCZC1ZTsmD
lVUPMrG3VKlAXC63qjV38P5QMiq5MfPsdWZCGXk5rC3lHgLHIOtBxEIE8Jt97v+tlhSIJO1Dj5o5
x91XYd9eAS/C5KPSjRfPyacBB42J4XQjjEy/mjd2vuaRZk6MnTa4KDqgHu0kwdQ5TecMamHfqWw1
KlY5QUfjicJ5wWFYYsjP+6/Jj65kwzSZYZZmkQfaKCn3QxcBrsWZtHHc+JbydfsQhgygSTtrK5rA
qifkvUYJuVuiaZN3PXo9ocYpFm+jYDopybcQmvF7CkMi59Fl4Kv8O/o6nm2NEXtMqAuZjq4zASAq
7pqwTbYG39IKRWNY/HkOw7+y7f3BjPcXsMJs1ftBVLhHJp0J7r+y8/1df+jXnr8/fqF/zN3HWfc3
x+sfX+/HN/S3vk76xvfdfmAf5IRsYomVFifaH784VqdFHvzy27r9zfaEKeQMoOcf+tUb9Mfv/I+O
xv+9P/Ob7/y9aPNmdksGUZH/2t84ewn/npf+uy/wm5fuAHTBlqz/fOk4Bn/70k3T1YXUf3ln2B38
P3kH/mOHp4CYZ8/Vjn/P+/C7L/Ob90FnncIM6Hg/frG6+PX7IL9JXTfNeUPyJ3sD6DpgtfPz2/pp
5f3LZ/Mf+AjY4puAgCLxp/58/Vzqv3791jfLYEVEacLPX3+668Bj6cT26Z+9DDDkYsY1beOX6/13
HwfeBs4Nrq3/vN7+798JfncBf/6hPeOf/SBwIRjzrY6L/eeFwFv66wvB+OY6QrdM9+db/Sd8B/Bd
/1O3At6BHzgiHRf1j19/uAYEt0RYRX/aa+D/wM3AEPhXuLX8fAf+8Dx0/xdz15KbMAxEr5ILFJWE
kHTTRdkggSokJBbdmcQqlgJIRlTiED1El130FPRgfY4/OCR1KWbhJRD8Ms583nhiTxJnKTqwGBUJ
LCioVjIXRsczozpFBahChlXtIbaVGEltY0hxRlWeYJpCVYVY+unr4wKoUZ6gX1JqEQB7BvJenCMm
oHwQaFywugp5eQVRRcGrDTiNWxGEswCZ9eK0j+2gUuUCdIsgNF4TIBgC2gDm/Rwi2iqQwkYe4A+1
iQQXGGCfA2z7uoH88T3IliitNeUXDBROIjhOpHUf7tvr0UP3QYqyQd96xPYMJL0kQwMssEPjJYOM
B6067BWJYozq6hCMuzMwZmAOQxBETZP/oREXeAyTV49WrCrrtJtRrDmafXR/XqCT7vYAKt2sy7ip
KQLX14ktdnJkyTbF58dGyKwzYutHnSHbf1fytZE770l/OWaUE16gvUJNdNVdPpM1svYREDmpoqft
iq4Z2UTt9NhY/unmWpsFjWW4sGacvO6pnXljaJl2+Q49RxV25RZCZTa3QcIxgDgyuXO6sASgcmlf
KLmlsuOJWC7JF2NCeLV9O0QLwg8OJFAzXyRx1unxK9qQMpqSJV070BBlfNGmbEk5LRwgCMC+IGNO
SmBM+PEDk3j81CPajRiRRvjCzAgv90tWUIc0ICa+MIvDbvv9zjZED2WLgXDtO77qWukQAqTHF+Sl
Yo21PWUq9ds/tfcTjvc696Vt/m7OKrr7xfhlziQyBrckXZ7cLIq2/bteEO36WzN2iSuKihL++AMA
AP//</cx:binary>
              </cx:geoCache>
            </cx:geography>
          </cx:layoutPr>
        </cx:series>
      </cx:plotAreaRegion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01CE2-7515-4BF3-A609-50279410ABB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07AA594-63E0-4921-855A-57B166F5AA3E}" type="pres">
      <dgm:prSet presAssocID="{E5001CE2-7515-4BF3-A609-50279410ABBD}" presName="Name0" presStyleCnt="0">
        <dgm:presLayoutVars>
          <dgm:dir/>
          <dgm:resizeHandles val="exact"/>
        </dgm:presLayoutVars>
      </dgm:prSet>
      <dgm:spPr/>
    </dgm:pt>
  </dgm:ptLst>
  <dgm:cxnLst>
    <dgm:cxn modelId="{D71D64B8-7FF1-431A-A72F-A5E5D2237029}" type="presOf" srcId="{E5001CE2-7515-4BF3-A609-50279410ABBD}" destId="{907AA594-63E0-4921-855A-57B166F5AA3E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01CE2-7515-4BF3-A609-50279410ABB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07AA594-63E0-4921-855A-57B166F5AA3E}" type="pres">
      <dgm:prSet presAssocID="{E5001CE2-7515-4BF3-A609-50279410ABBD}" presName="Name0" presStyleCnt="0">
        <dgm:presLayoutVars>
          <dgm:dir/>
          <dgm:resizeHandles val="exact"/>
        </dgm:presLayoutVars>
      </dgm:prSet>
      <dgm:spPr/>
    </dgm:pt>
  </dgm:ptLst>
  <dgm:cxnLst>
    <dgm:cxn modelId="{D71D64B8-7FF1-431A-A72F-A5E5D2237029}" type="presOf" srcId="{E5001CE2-7515-4BF3-A609-50279410ABBD}" destId="{907AA594-63E0-4921-855A-57B166F5AA3E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C7F49-F943-40A1-99CF-5E4CB5743FC3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835A90F-8ABF-4BDE-9F47-4A1424A1686C}">
      <dgm:prSet phldrT="[Text]" custT="1"/>
      <dgm:spPr>
        <a:xfrm>
          <a:off x="1753" y="17757"/>
          <a:ext cx="1796092" cy="763314"/>
        </a:xfrm>
        <a:prstGeom prst="rect">
          <a:avLst/>
        </a:prstGeom>
        <a:solidFill>
          <a:srgbClr val="F79646"/>
        </a:solidFill>
      </dgm:spPr>
      <dgm:t>
        <a:bodyPr bIns="0"/>
        <a:lstStyle/>
        <a:p>
          <a:pPr algn="ctr">
            <a:spcAft>
              <a:spcPts val="0"/>
            </a:spcAft>
          </a:pPr>
          <a:r>
            <a:rPr lang="cs-CZ" sz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Celkový počet vkladů</a:t>
          </a:r>
        </a:p>
        <a:p>
          <a:pPr algn="ctr">
            <a:spcAft>
              <a:spcPct val="35000"/>
            </a:spcAft>
          </a:pPr>
          <a:r>
            <a:rPr lang="cs-CZ" sz="20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54 814</a:t>
          </a:r>
        </a:p>
      </dgm:t>
    </dgm:pt>
    <dgm:pt modelId="{ADE4DDD7-AFE6-47F7-912E-F04E5215AA55}" type="parTrans" cxnId="{67E2C15D-DE0D-48DC-A421-A86264A2E32C}">
      <dgm:prSet/>
      <dgm:spPr/>
      <dgm:t>
        <a:bodyPr/>
        <a:lstStyle/>
        <a:p>
          <a:endParaRPr lang="cs-CZ"/>
        </a:p>
      </dgm:t>
    </dgm:pt>
    <dgm:pt modelId="{AD3EB9BC-E321-4508-9B18-298565D0F313}" type="sibTrans" cxnId="{67E2C15D-DE0D-48DC-A421-A86264A2E32C}">
      <dgm:prSet/>
      <dgm:spPr/>
      <dgm:t>
        <a:bodyPr/>
        <a:lstStyle/>
        <a:p>
          <a:endParaRPr lang="cs-CZ"/>
        </a:p>
      </dgm:t>
    </dgm:pt>
    <dgm:pt modelId="{B513FE64-7EC7-4397-BE15-6EBA90B351A3}">
      <dgm:prSet phldrT="[Text]" custT="1"/>
      <dgm:spPr>
        <a:xfrm>
          <a:off x="1844942" y="17757"/>
          <a:ext cx="1948678" cy="763314"/>
        </a:xfrm>
        <a:prstGeom prst="rect">
          <a:avLst/>
        </a:prstGeom>
        <a:solidFill>
          <a:srgbClr val="4F81BD"/>
        </a:solidFill>
      </dgm:spPr>
      <dgm:t>
        <a:bodyPr bIns="0"/>
        <a:lstStyle/>
        <a:p>
          <a:pPr algn="ctr">
            <a:spcAft>
              <a:spcPts val="0"/>
            </a:spcAft>
          </a:pPr>
          <a:r>
            <a:rPr lang="cs-CZ" sz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OZV</a:t>
          </a:r>
        </a:p>
        <a:p>
          <a:pPr algn="ctr">
            <a:spcAft>
              <a:spcPct val="35000"/>
            </a:spcAft>
          </a:pPr>
          <a:r>
            <a:rPr lang="cs-CZ" sz="2000" b="1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47 638</a:t>
          </a:r>
        </a:p>
      </dgm:t>
    </dgm:pt>
    <dgm:pt modelId="{D4DF135A-D86F-4DCA-AE19-7AA1FF953F38}" type="parTrans" cxnId="{214472F9-2EBF-40C1-A983-7307E6297FF0}">
      <dgm:prSet/>
      <dgm:spPr/>
      <dgm:t>
        <a:bodyPr/>
        <a:lstStyle/>
        <a:p>
          <a:endParaRPr lang="cs-CZ"/>
        </a:p>
      </dgm:t>
    </dgm:pt>
    <dgm:pt modelId="{4D83453A-C12E-48B7-8988-37FA76A79065}" type="sibTrans" cxnId="{214472F9-2EBF-40C1-A983-7307E6297FF0}">
      <dgm:prSet/>
      <dgm:spPr/>
      <dgm:t>
        <a:bodyPr/>
        <a:lstStyle/>
        <a:p>
          <a:endParaRPr lang="cs-CZ"/>
        </a:p>
      </dgm:t>
    </dgm:pt>
    <dgm:pt modelId="{3CD4DD05-19FF-4785-80A9-BA72E4FDF1F5}">
      <dgm:prSet phldrT="[Text]" custT="1"/>
      <dgm:spPr>
        <a:xfrm>
          <a:off x="3852166" y="29199"/>
          <a:ext cx="1391738" cy="763314"/>
        </a:xfrm>
        <a:prstGeom prst="rect">
          <a:avLst/>
        </a:prstGeom>
        <a:solidFill>
          <a:srgbClr val="C0504D"/>
        </a:solidFill>
      </dgm:spPr>
      <dgm:t>
        <a:bodyPr bIns="0"/>
        <a:lstStyle/>
        <a:p>
          <a:pPr algn="ctr">
            <a:spcBef>
              <a:spcPts val="1200"/>
            </a:spcBef>
            <a:spcAft>
              <a:spcPts val="2400"/>
            </a:spcAft>
          </a:pPr>
          <a:r>
            <a:rPr lang="cs-CZ" sz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Nařízení</a:t>
          </a:r>
          <a:br>
            <a:rPr lang="cs-CZ" sz="20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</a:br>
          <a:r>
            <a:rPr lang="cs-CZ" sz="20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5 605</a:t>
          </a:r>
          <a:endParaRPr lang="cs-CZ" sz="2000" b="1" dirty="0">
            <a:latin typeface="Segoe UI Black" panose="020B0A02040204020203" pitchFamily="34" charset="0"/>
            <a:ea typeface="Segoe UI Black" panose="020B0A02040204020203" pitchFamily="34" charset="0"/>
            <a:cs typeface="+mn-cs"/>
          </a:endParaRPr>
        </a:p>
      </dgm:t>
    </dgm:pt>
    <dgm:pt modelId="{77251C3D-E52D-4164-8A62-AE1B3E4E16FB}" type="parTrans" cxnId="{D62EFE87-13B3-4A4F-AFC4-F44C8B642D3D}">
      <dgm:prSet/>
      <dgm:spPr/>
      <dgm:t>
        <a:bodyPr/>
        <a:lstStyle/>
        <a:p>
          <a:endParaRPr lang="cs-CZ"/>
        </a:p>
      </dgm:t>
    </dgm:pt>
    <dgm:pt modelId="{94D1F036-F6DF-4EF2-A7C7-04D91DE6F320}" type="sibTrans" cxnId="{D62EFE87-13B3-4A4F-AFC4-F44C8B642D3D}">
      <dgm:prSet/>
      <dgm:spPr/>
      <dgm:t>
        <a:bodyPr/>
        <a:lstStyle/>
        <a:p>
          <a:endParaRPr lang="cs-CZ"/>
        </a:p>
      </dgm:t>
    </dgm:pt>
    <dgm:pt modelId="{07B36400-6B06-49B8-8A3A-E04A1119608D}">
      <dgm:prSet phldrT="[Text]" custT="1"/>
      <dgm:spPr>
        <a:xfrm>
          <a:off x="5300798" y="29337"/>
          <a:ext cx="1272191" cy="763314"/>
        </a:xfrm>
        <a:prstGeom prst="rect">
          <a:avLst/>
        </a:prstGeom>
        <a:solidFill>
          <a:srgbClr val="9BBB59"/>
        </a:solidFill>
      </dgm:spPr>
      <dgm:t>
        <a:bodyPr bIns="0"/>
        <a:lstStyle/>
        <a:p>
          <a:pPr algn="ctr">
            <a:spcAft>
              <a:spcPts val="0"/>
            </a:spcAft>
          </a:pPr>
          <a:r>
            <a:rPr lang="cs-CZ" sz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Výmazy</a:t>
          </a:r>
        </a:p>
        <a:p>
          <a:pPr algn="ctr">
            <a:spcAft>
              <a:spcPct val="35000"/>
            </a:spcAft>
          </a:pPr>
          <a:r>
            <a:rPr lang="cs-CZ" sz="20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1 461</a:t>
          </a:r>
        </a:p>
      </dgm:t>
    </dgm:pt>
    <dgm:pt modelId="{96032A66-82C6-466B-A571-447DD929000D}" type="parTrans" cxnId="{1D3FDF85-1658-4831-A182-F8BB08A9B8DE}">
      <dgm:prSet/>
      <dgm:spPr/>
      <dgm:t>
        <a:bodyPr/>
        <a:lstStyle/>
        <a:p>
          <a:endParaRPr lang="cs-CZ"/>
        </a:p>
      </dgm:t>
    </dgm:pt>
    <dgm:pt modelId="{FD9CA066-F5F8-421F-A048-B2564A6C856F}" type="sibTrans" cxnId="{1D3FDF85-1658-4831-A182-F8BB08A9B8DE}">
      <dgm:prSet/>
      <dgm:spPr/>
      <dgm:t>
        <a:bodyPr/>
        <a:lstStyle/>
        <a:p>
          <a:endParaRPr lang="cs-CZ"/>
        </a:p>
      </dgm:t>
    </dgm:pt>
    <dgm:pt modelId="{C917A628-9A95-4880-8344-1D907C432F10}">
      <dgm:prSet phldrT="[Text]" custT="1"/>
      <dgm:spPr>
        <a:xfrm>
          <a:off x="3852166" y="29199"/>
          <a:ext cx="1391738" cy="763314"/>
        </a:xfrm>
        <a:solidFill>
          <a:srgbClr val="C0504D"/>
        </a:solidFill>
      </dgm:spPr>
      <dgm:t>
        <a:bodyPr bIns="0"/>
        <a:lstStyle/>
        <a:p>
          <a:pPr algn="ctr">
            <a:spcBef>
              <a:spcPts val="1200"/>
            </a:spcBef>
            <a:spcAft>
              <a:spcPts val="2400"/>
            </a:spcAft>
          </a:pPr>
          <a:r>
            <a:rPr lang="cs-CZ" sz="1200" b="1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Jiné akty </a:t>
          </a:r>
          <a:br>
            <a:rPr lang="cs-CZ" sz="2000" b="1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</a:br>
          <a:r>
            <a:rPr lang="cs-CZ" sz="2000" b="1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110</a:t>
          </a:r>
        </a:p>
      </dgm:t>
    </dgm:pt>
    <dgm:pt modelId="{D2C4B418-9234-4A6A-9AEE-7C016DDBA549}" type="parTrans" cxnId="{7902B881-7F2B-4D59-84F0-7C32A40EF085}">
      <dgm:prSet/>
      <dgm:spPr/>
      <dgm:t>
        <a:bodyPr/>
        <a:lstStyle/>
        <a:p>
          <a:endParaRPr lang="cs-CZ"/>
        </a:p>
      </dgm:t>
    </dgm:pt>
    <dgm:pt modelId="{C37CE9D6-4662-4306-8B7B-DF36212F40EC}" type="sibTrans" cxnId="{7902B881-7F2B-4D59-84F0-7C32A40EF085}">
      <dgm:prSet/>
      <dgm:spPr/>
      <dgm:t>
        <a:bodyPr/>
        <a:lstStyle/>
        <a:p>
          <a:endParaRPr lang="cs-CZ"/>
        </a:p>
      </dgm:t>
    </dgm:pt>
    <dgm:pt modelId="{734DD56E-818C-4678-88C1-11D91B79569D}" type="pres">
      <dgm:prSet presAssocID="{793C7F49-F943-40A1-99CF-5E4CB5743FC3}" presName="diagram" presStyleCnt="0">
        <dgm:presLayoutVars>
          <dgm:dir/>
          <dgm:resizeHandles val="exact"/>
        </dgm:presLayoutVars>
      </dgm:prSet>
      <dgm:spPr/>
    </dgm:pt>
    <dgm:pt modelId="{C5E83F74-ADB1-4917-A77D-68524372DB00}" type="pres">
      <dgm:prSet presAssocID="{F835A90F-8ABF-4BDE-9F47-4A1424A1686C}" presName="node" presStyleLbl="node1" presStyleIdx="0" presStyleCnt="5" custScaleX="280630" custScaleY="163067">
        <dgm:presLayoutVars>
          <dgm:bulletEnabled val="1"/>
        </dgm:presLayoutVars>
      </dgm:prSet>
      <dgm:spPr/>
    </dgm:pt>
    <dgm:pt modelId="{0C3B3CE8-0D00-46EE-A620-406CBB4B32D5}" type="pres">
      <dgm:prSet presAssocID="{AD3EB9BC-E321-4508-9B18-298565D0F313}" presName="sibTrans" presStyleCnt="0"/>
      <dgm:spPr/>
    </dgm:pt>
    <dgm:pt modelId="{55AEDFCE-ECED-4BE6-B8CF-4E12DF0A0A73}" type="pres">
      <dgm:prSet presAssocID="{B513FE64-7EC7-4397-BE15-6EBA90B351A3}" presName="node" presStyleLbl="node1" presStyleIdx="1" presStyleCnt="5" custScaleX="236271" custScaleY="163067" custLinFactNeighborX="-6298">
        <dgm:presLayoutVars>
          <dgm:bulletEnabled val="1"/>
        </dgm:presLayoutVars>
      </dgm:prSet>
      <dgm:spPr/>
    </dgm:pt>
    <dgm:pt modelId="{9CCB53FB-C2FD-4B83-8C6E-BB4538772A43}" type="pres">
      <dgm:prSet presAssocID="{4D83453A-C12E-48B7-8988-37FA76A79065}" presName="sibTrans" presStyleCnt="0"/>
      <dgm:spPr/>
    </dgm:pt>
    <dgm:pt modelId="{26646081-7294-4644-A988-B103262FDA29}" type="pres">
      <dgm:prSet presAssocID="{3CD4DD05-19FF-4785-80A9-BA72E4FDF1F5}" presName="node" presStyleLbl="node1" presStyleIdx="2" presStyleCnt="5" custScaleX="177776" custScaleY="163185" custLinFactNeighborX="-11696" custLinFactNeighborY="1499">
        <dgm:presLayoutVars>
          <dgm:bulletEnabled val="1"/>
        </dgm:presLayoutVars>
      </dgm:prSet>
      <dgm:spPr/>
    </dgm:pt>
    <dgm:pt modelId="{AF867202-6260-47E8-A5C4-86D64D2A3067}" type="pres">
      <dgm:prSet presAssocID="{94D1F036-F6DF-4EF2-A7C7-04D91DE6F320}" presName="sibTrans" presStyleCnt="0"/>
      <dgm:spPr/>
    </dgm:pt>
    <dgm:pt modelId="{50748E35-9829-45B1-A85C-30E87DD0BA1B}" type="pres">
      <dgm:prSet presAssocID="{C917A628-9A95-4880-8344-1D907C432F10}" presName="node" presStyleLbl="node1" presStyleIdx="3" presStyleCnt="5" custScaleX="129937" custScaleY="162778" custLinFactNeighborX="-7362" custLinFactNeighborY="2818">
        <dgm:presLayoutVars>
          <dgm:bulletEnabled val="1"/>
        </dgm:presLayoutVars>
      </dgm:prSet>
      <dgm:spPr>
        <a:prstGeom prst="rect">
          <a:avLst/>
        </a:prstGeom>
      </dgm:spPr>
    </dgm:pt>
    <dgm:pt modelId="{20E0256D-FCF6-4DD8-9B46-BF21DB780434}" type="pres">
      <dgm:prSet presAssocID="{C37CE9D6-4662-4306-8B7B-DF36212F40EC}" presName="sibTrans" presStyleCnt="0"/>
      <dgm:spPr/>
    </dgm:pt>
    <dgm:pt modelId="{EA6B7E6C-3731-465C-BCE7-06250543E627}" type="pres">
      <dgm:prSet presAssocID="{07B36400-6B06-49B8-8A3A-E04A1119608D}" presName="node" presStyleLbl="node1" presStyleIdx="4" presStyleCnt="5" custScaleX="114389" custScaleY="163185" custLinFactNeighborX="-4624" custLinFactNeighborY="1972">
        <dgm:presLayoutVars>
          <dgm:bulletEnabled val="1"/>
        </dgm:presLayoutVars>
      </dgm:prSet>
      <dgm:spPr/>
    </dgm:pt>
  </dgm:ptLst>
  <dgm:cxnLst>
    <dgm:cxn modelId="{CADD5530-2CD0-4C03-AE26-C4A75F7759D2}" type="presOf" srcId="{3CD4DD05-19FF-4785-80A9-BA72E4FDF1F5}" destId="{26646081-7294-4644-A988-B103262FDA29}" srcOrd="0" destOrd="0" presId="urn:microsoft.com/office/officeart/2005/8/layout/default"/>
    <dgm:cxn modelId="{373FF439-64DF-4AC5-A565-28B74A4E9C71}" type="presOf" srcId="{793C7F49-F943-40A1-99CF-5E4CB5743FC3}" destId="{734DD56E-818C-4678-88C1-11D91B79569D}" srcOrd="0" destOrd="0" presId="urn:microsoft.com/office/officeart/2005/8/layout/default"/>
    <dgm:cxn modelId="{67E2C15D-DE0D-48DC-A421-A86264A2E32C}" srcId="{793C7F49-F943-40A1-99CF-5E4CB5743FC3}" destId="{F835A90F-8ABF-4BDE-9F47-4A1424A1686C}" srcOrd="0" destOrd="0" parTransId="{ADE4DDD7-AFE6-47F7-912E-F04E5215AA55}" sibTransId="{AD3EB9BC-E321-4508-9B18-298565D0F313}"/>
    <dgm:cxn modelId="{51065562-29FE-4B46-9164-6D2B57CC2954}" type="presOf" srcId="{B513FE64-7EC7-4397-BE15-6EBA90B351A3}" destId="{55AEDFCE-ECED-4BE6-B8CF-4E12DF0A0A73}" srcOrd="0" destOrd="0" presId="urn:microsoft.com/office/officeart/2005/8/layout/default"/>
    <dgm:cxn modelId="{3134BE59-EA63-4E6F-B136-C934FF7C39AF}" type="presOf" srcId="{F835A90F-8ABF-4BDE-9F47-4A1424A1686C}" destId="{C5E83F74-ADB1-4917-A77D-68524372DB00}" srcOrd="0" destOrd="0" presId="urn:microsoft.com/office/officeart/2005/8/layout/default"/>
    <dgm:cxn modelId="{7902B881-7F2B-4D59-84F0-7C32A40EF085}" srcId="{793C7F49-F943-40A1-99CF-5E4CB5743FC3}" destId="{C917A628-9A95-4880-8344-1D907C432F10}" srcOrd="3" destOrd="0" parTransId="{D2C4B418-9234-4A6A-9AEE-7C016DDBA549}" sibTransId="{C37CE9D6-4662-4306-8B7B-DF36212F40EC}"/>
    <dgm:cxn modelId="{1D3FDF85-1658-4831-A182-F8BB08A9B8DE}" srcId="{793C7F49-F943-40A1-99CF-5E4CB5743FC3}" destId="{07B36400-6B06-49B8-8A3A-E04A1119608D}" srcOrd="4" destOrd="0" parTransId="{96032A66-82C6-466B-A571-447DD929000D}" sibTransId="{FD9CA066-F5F8-421F-A048-B2564A6C856F}"/>
    <dgm:cxn modelId="{D62EFE87-13B3-4A4F-AFC4-F44C8B642D3D}" srcId="{793C7F49-F943-40A1-99CF-5E4CB5743FC3}" destId="{3CD4DD05-19FF-4785-80A9-BA72E4FDF1F5}" srcOrd="2" destOrd="0" parTransId="{77251C3D-E52D-4164-8A62-AE1B3E4E16FB}" sibTransId="{94D1F036-F6DF-4EF2-A7C7-04D91DE6F320}"/>
    <dgm:cxn modelId="{D14C70B3-6FDD-4619-96F6-D3DFFEFF383B}" type="presOf" srcId="{07B36400-6B06-49B8-8A3A-E04A1119608D}" destId="{EA6B7E6C-3731-465C-BCE7-06250543E627}" srcOrd="0" destOrd="0" presId="urn:microsoft.com/office/officeart/2005/8/layout/default"/>
    <dgm:cxn modelId="{8AC153F0-5069-4314-89FC-D0FA6A3252B2}" type="presOf" srcId="{C917A628-9A95-4880-8344-1D907C432F10}" destId="{50748E35-9829-45B1-A85C-30E87DD0BA1B}" srcOrd="0" destOrd="0" presId="urn:microsoft.com/office/officeart/2005/8/layout/default"/>
    <dgm:cxn modelId="{214472F9-2EBF-40C1-A983-7307E6297FF0}" srcId="{793C7F49-F943-40A1-99CF-5E4CB5743FC3}" destId="{B513FE64-7EC7-4397-BE15-6EBA90B351A3}" srcOrd="1" destOrd="0" parTransId="{D4DF135A-D86F-4DCA-AE19-7AA1FF953F38}" sibTransId="{4D83453A-C12E-48B7-8988-37FA76A79065}"/>
    <dgm:cxn modelId="{09B7AD7B-631C-4526-94C5-0DFCE2F05161}" type="presParOf" srcId="{734DD56E-818C-4678-88C1-11D91B79569D}" destId="{C5E83F74-ADB1-4917-A77D-68524372DB00}" srcOrd="0" destOrd="0" presId="urn:microsoft.com/office/officeart/2005/8/layout/default"/>
    <dgm:cxn modelId="{74069F85-35A3-458C-B98A-65F96DC6F42C}" type="presParOf" srcId="{734DD56E-818C-4678-88C1-11D91B79569D}" destId="{0C3B3CE8-0D00-46EE-A620-406CBB4B32D5}" srcOrd="1" destOrd="0" presId="urn:microsoft.com/office/officeart/2005/8/layout/default"/>
    <dgm:cxn modelId="{45EB72A9-75BF-45F6-815D-E75C08721CD3}" type="presParOf" srcId="{734DD56E-818C-4678-88C1-11D91B79569D}" destId="{55AEDFCE-ECED-4BE6-B8CF-4E12DF0A0A73}" srcOrd="2" destOrd="0" presId="urn:microsoft.com/office/officeart/2005/8/layout/default"/>
    <dgm:cxn modelId="{A78B77F1-5F38-4EFB-8D56-64839A55F82C}" type="presParOf" srcId="{734DD56E-818C-4678-88C1-11D91B79569D}" destId="{9CCB53FB-C2FD-4B83-8C6E-BB4538772A43}" srcOrd="3" destOrd="0" presId="urn:microsoft.com/office/officeart/2005/8/layout/default"/>
    <dgm:cxn modelId="{F9F840E7-9D9F-4D7F-A3D7-3C893356F348}" type="presParOf" srcId="{734DD56E-818C-4678-88C1-11D91B79569D}" destId="{26646081-7294-4644-A988-B103262FDA29}" srcOrd="4" destOrd="0" presId="urn:microsoft.com/office/officeart/2005/8/layout/default"/>
    <dgm:cxn modelId="{0527AD99-8521-475C-B80F-DCC5FECF88AF}" type="presParOf" srcId="{734DD56E-818C-4678-88C1-11D91B79569D}" destId="{AF867202-6260-47E8-A5C4-86D64D2A3067}" srcOrd="5" destOrd="0" presId="urn:microsoft.com/office/officeart/2005/8/layout/default"/>
    <dgm:cxn modelId="{187BFB5B-20FD-44C5-803C-B3A1009AD963}" type="presParOf" srcId="{734DD56E-818C-4678-88C1-11D91B79569D}" destId="{50748E35-9829-45B1-A85C-30E87DD0BA1B}" srcOrd="6" destOrd="0" presId="urn:microsoft.com/office/officeart/2005/8/layout/default"/>
    <dgm:cxn modelId="{FC0B63A8-DCB7-46D2-8CFE-E82BB161DABC}" type="presParOf" srcId="{734DD56E-818C-4678-88C1-11D91B79569D}" destId="{20E0256D-FCF6-4DD8-9B46-BF21DB780434}" srcOrd="7" destOrd="0" presId="urn:microsoft.com/office/officeart/2005/8/layout/default"/>
    <dgm:cxn modelId="{FFD26DA2-8D0C-4B80-836C-98F4C21DB42F}" type="presParOf" srcId="{734DD56E-818C-4678-88C1-11D91B79569D}" destId="{EA6B7E6C-3731-465C-BCE7-06250543E627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01CE2-7515-4BF3-A609-50279410ABB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07AA594-63E0-4921-855A-57B166F5AA3E}" type="pres">
      <dgm:prSet presAssocID="{E5001CE2-7515-4BF3-A609-50279410ABBD}" presName="Name0" presStyleCnt="0">
        <dgm:presLayoutVars>
          <dgm:dir/>
          <dgm:resizeHandles val="exact"/>
        </dgm:presLayoutVars>
      </dgm:prSet>
      <dgm:spPr/>
    </dgm:pt>
  </dgm:ptLst>
  <dgm:cxnLst>
    <dgm:cxn modelId="{D71D64B8-7FF1-431A-A72F-A5E5D2237029}" type="presOf" srcId="{E5001CE2-7515-4BF3-A609-50279410ABBD}" destId="{907AA594-63E0-4921-855A-57B166F5AA3E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001CE2-7515-4BF3-A609-50279410ABB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07AA594-63E0-4921-855A-57B166F5AA3E}" type="pres">
      <dgm:prSet presAssocID="{E5001CE2-7515-4BF3-A609-50279410ABBD}" presName="Name0" presStyleCnt="0">
        <dgm:presLayoutVars>
          <dgm:dir/>
          <dgm:resizeHandles val="exact"/>
        </dgm:presLayoutVars>
      </dgm:prSet>
      <dgm:spPr/>
    </dgm:pt>
  </dgm:ptLst>
  <dgm:cxnLst>
    <dgm:cxn modelId="{D71D64B8-7FF1-431A-A72F-A5E5D2237029}" type="presOf" srcId="{E5001CE2-7515-4BF3-A609-50279410ABBD}" destId="{907AA594-63E0-4921-855A-57B166F5AA3E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001CE2-7515-4BF3-A609-50279410ABB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07AA594-63E0-4921-855A-57B166F5AA3E}" type="pres">
      <dgm:prSet presAssocID="{E5001CE2-7515-4BF3-A609-50279410ABBD}" presName="Name0" presStyleCnt="0">
        <dgm:presLayoutVars>
          <dgm:dir/>
          <dgm:resizeHandles val="exact"/>
        </dgm:presLayoutVars>
      </dgm:prSet>
      <dgm:spPr/>
    </dgm:pt>
  </dgm:ptLst>
  <dgm:cxnLst>
    <dgm:cxn modelId="{D71D64B8-7FF1-431A-A72F-A5E5D2237029}" type="presOf" srcId="{E5001CE2-7515-4BF3-A609-50279410ABBD}" destId="{907AA594-63E0-4921-855A-57B166F5AA3E}" srcOrd="0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83F74-ADB1-4917-A77D-68524372DB00}">
      <dsp:nvSpPr>
        <dsp:cNvPr id="0" name=""/>
        <dsp:cNvSpPr/>
      </dsp:nvSpPr>
      <dsp:spPr>
        <a:xfrm>
          <a:off x="3805" y="79691"/>
          <a:ext cx="2369564" cy="826136"/>
        </a:xfrm>
        <a:prstGeom prst="rect">
          <a:avLst/>
        </a:prstGeom>
        <a:solidFill>
          <a:srgbClr val="F7964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Celkový počet vkladů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54 814</a:t>
          </a:r>
        </a:p>
      </dsp:txBody>
      <dsp:txXfrm>
        <a:off x="3805" y="79691"/>
        <a:ext cx="2369564" cy="826136"/>
      </dsp:txXfrm>
    </dsp:sp>
    <dsp:sp modelId="{55AEDFCE-ECED-4BE6-B8CF-4E12DF0A0A73}">
      <dsp:nvSpPr>
        <dsp:cNvPr id="0" name=""/>
        <dsp:cNvSpPr/>
      </dsp:nvSpPr>
      <dsp:spPr>
        <a:xfrm>
          <a:off x="2404628" y="79691"/>
          <a:ext cx="1995009" cy="826136"/>
        </a:xfrm>
        <a:prstGeom prst="rect">
          <a:avLst/>
        </a:prstGeom>
        <a:solidFill>
          <a:srgbClr val="4F81B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OZV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47 638</a:t>
          </a:r>
        </a:p>
      </dsp:txBody>
      <dsp:txXfrm>
        <a:off x="2404628" y="79691"/>
        <a:ext cx="1995009" cy="826136"/>
      </dsp:txXfrm>
    </dsp:sp>
    <dsp:sp modelId="{26646081-7294-4644-A988-B103262FDA29}">
      <dsp:nvSpPr>
        <dsp:cNvPr id="0" name=""/>
        <dsp:cNvSpPr/>
      </dsp:nvSpPr>
      <dsp:spPr>
        <a:xfrm>
          <a:off x="4438495" y="86987"/>
          <a:ext cx="1501093" cy="826734"/>
        </a:xfrm>
        <a:prstGeom prst="rect">
          <a:avLst/>
        </a:prstGeom>
        <a:solidFill>
          <a:srgbClr val="C0504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cs-CZ" sz="12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Nařízení</a:t>
          </a:r>
          <a:br>
            <a:rPr lang="cs-CZ" sz="20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</a:br>
          <a:r>
            <a:rPr lang="cs-CZ" sz="20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5 605</a:t>
          </a:r>
          <a:endParaRPr lang="cs-CZ" sz="2000" b="1" kern="1200" dirty="0">
            <a:latin typeface="Segoe UI Black" panose="020B0A02040204020203" pitchFamily="34" charset="0"/>
            <a:ea typeface="Segoe UI Black" panose="020B0A02040204020203" pitchFamily="34" charset="0"/>
            <a:cs typeface="+mn-cs"/>
          </a:endParaRPr>
        </a:p>
      </dsp:txBody>
      <dsp:txXfrm>
        <a:off x="4438495" y="86987"/>
        <a:ext cx="1501093" cy="826734"/>
      </dsp:txXfrm>
    </dsp:sp>
    <dsp:sp modelId="{50748E35-9829-45B1-A85C-30E87DD0BA1B}">
      <dsp:nvSpPr>
        <dsp:cNvPr id="0" name=""/>
        <dsp:cNvSpPr/>
      </dsp:nvSpPr>
      <dsp:spPr>
        <a:xfrm>
          <a:off x="6060621" y="94700"/>
          <a:ext cx="1097153" cy="824672"/>
        </a:xfrm>
        <a:prstGeom prst="rect">
          <a:avLst/>
        </a:prstGeom>
        <a:solidFill>
          <a:srgbClr val="C0504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cs-CZ" sz="1200" b="1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Jiné akty </a:t>
          </a:r>
          <a:br>
            <a:rPr lang="cs-CZ" sz="2000" b="1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</a:br>
          <a:r>
            <a:rPr lang="cs-CZ" sz="2000" b="1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110</a:t>
          </a:r>
        </a:p>
      </dsp:txBody>
      <dsp:txXfrm>
        <a:off x="6060621" y="94700"/>
        <a:ext cx="1097153" cy="824672"/>
      </dsp:txXfrm>
    </dsp:sp>
    <dsp:sp modelId="{EA6B7E6C-3731-465C-BCE7-06250543E627}">
      <dsp:nvSpPr>
        <dsp:cNvPr id="0" name=""/>
        <dsp:cNvSpPr/>
      </dsp:nvSpPr>
      <dsp:spPr>
        <a:xfrm>
          <a:off x="7265330" y="89383"/>
          <a:ext cx="965870" cy="826734"/>
        </a:xfrm>
        <a:prstGeom prst="rect">
          <a:avLst/>
        </a:prstGeom>
        <a:solidFill>
          <a:srgbClr val="9BBB5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2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Výmazy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Segoe UI Black" panose="020B0A02040204020203" pitchFamily="34" charset="0"/>
              <a:ea typeface="Segoe UI Black" panose="020B0A02040204020203" pitchFamily="34" charset="0"/>
              <a:cs typeface="+mn-cs"/>
            </a:rPr>
            <a:t>1 461</a:t>
          </a:r>
        </a:p>
      </dsp:txBody>
      <dsp:txXfrm>
        <a:off x="7265330" y="89383"/>
        <a:ext cx="965870" cy="826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4F06-5BB9-4595-B0AA-8044DE5AC547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23. - 27. 1. 2017 Solenice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693A-749A-4DB3-9A8D-5C933111F2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874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30EBF-6075-4FB7-B691-E0C05100B53C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23. - 27. 1. 2017 Solenice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904D-1FE9-4E9F-901B-CA86258E1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520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872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51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561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Cíleně oslovení „problematických“ obcí oproti hromadnému oslovení všech.</a:t>
            </a:r>
          </a:p>
          <a:p>
            <a:r>
              <a:rPr lang="cs-CZ" dirty="0"/>
              <a:t>+ Snížení byrokratické zátěže u těch, kteří již vložily a byly by za normálních okolností rovněž osloveny hromadným dopisem.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09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594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Oblasti nezákonných – místní poplatky = vytvoření interaktivních vzorů v této oblasti.</a:t>
            </a:r>
          </a:p>
        </p:txBody>
      </p:sp>
    </p:spTree>
    <p:extLst>
      <p:ext uri="{BB962C8B-B14F-4D97-AF65-F5344CB8AC3E}">
        <p14:creationId xmlns:p14="http://schemas.microsoft.com/office/powerpoint/2010/main" val="322433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Pouze běžné OZV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81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Pouze běžné OZV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0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64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6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3B761-D3B8-BEB1-4417-9709C1FB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9B1917C-6946-015E-89A5-39F2BFA46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E1B185-C98D-EA74-2D02-401DD16C4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93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067AF-4600-9520-D070-07B5616E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A38FC69-5502-9468-E1DA-5BFD281F8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1D99E61-6002-78B2-738F-F9924F87F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12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Příležitosti: Využití algoritmů a umělé inteligence pro automatizaci procesů, přesvědčení uvnitř úřadu, že data jsou klíčovým zdrojem pro rozhodování. – přesunout do slidu.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Porovnání automatických DZ – novinky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Porovnání formulářů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Přesná správa dat – role správce při kontrole metadat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14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39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Původní znění nedostatečné - &gt;vytvoření nového znění ve srozumitelné podobě, jak zjednat nápravu chybného vkladu apod.</a:t>
            </a:r>
          </a:p>
        </p:txBody>
      </p:sp>
    </p:spTree>
    <p:extLst>
      <p:ext uri="{BB962C8B-B14F-4D97-AF65-F5344CB8AC3E}">
        <p14:creationId xmlns:p14="http://schemas.microsoft.com/office/powerpoint/2010/main" val="105461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Původní znění nedostatečné - &gt;vytvoření nového znění ve srozumitelné podobě, jak zjednat nápravu chybného vkladu apod.</a:t>
            </a:r>
          </a:p>
        </p:txBody>
      </p:sp>
    </p:spTree>
    <p:extLst>
      <p:ext uri="{BB962C8B-B14F-4D97-AF65-F5344CB8AC3E}">
        <p14:creationId xmlns:p14="http://schemas.microsoft.com/office/powerpoint/2010/main" val="353118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70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fld id="{7D5CCB00-4A64-474E-A279-5E1224D8EE49}" type="datetime1">
              <a:rPr lang="cs-CZ" smtClean="0"/>
              <a:t>04.11.2024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0"/>
            <a:ext cx="8401080" cy="45259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50AF5DDF-E833-4E37-88C7-BFCE9EABA7C6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0"/>
            <a:ext cx="6191280" cy="484030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6AD6C82A-0BB6-4CB6-83F0-9B26CA04C84D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FE6C35E1-9AD6-4861-83B2-DAD592325885}" type="datetime1">
              <a:rPr lang="cs-CZ" smtClean="0"/>
              <a:t>04.11.2024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8524425C-16FC-4FF9-830C-B94E4F053FA1}" type="datetime1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9FCB904E-B2AC-4CEB-B396-A071C1201350}" type="datetime1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282" y="6324591"/>
            <a:ext cx="2133600" cy="365125"/>
          </a:xfrm>
        </p:spPr>
        <p:txBody>
          <a:bodyPr/>
          <a:lstStyle/>
          <a:p>
            <a:fld id="{6A8D7A67-F81D-4FED-88E8-15D01F1BAAED}" type="datetime1">
              <a:rPr lang="cs-CZ" smtClean="0"/>
              <a:t>04.11.2024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096D1E4A-BBC1-4B45-B315-A76CA3805A9B}" type="datetime1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29D8092-58A4-4645-8006-F42B3A3F7949}" type="datetime1">
              <a:rPr lang="cs-CZ" smtClean="0"/>
              <a:t>04.11.2024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09799F68-9550-41E7-9B41-9E2D868FC2E0}" type="datetime1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FC73EBE0-D0E8-4E9F-9550-015B187D93A6}" type="datetime1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ybubli_CJ_150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28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376139-B072-41CF-A887-2C56303EBDA4}" type="datetime1">
              <a:rPr lang="cs-CZ" smtClean="0"/>
              <a:t>04.11.2024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microsoft.com/office/2014/relationships/chartEx" Target="../charts/chartEx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birkausc@mvcr.cz" TargetMode="External"/><Relationship Id="rId2" Type="http://schemas.openxmlformats.org/officeDocument/2006/relationships/hyperlink" Target="mailto:odbordk@mvcr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birkapp.gov.cz/" TargetMode="External"/><Relationship Id="rId4" Type="http://schemas.openxmlformats.org/officeDocument/2006/relationships/hyperlink" Target="https://mvcr.cz/o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gov.cz/kam-dal/pro-urady-ovm/interaktivni-vzory-pro-tvorbu-obecne-zavaznych-vyhlasek-obc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hlinkClick r:id="rId3" action="ppaction://hlinksldjump"/>
            <a:extLst>
              <a:ext uri="{FF2B5EF4-FFF2-40B4-BE49-F238E27FC236}">
                <a16:creationId xmlns:a16="http://schemas.microsoft.com/office/drawing/2014/main" id="{6B74CE8A-4905-4212-B7DD-949178E847AE}"/>
              </a:ext>
            </a:extLst>
          </p:cNvPr>
          <p:cNvSpPr/>
          <p:nvPr/>
        </p:nvSpPr>
        <p:spPr>
          <a:xfrm>
            <a:off x="-180528" y="5480950"/>
            <a:ext cx="4638045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rmAutofit/>
          </a:bodyPr>
          <a:lstStyle/>
          <a:p>
            <a:pPr algn="ctr"/>
            <a:endParaRPr lang="cs-CZ" sz="1400" dirty="0">
              <a:latin typeface="Arial Black" panose="020B0A04020102020204" pitchFamily="34" charset="0"/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08FA2A81-4AE1-445C-84C1-2A8A28F47FBC}"/>
              </a:ext>
            </a:extLst>
          </p:cNvPr>
          <p:cNvSpPr txBox="1">
            <a:spLocks/>
          </p:cNvSpPr>
          <p:nvPr/>
        </p:nvSpPr>
        <p:spPr>
          <a:xfrm>
            <a:off x="70692" y="5485025"/>
            <a:ext cx="62281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2800" b="1" dirty="0"/>
              <a:t>MGR. JAKUB JOKLÍK</a:t>
            </a:r>
          </a:p>
          <a:p>
            <a:r>
              <a:rPr lang="cs-CZ" sz="1800" dirty="0">
                <a:solidFill>
                  <a:srgbClr val="003D58"/>
                </a:solidFill>
              </a:rPr>
              <a:t>vedoucí oddělení dozoru nad normotvorbou obcí</a:t>
            </a:r>
          </a:p>
          <a:p>
            <a:r>
              <a:rPr lang="cs-CZ" sz="1800" dirty="0">
                <a:solidFill>
                  <a:srgbClr val="003D58"/>
                </a:solidFill>
              </a:rPr>
              <a:t>odboru veřejné správy, dozoru a kontroly</a:t>
            </a:r>
          </a:p>
        </p:txBody>
      </p:sp>
      <p:sp>
        <p:nvSpPr>
          <p:cNvPr id="11" name="Obdélník: se zakulacenými rohy 10">
            <a:hlinkClick r:id="rId4" action="ppaction://hlinksldjump"/>
            <a:extLst>
              <a:ext uri="{FF2B5EF4-FFF2-40B4-BE49-F238E27FC236}">
                <a16:creationId xmlns:a16="http://schemas.microsoft.com/office/drawing/2014/main" id="{9FC65705-3922-48B1-81B0-E31DA794FCC9}"/>
              </a:ext>
            </a:extLst>
          </p:cNvPr>
          <p:cNvSpPr/>
          <p:nvPr/>
        </p:nvSpPr>
        <p:spPr>
          <a:xfrm>
            <a:off x="1547664" y="1082872"/>
            <a:ext cx="7992888" cy="1630077"/>
          </a:xfrm>
          <a:prstGeom prst="roundRect">
            <a:avLst/>
          </a:prstGeom>
          <a:noFill/>
          <a:ln>
            <a:solidFill>
              <a:srgbClr val="00A9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rmAutofit/>
          </a:bodyPr>
          <a:lstStyle/>
          <a:p>
            <a:pPr algn="ctr"/>
            <a:endParaRPr lang="cs-CZ" sz="1600" dirty="0">
              <a:latin typeface="Arial Black" panose="020B0A04020102020204" pitchFamily="34" charset="0"/>
            </a:endParaRPr>
          </a:p>
        </p:txBody>
      </p:sp>
      <p:sp>
        <p:nvSpPr>
          <p:cNvPr id="12" name="Obdélník: se zakulacenými rohy 11">
            <a:hlinkClick r:id="rId4" action="ppaction://hlinksldjump"/>
            <a:extLst>
              <a:ext uri="{FF2B5EF4-FFF2-40B4-BE49-F238E27FC236}">
                <a16:creationId xmlns:a16="http://schemas.microsoft.com/office/drawing/2014/main" id="{7B978E84-E9D2-4B70-B4BC-A0E6B7A7C256}"/>
              </a:ext>
            </a:extLst>
          </p:cNvPr>
          <p:cNvSpPr/>
          <p:nvPr/>
        </p:nvSpPr>
        <p:spPr>
          <a:xfrm>
            <a:off x="1547664" y="2923958"/>
            <a:ext cx="7992888" cy="163007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rmAutofit/>
          </a:bodyPr>
          <a:lstStyle/>
          <a:p>
            <a:pPr algn="ctr"/>
            <a:endParaRPr lang="cs-CZ" sz="1600" dirty="0">
              <a:latin typeface="Arial Black" panose="020B0A040201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35935" y="2923958"/>
            <a:ext cx="6584537" cy="1630077"/>
          </a:xfrm>
        </p:spPr>
        <p:txBody>
          <a:bodyPr/>
          <a:lstStyle/>
          <a:p>
            <a:r>
              <a:rPr lang="cs-CZ" sz="3200" b="1" dirty="0">
                <a:solidFill>
                  <a:schemeClr val="bg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EFEKTIVNÍ DIGITALIZACE</a:t>
            </a:r>
            <a:br>
              <a:rPr lang="cs-CZ" sz="3200" b="1" dirty="0">
                <a:solidFill>
                  <a:schemeClr val="bg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3 roky zkušeností od digitalizace k digitální transformaci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5C8DA9B-CCD5-40F6-99AA-2E545B9C9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50143"/>
            <a:ext cx="6555496" cy="2186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970645"/>
            <a:ext cx="9289032" cy="930338"/>
          </a:xfrm>
        </p:spPr>
        <p:txBody>
          <a:bodyPr anchor="t"/>
          <a:lstStyle/>
          <a:p>
            <a:r>
              <a:rPr lang="cs-CZ" sz="2400" dirty="0">
                <a:latin typeface="Arial Black" panose="020B0A04020102020204" pitchFamily="34" charset="0"/>
              </a:rPr>
              <a:t>PŘEHLED VKLADŮ DO SBÍRKY PRÁVNÍCH PŘEDPISŮ </a:t>
            </a:r>
            <a:br>
              <a:rPr lang="cs-CZ" sz="2400" dirty="0">
                <a:latin typeface="Arial Black" panose="020B0A04020102020204" pitchFamily="34" charset="0"/>
              </a:rPr>
            </a:br>
            <a:r>
              <a:rPr lang="cs-CZ" sz="2400" dirty="0">
                <a:latin typeface="Arial Black" panose="020B0A04020102020204" pitchFamily="34" charset="0"/>
              </a:rPr>
              <a:t>OD </a:t>
            </a:r>
            <a:r>
              <a:rPr lang="cs-CZ" sz="2400" u="sng" dirty="0">
                <a:latin typeface="Arial Black" panose="020B0A04020102020204" pitchFamily="34" charset="0"/>
              </a:rPr>
              <a:t>1. 1. 2022 DO 29. 10.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10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787081" y="5339576"/>
          <a:ext cx="1584176" cy="132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ovéPole 46">
            <a:extLst>
              <a:ext uri="{FF2B5EF4-FFF2-40B4-BE49-F238E27FC236}">
                <a16:creationId xmlns:a16="http://schemas.microsoft.com/office/drawing/2014/main" id="{9469A1A0-18A3-43F5-B6EE-F093374C3F0D}"/>
              </a:ext>
            </a:extLst>
          </p:cNvPr>
          <p:cNvSpPr txBox="1"/>
          <p:nvPr/>
        </p:nvSpPr>
        <p:spPr>
          <a:xfrm>
            <a:off x="179512" y="1844824"/>
            <a:ext cx="5616623" cy="4656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Počet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kladů OZV + nařízení 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v jednotlivých 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čtvrtletích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465BC0C-C2BF-4849-B787-F4E7A5125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2310458"/>
            <a:ext cx="6840760" cy="46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7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787081" y="5339576"/>
          <a:ext cx="1584176" cy="132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ovéPole 46">
            <a:extLst>
              <a:ext uri="{FF2B5EF4-FFF2-40B4-BE49-F238E27FC236}">
                <a16:creationId xmlns:a16="http://schemas.microsoft.com/office/drawing/2014/main" id="{9469A1A0-18A3-43F5-B6EE-F093374C3F0D}"/>
              </a:ext>
            </a:extLst>
          </p:cNvPr>
          <p:cNvSpPr txBox="1"/>
          <p:nvPr/>
        </p:nvSpPr>
        <p:spPr>
          <a:xfrm>
            <a:off x="489636" y="983682"/>
            <a:ext cx="7776864" cy="4656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Počet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kladů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(běžných OZV + nařízení) v jednotlivých týdnech</a:t>
            </a:r>
            <a:endParaRPr lang="cs-CZ" sz="1400" b="1" dirty="0">
              <a:solidFill>
                <a:srgbClr val="00A9E2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EAAD9F2-4124-4FDC-88B2-E703482E6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275" y="1052736"/>
            <a:ext cx="8449788" cy="58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56394"/>
            <a:ext cx="9263698" cy="930338"/>
          </a:xfrm>
        </p:spPr>
        <p:txBody>
          <a:bodyPr anchor="t"/>
          <a:lstStyle/>
          <a:p>
            <a:r>
              <a:rPr lang="cs-CZ" sz="2200" dirty="0">
                <a:latin typeface="Arial Black" panose="020B0A04020102020204" pitchFamily="34" charset="0"/>
              </a:rPr>
              <a:t>PŘEHLED VKLADŮ DO SBÍRKY PRÁVNÍCH PŘEDPISŮ</a:t>
            </a:r>
            <a:br>
              <a:rPr lang="cs-CZ" sz="2200" dirty="0">
                <a:latin typeface="Arial Black" panose="020B0A04020102020204" pitchFamily="34" charset="0"/>
              </a:rPr>
            </a:br>
            <a:endParaRPr lang="cs-CZ" sz="2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54" y="2003201"/>
            <a:ext cx="8064896" cy="1425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12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BC37FA-8388-4C40-BC24-67467E57A4C2}"/>
              </a:ext>
            </a:extLst>
          </p:cNvPr>
          <p:cNvSpPr txBox="1"/>
          <p:nvPr/>
        </p:nvSpPr>
        <p:spPr>
          <a:xfrm>
            <a:off x="188120" y="1727551"/>
            <a:ext cx="5107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Vklad nyní provedlo více než 94 % obcí, před cca rokem se jednalo o cca 50 % obcí. 5,2 % obcí doposud do Sbírky nevložilo žádný právní předpis, jedná se tak o 325 obcí, které je možné cíleně oslovit s nabídkou metodické pomoci.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46">
            <a:extLst>
              <a:ext uri="{FF2B5EF4-FFF2-40B4-BE49-F238E27FC236}">
                <a16:creationId xmlns:a16="http://schemas.microsoft.com/office/drawing/2014/main" id="{24169E2E-A16A-4607-B08A-E802231F31EE}"/>
              </a:ext>
            </a:extLst>
          </p:cNvPr>
          <p:cNvSpPr txBox="1"/>
          <p:nvPr/>
        </p:nvSpPr>
        <p:spPr>
          <a:xfrm>
            <a:off x="4572000" y="1494734"/>
            <a:ext cx="5503316" cy="4656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Počet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obcí, které doposud nevložily žádný PP</a:t>
            </a:r>
            <a:endParaRPr lang="cs-CZ" sz="1400" b="1" dirty="0">
              <a:solidFill>
                <a:srgbClr val="00A9E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46">
            <a:extLst>
              <a:ext uri="{FF2B5EF4-FFF2-40B4-BE49-F238E27FC236}">
                <a16:creationId xmlns:a16="http://schemas.microsoft.com/office/drawing/2014/main" id="{F6387A31-7E46-4327-B157-71E9F3816F28}"/>
              </a:ext>
            </a:extLst>
          </p:cNvPr>
          <p:cNvSpPr txBox="1"/>
          <p:nvPr/>
        </p:nvSpPr>
        <p:spPr>
          <a:xfrm>
            <a:off x="103055" y="3777235"/>
            <a:ext cx="5503316" cy="4656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Počet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nových vkladatelů ve Sbírce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76A199-959B-40E2-8921-6FA84CB1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80" y="3492440"/>
            <a:ext cx="6622050" cy="3292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7AB6398-63A7-438F-9B90-9549DCD0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956" y="1253057"/>
            <a:ext cx="3916044" cy="31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9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56394"/>
            <a:ext cx="9263698" cy="930338"/>
          </a:xfrm>
        </p:spPr>
        <p:txBody>
          <a:bodyPr anchor="t"/>
          <a:lstStyle/>
          <a:p>
            <a:r>
              <a:rPr lang="cs-CZ" sz="2200" dirty="0">
                <a:latin typeface="Arial Black" panose="020B0A04020102020204" pitchFamily="34" charset="0"/>
              </a:rPr>
              <a:t>PŘEHLED VKLADŮ DO SBÍRKY PRÁVNÍCH PŘEDPISŮ</a:t>
            </a:r>
            <a:br>
              <a:rPr lang="cs-CZ" sz="2200" dirty="0">
                <a:latin typeface="Arial Black" panose="020B0A04020102020204" pitchFamily="34" charset="0"/>
              </a:rPr>
            </a:br>
            <a:endParaRPr lang="cs-CZ" sz="2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54" y="2003201"/>
            <a:ext cx="8064896" cy="1425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13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ABC37FA-8388-4C40-BC24-67467E57A4C2}"/>
              </a:ext>
            </a:extLst>
          </p:cNvPr>
          <p:cNvSpPr txBox="1"/>
          <p:nvPr/>
        </p:nvSpPr>
        <p:spPr>
          <a:xfrm>
            <a:off x="256136" y="1770263"/>
            <a:ext cx="80648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 Sbírce aktuálně cca 77 % platných právních předpisů.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 87 % veškerých vkladů jsou obecně závazné vyhlášky obcí.</a:t>
            </a:r>
          </a:p>
          <a:p>
            <a:pPr marL="0" lvl="2"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Cca 58 % vkladů jsou „nové“ právní předpisy (vydané po 1. 1. 2022).</a:t>
            </a:r>
          </a:p>
          <a:p>
            <a:pPr marL="0" lvl="2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Cca 42 % vkladů jsou „staré“ právní předpisy (vydané před 1. 1. 2022).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cca 32 % vkladů bylo nutné provést opravu metadat správcem.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11 % vkladů bylo opraveno publikujícím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z obcí tak má průměrně cca 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platných právních předpisů.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8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48BB53A-8BE8-443D-B7DF-7BCB6E38E195}"/>
              </a:ext>
            </a:extLst>
          </p:cNvPr>
          <p:cNvSpPr/>
          <p:nvPr/>
        </p:nvSpPr>
        <p:spPr>
          <a:xfrm>
            <a:off x="418091" y="2291031"/>
            <a:ext cx="1914071" cy="2030516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10" name="TextovéPole 47">
            <a:extLst>
              <a:ext uri="{FF2B5EF4-FFF2-40B4-BE49-F238E27FC236}">
                <a16:creationId xmlns:a16="http://schemas.microsoft.com/office/drawing/2014/main" id="{4027A507-04B5-473C-BE2C-BD2CE6A60081}"/>
              </a:ext>
            </a:extLst>
          </p:cNvPr>
          <p:cNvSpPr txBox="1"/>
          <p:nvPr/>
        </p:nvSpPr>
        <p:spPr>
          <a:xfrm>
            <a:off x="858337" y="2681810"/>
            <a:ext cx="1351202" cy="6292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0" i="0" u="none" strike="noStrike" dirty="0">
                <a:solidFill>
                  <a:srgbClr val="000000"/>
                </a:solidFill>
                <a:latin typeface="Arial Black" panose="020B0A04020102020204" pitchFamily="34" charset="0"/>
                <a:cs typeface="Calibri"/>
              </a:rPr>
              <a:t>3,4 %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56394"/>
            <a:ext cx="9263698" cy="930338"/>
          </a:xfrm>
        </p:spPr>
        <p:txBody>
          <a:bodyPr anchor="t"/>
          <a:lstStyle/>
          <a:p>
            <a:r>
              <a:rPr lang="cs-CZ" sz="2200" dirty="0">
                <a:latin typeface="Arial Black" panose="020B0A04020102020204" pitchFamily="34" charset="0"/>
              </a:rPr>
              <a:t>NEZÁKONNOST OBECNĚ ZÁVAZNÝCH VYHLÁŠEK ZVEŘEJNĚNÝCH OD 1. LEDNA 2022</a:t>
            </a:r>
            <a:br>
              <a:rPr lang="cs-CZ" sz="2200" dirty="0">
                <a:latin typeface="Arial Black" panose="020B0A04020102020204" pitchFamily="34" charset="0"/>
              </a:rPr>
            </a:br>
            <a:endParaRPr lang="cs-CZ" sz="22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14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49">
            <a:extLst>
              <a:ext uri="{FF2B5EF4-FFF2-40B4-BE49-F238E27FC236}">
                <a16:creationId xmlns:a16="http://schemas.microsoft.com/office/drawing/2014/main" id="{B6A72210-C6A8-44BE-A355-4142E348BAA3}"/>
              </a:ext>
            </a:extLst>
          </p:cNvPr>
          <p:cNvSpPr txBox="1"/>
          <p:nvPr/>
        </p:nvSpPr>
        <p:spPr>
          <a:xfrm>
            <a:off x="219279" y="1878711"/>
            <a:ext cx="4115405" cy="3392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Nezákonnost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 jednotlivých krajích</a:t>
            </a:r>
            <a:endParaRPr lang="cs-CZ" sz="1400" b="1" dirty="0">
              <a:solidFill>
                <a:srgbClr val="00A9E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ovéPole 46">
            <a:extLst>
              <a:ext uri="{FF2B5EF4-FFF2-40B4-BE49-F238E27FC236}">
                <a16:creationId xmlns:a16="http://schemas.microsoft.com/office/drawing/2014/main" id="{A72DBB04-9C4C-41C0-8FD6-607450C0256A}"/>
              </a:ext>
            </a:extLst>
          </p:cNvPr>
          <p:cNvSpPr txBox="1"/>
          <p:nvPr/>
        </p:nvSpPr>
        <p:spPr>
          <a:xfrm>
            <a:off x="481029" y="2347709"/>
            <a:ext cx="1840106" cy="44450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NEZÁKONNÉ</a:t>
            </a:r>
          </a:p>
        </p:txBody>
      </p:sp>
      <p:sp>
        <p:nvSpPr>
          <p:cNvPr id="23" name="TextovéPole 40">
            <a:extLst>
              <a:ext uri="{FF2B5EF4-FFF2-40B4-BE49-F238E27FC236}">
                <a16:creationId xmlns:a16="http://schemas.microsoft.com/office/drawing/2014/main" id="{7E57E84E-76FC-4DBF-B325-330016E4C3B1}"/>
              </a:ext>
            </a:extLst>
          </p:cNvPr>
          <p:cNvSpPr txBox="1"/>
          <p:nvPr/>
        </p:nvSpPr>
        <p:spPr>
          <a:xfrm>
            <a:off x="4902449" y="1845631"/>
            <a:ext cx="4067944" cy="3392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Oblast právní úpravy nezákonných OZV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7346288-148B-4C2B-8776-56E39E841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168" y="2866755"/>
            <a:ext cx="7011008" cy="39200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89C3A85-0F0E-4A97-9BB1-4980333C2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28" y="2166525"/>
            <a:ext cx="3945833" cy="25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37E88246-1C98-467F-A554-8469924031B8}"/>
              </a:ext>
            </a:extLst>
          </p:cNvPr>
          <p:cNvSpPr/>
          <p:nvPr/>
        </p:nvSpPr>
        <p:spPr>
          <a:xfrm>
            <a:off x="6967462" y="3786995"/>
            <a:ext cx="1719338" cy="1687601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sp>
        <p:nvSpPr>
          <p:cNvPr id="31" name="TextovéPole 64">
            <a:extLst>
              <a:ext uri="{FF2B5EF4-FFF2-40B4-BE49-F238E27FC236}">
                <a16:creationId xmlns:a16="http://schemas.microsoft.com/office/drawing/2014/main" id="{8160ED2F-01BD-49CB-A0FB-20FC2227F983}"/>
              </a:ext>
            </a:extLst>
          </p:cNvPr>
          <p:cNvSpPr txBox="1"/>
          <p:nvPr/>
        </p:nvSpPr>
        <p:spPr>
          <a:xfrm>
            <a:off x="6995614" y="3911774"/>
            <a:ext cx="1840106" cy="4599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NEZÁKONNÉ</a:t>
            </a:r>
          </a:p>
        </p:txBody>
      </p:sp>
      <p:sp>
        <p:nvSpPr>
          <p:cNvPr id="32" name="TextovéPole 65">
            <a:extLst>
              <a:ext uri="{FF2B5EF4-FFF2-40B4-BE49-F238E27FC236}">
                <a16:creationId xmlns:a16="http://schemas.microsoft.com/office/drawing/2014/main" id="{FE2488D7-B595-4F02-B3A3-8BE8FE921175}"/>
              </a:ext>
            </a:extLst>
          </p:cNvPr>
          <p:cNvSpPr txBox="1"/>
          <p:nvPr/>
        </p:nvSpPr>
        <p:spPr>
          <a:xfrm>
            <a:off x="7484518" y="4211720"/>
            <a:ext cx="1351202" cy="6292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0" i="0" u="none" strike="noStrike" dirty="0">
                <a:solidFill>
                  <a:srgbClr val="000000"/>
                </a:solidFill>
                <a:latin typeface="Arial Black" panose="020B0A04020102020204" pitchFamily="34" charset="0"/>
                <a:cs typeface="Calibri"/>
              </a:rPr>
              <a:t>3,3 %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A257DA90-8941-4847-84E0-EB2E33541282}"/>
              </a:ext>
            </a:extLst>
          </p:cNvPr>
          <p:cNvSpPr/>
          <p:nvPr/>
        </p:nvSpPr>
        <p:spPr>
          <a:xfrm>
            <a:off x="2461468" y="2257198"/>
            <a:ext cx="1761671" cy="1654576"/>
          </a:xfrm>
          <a:prstGeom prst="roundRect">
            <a:avLst>
              <a:gd name="adj" fmla="val 7778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 dirty="0"/>
          </a:p>
        </p:txBody>
      </p:sp>
      <p:sp>
        <p:nvSpPr>
          <p:cNvPr id="19" name="TextovéPole 58">
            <a:extLst>
              <a:ext uri="{FF2B5EF4-FFF2-40B4-BE49-F238E27FC236}">
                <a16:creationId xmlns:a16="http://schemas.microsoft.com/office/drawing/2014/main" id="{986A4486-C046-4D2F-8F0F-151636EF352C}"/>
              </a:ext>
            </a:extLst>
          </p:cNvPr>
          <p:cNvSpPr txBox="1"/>
          <p:nvPr/>
        </p:nvSpPr>
        <p:spPr>
          <a:xfrm>
            <a:off x="2549759" y="2337159"/>
            <a:ext cx="1840106" cy="45991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NEZÁKONNÉ</a:t>
            </a:r>
          </a:p>
        </p:txBody>
      </p:sp>
      <p:sp>
        <p:nvSpPr>
          <p:cNvPr id="20" name="TextovéPole 59">
            <a:extLst>
              <a:ext uri="{FF2B5EF4-FFF2-40B4-BE49-F238E27FC236}">
                <a16:creationId xmlns:a16="http://schemas.microsoft.com/office/drawing/2014/main" id="{4BBAAE50-12DB-4342-AF63-788A112EB248}"/>
              </a:ext>
            </a:extLst>
          </p:cNvPr>
          <p:cNvSpPr txBox="1"/>
          <p:nvPr/>
        </p:nvSpPr>
        <p:spPr>
          <a:xfrm>
            <a:off x="2912240" y="2603996"/>
            <a:ext cx="1351202" cy="62925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0" i="0" u="none" strike="noStrike" dirty="0">
                <a:solidFill>
                  <a:srgbClr val="000000"/>
                </a:solidFill>
                <a:latin typeface="Arial Black" panose="020B0A04020102020204" pitchFamily="34" charset="0"/>
                <a:cs typeface="Calibri"/>
              </a:rPr>
              <a:t>0,3 %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56394"/>
            <a:ext cx="9263698" cy="930338"/>
          </a:xfrm>
        </p:spPr>
        <p:txBody>
          <a:bodyPr anchor="t"/>
          <a:lstStyle/>
          <a:p>
            <a:r>
              <a:rPr lang="cs-CZ" sz="2200" dirty="0">
                <a:latin typeface="Arial Black" panose="020B0A04020102020204" pitchFamily="34" charset="0"/>
              </a:rPr>
              <a:t>NEZÁKONNOST OBECNĚ ZÁVAZNÝCH VYHLÁŠEK ZVEŘEJNĚNÝCH OD 1. LEDNA 2022</a:t>
            </a:r>
            <a:br>
              <a:rPr lang="cs-CZ" sz="2200" dirty="0">
                <a:latin typeface="Arial Black" panose="020B0A04020102020204" pitchFamily="34" charset="0"/>
              </a:rPr>
            </a:br>
            <a:endParaRPr lang="cs-CZ" sz="22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15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12" name="TextovéPole 54">
            <a:extLst>
              <a:ext uri="{FF2B5EF4-FFF2-40B4-BE49-F238E27FC236}">
                <a16:creationId xmlns:a16="http://schemas.microsoft.com/office/drawing/2014/main" id="{016C512F-B690-4C2B-B12D-100E71825B94}"/>
              </a:ext>
            </a:extLst>
          </p:cNvPr>
          <p:cNvSpPr txBox="1"/>
          <p:nvPr/>
        </p:nvSpPr>
        <p:spPr>
          <a:xfrm>
            <a:off x="274460" y="1727281"/>
            <a:ext cx="4115405" cy="50624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Nezákonnost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 jednotlivých krajích (zaslán návrh)</a:t>
            </a:r>
            <a:endParaRPr lang="cs-CZ" sz="1400" b="1" dirty="0">
              <a:solidFill>
                <a:srgbClr val="00A9E2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ovéPole 56">
            <a:extLst>
              <a:ext uri="{FF2B5EF4-FFF2-40B4-BE49-F238E27FC236}">
                <a16:creationId xmlns:a16="http://schemas.microsoft.com/office/drawing/2014/main" id="{9D7015F5-5996-4917-9C8C-1B5861A7B3AB}"/>
              </a:ext>
            </a:extLst>
          </p:cNvPr>
          <p:cNvSpPr txBox="1"/>
          <p:nvPr/>
        </p:nvSpPr>
        <p:spPr>
          <a:xfrm>
            <a:off x="5049208" y="3076801"/>
            <a:ext cx="4115405" cy="7725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Nezákonnost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 jednotlivých krajích (nezaslán návrh)</a:t>
            </a:r>
            <a:endParaRPr lang="cs-CZ" sz="1400" b="1" dirty="0">
              <a:solidFill>
                <a:srgbClr val="00A9E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0A54EA-2E14-4A6F-8FA5-21F79B74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5" y="2457752"/>
            <a:ext cx="5005250" cy="2908044"/>
          </a:xfrm>
          <a:prstGeom prst="rect">
            <a:avLst/>
          </a:prstGeom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2" name="Graf 21">
                <a:extLst>
                  <a:ext uri="{FF2B5EF4-FFF2-40B4-BE49-F238E27FC236}">
                    <a16:creationId xmlns:a16="http://schemas.microsoft.com/office/drawing/2014/main" id="{3A258EDC-9FDF-4D51-B49E-228A727B1D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1989976"/>
                  </p:ext>
                </p:extLst>
              </p:nvPr>
            </p:nvGraphicFramePr>
            <p:xfrm>
              <a:off x="4304235" y="3801487"/>
              <a:ext cx="4906698" cy="31472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2" name="Graf 21">
                <a:extLst>
                  <a:ext uri="{FF2B5EF4-FFF2-40B4-BE49-F238E27FC236}">
                    <a16:creationId xmlns:a16="http://schemas.microsoft.com/office/drawing/2014/main" id="{3A258EDC-9FDF-4D51-B49E-228A727B1D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4235" y="3801487"/>
                <a:ext cx="4906698" cy="31472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24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18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56394"/>
            <a:ext cx="9263698" cy="930338"/>
          </a:xfrm>
        </p:spPr>
        <p:txBody>
          <a:bodyPr anchor="t"/>
          <a:lstStyle/>
          <a:p>
            <a:r>
              <a:rPr lang="cs-CZ" sz="2200" dirty="0">
                <a:latin typeface="Arial Black" panose="020B0A04020102020204" pitchFamily="34" charset="0"/>
              </a:rPr>
              <a:t>SKLADBA OBECNĚ ZÁVAZNÝCH VYHLÁŠEK V OBLASTI MÍSTNÍCH POPLATKŮ ZA ODPADY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16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5695D4-AF98-4923-B90D-7E97232F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624" y="1426375"/>
            <a:ext cx="11377264" cy="5337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3479021-C329-40BD-AAF5-9C1B0443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178" y="5085184"/>
            <a:ext cx="1387622" cy="9303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8E68A79-F80B-45E1-A18C-40CC548C6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061" y="1980665"/>
            <a:ext cx="1608736" cy="10785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98A325-9F0F-4D62-B77D-E099B7C25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385" y="3336265"/>
            <a:ext cx="1656268" cy="111045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062027E-8647-4135-930C-B7023BB9D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96" y="3993573"/>
            <a:ext cx="1616615" cy="108386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FC326BB-A4AE-419F-89BA-09851E25E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936" y="3489043"/>
            <a:ext cx="1505039" cy="100906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292B3FE-D0C5-4F36-BA14-E12695B105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562" y="4068380"/>
            <a:ext cx="1505039" cy="100906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6B26BE4-088D-43CE-9B4D-F3760A8B6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9481" y="3398207"/>
            <a:ext cx="1550250" cy="103937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11E6662-7E8D-437E-9A82-51ED284331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9356" y="1791169"/>
            <a:ext cx="1473115" cy="98765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F2979A7A-A6B6-4474-81C8-2504BB3FAB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0523" y="2275488"/>
            <a:ext cx="1540779" cy="103302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3F24A6A1-DD74-4BBF-8393-68F28308D0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8152" y="4437578"/>
            <a:ext cx="1473115" cy="987657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4B76A0B-A176-48F7-A540-6E97DBA510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959" y="2791999"/>
            <a:ext cx="1393460" cy="934252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D4BA3B36-E237-4E2C-A184-0B19BF8703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0912" y="5126847"/>
            <a:ext cx="1628748" cy="109200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F2C795CF-2CC9-4B2A-9882-EEFA6A85D2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0241" y="5014605"/>
            <a:ext cx="1656267" cy="1110452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92BF7558-0F59-4414-8B0D-411F3018352A}"/>
              </a:ext>
            </a:extLst>
          </p:cNvPr>
          <p:cNvSpPr txBox="1"/>
          <p:nvPr/>
        </p:nvSpPr>
        <p:spPr>
          <a:xfrm>
            <a:off x="6009721" y="1767656"/>
            <a:ext cx="329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B050"/>
                </a:solidFill>
                <a:latin typeface="Arial Black" panose="020B0A04020102020204" pitchFamily="34" charset="0"/>
              </a:rPr>
              <a:t>MP ZA OBECNÍ SYSTÉM ODPADOVÉHO HOSPODÁŘSTVÍ</a:t>
            </a:r>
          </a:p>
          <a:p>
            <a:endParaRPr lang="cs-CZ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Arial Black" panose="020B0A04020102020204" pitchFamily="34" charset="0"/>
              </a:rPr>
              <a:t>MP ZA ODKLÁDÁNÍ KOMUNÁLNÍHO ODPADU Z NEMOVITÉ VĚCI</a:t>
            </a:r>
          </a:p>
        </p:txBody>
      </p:sp>
    </p:spTree>
    <p:extLst>
      <p:ext uri="{BB962C8B-B14F-4D97-AF65-F5344CB8AC3E}">
        <p14:creationId xmlns:p14="http://schemas.microsoft.com/office/powerpoint/2010/main" val="235312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970645"/>
            <a:ext cx="9289032" cy="930338"/>
          </a:xfrm>
        </p:spPr>
        <p:txBody>
          <a:bodyPr anchor="t"/>
          <a:lstStyle/>
          <a:p>
            <a:r>
              <a:rPr lang="cs-CZ" sz="2400" dirty="0">
                <a:latin typeface="Arial Black" panose="020B0A04020102020204" pitchFamily="34" charset="0"/>
              </a:rPr>
              <a:t>PŘEHLED VKLADŮ DO SBÍRKY PRÁVNÍCH PŘEDPISŮ </a:t>
            </a:r>
            <a:br>
              <a:rPr lang="cs-CZ" sz="2400" dirty="0">
                <a:latin typeface="Arial Black" panose="020B0A04020102020204" pitchFamily="34" charset="0"/>
              </a:rPr>
            </a:br>
            <a:r>
              <a:rPr lang="cs-CZ" sz="2400" dirty="0">
                <a:latin typeface="Arial Black" panose="020B0A04020102020204" pitchFamily="34" charset="0"/>
              </a:rPr>
              <a:t>OD </a:t>
            </a:r>
            <a:r>
              <a:rPr lang="cs-CZ" sz="2400" u="sng" dirty="0">
                <a:latin typeface="Arial Black" panose="020B0A04020102020204" pitchFamily="34" charset="0"/>
              </a:rPr>
              <a:t>1. 1. 2022 DO 29. 10. 2024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17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787081" y="5339576"/>
          <a:ext cx="1584176" cy="132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ovéPole 46">
            <a:extLst>
              <a:ext uri="{FF2B5EF4-FFF2-40B4-BE49-F238E27FC236}">
                <a16:creationId xmlns:a16="http://schemas.microsoft.com/office/drawing/2014/main" id="{9469A1A0-18A3-43F5-B6EE-F093374C3F0D}"/>
              </a:ext>
            </a:extLst>
          </p:cNvPr>
          <p:cNvSpPr txBox="1"/>
          <p:nvPr/>
        </p:nvSpPr>
        <p:spPr>
          <a:xfrm>
            <a:off x="179512" y="1844824"/>
            <a:ext cx="5616623" cy="4656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Počet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kladů běžných OZV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 jednotlivých 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čtvrtletích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E23BA8-544B-4D39-BB23-04D46D8E91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8628"/>
            <a:ext cx="9144000" cy="62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3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 bwMode="auto">
          <a:xfrm>
            <a:off x="1187624" y="1052736"/>
            <a:ext cx="676875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cs-CZ" altLang="cs-CZ" dirty="0">
                <a:latin typeface="Arial Black" panose="020B0A04020102020204" pitchFamily="34" charset="0"/>
                <a:cs typeface="Arial" charset="0"/>
              </a:rPr>
              <a:t>ODBOR VEŘEJNÉ SPRÁVY, DOZORU A KONTROLY MINISTERSTVA VNITRA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83568" y="2492896"/>
            <a:ext cx="7786687" cy="3844925"/>
          </a:xfrm>
        </p:spPr>
        <p:txBody>
          <a:bodyPr>
            <a:noAutofit/>
          </a:bodyPr>
          <a:lstStyle/>
          <a:p>
            <a:pPr marL="452438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/>
              <a:t>Náměstí Hrdinů 3</a:t>
            </a:r>
          </a:p>
          <a:p>
            <a:pPr marL="452438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140 21  Praha 4</a:t>
            </a:r>
            <a:endParaRPr lang="en-US" sz="2200" dirty="0"/>
          </a:p>
          <a:p>
            <a:pPr marL="452438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Telefon: </a:t>
            </a:r>
            <a:r>
              <a:rPr lang="en-US" sz="2200" dirty="0"/>
              <a:t>	</a:t>
            </a:r>
            <a:r>
              <a:rPr lang="cs-CZ" sz="2200" dirty="0"/>
              <a:t>974 816 411</a:t>
            </a:r>
            <a:endParaRPr lang="en-US" sz="2200" dirty="0"/>
          </a:p>
          <a:p>
            <a:pPr marL="452438" indent="0" eaLnBrk="1" fontAlgn="auto" hangingPunct="1">
              <a:spcBef>
                <a:spcPts val="0"/>
              </a:spcBef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en-US" sz="2200" dirty="0"/>
              <a:t>		</a:t>
            </a:r>
            <a:r>
              <a:rPr lang="cs-CZ" sz="2200" dirty="0"/>
              <a:t>974 816 429</a:t>
            </a:r>
          </a:p>
          <a:p>
            <a:pPr marL="452438" indent="0" eaLnBrk="1" fontAlgn="auto" hangingPunct="1">
              <a:spcBef>
                <a:spcPts val="0"/>
              </a:spcBef>
              <a:buFont typeface="Arial" pitchFamily="34" charset="0"/>
              <a:buNone/>
              <a:tabLst>
                <a:tab pos="1344613" algn="l"/>
              </a:tabLst>
              <a:defRPr/>
            </a:pPr>
            <a:endParaRPr lang="cs-CZ" sz="2200" dirty="0"/>
          </a:p>
          <a:p>
            <a:pPr marL="452438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E-mail: 	</a:t>
            </a:r>
            <a:r>
              <a:rPr lang="cs-CZ" sz="2200" dirty="0">
                <a:hlinkClick r:id="rId2"/>
              </a:rPr>
              <a:t>odbordk@mvcr.cz</a:t>
            </a:r>
            <a:endParaRPr lang="cs-CZ" sz="2200" dirty="0"/>
          </a:p>
          <a:p>
            <a:pPr marL="452438" indent="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		</a:t>
            </a:r>
            <a:r>
              <a:rPr lang="cs-CZ" sz="2200" dirty="0">
                <a:hlinkClick r:id="rId3"/>
              </a:rPr>
              <a:t>sbirkausc@mvcr.cz</a:t>
            </a:r>
            <a:endParaRPr lang="cs-CZ" sz="2200" dirty="0"/>
          </a:p>
          <a:p>
            <a:pPr marL="452438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Web: 		</a:t>
            </a:r>
            <a:r>
              <a:rPr lang="cs-CZ" sz="2200" dirty="0">
                <a:hlinkClick r:id="rId4"/>
              </a:rPr>
              <a:t>https://mvcr.cz/odk</a:t>
            </a:r>
            <a:endParaRPr lang="cs-CZ" sz="2200" dirty="0"/>
          </a:p>
          <a:p>
            <a:pPr marL="452438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		</a:t>
            </a:r>
            <a:r>
              <a:rPr lang="cs-CZ" sz="2200" dirty="0">
                <a:hlinkClick r:id="rId5"/>
              </a:rPr>
              <a:t>https://sbirkapp.gov.cz</a:t>
            </a:r>
            <a:endParaRPr lang="cs-CZ" sz="2200" dirty="0"/>
          </a:p>
          <a:p>
            <a:pPr marL="452438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1344613" algn="l"/>
              </a:tabLst>
              <a:defRPr/>
            </a:pPr>
            <a:r>
              <a:rPr lang="cs-CZ" sz="2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7333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80728"/>
            <a:ext cx="8067290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SBÍRKA PRÁVNÍCH PŘEDPISŮ ÚSC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86397"/>
            <a:ext cx="8280920" cy="4791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2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826649"/>
            <a:ext cx="84066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Dne 1. 1. 2022 spuštěn informační systém Sbírka právních předpisů územních samosprávných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celků a některých správních úřadů; 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správcem je Ministerstvo vnitra.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konce roku 2021 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jedinou podmínkou pro řádnou publikaci právních předpisů obcí fakticky bylo vyvěšení na fyzické úřední desce obecního úřadu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 dobu 15 dnů (zveřejňování na el. úřední desce a na webu obce mělo podpůrný charakter a ne vždy byla tato zákonná povinnost obcemi důsledně plněna).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Sbírce právních předpisů ÚSC se tak 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vyhlašují právní předpisy obcí </a:t>
            </a:r>
            <a:b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krajů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dále právní předpisy některých správních úřadů, které nejsou publikovány ve Sbírce 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zveřejňují některé další akty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zákonů. Ve Sbírce právních předpisů ÚSC se dále, které vznikají při výkonu působnosti územních samosprávných celků nebo v souvislosti s tímto výkonem.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F1260C-5578-43F2-85A9-60659F323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0161"/>
            <a:ext cx="1306488" cy="13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9D49-895B-77CA-9F43-811B66D1C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E518C-FCA0-1A2D-E072-079CBE10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60" y="980728"/>
            <a:ext cx="8412340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PŘÍNOSY DIGITALIZACE – OBECNĚ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E9CCF7-F91B-1C7D-61EA-86341852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3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7E137B-04B6-135C-AE78-8FBB7E5710FC}"/>
              </a:ext>
            </a:extLst>
          </p:cNvPr>
          <p:cNvSpPr txBox="1"/>
          <p:nvPr/>
        </p:nvSpPr>
        <p:spPr>
          <a:xfrm>
            <a:off x="256052" y="1830021"/>
            <a:ext cx="8613488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centrálního a úplného přehledu právních předpisů územních samosprávných celků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(možnost podrobného vyhledávání a vytváření statistických informací).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Posílení právní jistoty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jednoduchá dostupnost právních předpisů pro občany, ale i orgány veřejné moci.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vymahatelnosti obecní regulace.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cílené metodické pomoci ze strany dozorového orgánu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včasného upozornění dotčených obcí na legislativní změny, které mají dopad na jejich právní předpisy.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A9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Odstraněna povinnost zasílat právní předpisy obci různým dozorovým orgánům.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0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E739B-CBD2-7B65-0F2D-7A04FA8C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543AE-9B69-8CB3-5A70-3A2CECD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60" y="980728"/>
            <a:ext cx="8546012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ZKUŠENOSTI A POZNATKY PŘI BUDOVÁNÍ A SPOUŠTĚNÍ INFORMAČNÍHO SYSTÉMU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B8430B-A19F-C749-AC25-4AB3F088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4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A757CC-FC63-42A3-F127-D18948D8B0F4}"/>
              </a:ext>
            </a:extLst>
          </p:cNvPr>
          <p:cNvSpPr txBox="1"/>
          <p:nvPr/>
        </p:nvSpPr>
        <p:spPr>
          <a:xfrm>
            <a:off x="274460" y="1988840"/>
            <a:ext cx="8623929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Již při přípravě návrhu zákona o Sbírce právních předpisů ÚSC byly běžné názory typu </a:t>
            </a:r>
            <a:r>
              <a:rPr lang="cs-CZ" i="1" spc="-20" dirty="0">
                <a:latin typeface="Arial" panose="020B0604020202020204" pitchFamily="34" charset="0"/>
                <a:cs typeface="Arial" panose="020B0604020202020204" pitchFamily="34" charset="0"/>
              </a:rPr>
              <a:t>„stávající systém funguje dobře“,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i="1" spc="-20" dirty="0">
                <a:latin typeface="Arial" panose="020B0604020202020204" pitchFamily="34" charset="0"/>
                <a:cs typeface="Arial" panose="020B0604020202020204" pitchFamily="34" charset="0"/>
              </a:rPr>
              <a:t>jde o protiústavní zásah do práva na samosprávu“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nebo „</a:t>
            </a:r>
            <a:r>
              <a:rPr lang="cs-CZ" i="1" spc="-20" dirty="0">
                <a:latin typeface="Arial" panose="020B0604020202020204" pitchFamily="34" charset="0"/>
                <a:cs typeface="Arial" panose="020B0604020202020204" pitchFamily="34" charset="0"/>
              </a:rPr>
              <a:t>jde o naprosto zbytečnou věc“.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budování systému a jeho následném testování je nutná účast lidí, kteří danou problematiku znají a ovládají (kooperace „byrokratů“ a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ajťáků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Důkladné testování systému před jeho „ostrým“ startem je nutností.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Jedná-li se o systém, který bude využívat velký počet subjektů, </a:t>
            </a:r>
            <a:r>
              <a:rPr lang="cs-CZ" b="1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možné všechny takovéto subjekty předem proškolit.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 Sbírky právních předpisů se </a:t>
            </a:r>
            <a:r>
              <a:rPr lang="cs-CZ" b="1" u="sng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</a:t>
            </a:r>
            <a:r>
              <a:rPr lang="cs-CZ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zúčastnila méně než polovina obcí.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je nutné počítat s určitým nezájmem ze strany dotčených subjektů,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provádět přiměřenou PR kampaň,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spuštění systému je nutné mít připraveny metodické materiály 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a operativní metodickou pomoc.</a:t>
            </a:r>
          </a:p>
        </p:txBody>
      </p:sp>
    </p:spTree>
    <p:extLst>
      <p:ext uri="{BB962C8B-B14F-4D97-AF65-F5344CB8AC3E}">
        <p14:creationId xmlns:p14="http://schemas.microsoft.com/office/powerpoint/2010/main" val="301862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970645"/>
            <a:ext cx="9289032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DIGITÁLNÍ TRANSFORMACE 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A IMPLEMENTACE DATA-DRIVEN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27322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5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787081" y="5339576"/>
          <a:ext cx="1584176" cy="132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D8CC2C4-BF42-4447-AFD1-711EDE13EC1D}"/>
              </a:ext>
            </a:extLst>
          </p:cNvPr>
          <p:cNvSpPr txBox="1"/>
          <p:nvPr/>
        </p:nvSpPr>
        <p:spPr>
          <a:xfrm>
            <a:off x="368690" y="1954081"/>
            <a:ext cx="831811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Digitalizace nekončí spuštěním systému, ale na základě analýzy nově dostupných dat probíhá </a:t>
            </a:r>
            <a:r>
              <a:rPr lang="cs-CZ" b="1" spc="-20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rozvoj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a elektronizace </a:t>
            </a:r>
            <a:r>
              <a:rPr lang="cs-CZ" b="1" spc="-20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Sbírky i jiných (souvisejících) procesů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, jakou např. interaktivní vzory pro tvorbu obecně závazných vyhlášek.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Následný rozvoj, řízení a rozhodování není nahodilý proces, ale vychází </a:t>
            </a:r>
            <a:b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z analýzy dosavadních dat.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spc="-20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</a:t>
            </a:r>
            <a:r>
              <a:rPr lang="cs-CZ" b="1" spc="-20" dirty="0" err="1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cs-CZ" b="1" spc="-20" dirty="0">
                <a:solidFill>
                  <a:srgbClr val="00A9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přístup je objektivní základ pro rozhodování a pomáhá rychle a efektivně cílit na potřeby uživatelů, vkladatelů a zaměstnanců.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Předpokladem je přesná správa dat (výkon role správce při kontrole metadat) </a:t>
            </a:r>
            <a:b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a jejich přesné zpracování; pro vizualizaci dat a analýzu využívány základní nástroje jako </a:t>
            </a:r>
            <a:r>
              <a:rPr lang="cs-CZ" spc="-20" dirty="0" err="1">
                <a:latin typeface="Arial" panose="020B0604020202020204" pitchFamily="34" charset="0"/>
                <a:cs typeface="Arial" panose="020B0604020202020204" pitchFamily="34" charset="0"/>
              </a:rPr>
              <a:t>PowerBI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nebo vlastní interaktivní dashboardy v Excelu.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Potenciál pro využití algoritmů a umělé inteligence.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80728"/>
            <a:ext cx="8978060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ROZVOJ INFORMAČNÍHO SYSTÉMU 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A SOUVISEJÍCÍCH FUNKCIONALIT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75900"/>
            <a:ext cx="8064896" cy="4791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6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48422"/>
            <a:ext cx="854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Úprava vkladových formulářů</a:t>
            </a:r>
          </a:p>
          <a:p>
            <a:pPr lvl="2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55103C-6200-4A49-8ED3-DEF3168D4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3" y="2889143"/>
            <a:ext cx="4137808" cy="34443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D12F78-4503-4F34-BE3A-04D5B8FAB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070" y="1945305"/>
            <a:ext cx="3783072" cy="47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D29D12F-40A0-49F2-851F-435594F4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07" y="2457855"/>
            <a:ext cx="3134376" cy="43634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03E6E0-DFD4-4540-AB5B-72D38BE23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486" y="2457855"/>
            <a:ext cx="3134376" cy="43634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80728"/>
            <a:ext cx="8906052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ROZVOJ INFORMAČNÍHO SYSTÉMU 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A SOUVISEJÍCÍCH FUNKCIONALIT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75900"/>
            <a:ext cx="8064896" cy="4791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7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1878" y="2060848"/>
            <a:ext cx="854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Úprava automatických oznámení zasílaných Sbírkou právních předpisů.</a:t>
            </a:r>
          </a:p>
          <a:p>
            <a:pPr lvl="2"/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6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60" y="980728"/>
            <a:ext cx="9050068" cy="930338"/>
          </a:xfrm>
        </p:spPr>
        <p:txBody>
          <a:bodyPr anchor="t"/>
          <a:lstStyle/>
          <a:p>
            <a:r>
              <a:rPr lang="cs-CZ" sz="2800" dirty="0">
                <a:latin typeface="Arial Black" panose="020B0A04020102020204" pitchFamily="34" charset="0"/>
              </a:rPr>
              <a:t>INTERAKTIVNÍ VZORY PRO TVORBU OBECNĚ ZÁVAZNÝCH VYHLÁŠEK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75900"/>
            <a:ext cx="8064896" cy="47913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8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764" y="2149559"/>
            <a:ext cx="882047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2023 pilotně </a:t>
            </a: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zpracovány interaktivní vzory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 tvorbu obecně závazných vyhlášek </a:t>
            </a: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nejběžnějších místních poplatků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vzory jsou umístěny 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Portálu veřejné správy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Interaktivní vzory </a:t>
            </a:r>
            <a:r>
              <a:rPr 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umožňují skrze formulářové prvky jak samotné vyplnění a vygenerování obecně závazné vyhlášky, tak zobrazení informační nápovědy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jednotlivé části obecně závazné vyhlášky.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 Unicode MS"/>
              </a:rPr>
              <a:t>Odbourání administrativní a časové náročnosti při tvorbě právních předpisů</a:t>
            </a:r>
            <a:endParaRPr lang="cs-CZ" dirty="0"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 Unicode MS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 Unicode MS"/>
              </a:rPr>
              <a:t>Reakce na současné technické požadavky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 Unicode MS"/>
              </a:rPr>
              <a:t>Zlepšení a sjednocení formální stránky vydávaných právních předpisů</a:t>
            </a:r>
            <a:endParaRPr lang="cs-CZ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 Unicode MS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 Unicode MS"/>
              </a:rPr>
              <a:t>Eliminace nezákonných či neaplikovatelných ustanovení právních předpisů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 Unicode MS"/>
              </a:rPr>
              <a:t>Dle poznatků Ministerstva vnitra většina obcí v roce 2023 využila nové interaktivní vzory (využití v řádech vyšších tisíců).</a:t>
            </a:r>
          </a:p>
          <a:p>
            <a:pPr lvl="2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4C35BD-3630-4EAE-93B9-8BC545DA0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13" y="726251"/>
            <a:ext cx="1304471" cy="130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4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3" y="970645"/>
            <a:ext cx="9289032" cy="930338"/>
          </a:xfrm>
        </p:spPr>
        <p:txBody>
          <a:bodyPr anchor="t"/>
          <a:lstStyle/>
          <a:p>
            <a:r>
              <a:rPr lang="cs-CZ" sz="2400" dirty="0">
                <a:latin typeface="Arial Black" panose="020B0A04020102020204" pitchFamily="34" charset="0"/>
              </a:rPr>
              <a:t>PŘEHLED VKLADŮ DO SBÍRKY PRÁVNÍCH PŘEDPISŮ </a:t>
            </a:r>
            <a:br>
              <a:rPr lang="cs-CZ" sz="2400" dirty="0">
                <a:latin typeface="Arial Black" panose="020B0A04020102020204" pitchFamily="34" charset="0"/>
              </a:rPr>
            </a:br>
            <a:r>
              <a:rPr lang="cs-CZ" sz="2400" dirty="0">
                <a:latin typeface="Arial Black" panose="020B0A04020102020204" pitchFamily="34" charset="0"/>
              </a:rPr>
              <a:t>OD </a:t>
            </a:r>
            <a:r>
              <a:rPr lang="cs-CZ" sz="2400" u="sng" dirty="0">
                <a:latin typeface="Arial Black" panose="020B0A04020102020204" pitchFamily="34" charset="0"/>
              </a:rPr>
              <a:t>1. 1. 2022 DO 29. 10.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854" y="2003201"/>
            <a:ext cx="8064896" cy="4560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9F03F0DB-9040-4F31-8D2D-42639AAB2BE5}" type="slidenum">
              <a:rPr lang="cs-CZ" b="1" smtClean="0">
                <a:solidFill>
                  <a:schemeClr val="tx1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pPr/>
              <a:t>9</a:t>
            </a:fld>
            <a:endParaRPr lang="cs-CZ" b="1" dirty="0">
              <a:solidFill>
                <a:schemeClr val="tx1"/>
              </a:solidFill>
              <a:latin typeface="Arial CE" panose="020B0604020202020204" pitchFamily="34" charset="0"/>
              <a:cs typeface="Arial CE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787081" y="5339576"/>
          <a:ext cx="1584176" cy="132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FFE9BD-8B2E-4466-8C48-8186784C6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123087"/>
              </p:ext>
            </p:extLst>
          </p:nvPr>
        </p:nvGraphicFramePr>
        <p:xfrm>
          <a:off x="455599" y="1900983"/>
          <a:ext cx="8274050" cy="98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D4AE0875-2373-49BF-949D-542058A8F3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1753" y="2963366"/>
            <a:ext cx="2865368" cy="1743607"/>
          </a:xfrm>
          <a:prstGeom prst="rect">
            <a:avLst/>
          </a:prstGeom>
        </p:spPr>
      </p:pic>
      <p:sp>
        <p:nvSpPr>
          <p:cNvPr id="16" name="TextovéPole 46">
            <a:extLst>
              <a:ext uri="{FF2B5EF4-FFF2-40B4-BE49-F238E27FC236}">
                <a16:creationId xmlns:a16="http://schemas.microsoft.com/office/drawing/2014/main" id="{9469A1A0-18A3-43F5-B6EE-F093374C3F0D}"/>
              </a:ext>
            </a:extLst>
          </p:cNvPr>
          <p:cNvSpPr txBox="1"/>
          <p:nvPr/>
        </p:nvSpPr>
        <p:spPr>
          <a:xfrm>
            <a:off x="364828" y="2963366"/>
            <a:ext cx="5503316" cy="46563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Počet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v</a:t>
            </a:r>
            <a:r>
              <a:rPr lang="cs-CZ" sz="1400" b="1" dirty="0">
                <a:solidFill>
                  <a:srgbClr val="00A9E2"/>
                </a:solidFill>
                <a:latin typeface="Arial Black" panose="020B0A04020102020204" pitchFamily="34" charset="0"/>
              </a:rPr>
              <a:t>kladů</a:t>
            </a:r>
            <a:r>
              <a:rPr lang="cs-CZ" sz="1400" b="1" baseline="0" dirty="0">
                <a:solidFill>
                  <a:srgbClr val="00A9E2"/>
                </a:solidFill>
                <a:latin typeface="Arial Black" panose="020B0A04020102020204" pitchFamily="34" charset="0"/>
              </a:rPr>
              <a:t> (OZV + nařízení) v jednotlivých krajích</a:t>
            </a:r>
            <a:endParaRPr lang="cs-CZ" sz="1400" b="1" dirty="0">
              <a:solidFill>
                <a:srgbClr val="00A9E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47C2A1-D6FD-4EA6-BCAF-9D44C49C26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879" y="3254355"/>
            <a:ext cx="6768751" cy="36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3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MV_sablona1_200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C2E29B2F77A9438ACE5B6259B86F03" ma:contentTypeVersion="0" ma:contentTypeDescription="Vytvoří nový dokument" ma:contentTypeScope="" ma:versionID="07d081f4de6dd49b96dadc268b6cce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2D659-CB9C-49CD-B8A3-4CB8A1935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17852B-2129-476B-9C1E-2605517B1403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F208A79-A0EF-4428-B7D5-C04A8F8640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10060</TotalTime>
  <Words>1230</Words>
  <Application>Microsoft Office PowerPoint</Application>
  <PresentationFormat>Předvádění na obrazovce (4:3)</PresentationFormat>
  <Paragraphs>162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CE</vt:lpstr>
      <vt:lpstr>Calibri</vt:lpstr>
      <vt:lpstr>Segoe UI Black</vt:lpstr>
      <vt:lpstr>Wingdings</vt:lpstr>
      <vt:lpstr>MV_sablona1_2007</vt:lpstr>
      <vt:lpstr>EFEKTIVNÍ DIGITALIZACE 3 roky zkušeností od digitalizace k digitální transformaci</vt:lpstr>
      <vt:lpstr>SBÍRKA PRÁVNÍCH PŘEDPISŮ ÚSC</vt:lpstr>
      <vt:lpstr>PŘÍNOSY DIGITALIZACE – OBECNĚ</vt:lpstr>
      <vt:lpstr>ZKUŠENOSTI A POZNATKY PŘI BUDOVÁNÍ A SPOUŠTĚNÍ INFORMAČNÍHO SYSTÉMU</vt:lpstr>
      <vt:lpstr>DIGITÁLNÍ TRANSFORMACE  A IMPLEMENTACE DATA-DRIVEN</vt:lpstr>
      <vt:lpstr>ROZVOJ INFORMAČNÍHO SYSTÉMU  A SOUVISEJÍCÍCH FUNKCIONALIT</vt:lpstr>
      <vt:lpstr>ROZVOJ INFORMAČNÍHO SYSTÉMU  A SOUVISEJÍCÍCH FUNKCIONALIT</vt:lpstr>
      <vt:lpstr>INTERAKTIVNÍ VZORY PRO TVORBU OBECNĚ ZÁVAZNÝCH VYHLÁŠEK</vt:lpstr>
      <vt:lpstr>PŘEHLED VKLADŮ DO SBÍRKY PRÁVNÍCH PŘEDPISŮ  OD 1. 1. 2022 DO 29. 10. 2024</vt:lpstr>
      <vt:lpstr>PŘEHLED VKLADŮ DO SBÍRKY PRÁVNÍCH PŘEDPISŮ  OD 1. 1. 2022 DO 29. 10. 2024</vt:lpstr>
      <vt:lpstr>Prezentace aplikace PowerPoint</vt:lpstr>
      <vt:lpstr>PŘEHLED VKLADŮ DO SBÍRKY PRÁVNÍCH PŘEDPISŮ </vt:lpstr>
      <vt:lpstr>PŘEHLED VKLADŮ DO SBÍRKY PRÁVNÍCH PŘEDPISŮ </vt:lpstr>
      <vt:lpstr>NEZÁKONNOST OBECNĚ ZÁVAZNÝCH VYHLÁŠEK ZVEŘEJNĚNÝCH OD 1. LEDNA 2022 </vt:lpstr>
      <vt:lpstr>NEZÁKONNOST OBECNĚ ZÁVAZNÝCH VYHLÁŠEK ZVEŘEJNĚNÝCH OD 1. LEDNA 2022 </vt:lpstr>
      <vt:lpstr>SKLADBA OBECNĚ ZÁVAZNÝCH VYHLÁŠEK V OBLASTI MÍSTNÍCH POPLATKŮ ZA ODPADY</vt:lpstr>
      <vt:lpstr>PŘEHLED VKLADŮ DO SBÍRKY PRÁVNÍCH PŘEDPISŮ  OD 1. 1. 2022 DO 29. 10. 2024</vt:lpstr>
      <vt:lpstr>ODBOR VEŘEJNÉ SPRÁVY, DOZORU A KONTROLY MINISTERSTVA VNITRA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JOKLÍK Jakub, Mgr.;BUŘIČOVÁ Lucie, Mgr.</dc:creator>
  <cp:lastModifiedBy>Joklík Jakub, Mgr.</cp:lastModifiedBy>
  <cp:revision>396</cp:revision>
  <cp:lastPrinted>2019-11-04T07:42:11Z</cp:lastPrinted>
  <dcterms:created xsi:type="dcterms:W3CDTF">2017-01-03T08:05:15Z</dcterms:created>
  <dcterms:modified xsi:type="dcterms:W3CDTF">2024-11-04T13:48:15Z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0x01010063C2E29B2F77A9438ACE5B6259B86F03</vt:lpwstr>
  </property>
</Properties>
</file>