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0"/>
  </p:notesMasterIdLst>
  <p:sldIdLst>
    <p:sldId id="257" r:id="rId5"/>
    <p:sldId id="417" r:id="rId6"/>
    <p:sldId id="405" r:id="rId7"/>
    <p:sldId id="411" r:id="rId8"/>
    <p:sldId id="419" r:id="rId9"/>
    <p:sldId id="420" r:id="rId10"/>
    <p:sldId id="309" r:id="rId11"/>
    <p:sldId id="428" r:id="rId12"/>
    <p:sldId id="305" r:id="rId13"/>
    <p:sldId id="421" r:id="rId14"/>
    <p:sldId id="429" r:id="rId15"/>
    <p:sldId id="426" r:id="rId16"/>
    <p:sldId id="427" r:id="rId17"/>
    <p:sldId id="423" r:id="rId18"/>
    <p:sldId id="424" r:id="rId19"/>
    <p:sldId id="425" r:id="rId20"/>
    <p:sldId id="433" r:id="rId21"/>
    <p:sldId id="434" r:id="rId22"/>
    <p:sldId id="431" r:id="rId23"/>
    <p:sldId id="430" r:id="rId24"/>
    <p:sldId id="422" r:id="rId25"/>
    <p:sldId id="435" r:id="rId26"/>
    <p:sldId id="436" r:id="rId27"/>
    <p:sldId id="437" r:id="rId28"/>
    <p:sldId id="258" r:id="rId29"/>
  </p:sldIdLst>
  <p:sldSz cx="12192000" cy="6858000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929" autoAdjust="0"/>
  </p:normalViewPr>
  <p:slideViewPr>
    <p:cSldViewPr snapToGrid="0">
      <p:cViewPr varScale="1">
        <p:scale>
          <a:sx n="58" d="100"/>
          <a:sy n="58" d="100"/>
        </p:scale>
        <p:origin x="9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974D63B8-E63C-D687-4171-36C8374818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AB3D241-13B7-04E3-FB71-EDAE0674D8F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EE58E2-6530-48D6-94AE-1C702F719BC0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19420383-EA0F-52FE-15C9-E01976FC05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AF1C32AB-BF89-5E89-2E97-8EACF8AE4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/>
              <a:t>Po kliknutí můžete upravovat styly textu v předloze.</a:t>
            </a:r>
          </a:p>
          <a:p>
            <a:pPr lvl="1"/>
            <a:r>
              <a:rPr lang="cs-CZ" altLang="en-US"/>
              <a:t>Druhá úroveň</a:t>
            </a:r>
          </a:p>
          <a:p>
            <a:pPr lvl="2"/>
            <a:r>
              <a:rPr lang="cs-CZ" altLang="en-US"/>
              <a:t>Třetí úroveň</a:t>
            </a:r>
          </a:p>
          <a:p>
            <a:pPr lvl="3"/>
            <a:r>
              <a:rPr lang="cs-CZ" altLang="en-US"/>
              <a:t>Čtvrtá úroveň</a:t>
            </a:r>
          </a:p>
          <a:p>
            <a:pPr lvl="4"/>
            <a:r>
              <a:rPr lang="cs-CZ" altLang="en-US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88D77D-8E27-393C-DC0E-4E8099D172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C34482-5B99-A0A7-DE4D-1497CAB648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F2DCA5C-0CE2-48F5-96CE-96C51DE3606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7520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015DE-A3DA-4027-9D13-E4BE59210F2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488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015DE-A3DA-4027-9D13-E4BE59210F2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9604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015DE-A3DA-4027-9D13-E4BE59210F2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470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1067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2578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44371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0498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18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18866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09094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20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2413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402155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501732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22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343104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23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51066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24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4805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4851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798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2DCA5C-0CE2-48F5-96CE-96C51DE3606E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141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dirty="0">
                <a:latin typeface="+mn-lt"/>
              </a:rPr>
              <a:t>Integrační pracovní místo je novým nástrojem aktivní politiky zaměstnanosti kombinujícím podporu vytváření pracovních míst pro osoby se specifickými potřebami s   poskytováním individuální podpory k eliminaci překážek, které jim brání ve vstupu a udržení se na trhu práce. Jedná se o inovativní přístup kombinace různých forem podpory v rámci jednoho nástroje. Hlavní myšlenka IPM reaguje na předcházející kritiku nástrojů APZ, zejména nástroje veřejně prospěšné práce, který byl objektivně kritizován za neuspokojivé výsledky v dlouhodobé integraci znevýhodněných osob na trhu práce. </a:t>
            </a:r>
          </a:p>
          <a:p>
            <a:r>
              <a:rPr lang="cs-CZ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Nástroj IPM se pilotně ověřuje v 7 předem vybraných lokalitách na úrovni okresních kontaktních pracovišť Úřadu práce ČR. Lokality byly vytipovány ve spolupráci s Agenturou pro sociální začleňování MMR a Českou asociací </a:t>
            </a:r>
            <a:r>
              <a:rPr lang="cs-CZ" sz="1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streetwork</a:t>
            </a:r>
            <a:r>
              <a:rPr lang="cs-CZ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s-CZ" sz="11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015DE-A3DA-4027-9D13-E4BE59210F2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754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1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015DE-A3DA-4027-9D13-E4BE59210F2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52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015DE-A3DA-4027-9D13-E4BE59210F2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675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015DE-A3DA-4027-9D13-E4BE59210F2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686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8B1820-02CF-8ECB-3C57-0FBAA091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C04B2-9FF4-432D-9558-4C477E198D46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DEF80-57E9-8089-43B7-5B4DB6E89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864E3D-E719-1FBA-95B0-D0EEE6BB0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07BA1-475D-4266-AE00-C61E46EE2F7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5115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356397-CCF5-ABDE-F06F-D3B83987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8691E-813C-4673-92C1-40E4DDE4E9D9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4EC1DA-18B5-B7B1-4287-A21AEFA44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793898-2C02-0EC1-B023-1CCBDD71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DD4EC-2429-480C-81EE-233CA296A89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2644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7278BD-81FA-81F8-12E4-50B913B5E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31C98-B43A-4381-876C-72D986D95C7A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E673AA-9987-CE76-2316-B9DC1E1D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42C0BF-257B-1E75-8F7C-7E63A7FBE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B1094-A894-4DFB-840F-8DC56110A7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945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CD99CA-8A11-D180-104F-5AD32DDB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59ED6-D674-4E8A-A5ED-0F9DA27E1CC4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7EEE7C-172F-0481-917F-E2F1CE28F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675C79-CA13-8B31-A2BA-7D7F900E5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DE440-19A1-4029-B462-2E377501DD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90593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26D453-74C7-CDE3-EBCA-336EA049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D79DC-47F7-485E-8920-C3ABA93959B7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386392-8F51-DD1F-6D97-0FD0BF40C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CD3044-F8D4-7060-8C0B-3FABB385A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981AE-5803-4684-96C2-C3C2F3C684A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291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0A06266A-17A3-7BE2-1DF4-780B7070C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A64E5-4DBB-4ED3-93A2-8FC3DC29FC9F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9ED0CAA8-C764-DF0A-99C5-1466BCE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83B5EA8-1D92-CD8B-AE37-5B7605FD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FA24D-136E-4050-B13F-ABE490464D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61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F8707C29-A998-7EA6-B048-5D10091B1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CAF0-CA07-4A03-82CC-5438BEC91A26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9B5E265-0F9E-63CF-B5C0-FCC6E662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F4C0C026-F924-3FF1-E676-88821FD17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89FDE-1696-4E0B-A9BD-32EC08DA097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7551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1A28BD77-437B-CD9A-7A96-A1C8C039E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F82DA-9DCB-4A17-B7FA-71AC2CF348E9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349D10A1-BDCD-AC1C-80EB-0CF163F06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DD76E98B-55BB-0F24-47DE-F2146139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1EE27-17A6-4AF5-A940-770F8B3F99E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73448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69C32209-A8C1-3E92-9587-1422DF24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07B6D-D27A-4522-A751-11C8ACE36F3A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12D30101-5E5D-57BA-FCE7-A833BFE46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694038CD-9F4D-036C-11A2-72229D67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6B348-CE96-4AB2-9E4E-43DF149B603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7528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D55AF4BD-C5F3-5CCC-B9E8-92A573959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1E134-E4C6-4F1F-A9CF-7067A4DCF399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88EF71C5-4F83-0505-3E35-C6148FF4C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D071293-36C5-693D-DF56-CFAFE5232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B4760-703B-4052-8C04-72412A6C24B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08369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F64152F0-B549-77C3-B182-62706DA7A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38B4-261D-485C-BB83-2DECA6DFA8BC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5D974E71-1F4E-954D-BE5F-6A2917624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569183CC-5E06-79AE-3D10-186853B3A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0D2BB-2DFC-4412-B6DC-3642FBDCEBB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5564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nadpis 1">
            <a:extLst>
              <a:ext uri="{FF2B5EF4-FFF2-40B4-BE49-F238E27FC236}">
                <a16:creationId xmlns:a16="http://schemas.microsoft.com/office/drawing/2014/main" id="{B8C7E30D-4822-A800-976D-E8B0BB7C73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text 2">
            <a:extLst>
              <a:ext uri="{FF2B5EF4-FFF2-40B4-BE49-F238E27FC236}">
                <a16:creationId xmlns:a16="http://schemas.microsoft.com/office/drawing/2014/main" id="{E9BB1A96-4FBF-1E38-1874-3B7CFE643C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Po kliknutí můžete upravovat styly textu v předloze.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9C324D-7804-F97D-8181-531683949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4C0530-4C43-4F15-9785-F5E3B94EB2BC}" type="datetimeFigureOut">
              <a:rPr lang="cs-CZ"/>
              <a:pPr>
                <a:defRPr/>
              </a:pPr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3D356E-E94E-5227-C76E-D34164AA1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1C7814-64FA-36CC-FE75-640276BE6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57861CA-A7C2-423D-965B-2FE5934E927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adprace.cz/app/npo-digi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mailto:zamestnanost.npo@mpsv.cz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npo@mpsv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npo@mpsv.cz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2">
            <a:extLst>
              <a:ext uri="{FF2B5EF4-FFF2-40B4-BE49-F238E27FC236}">
                <a16:creationId xmlns:a16="http://schemas.microsoft.com/office/drawing/2014/main" id="{18FEF6F4-207D-C853-1A36-FB4E1E6AC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ovéPole 8">
            <a:extLst>
              <a:ext uri="{FF2B5EF4-FFF2-40B4-BE49-F238E27FC236}">
                <a16:creationId xmlns:a16="http://schemas.microsoft.com/office/drawing/2014/main" id="{8A8A0533-CE63-11AD-1235-A627B7F71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49" y="1055688"/>
            <a:ext cx="7330553" cy="40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4300" dirty="0">
                <a:latin typeface="Arial Black" panose="020B0A04020102020204" pitchFamily="34" charset="0"/>
                <a:cs typeface="Arial" panose="020B0604020202020204" pitchFamily="34" charset="0"/>
              </a:rPr>
              <a:t>Moderní veřejná správa</a:t>
            </a:r>
            <a:endParaRPr lang="cs-CZ" altLang="cs-CZ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Poppins"/>
            </a:endParaRPr>
          </a:p>
          <a:p>
            <a:pPr>
              <a:buNone/>
            </a:pPr>
            <a:r>
              <a:rPr lang="cs-CZ" sz="3200" b="1" dirty="0">
                <a:solidFill>
                  <a:schemeClr val="accent5">
                    <a:lumMod val="50000"/>
                  </a:schemeClr>
                </a:solidFill>
                <a:latin typeface="Poppins"/>
              </a:rPr>
              <a:t>MPSV </a:t>
            </a:r>
          </a:p>
          <a:p>
            <a:pPr>
              <a:buNone/>
            </a:pPr>
            <a:r>
              <a:rPr lang="cs-CZ" sz="3200" b="1" dirty="0">
                <a:solidFill>
                  <a:schemeClr val="accent5">
                    <a:lumMod val="50000"/>
                  </a:schemeClr>
                </a:solidFill>
                <a:latin typeface="Poppins"/>
              </a:rPr>
              <a:t>Dotační příležitosti v sociální oblasti</a:t>
            </a:r>
            <a:r>
              <a:rPr lang="cs-CZ" sz="3200" b="1" dirty="0">
                <a:solidFill>
                  <a:srgbClr val="000000"/>
                </a:solidFill>
                <a:latin typeface="Poppins"/>
              </a:rPr>
              <a:t>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Poppins" panose="020B0502040204020203" pitchFamily="2" charset="-18"/>
            </a:endParaRPr>
          </a:p>
        </p:txBody>
      </p:sp>
      <p:sp>
        <p:nvSpPr>
          <p:cNvPr id="3076" name="TextovéPole 9">
            <a:extLst>
              <a:ext uri="{FF2B5EF4-FFF2-40B4-BE49-F238E27FC236}">
                <a16:creationId xmlns:a16="http://schemas.microsoft.com/office/drawing/2014/main" id="{89D0E186-FDA7-A978-3634-4EEBAD690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" y="3879850"/>
            <a:ext cx="48514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7" name="TextovéPole 8">
            <a:extLst>
              <a:ext uri="{FF2B5EF4-FFF2-40B4-BE49-F238E27FC236}">
                <a16:creationId xmlns:a16="http://schemas.microsoft.com/office/drawing/2014/main" id="{68C24D34-56E2-A6B7-49E0-EBF189862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48" y="6386649"/>
            <a:ext cx="23447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5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www.mpsv.cz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FE3CF76-3A84-40E3-F75D-EFB521343BE9}"/>
              </a:ext>
            </a:extLst>
          </p:cNvPr>
          <p:cNvSpPr txBox="1"/>
          <p:nvPr/>
        </p:nvSpPr>
        <p:spPr>
          <a:xfrm>
            <a:off x="806448" y="4514242"/>
            <a:ext cx="473404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6. listopadu 2024</a:t>
            </a:r>
          </a:p>
          <a:p>
            <a:pPr>
              <a:lnSpc>
                <a:spcPct val="150000"/>
              </a:lnSpc>
            </a:pPr>
            <a:r>
              <a:rPr lang="cs-CZ" sz="2000" b="1">
                <a:latin typeface="Arial" panose="020B0604020202020204" pitchFamily="34" charset="0"/>
                <a:cs typeface="Arial" panose="020B0604020202020204" pitchFamily="34" charset="0"/>
              </a:rPr>
              <a:t>Olomouc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BB53B-138E-461C-2E93-D2E1F7C7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6750"/>
            <a:ext cx="10515600" cy="567139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latin typeface="+mn-lt"/>
                <a:ea typeface="+mn-ea"/>
                <a:cs typeface="Arial" panose="020B0604020202020204" pitchFamily="34" charset="0"/>
              </a:rPr>
              <a:t>Podpora zaměstnávání znevýhodněných osob - výzva č. 86 OPZ+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B56EB3-978D-0527-09F6-27A0A6F4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22" y="1416726"/>
            <a:ext cx="11190639" cy="5038647"/>
          </a:xfrm>
        </p:spPr>
        <p:txBody>
          <a:bodyPr>
            <a:normAutofit fontScale="700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2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  <a:cs typeface="Arial" panose="020B0604020202020204" pitchFamily="34" charset="0"/>
              </a:rPr>
              <a:t>Cíl výzvy: </a:t>
            </a:r>
            <a:r>
              <a:rPr kumimoji="0" lang="cs-CZ" altLang="cs-CZ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podpořit zaměstnanost znevýhodněných skupin osob na trhu práce a zvýšit jejich dovednosti a kompetence zlepšující jejich budoucí uplatnitelnost.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altLang="cs-CZ" sz="29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2900" b="1" dirty="0">
                <a:solidFill>
                  <a:srgbClr val="000000"/>
                </a:solidFill>
                <a:cs typeface="Arial" panose="020B0604020202020204" pitchFamily="34" charset="0"/>
              </a:rPr>
              <a:t>Žadatelé: </a:t>
            </a:r>
            <a:r>
              <a:rPr lang="cs-CZ" altLang="cs-CZ" sz="2900" dirty="0">
                <a:cs typeface="Arial" panose="020B0604020202020204" pitchFamily="34" charset="0"/>
              </a:rPr>
              <a:t>nestátní neziskové organizace, vzdělávací a poradenské organizace, </a:t>
            </a:r>
            <a:r>
              <a:rPr lang="cs-CZ" altLang="cs-CZ" sz="2900" u="sng" dirty="0">
                <a:cs typeface="Arial" panose="020B0604020202020204" pitchFamily="34" charset="0"/>
              </a:rPr>
              <a:t>obce, dobrovolné svazky obcí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cs-CZ" altLang="cs-CZ" sz="29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altLang="cs-CZ" sz="2900" b="1" dirty="0">
                <a:ea typeface="Calibri" panose="020F0502020204030204" pitchFamily="34" charset="0"/>
                <a:cs typeface="Arial" panose="020B0604020202020204" pitchFamily="34" charset="0"/>
              </a:rPr>
              <a:t>Podporované aktivity:</a:t>
            </a:r>
          </a:p>
          <a:p>
            <a:pPr lvl="1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cs-CZ" altLang="cs-CZ" sz="2900" dirty="0">
                <a:cs typeface="Arial" panose="020B0604020202020204" pitchFamily="34" charset="0"/>
              </a:rPr>
              <a:t>Individuální a specializované poradenství, motivační aktivity.</a:t>
            </a:r>
          </a:p>
          <a:p>
            <a:pPr lvl="1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cs-CZ" altLang="cs-CZ" sz="2900" dirty="0">
                <a:cs typeface="Arial" panose="020B0604020202020204" pitchFamily="34" charset="0"/>
              </a:rPr>
              <a:t>Vzdělávání – rekvalifikace, další odborné vzdělávání, měkké dovednosti, kurzy pro návrat do studia, profesní kvalifikační zkoušky.</a:t>
            </a:r>
          </a:p>
          <a:p>
            <a:pPr lvl="1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cs-CZ" altLang="cs-CZ" sz="2900" dirty="0">
                <a:cs typeface="Arial" panose="020B0604020202020204" pitchFamily="34" charset="0"/>
              </a:rPr>
              <a:t>Praxe, tréninky, zaměstnávání, zprostředkování zaměstnání – podporované zaměstnávání (</a:t>
            </a:r>
            <a:r>
              <a:rPr lang="cs-CZ" altLang="cs-CZ" sz="2900" u="sng" dirty="0">
                <a:cs typeface="Arial" panose="020B0604020202020204" pitchFamily="34" charset="0"/>
              </a:rPr>
              <a:t>pracovní místa á la veřejně prospěšné práce však nelze podporovat mzdovými příspěvky</a:t>
            </a:r>
            <a:r>
              <a:rPr lang="cs-CZ" altLang="cs-CZ" sz="2900" dirty="0">
                <a:cs typeface="Arial" panose="020B0604020202020204" pitchFamily="34" charset="0"/>
              </a:rPr>
              <a:t>, VPP nelze z OPZ+ podporovat).</a:t>
            </a:r>
          </a:p>
          <a:p>
            <a:pPr marR="0" lvl="0" indent="0" algn="just" fontAlgn="base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cs-CZ" altLang="cs-CZ" sz="2900" u="sng" dirty="0"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Spolufinancování pro obce a dobrovolné svazky obcí: </a:t>
            </a:r>
            <a:r>
              <a:rPr kumimoji="0" lang="cs-CZ" altLang="cs-CZ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10 % (obce do 3 000 obyvatel)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29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						   </a:t>
            </a:r>
            <a:r>
              <a:rPr kumimoji="0" lang="cs-CZ" altLang="cs-CZ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15 % (obce nad 3 000 obyvatel)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2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2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  <a:cs typeface="Arial" panose="020B0604020202020204" pitchFamily="34" charset="0"/>
              </a:rPr>
              <a:t>Program OPZ+, Priorita P1, plánované datum vyhlášení: červenec 2025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2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  <a:cs typeface="Arial" panose="020B0604020202020204" pitchFamily="34" charset="0"/>
              </a:rPr>
              <a:t>Finanční alokace: 350 mil. Kč</a:t>
            </a: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932D147A-B1CC-865A-50B5-D95A06842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3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A0228D-904F-0B43-13BC-B78F72D67F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4783" y="5974473"/>
            <a:ext cx="2849114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89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BB53B-138E-461C-2E93-D2E1F7C7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6602"/>
            <a:ext cx="10515600" cy="18728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Podnikové vzdělávání zaměstnanců v oblasti digitálních dovedností informačních technologií</a:t>
            </a:r>
            <a:br>
              <a:rPr kumimoji="0" lang="cs-CZ" altLang="cs-CZ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Podnikové vzdělávání zaměstnanců v oblasti</a:t>
            </a:r>
            <a:endParaRPr lang="cs-CZ" sz="28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B56EB3-978D-0527-09F6-27A0A6F4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22" y="1749232"/>
            <a:ext cx="11190639" cy="4706141"/>
          </a:xfrm>
        </p:spPr>
        <p:txBody>
          <a:bodyPr>
            <a:normAutofit fontScale="85000" lnSpcReduction="20000"/>
          </a:bodyPr>
          <a:lstStyle/>
          <a:p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Alokace: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2,14 mld. Kč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Příjem žádostí: přes aplikaci ÚP ČR 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https://www.uradprace.cz/app/npo-digi/</a:t>
            </a:r>
            <a:endParaRPr lang="cs-CZ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</a:rPr>
              <a:t>Podporované aktivity: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</a:rPr>
              <a:t> - kurzy dalšího vzdělávání a rekvalifikace v IT a oblasti Průmyslu 4.0 + mzdový příspěvek.</a:t>
            </a:r>
          </a:p>
          <a:p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</a:rPr>
              <a:t>Žadatelé: zaměstnavatelé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</a:rPr>
              <a:t> (podniky, NNO, </a:t>
            </a:r>
            <a:r>
              <a:rPr lang="cs-CZ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obce, kraje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</a:rPr>
              <a:t>, komory, svazy, atd.) a </a:t>
            </a:r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</a:rPr>
              <a:t>OSVČ</a:t>
            </a:r>
          </a:p>
          <a:p>
            <a:pPr>
              <a:spcAft>
                <a:spcPts val="600"/>
              </a:spcAft>
            </a:pP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Další informace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dotace na vzdělávání + mzdový příspěvek v rozsahu min. 16 – 80 hod. 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</a:rPr>
              <a:t>(maximální podpora ve výši 42 888,80 Kč).</a:t>
            </a:r>
            <a:endParaRPr lang="cs-CZ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Zjednodušené vykazování 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(jednotkový náklad na </a:t>
            </a:r>
            <a:r>
              <a:rPr lang="cs-CZ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osobohodinu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vzdělávání - 263,98 Kč; mzdový příspěvek na </a:t>
            </a:r>
            <a:r>
              <a:rPr lang="cs-CZ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osobohodinu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- 272,13 Kč) </a:t>
            </a:r>
            <a:endParaRPr lang="cs-CZ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cs-CZ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Kontakty pro další dotazy: </a:t>
            </a:r>
            <a:r>
              <a:rPr lang="cs-CZ" sz="2800" b="1" dirty="0" err="1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zamestnanost.npo</a:t>
            </a:r>
            <a:r>
              <a:rPr lang="en-GB" sz="2800" b="1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@mpsv.cz</a:t>
            </a:r>
            <a:endParaRPr lang="cs-CZ" sz="2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440000" indent="0">
              <a:spcBef>
                <a:spcPts val="0"/>
              </a:spcBef>
              <a:buNone/>
            </a:pPr>
            <a:r>
              <a:rPr lang="cs-CZ" sz="3600" b="1" dirty="0"/>
              <a:t>Ing. Lucie </a:t>
            </a:r>
            <a:r>
              <a:rPr lang="cs-CZ" sz="3600" b="1" dirty="0" err="1"/>
              <a:t>Tallerová</a:t>
            </a:r>
            <a:r>
              <a:rPr lang="cs-CZ" sz="3600" b="1" dirty="0"/>
              <a:t>: + 420 778 541 910</a:t>
            </a:r>
          </a:p>
          <a:p>
            <a:pPr marL="1440000" indent="0">
              <a:spcBef>
                <a:spcPts val="0"/>
              </a:spcBef>
              <a:buNone/>
            </a:pPr>
            <a:r>
              <a:rPr lang="cs-CZ" sz="3600" b="1" dirty="0"/>
              <a:t>Ing. Martina Pěluchová: + 420 773 279 685</a:t>
            </a:r>
            <a:endParaRPr lang="cs-CZ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932D147A-B1CC-865A-50B5-D95A06842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3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A0228D-904F-0B43-13BC-B78F72D67F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4783" y="5974473"/>
            <a:ext cx="2849114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93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BB53B-138E-461C-2E93-D2E1F7C7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6750"/>
            <a:ext cx="10515600" cy="567139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Podpora školního stravování z OPZ+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B56EB3-978D-0527-09F6-27A0A6F4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22" y="1416726"/>
            <a:ext cx="11190639" cy="5038647"/>
          </a:xfrm>
        </p:spPr>
        <p:txBody>
          <a:bodyPr>
            <a:normAutofit lnSpcReduction="10000"/>
          </a:bodyPr>
          <a:lstStyle/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Číslo výzvy: </a:t>
            </a:r>
            <a:r>
              <a:rPr lang="cs-CZ" sz="2200" dirty="0"/>
              <a:t>03_25_081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Název výzvy: </a:t>
            </a: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Potravinová pomoc dětem v sociální nouzi (2)</a:t>
            </a:r>
            <a:r>
              <a:rPr lang="cs-CZ" sz="2200" b="0" i="0" u="none" strike="noStrike" baseline="0" dirty="0">
                <a:solidFill>
                  <a:schemeClr val="accent1"/>
                </a:solidFill>
                <a:latin typeface="Arial" panose="020B0604020202020204" pitchFamily="34" charset="0"/>
              </a:rPr>
              <a:t> 	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Určení výzvy: </a:t>
            </a:r>
            <a:r>
              <a:rPr lang="cs-CZ" sz="2200" dirty="0"/>
              <a:t>Uzavřená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Datum vyhlášení:  </a:t>
            </a:r>
            <a:r>
              <a:rPr lang="cs-CZ" sz="2200" dirty="0"/>
              <a:t>6. ledna 2025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Datum ukončení příjmu žádostí o podporu: </a:t>
            </a:r>
            <a:r>
              <a:rPr lang="cs-CZ" sz="2200" dirty="0"/>
              <a:t>11. ledna 2027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Maximální délka projektu: </a:t>
            </a:r>
            <a:r>
              <a:rPr lang="cs-CZ" sz="2200" dirty="0">
                <a:solidFill>
                  <a:schemeClr val="accent1"/>
                </a:solidFill>
                <a:latin typeface="Arial" panose="020B0604020202020204" pitchFamily="34" charset="0"/>
              </a:rPr>
              <a:t>12 měsíců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Oprávněni žadatelé: </a:t>
            </a:r>
            <a:r>
              <a:rPr lang="cs-CZ" sz="2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kraje včetně hlavního města Prahy.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Typ projektu:</a:t>
            </a:r>
            <a:r>
              <a:rPr lang="cs-CZ" sz="2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zjednodušený projekt</a:t>
            </a:r>
            <a:endParaRPr lang="cs-CZ" sz="2200" b="1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Priorita: </a:t>
            </a: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4</a:t>
            </a:r>
            <a:r>
              <a:rPr lang="cs-CZ" sz="2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Materiální pomoc nejchudším osobám</a:t>
            </a:r>
            <a:endParaRPr lang="cs-CZ" sz="22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200" b="1" dirty="0"/>
              <a:t>Specifický cíl:  4.1 </a:t>
            </a:r>
            <a:r>
              <a:rPr lang="cs-CZ" sz="22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Řešit materiální deprivaci poskytnutím potravinové nebo základní materiální pomoci nejchudším osobám, včetně dětí, a zajistit doprovodná opatření na podporu jejich sociálního začleňování</a:t>
            </a:r>
            <a:r>
              <a:rPr lang="cs-CZ" sz="2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932D147A-B1CC-865A-50B5-D95A06842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3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A0228D-904F-0B43-13BC-B78F72D67F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4783" y="5974473"/>
            <a:ext cx="2849114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9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BB53B-138E-461C-2E93-D2E1F7C7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6750"/>
            <a:ext cx="10515600" cy="567139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Podpora školního stravování z OPZ+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B56EB3-978D-0527-09F6-27A0A6F4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22" y="1416726"/>
            <a:ext cx="11190639" cy="5038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VĚCNÉ ZAMĚŘENÍ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Výzva je zaměřena na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podporu zajištění školního stravování dětí.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Výzva vymezuje podporované aktivity,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ke kterým jsou stanoveny jednotkové náklady.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zajištění dostupnosti školního stravování:</a:t>
            </a:r>
          </a:p>
          <a:p>
            <a:pPr lv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mateřské školy </a:t>
            </a:r>
          </a:p>
          <a:p>
            <a:pPr lv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školy (včetně škol speciálních)</a:t>
            </a:r>
          </a:p>
          <a:p>
            <a:pPr lv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střední školy  (pouze ekvivalent 2. st. základních škol)</a:t>
            </a:r>
            <a:endParaRPr lang="cs-CZ" sz="1800" dirty="0">
              <a:solidFill>
                <a:schemeClr val="accent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Jednotlivým školám, popř. školským zařízením je podpora poskytována prostřednictvím krajů/hl. m. Prahy</a:t>
            </a:r>
            <a:endParaRPr lang="cs-CZ" sz="1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932D147A-B1CC-865A-50B5-D95A06842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3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A0228D-904F-0B43-13BC-B78F72D67F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4783" y="5974473"/>
            <a:ext cx="2849114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99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09600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Číslo výzvy: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03_22_003 – Zajištění dostupnosti sociálních služeb</a:t>
            </a:r>
            <a:r>
              <a:rPr lang="cs-CZ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Určení výzvy: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Uzavřená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Datum vyhlášení: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17. června 2022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Datum ukončení příjmu žádostí o podporu: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30. října 2026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Maximální délka projektu: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48 měsíců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Oprávněni žadatelé: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kraje včetně hlavního města Prahy.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Partnerství: 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není umožněno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 projektu: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zjednodušený projekt</a:t>
            </a:r>
          </a:p>
          <a:p>
            <a:pPr marL="342900" lvl="1" indent="-342900" algn="l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Alokace výzvy: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6,6 mld. Kč, která je rozdělena na jednotlivé kraje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849086" y="797584"/>
            <a:ext cx="11432540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cs-CZ" sz="2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Zajištění dostupnosti sociálních služeb</a:t>
            </a:r>
          </a:p>
        </p:txBody>
      </p:sp>
    </p:spTree>
    <p:extLst>
      <p:ext uri="{BB962C8B-B14F-4D97-AF65-F5344CB8AC3E}">
        <p14:creationId xmlns:p14="http://schemas.microsoft.com/office/powerpoint/2010/main" val="1360253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85035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</a:rPr>
              <a:t>Dílčí alokace pro kraje:</a:t>
            </a:r>
          </a:p>
          <a:p>
            <a:pPr algn="l"/>
            <a:endParaRPr lang="cs-CZ" sz="20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666750"/>
            <a:ext cx="11432540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cs-CZ" sz="2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Zajištění dostupnosti sociálních služeb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4BCDAFD-AF5C-DEC7-E299-2F3462404FA4}"/>
              </a:ext>
            </a:extLst>
          </p:cNvPr>
          <p:cNvGraphicFramePr>
            <a:graphicFrameLocks noGrp="1"/>
          </p:cNvGraphicFramePr>
          <p:nvPr/>
        </p:nvGraphicFramePr>
        <p:xfrm>
          <a:off x="1219201" y="1828800"/>
          <a:ext cx="8164287" cy="45611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5036">
                  <a:extLst>
                    <a:ext uri="{9D8B030D-6E8A-4147-A177-3AD203B41FA5}">
                      <a16:colId xmlns:a16="http://schemas.microsoft.com/office/drawing/2014/main" val="556169403"/>
                    </a:ext>
                  </a:extLst>
                </a:gridCol>
                <a:gridCol w="1427324">
                  <a:extLst>
                    <a:ext uri="{9D8B030D-6E8A-4147-A177-3AD203B41FA5}">
                      <a16:colId xmlns:a16="http://schemas.microsoft.com/office/drawing/2014/main" val="2451975209"/>
                    </a:ext>
                  </a:extLst>
                </a:gridCol>
                <a:gridCol w="2007767">
                  <a:extLst>
                    <a:ext uri="{9D8B030D-6E8A-4147-A177-3AD203B41FA5}">
                      <a16:colId xmlns:a16="http://schemas.microsoft.com/office/drawing/2014/main" val="3347517366"/>
                    </a:ext>
                  </a:extLst>
                </a:gridCol>
                <a:gridCol w="2864160">
                  <a:extLst>
                    <a:ext uri="{9D8B030D-6E8A-4147-A177-3AD203B41FA5}">
                      <a16:colId xmlns:a16="http://schemas.microsoft.com/office/drawing/2014/main" val="3845352145"/>
                    </a:ext>
                  </a:extLst>
                </a:gridCol>
              </a:tblGrid>
              <a:tr h="8800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Kraj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000" u="none" strike="noStrike">
                          <a:effectLst/>
                        </a:rPr>
                        <a:t>Dílčí alokace dle výzvy celkem 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000" u="none" strike="noStrike">
                          <a:effectLst/>
                        </a:rPr>
                        <a:t>Dosud schválená dotace CELKEM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000" u="sng" strike="noStrike">
                          <a:effectLst/>
                        </a:rPr>
                        <a:t>Zůstatek dílčí alokace</a:t>
                      </a:r>
                      <a:r>
                        <a:rPr lang="cs-CZ" sz="1000" u="none" strike="noStrike">
                          <a:effectLst/>
                        </a:rPr>
                        <a:t> pro realizaci dalších projektů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717219842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Hlavní město Praha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547 777 000,00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547 716 720,00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60 280,00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97941495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Jihočeský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422 426 000,00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274 378 140,00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148 047 860,00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2641901828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Jihomoravský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554 758 000,00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353 434 656,36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201 323 343,64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3135891189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Královéhradecký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337 644 000,00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337 407 955,25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236 044,75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127281735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Karlovarský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204 371 000,00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204 326 168,16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44 831,84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3019961154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Liberecký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256 594 000,00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252 372 366,00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4 221 634,00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2438210790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Moravskoslezský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760 253 000,00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760 242 302,00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10 698,00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1329518467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Olomoucký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549 234 000,00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525 637 080,00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23 596 920,00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746542824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Plzeňský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295 258 000,00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295 257 435,24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564,76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4293934314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Pardubický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351 904 000,00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240 470 118,00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111 433 882,00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3307815639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Středočeský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754 404 000,00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572 146 428,00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182 257 572,00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2041515993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Ústecký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582 600 000,00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582 597 503,85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2 496,15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3433101507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Vysočina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536 146 000,00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469 830 352,00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66 315 648,00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3137576221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Zlínský kraj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446 631 000,00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446 413 606,56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217 393,44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988044970"/>
                  </a:ext>
                </a:extLst>
              </a:tr>
              <a:tr h="245403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CELKEM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6 600 000 000,00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5 862 230 831,42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737 769 168,58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95250" marT="6350" marB="0" anchor="ctr"/>
                </a:tc>
                <a:extLst>
                  <a:ext uri="{0D108BD9-81ED-4DB2-BD59-A6C34878D82A}">
                    <a16:rowId xmlns:a16="http://schemas.microsoft.com/office/drawing/2014/main" val="1218119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767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966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 Výzva umožňuje podporu 7 druhů sociálních služeb, ke kterým jsou stanoveny jednotkové náklady.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Hodnota jednotkového nákladu tzv. jednotka je u pobytových sociálních služeb – lůžko/měsíc, u      ambulantních a terénních sociálních služeb – úvazek/měsíc.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 Každý vybraný druh sociální služby představuje samostatnou aktivitu. </a:t>
            </a:r>
            <a:endParaRPr lang="cs-CZ" sz="1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 Podpora projektů zaměřených na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zajištění dostupnosti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na rozvoj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níže uvedených druhů sociálních      služeb: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azylové domy 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domy na půl cesty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podpora samostatného bydlení 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sociálně terapeutické dílny 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sociální rehabilitace mimo pobytovou formu 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osobní asistence 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intervenční centra </a:t>
            </a:r>
          </a:p>
          <a:p>
            <a:pPr lvl="1" algn="l"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666750"/>
            <a:ext cx="11432540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cs-CZ" sz="2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Zajištění dostupnosti sociálních služeb</a:t>
            </a:r>
          </a:p>
        </p:txBody>
      </p:sp>
    </p:spTree>
    <p:extLst>
      <p:ext uri="{BB962C8B-B14F-4D97-AF65-F5344CB8AC3E}">
        <p14:creationId xmlns:p14="http://schemas.microsoft.com/office/powerpoint/2010/main" val="1078396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300833"/>
            <a:ext cx="10972800" cy="519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NPO</a:t>
            </a:r>
          </a:p>
          <a:p>
            <a:pPr algn="l"/>
            <a:r>
              <a:rPr lang="cs-CZ" b="1" dirty="0"/>
              <a:t>Zvyšování kapacit sociálního poradenství, sociální prevence a nepobytových služeb péče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Alokace: 440 mil. Kč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Vyhlášena: listopad 2024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Cíl:  podpořit navýšení kapacit ambulantních a terénních služeb    	 	sociální péče</a:t>
            </a:r>
          </a:p>
          <a:p>
            <a:pPr algn="l"/>
            <a:r>
              <a:rPr lang="cs-CZ" dirty="0"/>
              <a:t>           : podpořit činnost služeb sociálního poradenství a sociální prevence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Podporované aktivity:  nákup nemovitostí, včetně pozemků</a:t>
            </a:r>
          </a:p>
          <a:p>
            <a:pPr algn="l"/>
            <a:r>
              <a:rPr lang="cs-CZ" dirty="0"/>
              <a:t>     výstavba, rekonstrukce a úpravy zařízení a zázemí pro  poskytování sociálních služeb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66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NPO</a:t>
            </a:r>
          </a:p>
          <a:p>
            <a:pPr algn="l"/>
            <a:r>
              <a:rPr lang="cs-CZ" b="1" dirty="0"/>
              <a:t>Modernizace a rozvoj pobytových služeb sociální péče II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Alokace výzvy : 440 mil. Kč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Vyhlášena : listopad 2024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Cíl:  podpořit vznik nebo navýšení kapacity pobytových zařízení sociálních služeb, jejichž klienti jsou zcela odkázáni na pomoc nebo na dlouhodobou intenzivní péči.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Podporované aktivity:  nákup nemovitostí, včetně pozemků</a:t>
            </a:r>
          </a:p>
          <a:p>
            <a:pPr algn="l"/>
            <a:r>
              <a:rPr lang="cs-CZ" dirty="0"/>
              <a:t>     výstavba, rekonstrukce a úpravy zařízení a zázemí pro  poskytování sociálních služeb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017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666750"/>
            <a:ext cx="11432540" cy="10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cs-CZ" sz="3200" b="1" dirty="0"/>
              <a:t>Rozvoj a modernizace služeb komunitního typu pro ohrožené děti – bytové jednotky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96686" y="1718631"/>
            <a:ext cx="10972800" cy="477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cs-CZ" sz="1800" b="1" dirty="0"/>
              <a:t>Alokace:</a:t>
            </a:r>
            <a:r>
              <a:rPr lang="cs-CZ" sz="1800" dirty="0"/>
              <a:t> </a:t>
            </a:r>
            <a:r>
              <a:rPr lang="cs-CZ" sz="1800" b="1" dirty="0"/>
              <a:t>469,6 mil. Kč </a:t>
            </a:r>
          </a:p>
          <a:p>
            <a:pPr algn="l">
              <a:spcBef>
                <a:spcPts val="0"/>
              </a:spcBef>
            </a:pPr>
            <a:r>
              <a:rPr lang="cs-CZ" sz="1800" b="1" dirty="0"/>
              <a:t>Příjem žádostí: do 31</a:t>
            </a:r>
            <a:r>
              <a:rPr lang="nb-NO" sz="1800" b="1" dirty="0"/>
              <a:t>.</a:t>
            </a:r>
            <a:r>
              <a:rPr lang="cs-CZ" sz="1800" b="1" dirty="0"/>
              <a:t>12</a:t>
            </a:r>
            <a:r>
              <a:rPr lang="nb-NO" sz="1800" b="1" dirty="0"/>
              <a:t>. 2024 </a:t>
            </a:r>
            <a:r>
              <a:rPr lang="cs-CZ" sz="1800" b="1" dirty="0"/>
              <a:t>do</a:t>
            </a:r>
            <a:r>
              <a:rPr lang="nb-NO" sz="1800" b="1" dirty="0"/>
              <a:t> 16:00 hod</a:t>
            </a:r>
            <a:r>
              <a:rPr lang="cs-CZ" sz="1800" b="1" dirty="0"/>
              <a:t>.</a:t>
            </a:r>
            <a:endParaRPr lang="cs-CZ" sz="1800" dirty="0"/>
          </a:p>
          <a:p>
            <a:pPr algn="l">
              <a:spcBef>
                <a:spcPts val="0"/>
              </a:spcBef>
            </a:pPr>
            <a:r>
              <a:rPr lang="cs-CZ" sz="1800" b="1" dirty="0"/>
              <a:t>Podporované aktivity: </a:t>
            </a:r>
            <a:r>
              <a:rPr lang="cs-CZ" sz="1800" dirty="0"/>
              <a:t>Rozvoj a modernizace služeb </a:t>
            </a:r>
            <a:r>
              <a:rPr lang="cs-CZ" sz="1800" b="1" dirty="0"/>
              <a:t>pro ohrožené děti </a:t>
            </a:r>
            <a:r>
              <a:rPr lang="cs-CZ" sz="1800" dirty="0"/>
              <a:t>za účelem </a:t>
            </a:r>
            <a:r>
              <a:rPr lang="cs-CZ" sz="1800" b="1" dirty="0"/>
              <a:t>podpory jejich deinstitucionalizace:</a:t>
            </a:r>
          </a:p>
          <a:p>
            <a:pPr marL="612000" algn="l">
              <a:spcBef>
                <a:spcPts val="0"/>
              </a:spcBef>
            </a:pPr>
            <a:r>
              <a:rPr lang="cs-CZ" sz="1800" dirty="0"/>
              <a:t>- nákup bytových jednotek;</a:t>
            </a:r>
          </a:p>
          <a:p>
            <a:pPr marL="612000" algn="l">
              <a:spcBef>
                <a:spcPts val="0"/>
              </a:spcBef>
            </a:pPr>
            <a:r>
              <a:rPr lang="cs-CZ" sz="1800" dirty="0"/>
              <a:t>- stavební úpravy vnitřních prostor nakupované bytové jednotky.</a:t>
            </a:r>
          </a:p>
          <a:p>
            <a:pPr algn="l"/>
            <a:r>
              <a:rPr lang="cs-CZ" sz="1800" b="1" dirty="0"/>
              <a:t>Podporované služby: </a:t>
            </a:r>
            <a:r>
              <a:rPr lang="cs-CZ" sz="1800" dirty="0"/>
              <a:t>dětské domovy, dětské domovy se školou, diagnostické ústavy, výchovné ústavy, domovy pro osoby se zdravotním postižením, zařízení pro děti vyžadující okamžitou pomoc</a:t>
            </a:r>
          </a:p>
          <a:p>
            <a:pPr algn="l"/>
            <a:r>
              <a:rPr lang="cs-CZ" sz="1800" b="1" dirty="0"/>
              <a:t>Žadatelé:</a:t>
            </a:r>
            <a:r>
              <a:rPr lang="cs-CZ" sz="1800" dirty="0"/>
              <a:t> Veřejný sektor (ÚSC a jejich PO, OSS a jejich PO, </a:t>
            </a:r>
            <a:r>
              <a:rPr lang="cs-CZ" sz="1800" dirty="0" err="1"/>
              <a:t>dobr</a:t>
            </a:r>
            <a:r>
              <a:rPr lang="cs-CZ" sz="1800" dirty="0"/>
              <a:t>. svazky obcí)</a:t>
            </a:r>
          </a:p>
          <a:p>
            <a:pPr algn="l"/>
            <a:r>
              <a:rPr lang="cs-CZ" sz="1800" b="1" dirty="0"/>
              <a:t>Další informace: dotace od 0,5</a:t>
            </a:r>
            <a:r>
              <a:rPr lang="pt-BR" sz="1800" b="1" dirty="0"/>
              <a:t> mil. – </a:t>
            </a:r>
            <a:r>
              <a:rPr lang="cs-CZ" sz="1800" b="1" dirty="0"/>
              <a:t>80</a:t>
            </a:r>
            <a:r>
              <a:rPr lang="pt-BR" sz="1800" b="1" dirty="0"/>
              <a:t> mil. Kč bez DPH</a:t>
            </a:r>
            <a:r>
              <a:rPr lang="cs-CZ" sz="1800" b="1" dirty="0"/>
              <a:t> (max. dotace na pořízení a úpravy 1 m</a:t>
            </a:r>
            <a:r>
              <a:rPr lang="cs-CZ" sz="1800" b="1" baseline="30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cs-CZ" sz="1800" b="1" dirty="0"/>
              <a:t> pořizovaného bytu </a:t>
            </a:r>
            <a:r>
              <a:rPr lang="pl-PL" sz="1800" b="1" dirty="0"/>
              <a:t>84 000 Kč bez DPH)</a:t>
            </a:r>
            <a:r>
              <a:rPr lang="cs-CZ" sz="1800" b="1" dirty="0"/>
              <a:t>,</a:t>
            </a:r>
            <a:r>
              <a:rPr lang="cs-CZ" sz="1800" dirty="0"/>
              <a:t> </a:t>
            </a:r>
            <a:r>
              <a:rPr lang="cs-CZ" sz="1800" b="1" dirty="0"/>
              <a:t>100% dotace, </a:t>
            </a:r>
            <a:r>
              <a:rPr lang="cs-CZ" sz="1800" dirty="0"/>
              <a:t>udržitelnost 10 let</a:t>
            </a:r>
          </a:p>
          <a:p>
            <a:pPr algn="l">
              <a:spcBef>
                <a:spcPts val="1200"/>
              </a:spcBef>
              <a:spcAft>
                <a:spcPts val="600"/>
              </a:spcAft>
            </a:pPr>
            <a:r>
              <a:rPr lang="cs-CZ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Kontakty pro další dotazy: </a:t>
            </a:r>
            <a:r>
              <a:rPr lang="en-GB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1800" b="1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npo@mpsv.cz</a:t>
            </a: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584000" algn="l">
              <a:spcBef>
                <a:spcPts val="0"/>
              </a:spcBef>
            </a:pPr>
            <a:r>
              <a:rPr lang="sv-SE" sz="1800" b="1" dirty="0"/>
              <a:t>Ing. Jana Knížová, tel.: </a:t>
            </a:r>
            <a:r>
              <a:rPr lang="cs-CZ" sz="1800" b="1" dirty="0"/>
              <a:t>+ 420 </a:t>
            </a:r>
            <a:r>
              <a:rPr lang="sv-SE" sz="1800" b="1" dirty="0"/>
              <a:t>950 194 055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73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ovéPole 8">
            <a:extLst>
              <a:ext uri="{FF2B5EF4-FFF2-40B4-BE49-F238E27FC236}">
                <a16:creationId xmlns:a16="http://schemas.microsoft.com/office/drawing/2014/main" id="{BC5532B7-360F-6E6A-EA63-B0E2EB31E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256" y="804366"/>
            <a:ext cx="121085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Financování sociálních služeb</a:t>
            </a:r>
            <a:endParaRPr lang="cs-CZ" altLang="cs-CZ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cs-CZ" altLang="cs-CZ" sz="1000" dirty="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Zástupný obsah 2">
            <a:extLst>
              <a:ext uri="{FF2B5EF4-FFF2-40B4-BE49-F238E27FC236}">
                <a16:creationId xmlns:a16="http://schemas.microsoft.com/office/drawing/2014/main" id="{3A6501E3-D5B7-1B79-332D-8291B3FCCF96}"/>
              </a:ext>
            </a:extLst>
          </p:cNvPr>
          <p:cNvSpPr txBox="1">
            <a:spLocks/>
          </p:cNvSpPr>
          <p:nvPr/>
        </p:nvSpPr>
        <p:spPr bwMode="auto">
          <a:xfrm>
            <a:off x="642256" y="1629924"/>
            <a:ext cx="11123024" cy="398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u="sng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Dotace ze státního rozpočtu krajům a hl. m. Praze (</a:t>
            </a:r>
            <a:r>
              <a:rPr lang="cs-CZ" sz="2000" b="1" u="sng" kern="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PpA</a:t>
            </a:r>
            <a:r>
              <a:rPr lang="cs-CZ" sz="2000" b="1" u="sng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Alokace pro rok 2024: 24 900 000 000 Kč, v současné chvíli využito cca 23 670 790 210 Kč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20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Alokace pro rok 2025</a:t>
            </a: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26 007 733 456 Kč (předběžný příslib)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u="sng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Dotace ze státního rozpočtu v oblasti poskytování sociálních služeb s nadregionální </a:t>
            </a:r>
            <a:br>
              <a:rPr lang="cs-CZ" sz="2000" b="1" u="sng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000" b="1" u="sng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či celostátní působností (</a:t>
            </a:r>
            <a:r>
              <a:rPr lang="cs-CZ" sz="2000" b="1" u="sng" kern="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PpB</a:t>
            </a:r>
            <a:r>
              <a:rPr lang="cs-CZ" sz="2000" b="1" u="sng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b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Alokace pro rok 2024: 1 521 000 000 Kč, v současné chvíli využito 1 483 090 000 Kč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Alokace pro rok 2025: 1 800 000 000 Kč (předběžný příslib)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20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Předpokládaný termín vyhlášení dotačního řízení pro rok 2025</a:t>
            </a:r>
            <a:r>
              <a:rPr lang="cs-CZ" sz="2000" kern="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11/2024</a:t>
            </a:r>
            <a:endParaRPr lang="cs-CZ" sz="20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88431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900180"/>
            <a:ext cx="10972800" cy="442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cs-CZ" sz="1800" b="1" dirty="0"/>
              <a:t>Alokace:</a:t>
            </a:r>
            <a:r>
              <a:rPr lang="cs-CZ" sz="1800" dirty="0"/>
              <a:t> </a:t>
            </a:r>
            <a:r>
              <a:rPr lang="cs-CZ" sz="1800" b="1" dirty="0"/>
              <a:t>469,6 mil. Kč </a:t>
            </a:r>
            <a:r>
              <a:rPr lang="cs-CZ" sz="1800" dirty="0"/>
              <a:t>(</a:t>
            </a:r>
            <a:r>
              <a:rPr lang="cs-CZ" sz="1800" b="1" dirty="0"/>
              <a:t>dílčí alokace 170 mil. Kč </a:t>
            </a:r>
            <a:r>
              <a:rPr lang="cs-CZ" sz="1800" dirty="0"/>
              <a:t>na renovace budov pro dosažení alespoň 30 % úspor primární energie)</a:t>
            </a:r>
            <a:endParaRPr lang="cs-CZ" sz="1800" b="1" dirty="0"/>
          </a:p>
          <a:p>
            <a:pPr algn="l">
              <a:spcBef>
                <a:spcPts val="0"/>
              </a:spcBef>
            </a:pPr>
            <a:r>
              <a:rPr lang="cs-CZ" sz="1800" b="1" dirty="0"/>
              <a:t>Příjem žádostí: do 31</a:t>
            </a:r>
            <a:r>
              <a:rPr lang="nb-NO" sz="1800" b="1" dirty="0"/>
              <a:t>.</a:t>
            </a:r>
            <a:r>
              <a:rPr lang="cs-CZ" sz="1800" b="1" dirty="0"/>
              <a:t>12</a:t>
            </a:r>
            <a:r>
              <a:rPr lang="nb-NO" sz="1800" b="1" dirty="0"/>
              <a:t>. 2024 </a:t>
            </a:r>
            <a:r>
              <a:rPr lang="cs-CZ" sz="1800" b="1" dirty="0"/>
              <a:t>do</a:t>
            </a:r>
            <a:r>
              <a:rPr lang="nb-NO" sz="1800" b="1" dirty="0"/>
              <a:t> 16:00 hod</a:t>
            </a:r>
            <a:r>
              <a:rPr lang="cs-CZ" sz="1800" b="1" dirty="0"/>
              <a:t>.</a:t>
            </a:r>
            <a:endParaRPr lang="cs-CZ" sz="1800" dirty="0"/>
          </a:p>
          <a:p>
            <a:pPr algn="l">
              <a:spcBef>
                <a:spcPts val="0"/>
              </a:spcBef>
            </a:pPr>
            <a:r>
              <a:rPr lang="cs-CZ" sz="1800" b="1" dirty="0"/>
              <a:t>Podporované aktivity: </a:t>
            </a:r>
            <a:r>
              <a:rPr lang="cs-CZ" sz="1800" dirty="0"/>
              <a:t>Rozvoj a modernizace služeb </a:t>
            </a:r>
            <a:r>
              <a:rPr lang="cs-CZ" sz="1800" b="1" dirty="0"/>
              <a:t>pro ohrožené děti </a:t>
            </a:r>
            <a:r>
              <a:rPr lang="cs-CZ" sz="1800" dirty="0"/>
              <a:t>za účelem </a:t>
            </a:r>
            <a:r>
              <a:rPr lang="cs-CZ" sz="1800" b="1" dirty="0"/>
              <a:t>podpory jejich deinstitucionalizace:</a:t>
            </a:r>
          </a:p>
          <a:p>
            <a:pPr marL="612000" indent="0" algn="l">
              <a:spcBef>
                <a:spcPts val="0"/>
              </a:spcBef>
              <a:buNone/>
            </a:pPr>
            <a:r>
              <a:rPr lang="cs-CZ" sz="1800" dirty="0"/>
              <a:t>- nákup nemovitostí včetně pozemků;</a:t>
            </a:r>
          </a:p>
          <a:p>
            <a:pPr marL="612000" indent="0" algn="l">
              <a:spcBef>
                <a:spcPts val="0"/>
              </a:spcBef>
              <a:buNone/>
            </a:pPr>
            <a:r>
              <a:rPr lang="cs-CZ" sz="1800" dirty="0"/>
              <a:t>- výstavba, rekonstrukce a další úpravy (povinná energeticky účinná opatření).</a:t>
            </a:r>
          </a:p>
          <a:p>
            <a:pPr algn="l"/>
            <a:r>
              <a:rPr lang="cs-CZ" sz="1800" b="1" dirty="0"/>
              <a:t>Podporované služby: </a:t>
            </a:r>
            <a:r>
              <a:rPr lang="cs-CZ" sz="1800" dirty="0"/>
              <a:t>dětské domovy, dětské domovy se školou, diagnostické ústavy, výchovné ústavy, domovy pro osoby se zdravotním postižením, zařízení pro děti vyžadující okamžitou pomoc</a:t>
            </a:r>
          </a:p>
          <a:p>
            <a:pPr algn="l"/>
            <a:r>
              <a:rPr lang="cs-CZ" sz="1800" b="1" dirty="0"/>
              <a:t>Žadatelé:</a:t>
            </a:r>
            <a:r>
              <a:rPr lang="cs-CZ" sz="1800" dirty="0"/>
              <a:t> Veřejný sektor (ÚSC a jejich PO, OSS a jejich PO, </a:t>
            </a:r>
            <a:r>
              <a:rPr lang="cs-CZ" sz="1800" dirty="0" err="1"/>
              <a:t>dobr</a:t>
            </a:r>
            <a:r>
              <a:rPr lang="cs-CZ" sz="1800" dirty="0"/>
              <a:t>. svazky obcí)</a:t>
            </a:r>
          </a:p>
          <a:p>
            <a:pPr algn="l"/>
            <a:r>
              <a:rPr lang="cs-CZ" sz="1800" b="1" dirty="0"/>
              <a:t>Další informace: dotace od </a:t>
            </a:r>
            <a:r>
              <a:rPr lang="pt-BR" sz="1800" b="1" dirty="0"/>
              <a:t>1 mil. – 70,2 mil. Kč bez DPH</a:t>
            </a:r>
            <a:r>
              <a:rPr lang="cs-CZ" sz="1800" b="1" dirty="0"/>
              <a:t> (max. dotace na vznik jednoho místa v budově </a:t>
            </a:r>
            <a:r>
              <a:rPr lang="pl-PL" sz="1800" b="1" dirty="0"/>
              <a:t>1 950 000 Kč bez DPH)</a:t>
            </a:r>
            <a:r>
              <a:rPr lang="cs-CZ" sz="1800" b="1" dirty="0"/>
              <a:t>,</a:t>
            </a:r>
            <a:r>
              <a:rPr lang="cs-CZ" sz="1800" dirty="0"/>
              <a:t> </a:t>
            </a:r>
            <a:r>
              <a:rPr lang="cs-CZ" sz="1800" b="1" dirty="0"/>
              <a:t>100% dotace, </a:t>
            </a:r>
            <a:r>
              <a:rPr lang="cs-CZ" sz="1800" dirty="0"/>
              <a:t>udržitelnost 10 let</a:t>
            </a:r>
          </a:p>
          <a:p>
            <a:pPr marL="0" indent="0" algn="l"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Kontakty pro další dotazy: 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npo@mpsv.cz</a:t>
            </a:r>
            <a:endParaRPr lang="en-GB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584000" indent="0" algn="l">
              <a:spcBef>
                <a:spcPts val="0"/>
              </a:spcBef>
              <a:buNone/>
            </a:pPr>
            <a:r>
              <a:rPr lang="sv-SE" sz="2000" b="1" dirty="0"/>
              <a:t>Ing. Jana Knížová, tel.: </a:t>
            </a:r>
            <a:r>
              <a:rPr lang="cs-CZ" sz="2000" b="1" dirty="0"/>
              <a:t>+ 420 </a:t>
            </a:r>
            <a:r>
              <a:rPr lang="sv-SE" sz="2000" b="1" dirty="0"/>
              <a:t>950 194 055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37282"/>
            <a:ext cx="11432540" cy="89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</a:pPr>
            <a:endParaRPr lang="cs-CZ" sz="3200" b="1" dirty="0"/>
          </a:p>
          <a:p>
            <a:pPr lvl="1" algn="ctr">
              <a:spcBef>
                <a:spcPts val="0"/>
              </a:spcBef>
              <a:spcAft>
                <a:spcPts val="0"/>
              </a:spcAft>
            </a:pPr>
            <a:endParaRPr lang="cs-CZ" sz="3200" b="1" dirty="0"/>
          </a:p>
          <a:p>
            <a:pPr lvl="1" algn="ctr">
              <a:spcBef>
                <a:spcPts val="0"/>
              </a:spcBef>
              <a:spcAft>
                <a:spcPts val="0"/>
              </a:spcAft>
            </a:pPr>
            <a:endParaRPr lang="cs-CZ" sz="3200" b="1" dirty="0"/>
          </a:p>
          <a:p>
            <a:pPr lvl="1" algn="ctr">
              <a:spcBef>
                <a:spcPts val="0"/>
              </a:spcBef>
              <a:spcAft>
                <a:spcPts val="0"/>
              </a:spcAft>
            </a:pPr>
            <a:r>
              <a:rPr lang="cs-CZ" sz="3200" b="1" dirty="0"/>
              <a:t>Rozvoj a modernizace služeb komunitního typu pro ohrožené děti – vybudování a renovace infrastruktury pobytové péče o děti</a:t>
            </a:r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96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cs-CZ" b="1" kern="0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Sociální inovace pro budoucnost</a:t>
            </a:r>
            <a:endParaRPr lang="cs-CZ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Alokace: 143 mil. Kč</a:t>
            </a:r>
          </a:p>
          <a:p>
            <a:pPr marL="342900" lvl="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Uzávěrka výzvy: 31.12.2026</a:t>
            </a:r>
          </a:p>
          <a:p>
            <a:pPr marL="342900" lvl="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Maximální rozpočet projektu: 3,5 mil. Kč</a:t>
            </a:r>
          </a:p>
          <a:p>
            <a:pPr marL="342900" lvl="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Doba realizace projektu: Max. 30 měsíců</a:t>
            </a:r>
          </a:p>
          <a:p>
            <a:pPr marL="342900" lvl="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Účel výzvy: Předcházet eskalaci sociálních problémů a odstraňovat klíčové příčiny.</a:t>
            </a:r>
          </a:p>
          <a:p>
            <a:pPr marL="342900" lvl="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Typy projektů: Tvorba a testování nových řešení aktuálních či latentních sociálních problémů.</a:t>
            </a:r>
          </a:p>
          <a:p>
            <a:pPr lvl="1" algn="l"/>
            <a:endParaRPr lang="cs-CZ" sz="2400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695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599949" y="1598965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b="1" dirty="0"/>
              <a:t>Inkubační fáze šíření (2)</a:t>
            </a:r>
          </a:p>
          <a:p>
            <a:pPr algn="l"/>
            <a:endParaRPr lang="cs-CZ" sz="1800" dirty="0"/>
          </a:p>
          <a:p>
            <a:pPr marL="34290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Alokace: 20 mil. Kč</a:t>
            </a:r>
          </a:p>
          <a:p>
            <a:pPr marL="34290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Uzávěrka výzvy: 31.12.2026</a:t>
            </a:r>
          </a:p>
          <a:p>
            <a:pPr marL="34290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Maximální rozpočet projektu: 1,5 mil. Kč</a:t>
            </a:r>
          </a:p>
          <a:p>
            <a:pPr marL="34290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Doba realizace projektu: Max. 14 měsíců</a:t>
            </a:r>
          </a:p>
          <a:p>
            <a:pPr marL="34290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Účel výzvy: Podpora realizátorů se specifickým know-how, které chtějí předat dalším organizacím v sociální oblasti.</a:t>
            </a:r>
          </a:p>
          <a:p>
            <a:pPr marL="342900" indent="-342900" algn="l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dirty="0"/>
              <a:t>Typy projektů: Přenos zahraničního know-how, šíření vlastního přístupu, zavedení etablovaných metod.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47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endParaRPr lang="cs-CZ" sz="2400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02D1794-E1E3-A898-5605-9C5C554248C9}"/>
              </a:ext>
            </a:extLst>
          </p:cNvPr>
          <p:cNvSpPr txBox="1"/>
          <p:nvPr/>
        </p:nvSpPr>
        <p:spPr>
          <a:xfrm>
            <a:off x="620486" y="1437862"/>
            <a:ext cx="10795374" cy="3952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cs-CZ" sz="2000" b="1" kern="0" dirty="0">
                <a:solidFill>
                  <a:srgbClr val="111111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Realizační fáze vývoje řešení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Alokace: 450 mil. Kč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Uzávěrka výzvy: 31.12.2026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Maximální rozpočet projektu: 22 mil. Kč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Doba realizace projektu: Max. 36 měsíců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Účel výzvy: Podpora řešení, která přináší zásadní pozitivní změnu kvality života cílové skupiny.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Projekty zaměřené na změnu systému, mající detailně zmapované potřeby svých klientů, s otestovanými variantami řešení a doloženým dopadem na klienty.</a:t>
            </a:r>
          </a:p>
        </p:txBody>
      </p:sp>
    </p:spTree>
    <p:extLst>
      <p:ext uri="{BB962C8B-B14F-4D97-AF65-F5344CB8AC3E}">
        <p14:creationId xmlns:p14="http://schemas.microsoft.com/office/powerpoint/2010/main" val="2982096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endParaRPr lang="cs-CZ" sz="2400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02D1794-E1E3-A898-5605-9C5C554248C9}"/>
              </a:ext>
            </a:extLst>
          </p:cNvPr>
          <p:cNvSpPr txBox="1"/>
          <p:nvPr/>
        </p:nvSpPr>
        <p:spPr>
          <a:xfrm>
            <a:off x="620486" y="1437862"/>
            <a:ext cx="10880215" cy="3919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cs-CZ" sz="1800" b="1" kern="0" dirty="0">
                <a:solidFill>
                  <a:srgbClr val="111111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Realizační fáze šíření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Alokace: 150 mil. Kč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Uzávěrka výzvy: 31.12.2026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Maximální rozpočet projektu: 12,5 mil. Kč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Doba realizace projektu: Max. 30 měsíců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Účel výzvy: Podpora šíření ověřených metod a přístupů mezi více organizací ke zlepšení služeb pro klienty.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+mn-lt"/>
              </a:rPr>
              <a:t>Specifické podmínky: Výzva pouze pro navazující projekty podpořené v inkubační výzvě.</a:t>
            </a:r>
          </a:p>
        </p:txBody>
      </p:sp>
    </p:spTree>
    <p:extLst>
      <p:ext uri="{BB962C8B-B14F-4D97-AF65-F5344CB8AC3E}">
        <p14:creationId xmlns:p14="http://schemas.microsoft.com/office/powerpoint/2010/main" val="3129878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2">
            <a:extLst>
              <a:ext uri="{FF2B5EF4-FFF2-40B4-BE49-F238E27FC236}">
                <a16:creationId xmlns:a16="http://schemas.microsoft.com/office/drawing/2014/main" id="{C349512A-C312-4673-53F1-44EFAF8B1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ovéPole 8">
            <a:extLst>
              <a:ext uri="{FF2B5EF4-FFF2-40B4-BE49-F238E27FC236}">
                <a16:creationId xmlns:a16="http://schemas.microsoft.com/office/drawing/2014/main" id="{BF0041A2-95C3-BCE5-8961-1C803A37B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24350"/>
            <a:ext cx="1219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1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MPSV ČR      ■       Na Poříčním právu 1/376      ■       128 01 Praha 2      ■       +420 221 921 111       ■       posta@mpsv.cz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862211-7C25-DA9B-2C8C-85DB8284B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6" y="1539736"/>
            <a:ext cx="11112864" cy="435133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b="1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Mimořádné dotační tituly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cs-CZ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Oblast A </a:t>
            </a: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služby péče pro </a:t>
            </a:r>
            <a:r>
              <a:rPr lang="cs-CZ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osoby z Ukrajiny</a:t>
            </a:r>
            <a:endParaRPr lang="cs-CZ" sz="18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Oblast B </a:t>
            </a: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zajištění péče dle zákona o sociálních službách prostřednictvím </a:t>
            </a:r>
            <a:r>
              <a:rPr lang="cs-CZ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terénní sociální služby osobní asistence u osob</a:t>
            </a: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jejichž potřeba péče přesahuje více než 80 hodin měsíčně, </a:t>
            </a:r>
            <a:b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situacích snížené úhrady za poskytnutou péči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1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Oblast C </a:t>
            </a: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cs-CZ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mimořádné situace </a:t>
            </a: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podle § 104 odst. 3 písm. c) zákona o sociálních službách, kterými se rozumí zejména živelní pohroma, požár, ekologická nebo průmyslová havárie, </a:t>
            </a:r>
            <a:b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dále poskytování péče o trojčata a vícerčata ze strany pečovatelské služby, případně další mimořádné situace ohrožující dostupnost sociálních služeb pro jejich uživatele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000" dirty="0"/>
          </a:p>
        </p:txBody>
      </p:sp>
      <p:pic>
        <p:nvPicPr>
          <p:cNvPr id="5" name="Obrázek 2">
            <a:extLst>
              <a:ext uri="{FF2B5EF4-FFF2-40B4-BE49-F238E27FC236}">
                <a16:creationId xmlns:a16="http://schemas.microsoft.com/office/drawing/2014/main" id="{991BAB32-7CEF-D9DE-9678-B8B3F5092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8">
            <a:extLst>
              <a:ext uri="{FF2B5EF4-FFF2-40B4-BE49-F238E27FC236}">
                <a16:creationId xmlns:a16="http://schemas.microsoft.com/office/drawing/2014/main" id="{601CB98D-040F-A50F-3A53-A98D2DD23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256" y="804366"/>
            <a:ext cx="121085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Financování sociálních služeb</a:t>
            </a:r>
            <a:endParaRPr lang="cs-CZ" altLang="cs-CZ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70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Cílem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celostátního programu podpory obcí, měst, městských částí, městských obvodů </a:t>
            </a:r>
            <a:b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městysů je podpora prorodinné a 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proseniorské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atmosféry v obcích ČR a podněcování </a:t>
            </a:r>
            <a:b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jejího rozvoje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dotace </a:t>
            </a:r>
            <a:r>
              <a:rPr lang="cs-CZ" sz="20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jsou podporována opatření </a:t>
            </a: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aktivní </a:t>
            </a:r>
            <a:r>
              <a:rPr lang="cs-CZ" sz="20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rodinný a seniorský život </a:t>
            </a: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kulturní akce (pořádání slavností, divadlech představení, podpora mezigeneračních aktivit apod.), </a:t>
            </a:r>
            <a:b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vzdělávání veřejnosti (poradenství), semináře, workshopy, ale i zřizování </a:t>
            </a:r>
            <a:r>
              <a:rPr lang="cs-CZ" sz="2000" kern="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family</a:t>
            </a: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/senior pointů </a:t>
            </a:r>
            <a:b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další aktivity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Rok 2024</a:t>
            </a:r>
            <a:endParaRPr lang="cs-CZ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Alokace: 16 mil. Kč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Přijato 56 žádostí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Podpořeno celkem 31 obc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Rok 2025</a:t>
            </a:r>
            <a:endParaRPr lang="cs-CZ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Nová výzva bude vyhlášena na začátku roku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666750"/>
            <a:ext cx="11432540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r>
              <a:rPr lang="cs-CZ" altLang="cs-CZ" sz="2800" dirty="0"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Obec přátelská rodině a seniorům</a:t>
            </a:r>
            <a:endParaRPr lang="cs-CZ" sz="28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66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NPO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b="1" dirty="0"/>
              <a:t>Budování kapacit dětských skupin – veřejný sektor (návaznost na č. 45)</a:t>
            </a:r>
            <a:endParaRPr lang="cs-CZ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Alokace: 1,7 mld. Kč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Vyhlášena: 7. 10. 2024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Podporované aktivity: výstavba, nákup a rekonstrukce budov za účelem následného provozu dětské skupiny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DPH neuznatelný výdaj, ostatní podmínky zůstávají stejné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720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Zástupný symbol pro číslo snímku 5">
            <a:extLst>
              <a:ext uri="{FF2B5EF4-FFF2-40B4-BE49-F238E27FC236}">
                <a16:creationId xmlns:a16="http://schemas.microsoft.com/office/drawing/2014/main" id="{4D973B1F-D41B-0F69-EAE3-CC4A8D993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1063" y="6496050"/>
            <a:ext cx="11509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D16CFF7-22F7-4361-8467-5752A1B677EC}" type="slidenum">
              <a:rPr lang="cs-CZ" altLang="cs-CZ" sz="1000">
                <a:solidFill>
                  <a:srgbClr val="898989"/>
                </a:solidFill>
                <a:latin typeface="Arial Black" panose="020B0A04020102020204" pitchFamily="34" charset="0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000">
              <a:solidFill>
                <a:srgbClr val="898989"/>
              </a:solidFill>
              <a:latin typeface="Arial Black" panose="020B0A04020102020204" pitchFamily="34" charset="0"/>
            </a:endParaRPr>
          </a:p>
        </p:txBody>
      </p:sp>
      <p:pic>
        <p:nvPicPr>
          <p:cNvPr id="6149" name="Obrázek 2">
            <a:extLst>
              <a:ext uri="{FF2B5EF4-FFF2-40B4-BE49-F238E27FC236}">
                <a16:creationId xmlns:a16="http://schemas.microsoft.com/office/drawing/2014/main" id="{0C12B45C-F0AF-AA1A-13B9-85DD5522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A68B0E1-DE79-FBD6-1B41-F1D650BF417B}"/>
              </a:ext>
            </a:extLst>
          </p:cNvPr>
          <p:cNvSpPr txBox="1">
            <a:spLocks/>
          </p:cNvSpPr>
          <p:nvPr/>
        </p:nvSpPr>
        <p:spPr bwMode="auto">
          <a:xfrm>
            <a:off x="620486" y="1452121"/>
            <a:ext cx="10972800" cy="50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/>
              <a:t>NPO</a:t>
            </a:r>
          </a:p>
          <a:p>
            <a:pPr algn="l"/>
            <a:r>
              <a:rPr lang="cs-CZ" sz="2400" b="1" dirty="0"/>
              <a:t>Budování dětských skupin – jednotkový náklad v kombinaci s reálným vykazováním</a:t>
            </a:r>
          </a:p>
          <a:p>
            <a:pPr algn="l"/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Výzva je cílena na nemocnice, vysoké školy, úřady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Alokace: 70 mil. Kč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Plánované vyhlášení: v týdnu od 14. 10. 2024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Oprávněný příjemce: veřejný sektor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Pro úpravy menších stavebních celků (např. místností, pater)  </a:t>
            </a:r>
            <a:br>
              <a:rPr lang="cs-CZ" dirty="0"/>
            </a:br>
            <a:r>
              <a:rPr lang="cs-CZ" dirty="0"/>
              <a:t>za účelem následného provozu dětských skupin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F8DEF55-7DB8-2DD8-DD53-AAD78173846F}"/>
              </a:ext>
            </a:extLst>
          </p:cNvPr>
          <p:cNvSpPr txBox="1">
            <a:spLocks/>
          </p:cNvSpPr>
          <p:nvPr/>
        </p:nvSpPr>
        <p:spPr bwMode="auto">
          <a:xfrm>
            <a:off x="620486" y="848412"/>
            <a:ext cx="11432540" cy="45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>
              <a:defRPr/>
            </a:pPr>
            <a:br>
              <a:rPr lang="cs-CZ" sz="3200" dirty="0"/>
            </a:br>
            <a:endParaRPr lang="cs-CZ" sz="3200" dirty="0"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29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85BEC-2EF5-2C71-489B-CFD4C752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0" y="734218"/>
            <a:ext cx="10842171" cy="1023938"/>
          </a:xfrm>
        </p:spPr>
        <p:txBody>
          <a:bodyPr/>
          <a:lstStyle/>
          <a:p>
            <a:r>
              <a:rPr lang="cs-CZ" sz="2800" b="1" dirty="0">
                <a:solidFill>
                  <a:srgbClr val="002060"/>
                </a:solidFill>
                <a:latin typeface="+mn-lt"/>
              </a:rPr>
              <a:t>Integrační pracovní místa (IPM) – pilotní ověřování v roce 2024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BD7A07-C877-D0A4-5308-5C58AC1E3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660371"/>
            <a:ext cx="11103430" cy="435133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2000" dirty="0">
                <a:solidFill>
                  <a:srgbClr val="0070C0"/>
                </a:solidFill>
              </a:rPr>
              <a:t>Nový nástroj APZ </a:t>
            </a:r>
            <a:r>
              <a:rPr lang="cs-CZ" sz="2000" dirty="0"/>
              <a:t>kombinující podporu pracovních míst a individuální podporu zaměstnance i </a:t>
            </a:r>
            <a:r>
              <a:rPr lang="pl-PL" sz="2000" dirty="0"/>
              <a:t>v době, kdy je již zaměstnán.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cs-CZ" sz="2000" dirty="0">
                <a:solidFill>
                  <a:srgbClr val="0070C0"/>
                </a:solidFill>
              </a:rPr>
              <a:t>Pilotáž probíhá </a:t>
            </a:r>
            <a:r>
              <a:rPr lang="cs-CZ" sz="2000" dirty="0"/>
              <a:t>do konce roku 2024 v 7 pilotních lokalitách na úrovni kontaktních pracovišť ÚP ČR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    	Počet podpořených zaměstnanců: 98</a:t>
            </a: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	Počet zapojených zaměstnavatelů: 22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/>
          </a:p>
          <a:p>
            <a:pPr>
              <a:spcBef>
                <a:spcPts val="0"/>
              </a:spcBef>
            </a:pPr>
            <a:r>
              <a:rPr lang="cs-CZ" sz="2000" dirty="0"/>
              <a:t>V průběhu prvních 6 měsíců </a:t>
            </a:r>
            <a:r>
              <a:rPr lang="cs-CZ" sz="2000" dirty="0">
                <a:solidFill>
                  <a:srgbClr val="0070C0"/>
                </a:solidFill>
              </a:rPr>
              <a:t>předčasně ukončilo pouze 10 zaměstnanců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chemeClr val="accent1"/>
                </a:solidFill>
              </a:rPr>
              <a:t>Pokračuje naprostá většina </a:t>
            </a:r>
            <a:r>
              <a:rPr lang="cs-CZ" sz="2000" dirty="0"/>
              <a:t>zaměstnavatelů – do prodloužení v roce 2025 nepokračují 2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/>
              <a:t>Průběžné evaluace ukazují na pozitivní dopady IPM na životní situaci zapojených osob, a rovněž na jejich </a:t>
            </a:r>
            <a:r>
              <a:rPr lang="cs-CZ" sz="2000" b="1" dirty="0"/>
              <a:t>aktivizaci a zvýšení motivace řešit vlastní problémy</a:t>
            </a:r>
            <a:r>
              <a:rPr lang="cs-CZ" sz="2000" dirty="0"/>
              <a:t>. U zapojených osob dochází ke </a:t>
            </a:r>
            <a:r>
              <a:rPr lang="cs-CZ" sz="2000" b="1" dirty="0"/>
              <a:t>zlepšení jak jejich sociálních, tak pracovních kompetencí</a:t>
            </a:r>
            <a:r>
              <a:rPr lang="cs-CZ" sz="2000" dirty="0"/>
              <a:t>, což je nezbytným předpokladem pro zvýšení šancí k dlouhodobému pracovnímu uplatnění.</a:t>
            </a: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FF490B23-D22E-9CDF-9130-F0A986E8E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2F99E93-EA58-A26B-87C0-02361692DD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8894" y="5574654"/>
            <a:ext cx="3371207" cy="87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1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85BEC-2EF5-2C71-489B-CFD4C752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0" y="734218"/>
            <a:ext cx="10842171" cy="1023938"/>
          </a:xfrm>
        </p:spPr>
        <p:txBody>
          <a:bodyPr/>
          <a:lstStyle/>
          <a:p>
            <a:r>
              <a:rPr lang="cs-CZ" sz="2800" b="1" dirty="0">
                <a:solidFill>
                  <a:srgbClr val="002060"/>
                </a:solidFill>
                <a:latin typeface="+mn-lt"/>
              </a:rPr>
              <a:t>Jak to funguje prakticky?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BD7A07-C877-D0A4-5308-5C58AC1E3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0" y="1570563"/>
            <a:ext cx="11103430" cy="4351338"/>
          </a:xfrm>
        </p:spPr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-CZ" sz="2000" b="1" dirty="0"/>
              <a:t>IPM kombinuje podporu:</a:t>
            </a:r>
          </a:p>
          <a:p>
            <a:pPr marL="0" lvl="0" indent="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-CZ" sz="2000" dirty="0"/>
              <a:t>1) </a:t>
            </a:r>
            <a:r>
              <a:rPr lang="cs-CZ" sz="2000" b="1" dirty="0"/>
              <a:t>Vytvoření pracovního místa</a:t>
            </a:r>
            <a:r>
              <a:rPr lang="cs-CZ" sz="2000" dirty="0"/>
              <a:t> – mzdový příspěvek</a:t>
            </a:r>
          </a:p>
          <a:p>
            <a:pPr marL="0" lvl="0" indent="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-CZ" sz="2000" dirty="0"/>
              <a:t>2) </a:t>
            </a:r>
            <a:r>
              <a:rPr lang="cs-CZ" sz="2000" b="1" dirty="0"/>
              <a:t>Integračních aktivit v průběhu výkonu práce</a:t>
            </a:r>
            <a:endParaRPr lang="cs-CZ" sz="2000" dirty="0"/>
          </a:p>
          <a:p>
            <a:pPr marL="914400" lvl="0" indent="-355904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cs-CZ" sz="2000" dirty="0"/>
              <a:t>Zaměstnavateli je dána povinnost zajistit zaměstnanci integračních aktivity v minimálním stanoveném rozsahu (16h/</a:t>
            </a:r>
            <a:r>
              <a:rPr lang="cs-CZ" sz="2000" dirty="0" err="1"/>
              <a:t>měs</a:t>
            </a:r>
            <a:r>
              <a:rPr lang="cs-CZ" sz="2000" dirty="0"/>
              <a:t>.) a na tyto aktivity je uvolnit</a:t>
            </a:r>
            <a:endParaRPr lang="cs-CZ" sz="1600" dirty="0"/>
          </a:p>
          <a:p>
            <a:pPr marL="457200" indent="-359396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ct val="100000"/>
            </a:pPr>
            <a:r>
              <a:rPr lang="cs-CZ" sz="2000" b="1" dirty="0"/>
              <a:t>Cílová skupina</a:t>
            </a:r>
            <a:r>
              <a:rPr lang="cs-CZ" sz="2000" dirty="0"/>
              <a:t>: osoby se specifickými potřebami (nevhodné bydlení, dluhy, fyzické a duševní zdraví, závislost, nízká kvalifikace, institucionální výchova, trestní minulost, apod.)</a:t>
            </a:r>
          </a:p>
          <a:p>
            <a:pPr marL="457200" lvl="0" indent="-359396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cs-CZ" sz="2000" b="1" dirty="0"/>
              <a:t>Obecné parametry: nyní 12m+6m </a:t>
            </a:r>
            <a:r>
              <a:rPr lang="cs-CZ" sz="2000" dirty="0"/>
              <a:t>(od 1. 1. 2025 12m+12m)</a:t>
            </a:r>
          </a:p>
          <a:p>
            <a:pPr marL="457200" lvl="0" indent="-359396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cs-CZ" sz="2000" b="1" dirty="0"/>
              <a:t>Mzdový příspěvek</a:t>
            </a:r>
            <a:r>
              <a:rPr lang="cs-CZ" sz="2000" dirty="0"/>
              <a:t>: 50% mzdových nákladů, max. 26 000 Kč/</a:t>
            </a:r>
            <a:r>
              <a:rPr lang="cs-CZ" sz="2000" dirty="0" err="1"/>
              <a:t>měs</a:t>
            </a:r>
            <a:r>
              <a:rPr lang="cs-CZ" sz="2000" dirty="0"/>
              <a:t>.</a:t>
            </a:r>
          </a:p>
          <a:p>
            <a:pPr marL="457200" lvl="0" indent="-359396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cs-CZ" sz="2000" b="1" dirty="0"/>
              <a:t>Integrační příspěvek: </a:t>
            </a:r>
            <a:r>
              <a:rPr lang="cs-CZ" sz="2000" dirty="0"/>
              <a:t>4 700 Kč na integrační aktivity s možností navýšení o 1 400 Kč až 2 800 Kč jako kompenzace účasti zaměstnance na integračních aktivitách</a:t>
            </a: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FF490B23-D22E-9CDF-9130-F0A986E8E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2F99E93-EA58-A26B-87C0-02361692DD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23" y="5686726"/>
            <a:ext cx="3371207" cy="87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58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BB53B-138E-461C-2E93-D2E1F7C7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89" y="786492"/>
            <a:ext cx="10515600" cy="567139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+mn-lt"/>
                <a:ea typeface="+mn-ea"/>
                <a:cs typeface="Arial" panose="020B0604020202020204" pitchFamily="34" charset="0"/>
              </a:rPr>
              <a:t>Jak dál s IPM - plány pro roky 2025 a 2026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B56EB3-978D-0527-09F6-27A0A6F4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490" y="1454227"/>
            <a:ext cx="11394408" cy="5038647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2200" b="1" dirty="0">
                <a:solidFill>
                  <a:srgbClr val="0070C0"/>
                </a:solidFill>
              </a:rPr>
              <a:t>Rozšířená pilotáž od ledna 2025 </a:t>
            </a:r>
            <a:r>
              <a:rPr lang="cs-CZ" sz="2200" dirty="0"/>
              <a:t>bude probíhat ve </a:t>
            </a:r>
            <a:r>
              <a:rPr lang="cs-CZ" sz="2200" b="1" dirty="0"/>
              <a:t>14 krajích na celkem 28 kontaktních pracovištích ÚP ČR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2200" dirty="0"/>
              <a:t>Do této fáze pilotáže budou promítnuta zjištění z evaluace první fáze:</a:t>
            </a:r>
          </a:p>
          <a:p>
            <a:pPr lvl="1">
              <a:spcAft>
                <a:spcPts val="600"/>
              </a:spcAft>
            </a:pPr>
            <a:r>
              <a:rPr lang="cs-CZ" sz="2000" dirty="0"/>
              <a:t>rozšíření podpory na cílovou skupinu mladých do 30 let</a:t>
            </a:r>
          </a:p>
          <a:p>
            <a:pPr lvl="1">
              <a:spcAft>
                <a:spcPts val="600"/>
              </a:spcAft>
            </a:pPr>
            <a:r>
              <a:rPr lang="cs-CZ" sz="2000" dirty="0"/>
              <a:t>flexibilita psychosociální podpory (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možnost vyšší koncentrace psychosociální podpory v počátku intervence)</a:t>
            </a:r>
          </a:p>
          <a:p>
            <a:pPr lvl="1">
              <a:spcAft>
                <a:spcPts val="600"/>
              </a:spcAft>
            </a:pPr>
            <a:r>
              <a:rPr lang="cs-CZ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IPM bude možné vytvořit na dobu až 12 měsíců s možností prodloužení v odůvodněných případech o dalších 12 měsíců</a:t>
            </a:r>
          </a:p>
          <a:p>
            <a:pPr lvl="1">
              <a:spcAft>
                <a:spcPts val="600"/>
              </a:spcAft>
            </a:pPr>
            <a:r>
              <a:rPr lang="cs-CZ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rozšíření cílové skupiny potenciálních zaměstnavatelů vytvářejících IPM o zaměstnavatele na chráněném trhu práce 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cs-CZ" sz="2000" dirty="0"/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dirty="0">
                <a:solidFill>
                  <a:srgbClr val="0070C0"/>
                </a:solidFill>
              </a:rPr>
              <a:t>Plošné nasazení IPM v celém území od ledna 2026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200" dirty="0"/>
              <a:t>rozšířená pilotáž v roce 2025 připraví podmínky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200" dirty="0"/>
              <a:t>metodická a koordinační podpora implementace z projektů ÚP ČR a Agentury pro sociální začleňování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200" dirty="0"/>
              <a:t>o pokračování financování od roku 2026 z OPZ+ rozhodne Evropská komise </a:t>
            </a:r>
          </a:p>
          <a:p>
            <a:endParaRPr lang="cs-CZ" sz="2000" dirty="0"/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932D147A-B1CC-865A-50B5-D95A06842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3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A0228D-904F-0B43-13BC-B78F72D67F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4783" y="5974473"/>
            <a:ext cx="2849114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182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474130c-30e6-4772-bc0e-81e5e3154d88" xsi:nil="true"/>
    <lcf76f155ced4ddcb4097134ff3c332f xmlns="63a6fca1-1071-4f47-ba3f-ca0f230d133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7EDDCD0EB57F478D7937C2A936E07F" ma:contentTypeVersion="13" ma:contentTypeDescription="Create a new document." ma:contentTypeScope="" ma:versionID="4b1ad857d145e3439d6bb8b72b67329e">
  <xsd:schema xmlns:xsd="http://www.w3.org/2001/XMLSchema" xmlns:xs="http://www.w3.org/2001/XMLSchema" xmlns:p="http://schemas.microsoft.com/office/2006/metadata/properties" xmlns:ns2="63a6fca1-1071-4f47-ba3f-ca0f230d1334" xmlns:ns3="b474130c-30e6-4772-bc0e-81e5e3154d88" targetNamespace="http://schemas.microsoft.com/office/2006/metadata/properties" ma:root="true" ma:fieldsID="33db5e185507c83102b1a613e83b0f69" ns2:_="" ns3:_="">
    <xsd:import namespace="63a6fca1-1071-4f47-ba3f-ca0f230d1334"/>
    <xsd:import namespace="b474130c-30e6-4772-bc0e-81e5e3154d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a6fca1-1071-4f47-ba3f-ca0f230d13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a5444fd-db5b-4ab5-80f2-69994aca15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74130c-30e6-4772-bc0e-81e5e3154d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94a31d5-1a39-4364-8336-76a9305191c0}" ma:internalName="TaxCatchAll" ma:showField="CatchAllData" ma:web="b474130c-30e6-4772-bc0e-81e5e3154d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881170-768B-4F4C-870D-57F5FEA9BF5B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b474130c-30e6-4772-bc0e-81e5e3154d88"/>
    <ds:schemaRef ds:uri="http://schemas.microsoft.com/office/infopath/2007/PartnerControls"/>
    <ds:schemaRef ds:uri="63a6fca1-1071-4f47-ba3f-ca0f230d1334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CF748A1-3DB8-4824-8429-81C8D5FB2D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01C5E7-B2C6-4396-81E6-193B80D157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a6fca1-1071-4f47-ba3f-ca0f230d1334"/>
    <ds:schemaRef ds:uri="b474130c-30e6-4772-bc0e-81e5e3154d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1890</TotalTime>
  <Words>2677</Words>
  <Application>Microsoft Office PowerPoint</Application>
  <PresentationFormat>Širokoúhlá obrazovka</PresentationFormat>
  <Paragraphs>332</Paragraphs>
  <Slides>25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7" baseType="lpstr">
      <vt:lpstr>Arial</vt:lpstr>
      <vt:lpstr>Arial Black</vt:lpstr>
      <vt:lpstr>Arial Narrow</vt:lpstr>
      <vt:lpstr>Calibri</vt:lpstr>
      <vt:lpstr>Calibri Light</vt:lpstr>
      <vt:lpstr>Courier New</vt:lpstr>
      <vt:lpstr>Poppins</vt:lpstr>
      <vt:lpstr>Roboto</vt:lpstr>
      <vt:lpstr>Symbol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Integrační pracovní místa (IPM) – pilotní ověřování v roce 2024 </vt:lpstr>
      <vt:lpstr>Jak to funguje prakticky?</vt:lpstr>
      <vt:lpstr>Jak dál s IPM - plány pro roky 2025 a 2026</vt:lpstr>
      <vt:lpstr>Podpora zaměstnávání znevýhodněných osob - výzva č. 86 OPZ+</vt:lpstr>
      <vt:lpstr>Podnikové vzdělávání zaměstnanců v oblasti digitálních dovedností informačních technologií Podnikové vzdělávání zaměstnanců v oblasti</vt:lpstr>
      <vt:lpstr>Podpora školního stravování z OPZ+</vt:lpstr>
      <vt:lpstr>Podpora školního stravování z OPZ+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Pavlíček Jan (MPSV)</dc:creator>
  <cp:lastModifiedBy>Štěpánková Martina Mgr., MPA (MPSV)</cp:lastModifiedBy>
  <cp:revision>122</cp:revision>
  <cp:lastPrinted>2024-08-29T14:08:28Z</cp:lastPrinted>
  <dcterms:created xsi:type="dcterms:W3CDTF">2022-03-28T08:29:14Z</dcterms:created>
  <dcterms:modified xsi:type="dcterms:W3CDTF">2024-11-05T07:43:27Z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0x010100207EDDCD0EB57F478D7937C2A936E07F</vt:lpwstr>
  </property>
  <property fmtid="{D5CDD505-2E9C-101B-9397-08002B2CF9AE}" pid="3" name="MediaServiceImageTags">
    <vt:lpwstr/>
  </property>
</Properties>
</file>