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1293" r:id="rId3"/>
    <p:sldId id="1227" r:id="rId4"/>
    <p:sldId id="1294" r:id="rId5"/>
    <p:sldId id="1166" r:id="rId6"/>
    <p:sldId id="1186" r:id="rId7"/>
    <p:sldId id="1295" r:id="rId8"/>
    <p:sldId id="976" r:id="rId9"/>
    <p:sldId id="291" r:id="rId10"/>
    <p:sldId id="1214" r:id="rId11"/>
    <p:sldId id="292" r:id="rId12"/>
    <p:sldId id="1292" r:id="rId13"/>
    <p:sldId id="1296" r:id="rId14"/>
    <p:sldId id="1187" r:id="rId15"/>
    <p:sldId id="1190" r:id="rId16"/>
    <p:sldId id="1103" r:id="rId17"/>
    <p:sldId id="1212" r:id="rId18"/>
    <p:sldId id="1297" r:id="rId19"/>
    <p:sldId id="1223" r:id="rId20"/>
    <p:sldId id="1193" r:id="rId21"/>
    <p:sldId id="1205" r:id="rId22"/>
    <p:sldId id="114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3191" autoAdjust="0"/>
  </p:normalViewPr>
  <p:slideViewPr>
    <p:cSldViewPr snapToGrid="0">
      <p:cViewPr varScale="1">
        <p:scale>
          <a:sx n="54" d="100"/>
          <a:sy n="54" d="100"/>
        </p:scale>
        <p:origin x="18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E8E6D-7091-45CF-B868-3CAC492688D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AC22355-884A-4C76-B20E-C6706F4ADEBC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cs-CZ" b="1" dirty="0">
              <a:latin typeface="+mj-lt"/>
              <a:cs typeface="Calibri" panose="020F0502020204030204" pitchFamily="34" charset="0"/>
            </a:rPr>
            <a:t>Přehled v organizaci</a:t>
          </a:r>
        </a:p>
      </dgm:t>
    </dgm:pt>
    <dgm:pt modelId="{B34F02B6-0322-4742-AC4F-19E06EF18DDB}" type="parTrans" cxnId="{A30DA1A4-CE0F-4D0F-9EAF-724A3C5C20CE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4F2AC080-1DFD-485D-A8D9-DD11F616CA0E}" type="sibTrans" cxnId="{A30DA1A4-CE0F-4D0F-9EAF-724A3C5C20CE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cs-CZ">
            <a:latin typeface="+mj-lt"/>
          </a:endParaRPr>
        </a:p>
      </dgm:t>
    </dgm:pt>
    <dgm:pt modelId="{E7C3473A-5984-4F5A-B399-FFC68C095BA9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Jaké vykonávám agendy a poskytuji služby?</a:t>
          </a:r>
        </a:p>
      </dgm:t>
    </dgm:pt>
    <dgm:pt modelId="{2F919FB6-2E89-4B23-91FB-CA1D7B795312}" type="parTrans" cxnId="{4AB106B7-688F-48CC-B6FB-3F93BD6C13DA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8703455D-FDDF-4E52-9F21-3CCF9871F486}" type="sibTrans" cxnId="{4AB106B7-688F-48CC-B6FB-3F93BD6C13DA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C6246A99-C476-4EAB-BA19-EFAC85974451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Co pro výkon těchto agend potřebuji?</a:t>
          </a:r>
        </a:p>
      </dgm:t>
    </dgm:pt>
    <dgm:pt modelId="{74763EFA-4597-4959-A26C-C51D4FA4280A}" type="parTrans" cxnId="{E5737BAC-9911-43B2-9F9B-2ECAF9C90085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F4C4A911-2DC4-4D8F-A6C7-AE2472C421CC}" type="sibTrans" cxnId="{E5737BAC-9911-43B2-9F9B-2ECAF9C90085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5929C496-FAF5-4D25-93B6-12A657BEDC32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cs-CZ" b="1" dirty="0">
              <a:latin typeface="+mj-lt"/>
              <a:cs typeface="Calibri" panose="020F0502020204030204" pitchFamily="34" charset="0"/>
            </a:rPr>
            <a:t>Aktuální stav KB</a:t>
          </a:r>
        </a:p>
      </dgm:t>
    </dgm:pt>
    <dgm:pt modelId="{4D54E37C-7B71-4519-93CC-60DB8CB2687C}" type="parTrans" cxnId="{ABCAEC41-788E-43C1-8A43-BDB7A5E77685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BF579164-7C15-4B7F-9956-44E081E8A3B5}" type="sibTrans" cxnId="{ABCAEC41-788E-43C1-8A43-BDB7A5E77685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cs-CZ">
            <a:latin typeface="+mj-lt"/>
          </a:endParaRPr>
        </a:p>
      </dgm:t>
    </dgm:pt>
    <dgm:pt modelId="{060D51A6-0EAD-4E67-8F15-05693D6EA232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Mám již zavedena některá opatření?</a:t>
          </a:r>
        </a:p>
      </dgm:t>
    </dgm:pt>
    <dgm:pt modelId="{9CDD04FA-D822-49E6-8CB7-4320735CDBB4}" type="parTrans" cxnId="{2C552E53-4141-46DF-9A12-3FCBF8C7581E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4E309E28-4B00-485B-A5C5-7DCAC50F2913}" type="sibTrans" cxnId="{2C552E53-4141-46DF-9A12-3FCBF8C7581E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EB7343E3-4909-4981-BD1A-6E992D43D6CF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Zdokumentuji aktuální stav zavedených a nezavedených opatření.</a:t>
          </a:r>
        </a:p>
      </dgm:t>
    </dgm:pt>
    <dgm:pt modelId="{78B70FD0-4F62-4760-9833-BC956F33248E}" type="parTrans" cxnId="{30FF6952-1D25-4E83-A6A6-AFC85A8EB28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5D0F14CB-4275-4C23-8FF8-F8791B95E916}" type="sibTrans" cxnId="{30FF6952-1D25-4E83-A6A6-AFC85A8EB28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F10A116C-20B0-4EAC-9A16-7C75660F55D2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cs-CZ" b="1" dirty="0">
              <a:latin typeface="+mj-lt"/>
              <a:cs typeface="Calibri" panose="020F0502020204030204" pitchFamily="34" charset="0"/>
            </a:rPr>
            <a:t>Určení priorit</a:t>
          </a:r>
        </a:p>
      </dgm:t>
    </dgm:pt>
    <dgm:pt modelId="{2119D95A-9B83-4C0E-B336-D7650C161B68}" type="parTrans" cxnId="{366B303C-0282-4569-926B-CD857D6B734C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D9D4A152-440C-48ED-8084-9736CBDB0587}" type="sibTrans" cxnId="{366B303C-0282-4569-926B-CD857D6B734C}">
      <dgm:prSet/>
      <dgm:spPr>
        <a:ln w="38100">
          <a:solidFill>
            <a:srgbClr val="00B0F0"/>
          </a:solidFill>
        </a:ln>
      </dgm:spPr>
      <dgm:t>
        <a:bodyPr/>
        <a:lstStyle/>
        <a:p>
          <a:endParaRPr lang="cs-CZ">
            <a:latin typeface="+mj-lt"/>
          </a:endParaRPr>
        </a:p>
      </dgm:t>
    </dgm:pt>
    <dgm:pt modelId="{D1BAFC8F-B338-4149-AC23-7EA6B08398FB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Jaké mám finanční a personální kapacity?</a:t>
          </a:r>
        </a:p>
      </dgm:t>
    </dgm:pt>
    <dgm:pt modelId="{29825E9B-8F7E-4FCE-9B40-334E5637785D}" type="parTrans" cxnId="{B3913E90-92FA-4CCE-BC0E-CD278D22C74E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3A1167B8-3B49-4193-AC3C-D780D73AA9CF}" type="sibTrans" cxnId="{B3913E90-92FA-4CCE-BC0E-CD278D22C74E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43DFFF60-95E3-4A67-BA20-A477E7A51B66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Provedu analýzy, stanovím plán se zohledněním kapacit a priorit.</a:t>
          </a:r>
        </a:p>
      </dgm:t>
    </dgm:pt>
    <dgm:pt modelId="{C0672994-8344-48A8-BB62-A4D1BE37D386}" type="parTrans" cxnId="{D7C20B3F-A639-4C48-8029-C26515C87FFC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3D1BEED5-F65C-4526-AE80-888AD295D546}" type="sibTrans" cxnId="{D7C20B3F-A639-4C48-8029-C26515C87FFC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3E154DF8-B578-42F0-8B6D-02821340151F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cs-CZ" b="1" dirty="0">
              <a:latin typeface="+mj-lt"/>
              <a:cs typeface="Calibri" panose="020F0502020204030204" pitchFamily="34" charset="0"/>
            </a:rPr>
            <a:t>Zavádění opatření</a:t>
          </a:r>
        </a:p>
      </dgm:t>
    </dgm:pt>
    <dgm:pt modelId="{56CB992D-4756-4C7D-9357-A4E3E5CAD944}" type="parTrans" cxnId="{238F0E1D-9FF8-4527-BFFB-698AF6E2E75B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D2C786C5-FA5A-4771-8886-21180B86803C}" type="sibTrans" cxnId="{238F0E1D-9FF8-4527-BFFB-698AF6E2E75B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2BDCEF1D-3EB7-4EC6-BF43-37BF82714EB3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Z toho vyplývá rozsah, ve kterém KB řeším.</a:t>
          </a:r>
        </a:p>
      </dgm:t>
    </dgm:pt>
    <dgm:pt modelId="{C6BDB8E4-0F68-4BAA-9C43-6A69C7DB60C7}" type="parTrans" cxnId="{52971520-5F40-4DC6-AD21-52F08CA82664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5165419D-70C8-4670-B708-F04BF059FD75}" type="sibTrans" cxnId="{52971520-5F40-4DC6-AD21-52F08CA82664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C7BC0CB5-E4B8-4663-9666-976844432286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Určím osobu odpovědnou za KB.</a:t>
          </a:r>
        </a:p>
      </dgm:t>
    </dgm:pt>
    <dgm:pt modelId="{80D5EC1C-2186-483D-A3C9-F25E83D64E16}" type="parTrans" cxnId="{4FC9728F-14F8-4FEA-85F8-578582653E6A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B133216F-7350-4F19-AD56-1F11D065C3AA}" type="sibTrans" cxnId="{4FC9728F-14F8-4FEA-85F8-578582653E6A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D18478AE-C5F9-447F-BABA-151BE166C50E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Co je má prioritní služba?</a:t>
          </a:r>
        </a:p>
      </dgm:t>
    </dgm:pt>
    <dgm:pt modelId="{6005BF23-CB42-4F72-BB41-506FAC478361}" type="parTrans" cxnId="{C1B7598D-A092-4C9A-99CD-E2D673F553B0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A3FBAEF5-8730-4274-918C-BEE85E007C78}" type="sibTrans" cxnId="{C1B7598D-A092-4C9A-99CD-E2D673F553B0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36C2506E-7375-49F8-B26F-505A933ACB1A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Priorita je vzdělávání zaměstnanců včetně vedení.</a:t>
          </a:r>
        </a:p>
      </dgm:t>
    </dgm:pt>
    <dgm:pt modelId="{1C31FDC6-2B3C-4338-A17D-8BAB92486E94}" type="parTrans" cxnId="{2F110FF2-7B49-476E-B124-161FA513C88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602BC03B-1A44-4B3B-84FB-6A7D8A8A2436}" type="sibTrans" cxnId="{2F110FF2-7B49-476E-B124-161FA513C88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82D7F312-E692-4321-934F-AEF1BEAA7AE3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Vytvořím bezpečnostní politiku, kterou lze fakticky používat.</a:t>
          </a:r>
        </a:p>
      </dgm:t>
    </dgm:pt>
    <dgm:pt modelId="{FAEE9534-498C-43F0-B067-BD5E124C83BC}" type="parTrans" cxnId="{EE2B8407-13AE-4B77-A3A4-B2D3CC18398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1D2DAB29-E2FD-407C-8E8E-105E8E1E8F8F}" type="sibTrans" cxnId="{EE2B8407-13AE-4B77-A3A4-B2D3CC18398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484A3275-42F3-4294-912C-98DE4AC9F2E5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Pokračuji dle plánu.</a:t>
          </a:r>
        </a:p>
      </dgm:t>
    </dgm:pt>
    <dgm:pt modelId="{4A486BAE-AB44-4394-A186-3D3828342D39}" type="parTrans" cxnId="{3FF988AF-70FB-40BD-A28D-B964867D6C6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059AE0E0-5BD5-4B24-92A4-DA5509EDADBF}" type="sibTrans" cxnId="{3FF988AF-70FB-40BD-A28D-B964867D6C6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95A72D6D-C0B0-4990-873D-69FEB9421D9B}" type="pres">
      <dgm:prSet presAssocID="{AECE8E6D-7091-45CF-B868-3CAC492688D3}" presName="Name0" presStyleCnt="0">
        <dgm:presLayoutVars>
          <dgm:dir/>
          <dgm:resizeHandles val="exact"/>
        </dgm:presLayoutVars>
      </dgm:prSet>
      <dgm:spPr/>
    </dgm:pt>
    <dgm:pt modelId="{EA019CD6-0E4A-48C8-8E23-C88E35BEDB54}" type="pres">
      <dgm:prSet presAssocID="{AAC22355-884A-4C76-B20E-C6706F4ADEBC}" presName="node" presStyleLbl="node1" presStyleIdx="0" presStyleCnt="4">
        <dgm:presLayoutVars>
          <dgm:bulletEnabled val="1"/>
        </dgm:presLayoutVars>
      </dgm:prSet>
      <dgm:spPr/>
    </dgm:pt>
    <dgm:pt modelId="{DDC3B5B8-F9C1-4472-9CD4-144F3E7FF923}" type="pres">
      <dgm:prSet presAssocID="{4F2AC080-1DFD-485D-A8D9-DD11F616CA0E}" presName="sibTrans" presStyleLbl="sibTrans1D1" presStyleIdx="0" presStyleCnt="3"/>
      <dgm:spPr/>
    </dgm:pt>
    <dgm:pt modelId="{8EEEB9C4-4A26-4059-9173-9BD7EBC17B15}" type="pres">
      <dgm:prSet presAssocID="{4F2AC080-1DFD-485D-A8D9-DD11F616CA0E}" presName="connectorText" presStyleLbl="sibTrans1D1" presStyleIdx="0" presStyleCnt="3"/>
      <dgm:spPr/>
    </dgm:pt>
    <dgm:pt modelId="{B48EF64D-32F6-48C6-9ADB-8A25AF76BF9B}" type="pres">
      <dgm:prSet presAssocID="{5929C496-FAF5-4D25-93B6-12A657BEDC32}" presName="node" presStyleLbl="node1" presStyleIdx="1" presStyleCnt="4">
        <dgm:presLayoutVars>
          <dgm:bulletEnabled val="1"/>
        </dgm:presLayoutVars>
      </dgm:prSet>
      <dgm:spPr/>
    </dgm:pt>
    <dgm:pt modelId="{63A7FA82-3700-4134-9D83-9F140459D33A}" type="pres">
      <dgm:prSet presAssocID="{BF579164-7C15-4B7F-9956-44E081E8A3B5}" presName="sibTrans" presStyleLbl="sibTrans1D1" presStyleIdx="1" presStyleCnt="3"/>
      <dgm:spPr/>
    </dgm:pt>
    <dgm:pt modelId="{62169F3E-155F-4CE2-83FC-2D942AB70631}" type="pres">
      <dgm:prSet presAssocID="{BF579164-7C15-4B7F-9956-44E081E8A3B5}" presName="connectorText" presStyleLbl="sibTrans1D1" presStyleIdx="1" presStyleCnt="3"/>
      <dgm:spPr/>
    </dgm:pt>
    <dgm:pt modelId="{45A850B2-EFFC-42A6-921C-D3F179C10189}" type="pres">
      <dgm:prSet presAssocID="{F10A116C-20B0-4EAC-9A16-7C75660F55D2}" presName="node" presStyleLbl="node1" presStyleIdx="2" presStyleCnt="4">
        <dgm:presLayoutVars>
          <dgm:bulletEnabled val="1"/>
        </dgm:presLayoutVars>
      </dgm:prSet>
      <dgm:spPr/>
    </dgm:pt>
    <dgm:pt modelId="{C52AD4D2-12C0-4710-99AB-98781BA97CA8}" type="pres">
      <dgm:prSet presAssocID="{D9D4A152-440C-48ED-8084-9736CBDB0587}" presName="sibTrans" presStyleLbl="sibTrans1D1" presStyleIdx="2" presStyleCnt="3"/>
      <dgm:spPr/>
    </dgm:pt>
    <dgm:pt modelId="{4F885143-CCEC-4874-933D-2894E0B64201}" type="pres">
      <dgm:prSet presAssocID="{D9D4A152-440C-48ED-8084-9736CBDB0587}" presName="connectorText" presStyleLbl="sibTrans1D1" presStyleIdx="2" presStyleCnt="3"/>
      <dgm:spPr/>
    </dgm:pt>
    <dgm:pt modelId="{F52A74FD-5F81-4B48-989D-642A6763E9B4}" type="pres">
      <dgm:prSet presAssocID="{3E154DF8-B578-42F0-8B6D-02821340151F}" presName="node" presStyleLbl="node1" presStyleIdx="3" presStyleCnt="4">
        <dgm:presLayoutVars>
          <dgm:bulletEnabled val="1"/>
        </dgm:presLayoutVars>
      </dgm:prSet>
      <dgm:spPr/>
    </dgm:pt>
  </dgm:ptLst>
  <dgm:cxnLst>
    <dgm:cxn modelId="{EE2B8407-13AE-4B77-A3A4-B2D3CC183987}" srcId="{3E154DF8-B578-42F0-8B6D-02821340151F}" destId="{82D7F312-E692-4321-934F-AEF1BEAA7AE3}" srcOrd="2" destOrd="0" parTransId="{FAEE9534-498C-43F0-B067-BD5E124C83BC}" sibTransId="{1D2DAB29-E2FD-407C-8E8E-105E8E1E8F8F}"/>
    <dgm:cxn modelId="{25CA510C-EC59-4663-940B-870C578D159A}" type="presOf" srcId="{EB7343E3-4909-4981-BD1A-6E992D43D6CF}" destId="{B48EF64D-32F6-48C6-9ADB-8A25AF76BF9B}" srcOrd="0" destOrd="2" presId="urn:microsoft.com/office/officeart/2005/8/layout/bProcess3"/>
    <dgm:cxn modelId="{238F0E1D-9FF8-4527-BFFB-698AF6E2E75B}" srcId="{AECE8E6D-7091-45CF-B868-3CAC492688D3}" destId="{3E154DF8-B578-42F0-8B6D-02821340151F}" srcOrd="3" destOrd="0" parTransId="{56CB992D-4756-4C7D-9357-A4E3E5CAD944}" sibTransId="{D2C786C5-FA5A-4771-8886-21180B86803C}"/>
    <dgm:cxn modelId="{52971520-5F40-4DC6-AD21-52F08CA82664}" srcId="{AAC22355-884A-4C76-B20E-C6706F4ADEBC}" destId="{2BDCEF1D-3EB7-4EC6-BF43-37BF82714EB3}" srcOrd="2" destOrd="0" parTransId="{C6BDB8E4-0F68-4BAA-9C43-6A69C7DB60C7}" sibTransId="{5165419D-70C8-4670-B708-F04BF059FD75}"/>
    <dgm:cxn modelId="{9FEF4520-2F81-4E39-B141-F347DA64AF4C}" type="presOf" srcId="{484A3275-42F3-4294-912C-98DE4AC9F2E5}" destId="{F52A74FD-5F81-4B48-989D-642A6763E9B4}" srcOrd="0" destOrd="4" presId="urn:microsoft.com/office/officeart/2005/8/layout/bProcess3"/>
    <dgm:cxn modelId="{0F487A22-1915-497A-811A-5A30631E7E7C}" type="presOf" srcId="{D9D4A152-440C-48ED-8084-9736CBDB0587}" destId="{4F885143-CCEC-4874-933D-2894E0B64201}" srcOrd="1" destOrd="0" presId="urn:microsoft.com/office/officeart/2005/8/layout/bProcess3"/>
    <dgm:cxn modelId="{432D6430-4C60-4D46-9A41-73120554489C}" type="presOf" srcId="{3E154DF8-B578-42F0-8B6D-02821340151F}" destId="{F52A74FD-5F81-4B48-989D-642A6763E9B4}" srcOrd="0" destOrd="0" presId="urn:microsoft.com/office/officeart/2005/8/layout/bProcess3"/>
    <dgm:cxn modelId="{366B303C-0282-4569-926B-CD857D6B734C}" srcId="{AECE8E6D-7091-45CF-B868-3CAC492688D3}" destId="{F10A116C-20B0-4EAC-9A16-7C75660F55D2}" srcOrd="2" destOrd="0" parTransId="{2119D95A-9B83-4C0E-B336-D7650C161B68}" sibTransId="{D9D4A152-440C-48ED-8084-9736CBDB0587}"/>
    <dgm:cxn modelId="{D7C20B3F-A639-4C48-8029-C26515C87FFC}" srcId="{F10A116C-20B0-4EAC-9A16-7C75660F55D2}" destId="{43DFFF60-95E3-4A67-BA20-A477E7A51B66}" srcOrd="2" destOrd="0" parTransId="{C0672994-8344-48A8-BB62-A4D1BE37D386}" sibTransId="{3D1BEED5-F65C-4526-AE80-888AD295D546}"/>
    <dgm:cxn modelId="{ECCF5D40-F792-4742-849D-54B302015F0B}" type="presOf" srcId="{5929C496-FAF5-4D25-93B6-12A657BEDC32}" destId="{B48EF64D-32F6-48C6-9ADB-8A25AF76BF9B}" srcOrd="0" destOrd="0" presId="urn:microsoft.com/office/officeart/2005/8/layout/bProcess3"/>
    <dgm:cxn modelId="{397EBF60-0F24-468A-9A1A-8A7197BD9FEC}" type="presOf" srcId="{43DFFF60-95E3-4A67-BA20-A477E7A51B66}" destId="{45A850B2-EFFC-42A6-921C-D3F179C10189}" srcOrd="0" destOrd="3" presId="urn:microsoft.com/office/officeart/2005/8/layout/bProcess3"/>
    <dgm:cxn modelId="{ABCAEC41-788E-43C1-8A43-BDB7A5E77685}" srcId="{AECE8E6D-7091-45CF-B868-3CAC492688D3}" destId="{5929C496-FAF5-4D25-93B6-12A657BEDC32}" srcOrd="1" destOrd="0" parTransId="{4D54E37C-7B71-4519-93CC-60DB8CB2687C}" sibTransId="{BF579164-7C15-4B7F-9956-44E081E8A3B5}"/>
    <dgm:cxn modelId="{9D5E9D65-3635-4755-B860-43B9BF8438B1}" type="presOf" srcId="{BF579164-7C15-4B7F-9956-44E081E8A3B5}" destId="{62169F3E-155F-4CE2-83FC-2D942AB70631}" srcOrd="1" destOrd="0" presId="urn:microsoft.com/office/officeart/2005/8/layout/bProcess3"/>
    <dgm:cxn modelId="{FE13424F-EBBD-49D0-820A-3FDB5FF9EF69}" type="presOf" srcId="{AAC22355-884A-4C76-B20E-C6706F4ADEBC}" destId="{EA019CD6-0E4A-48C8-8E23-C88E35BEDB54}" srcOrd="0" destOrd="0" presId="urn:microsoft.com/office/officeart/2005/8/layout/bProcess3"/>
    <dgm:cxn modelId="{2D425950-4617-4CCD-A199-A1DF7AD8268A}" type="presOf" srcId="{F10A116C-20B0-4EAC-9A16-7C75660F55D2}" destId="{45A850B2-EFFC-42A6-921C-D3F179C10189}" srcOrd="0" destOrd="0" presId="urn:microsoft.com/office/officeart/2005/8/layout/bProcess3"/>
    <dgm:cxn modelId="{30FF6952-1D25-4E83-A6A6-AFC85A8EB287}" srcId="{5929C496-FAF5-4D25-93B6-12A657BEDC32}" destId="{EB7343E3-4909-4981-BD1A-6E992D43D6CF}" srcOrd="1" destOrd="0" parTransId="{78B70FD0-4F62-4760-9833-BC956F33248E}" sibTransId="{5D0F14CB-4275-4C23-8FF8-F8791B95E916}"/>
    <dgm:cxn modelId="{2C552E53-4141-46DF-9A12-3FCBF8C7581E}" srcId="{5929C496-FAF5-4D25-93B6-12A657BEDC32}" destId="{060D51A6-0EAD-4E67-8F15-05693D6EA232}" srcOrd="0" destOrd="0" parTransId="{9CDD04FA-D822-49E6-8CB7-4320735CDBB4}" sibTransId="{4E309E28-4B00-485B-A5C5-7DCAC50F2913}"/>
    <dgm:cxn modelId="{BDEF9A74-F8F3-4414-AD5F-25E6040E4F18}" type="presOf" srcId="{4F2AC080-1DFD-485D-A8D9-DD11F616CA0E}" destId="{DDC3B5B8-F9C1-4472-9CD4-144F3E7FF923}" srcOrd="0" destOrd="0" presId="urn:microsoft.com/office/officeart/2005/8/layout/bProcess3"/>
    <dgm:cxn modelId="{2A82907A-D036-46A1-9491-21031B49A3AB}" type="presOf" srcId="{36C2506E-7375-49F8-B26F-505A933ACB1A}" destId="{F52A74FD-5F81-4B48-989D-642A6763E9B4}" srcOrd="0" destOrd="2" presId="urn:microsoft.com/office/officeart/2005/8/layout/bProcess3"/>
    <dgm:cxn modelId="{F752FA85-C0E2-4CD3-B6E8-0FF2183F66B8}" type="presOf" srcId="{D18478AE-C5F9-447F-BABA-151BE166C50E}" destId="{45A850B2-EFFC-42A6-921C-D3F179C10189}" srcOrd="0" destOrd="2" presId="urn:microsoft.com/office/officeart/2005/8/layout/bProcess3"/>
    <dgm:cxn modelId="{C1B7598D-A092-4C9A-99CD-E2D673F553B0}" srcId="{F10A116C-20B0-4EAC-9A16-7C75660F55D2}" destId="{D18478AE-C5F9-447F-BABA-151BE166C50E}" srcOrd="1" destOrd="0" parTransId="{6005BF23-CB42-4F72-BB41-506FAC478361}" sibTransId="{A3FBAEF5-8730-4274-918C-BEE85E007C78}"/>
    <dgm:cxn modelId="{4FC9728F-14F8-4FEA-85F8-578582653E6A}" srcId="{3E154DF8-B578-42F0-8B6D-02821340151F}" destId="{C7BC0CB5-E4B8-4663-9666-976844432286}" srcOrd="0" destOrd="0" parTransId="{80D5EC1C-2186-483D-A3C9-F25E83D64E16}" sibTransId="{B133216F-7350-4F19-AD56-1F11D065C3AA}"/>
    <dgm:cxn modelId="{B3913E90-92FA-4CCE-BC0E-CD278D22C74E}" srcId="{F10A116C-20B0-4EAC-9A16-7C75660F55D2}" destId="{D1BAFC8F-B338-4149-AC23-7EA6B08398FB}" srcOrd="0" destOrd="0" parTransId="{29825E9B-8F7E-4FCE-9B40-334E5637785D}" sibTransId="{3A1167B8-3B49-4193-AC3C-D780D73AA9CF}"/>
    <dgm:cxn modelId="{9FACCD92-3AED-478F-A77E-8F6579AB5213}" type="presOf" srcId="{C7BC0CB5-E4B8-4663-9666-976844432286}" destId="{F52A74FD-5F81-4B48-989D-642A6763E9B4}" srcOrd="0" destOrd="1" presId="urn:microsoft.com/office/officeart/2005/8/layout/bProcess3"/>
    <dgm:cxn modelId="{18D91194-C15D-4DC7-9256-55895BFD5352}" type="presOf" srcId="{D1BAFC8F-B338-4149-AC23-7EA6B08398FB}" destId="{45A850B2-EFFC-42A6-921C-D3F179C10189}" srcOrd="0" destOrd="1" presId="urn:microsoft.com/office/officeart/2005/8/layout/bProcess3"/>
    <dgm:cxn modelId="{A30DA1A4-CE0F-4D0F-9EAF-724A3C5C20CE}" srcId="{AECE8E6D-7091-45CF-B868-3CAC492688D3}" destId="{AAC22355-884A-4C76-B20E-C6706F4ADEBC}" srcOrd="0" destOrd="0" parTransId="{B34F02B6-0322-4742-AC4F-19E06EF18DDB}" sibTransId="{4F2AC080-1DFD-485D-A8D9-DD11F616CA0E}"/>
    <dgm:cxn modelId="{E5737BAC-9911-43B2-9F9B-2ECAF9C90085}" srcId="{AAC22355-884A-4C76-B20E-C6706F4ADEBC}" destId="{C6246A99-C476-4EAB-BA19-EFAC85974451}" srcOrd="1" destOrd="0" parTransId="{74763EFA-4597-4959-A26C-C51D4FA4280A}" sibTransId="{F4C4A911-2DC4-4D8F-A6C7-AE2472C421CC}"/>
    <dgm:cxn modelId="{3FF988AF-70FB-40BD-A28D-B964867D6C67}" srcId="{3E154DF8-B578-42F0-8B6D-02821340151F}" destId="{484A3275-42F3-4294-912C-98DE4AC9F2E5}" srcOrd="3" destOrd="0" parTransId="{4A486BAE-AB44-4394-A186-3D3828342D39}" sibTransId="{059AE0E0-5BD5-4B24-92A4-DA5509EDADBF}"/>
    <dgm:cxn modelId="{23B0C3AF-23F0-4FF3-AEA7-EDCFBA154C6A}" type="presOf" srcId="{D9D4A152-440C-48ED-8084-9736CBDB0587}" destId="{C52AD4D2-12C0-4710-99AB-98781BA97CA8}" srcOrd="0" destOrd="0" presId="urn:microsoft.com/office/officeart/2005/8/layout/bProcess3"/>
    <dgm:cxn modelId="{54D30CB5-D4E6-4834-B3D4-F21139335AD2}" type="presOf" srcId="{AECE8E6D-7091-45CF-B868-3CAC492688D3}" destId="{95A72D6D-C0B0-4990-873D-69FEB9421D9B}" srcOrd="0" destOrd="0" presId="urn:microsoft.com/office/officeart/2005/8/layout/bProcess3"/>
    <dgm:cxn modelId="{4AB106B7-688F-48CC-B6FB-3F93BD6C13DA}" srcId="{AAC22355-884A-4C76-B20E-C6706F4ADEBC}" destId="{E7C3473A-5984-4F5A-B399-FFC68C095BA9}" srcOrd="0" destOrd="0" parTransId="{2F919FB6-2E89-4B23-91FB-CA1D7B795312}" sibTransId="{8703455D-FDDF-4E52-9F21-3CCF9871F486}"/>
    <dgm:cxn modelId="{3AF364B9-8E45-409D-A229-B8D6C4F9E9E0}" type="presOf" srcId="{4F2AC080-1DFD-485D-A8D9-DD11F616CA0E}" destId="{8EEEB9C4-4A26-4059-9173-9BD7EBC17B15}" srcOrd="1" destOrd="0" presId="urn:microsoft.com/office/officeart/2005/8/layout/bProcess3"/>
    <dgm:cxn modelId="{690F40BC-5757-4CC5-BB51-35146501D912}" type="presOf" srcId="{BF579164-7C15-4B7F-9956-44E081E8A3B5}" destId="{63A7FA82-3700-4134-9D83-9F140459D33A}" srcOrd="0" destOrd="0" presId="urn:microsoft.com/office/officeart/2005/8/layout/bProcess3"/>
    <dgm:cxn modelId="{A1B832C2-5610-4B35-B444-701D146BD4BA}" type="presOf" srcId="{C6246A99-C476-4EAB-BA19-EFAC85974451}" destId="{EA019CD6-0E4A-48C8-8E23-C88E35BEDB54}" srcOrd="0" destOrd="2" presId="urn:microsoft.com/office/officeart/2005/8/layout/bProcess3"/>
    <dgm:cxn modelId="{9A2AE6C6-D0AC-412E-B419-E1BABAE428E0}" type="presOf" srcId="{2BDCEF1D-3EB7-4EC6-BF43-37BF82714EB3}" destId="{EA019CD6-0E4A-48C8-8E23-C88E35BEDB54}" srcOrd="0" destOrd="3" presId="urn:microsoft.com/office/officeart/2005/8/layout/bProcess3"/>
    <dgm:cxn modelId="{034660CF-F4AC-4CD6-854B-1E0D3F63BBED}" type="presOf" srcId="{82D7F312-E692-4321-934F-AEF1BEAA7AE3}" destId="{F52A74FD-5F81-4B48-989D-642A6763E9B4}" srcOrd="0" destOrd="3" presId="urn:microsoft.com/office/officeart/2005/8/layout/bProcess3"/>
    <dgm:cxn modelId="{729D49E4-151E-4773-B127-13E0D5CB4884}" type="presOf" srcId="{060D51A6-0EAD-4E67-8F15-05693D6EA232}" destId="{B48EF64D-32F6-48C6-9ADB-8A25AF76BF9B}" srcOrd="0" destOrd="1" presId="urn:microsoft.com/office/officeart/2005/8/layout/bProcess3"/>
    <dgm:cxn modelId="{2F110FF2-7B49-476E-B124-161FA513C887}" srcId="{3E154DF8-B578-42F0-8B6D-02821340151F}" destId="{36C2506E-7375-49F8-B26F-505A933ACB1A}" srcOrd="1" destOrd="0" parTransId="{1C31FDC6-2B3C-4338-A17D-8BAB92486E94}" sibTransId="{602BC03B-1A44-4B3B-84FB-6A7D8A8A2436}"/>
    <dgm:cxn modelId="{1E3E4AF2-07F0-4FD6-9D0B-A32E36FFC4B7}" type="presOf" srcId="{E7C3473A-5984-4F5A-B399-FFC68C095BA9}" destId="{EA019CD6-0E4A-48C8-8E23-C88E35BEDB54}" srcOrd="0" destOrd="1" presId="urn:microsoft.com/office/officeart/2005/8/layout/bProcess3"/>
    <dgm:cxn modelId="{611F6F31-6C3E-463E-AD4E-B5709AFFBC38}" type="presParOf" srcId="{95A72D6D-C0B0-4990-873D-69FEB9421D9B}" destId="{EA019CD6-0E4A-48C8-8E23-C88E35BEDB54}" srcOrd="0" destOrd="0" presId="urn:microsoft.com/office/officeart/2005/8/layout/bProcess3"/>
    <dgm:cxn modelId="{CD1409DE-B118-4B95-8A7A-31F27DDBED96}" type="presParOf" srcId="{95A72D6D-C0B0-4990-873D-69FEB9421D9B}" destId="{DDC3B5B8-F9C1-4472-9CD4-144F3E7FF923}" srcOrd="1" destOrd="0" presId="urn:microsoft.com/office/officeart/2005/8/layout/bProcess3"/>
    <dgm:cxn modelId="{AF2D9716-5696-4E53-A68A-9169D4DC3E9F}" type="presParOf" srcId="{DDC3B5B8-F9C1-4472-9CD4-144F3E7FF923}" destId="{8EEEB9C4-4A26-4059-9173-9BD7EBC17B15}" srcOrd="0" destOrd="0" presId="urn:microsoft.com/office/officeart/2005/8/layout/bProcess3"/>
    <dgm:cxn modelId="{B4E5C08F-A71F-41A3-A078-D37C8E4EFE18}" type="presParOf" srcId="{95A72D6D-C0B0-4990-873D-69FEB9421D9B}" destId="{B48EF64D-32F6-48C6-9ADB-8A25AF76BF9B}" srcOrd="2" destOrd="0" presId="urn:microsoft.com/office/officeart/2005/8/layout/bProcess3"/>
    <dgm:cxn modelId="{B836C316-E76C-44A9-8A2B-F2D7F4C9AF19}" type="presParOf" srcId="{95A72D6D-C0B0-4990-873D-69FEB9421D9B}" destId="{63A7FA82-3700-4134-9D83-9F140459D33A}" srcOrd="3" destOrd="0" presId="urn:microsoft.com/office/officeart/2005/8/layout/bProcess3"/>
    <dgm:cxn modelId="{E03417C5-A2B1-4B9B-887A-B981B8BE1557}" type="presParOf" srcId="{63A7FA82-3700-4134-9D83-9F140459D33A}" destId="{62169F3E-155F-4CE2-83FC-2D942AB70631}" srcOrd="0" destOrd="0" presId="urn:microsoft.com/office/officeart/2005/8/layout/bProcess3"/>
    <dgm:cxn modelId="{35FB8F41-254A-4B63-A1CC-3AEE2DB6BC24}" type="presParOf" srcId="{95A72D6D-C0B0-4990-873D-69FEB9421D9B}" destId="{45A850B2-EFFC-42A6-921C-D3F179C10189}" srcOrd="4" destOrd="0" presId="urn:microsoft.com/office/officeart/2005/8/layout/bProcess3"/>
    <dgm:cxn modelId="{26B7D870-7A51-435B-8252-AD252C5CEB54}" type="presParOf" srcId="{95A72D6D-C0B0-4990-873D-69FEB9421D9B}" destId="{C52AD4D2-12C0-4710-99AB-98781BA97CA8}" srcOrd="5" destOrd="0" presId="urn:microsoft.com/office/officeart/2005/8/layout/bProcess3"/>
    <dgm:cxn modelId="{FE5F0F0B-91CA-4490-B4B9-7FBA2921DE6A}" type="presParOf" srcId="{C52AD4D2-12C0-4710-99AB-98781BA97CA8}" destId="{4F885143-CCEC-4874-933D-2894E0B64201}" srcOrd="0" destOrd="0" presId="urn:microsoft.com/office/officeart/2005/8/layout/bProcess3"/>
    <dgm:cxn modelId="{737319C3-2CF6-43CE-80AE-6D58F606F927}" type="presParOf" srcId="{95A72D6D-C0B0-4990-873D-69FEB9421D9B}" destId="{F52A74FD-5F81-4B48-989D-642A6763E9B4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3B5B8-F9C1-4472-9CD4-144F3E7FF923}">
      <dsp:nvSpPr>
        <dsp:cNvPr id="0" name=""/>
        <dsp:cNvSpPr/>
      </dsp:nvSpPr>
      <dsp:spPr>
        <a:xfrm>
          <a:off x="3643219" y="1151638"/>
          <a:ext cx="8073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7361" y="45720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>
            <a:latin typeface="+mj-lt"/>
          </a:endParaRPr>
        </a:p>
      </dsp:txBody>
      <dsp:txXfrm>
        <a:off x="4025950" y="1193169"/>
        <a:ext cx="41898" cy="8379"/>
      </dsp:txXfrm>
    </dsp:sp>
    <dsp:sp modelId="{EA019CD6-0E4A-48C8-8E23-C88E35BEDB54}">
      <dsp:nvSpPr>
        <dsp:cNvPr id="0" name=""/>
        <dsp:cNvSpPr/>
      </dsp:nvSpPr>
      <dsp:spPr>
        <a:xfrm>
          <a:off x="1706" y="104365"/>
          <a:ext cx="3643312" cy="2185987"/>
        </a:xfrm>
        <a:prstGeom prst="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latin typeface="+mj-lt"/>
              <a:cs typeface="Calibri" panose="020F0502020204030204" pitchFamily="34" charset="0"/>
            </a:rPr>
            <a:t>Přehled v organizaci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Jaké vykonávám agendy a poskytuji služby?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Co pro výkon těchto agend potřebuji?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Z toho vyplývá rozsah, ve kterém KB řeším.</a:t>
          </a:r>
        </a:p>
      </dsp:txBody>
      <dsp:txXfrm>
        <a:off x="1706" y="104365"/>
        <a:ext cx="3643312" cy="2185987"/>
      </dsp:txXfrm>
    </dsp:sp>
    <dsp:sp modelId="{63A7FA82-3700-4134-9D83-9F140459D33A}">
      <dsp:nvSpPr>
        <dsp:cNvPr id="0" name=""/>
        <dsp:cNvSpPr/>
      </dsp:nvSpPr>
      <dsp:spPr>
        <a:xfrm>
          <a:off x="1823362" y="2288552"/>
          <a:ext cx="4481274" cy="807361"/>
        </a:xfrm>
        <a:custGeom>
          <a:avLst/>
          <a:gdLst/>
          <a:ahLst/>
          <a:cxnLst/>
          <a:rect l="0" t="0" r="0" b="0"/>
          <a:pathLst>
            <a:path>
              <a:moveTo>
                <a:pt x="4481274" y="0"/>
              </a:moveTo>
              <a:lnTo>
                <a:pt x="4481274" y="420780"/>
              </a:lnTo>
              <a:lnTo>
                <a:pt x="0" y="420780"/>
              </a:lnTo>
              <a:lnTo>
                <a:pt x="0" y="807361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>
            <a:latin typeface="+mj-lt"/>
          </a:endParaRPr>
        </a:p>
      </dsp:txBody>
      <dsp:txXfrm>
        <a:off x="3950026" y="2688043"/>
        <a:ext cx="227947" cy="8379"/>
      </dsp:txXfrm>
    </dsp:sp>
    <dsp:sp modelId="{B48EF64D-32F6-48C6-9ADB-8A25AF76BF9B}">
      <dsp:nvSpPr>
        <dsp:cNvPr id="0" name=""/>
        <dsp:cNvSpPr/>
      </dsp:nvSpPr>
      <dsp:spPr>
        <a:xfrm>
          <a:off x="4482980" y="104365"/>
          <a:ext cx="3643312" cy="2185987"/>
        </a:xfrm>
        <a:prstGeom prst="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latin typeface="+mj-lt"/>
              <a:cs typeface="Calibri" panose="020F0502020204030204" pitchFamily="34" charset="0"/>
            </a:rPr>
            <a:t>Aktuální stav KB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Mám již zavedena některá opatření?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Zdokumentuji aktuální stav zavedených a nezavedených opatření.</a:t>
          </a:r>
        </a:p>
      </dsp:txBody>
      <dsp:txXfrm>
        <a:off x="4482980" y="104365"/>
        <a:ext cx="3643312" cy="2185987"/>
      </dsp:txXfrm>
    </dsp:sp>
    <dsp:sp modelId="{C52AD4D2-12C0-4710-99AB-98781BA97CA8}">
      <dsp:nvSpPr>
        <dsp:cNvPr id="0" name=""/>
        <dsp:cNvSpPr/>
      </dsp:nvSpPr>
      <dsp:spPr>
        <a:xfrm>
          <a:off x="3643219" y="4175588"/>
          <a:ext cx="8073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7361" y="45720"/>
              </a:lnTo>
            </a:path>
          </a:pathLst>
        </a:custGeom>
        <a:noFill/>
        <a:ln w="38100" cap="flat" cmpd="sng" algn="ctr">
          <a:solidFill>
            <a:srgbClr val="00B0F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>
            <a:latin typeface="+mj-lt"/>
          </a:endParaRPr>
        </a:p>
      </dsp:txBody>
      <dsp:txXfrm>
        <a:off x="4025950" y="4217118"/>
        <a:ext cx="41898" cy="8379"/>
      </dsp:txXfrm>
    </dsp:sp>
    <dsp:sp modelId="{45A850B2-EFFC-42A6-921C-D3F179C10189}">
      <dsp:nvSpPr>
        <dsp:cNvPr id="0" name=""/>
        <dsp:cNvSpPr/>
      </dsp:nvSpPr>
      <dsp:spPr>
        <a:xfrm>
          <a:off x="1706" y="3128314"/>
          <a:ext cx="3643312" cy="2185987"/>
        </a:xfrm>
        <a:prstGeom prst="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latin typeface="+mj-lt"/>
              <a:cs typeface="Calibri" panose="020F0502020204030204" pitchFamily="34" charset="0"/>
            </a:rPr>
            <a:t>Určení priorit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Jaké mám finanční a personální kapacity?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Co je má prioritní služba?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Provedu analýzy, stanovím plán se zohledněním kapacit a priorit.</a:t>
          </a:r>
        </a:p>
      </dsp:txBody>
      <dsp:txXfrm>
        <a:off x="1706" y="3128314"/>
        <a:ext cx="3643312" cy="2185987"/>
      </dsp:txXfrm>
    </dsp:sp>
    <dsp:sp modelId="{F52A74FD-5F81-4B48-989D-642A6763E9B4}">
      <dsp:nvSpPr>
        <dsp:cNvPr id="0" name=""/>
        <dsp:cNvSpPr/>
      </dsp:nvSpPr>
      <dsp:spPr>
        <a:xfrm>
          <a:off x="4482980" y="3128314"/>
          <a:ext cx="3643312" cy="2185987"/>
        </a:xfrm>
        <a:prstGeom prst="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latin typeface="+mj-lt"/>
              <a:cs typeface="Calibri" panose="020F0502020204030204" pitchFamily="34" charset="0"/>
            </a:rPr>
            <a:t>Zavádění opatření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Určím osobu odpovědnou za KB.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Priorita je vzdělávání zaměstnanců včetně vedení.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Vytvořím bezpečnostní politiku, kterou lze fakticky používat.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Pokračuji dle plánu.</a:t>
          </a:r>
        </a:p>
      </dsp:txBody>
      <dsp:txXfrm>
        <a:off x="4482980" y="3128314"/>
        <a:ext cx="3643312" cy="2185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4C01E03-8740-89D9-836C-BDCCC9EA7E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1ED518-69E0-CD92-78CD-97589C1EF1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8D24A-B108-4FC1-BEA3-60F085EBE7F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DBC370-480E-E17F-092A-5F1EA91EB3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61505A-80AB-50D1-5CDF-B806252BBA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F3F47-7A82-4A5A-AE86-7343C613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663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4A50-9B7E-4472-B7A2-A6B0F9E4CAB2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7549-7F5F-4B8F-BD5A-69DFA45053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7996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D8CE87-CD2F-CB44-0E60-6D206A81E8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635000" y="914400"/>
            <a:ext cx="8128000" cy="4572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7C4CC-D550-4D2B-AC15-CC31EBF4FB3A}" type="slidenum">
              <a:rPr lang="en-US" smtClean="0"/>
              <a:t>15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23A8BA-8AC2-797C-67A3-F12557F10F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030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F7A35558-8931-2A80-0BB9-F0E2231E1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9FD653-197C-1DAC-6E27-7F22A6332B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488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E9E34-5C2C-A88E-CFB1-DDCF2458F8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729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9E93156D-7D8B-7C5E-B240-DFD69C472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Systematicky a rozumně!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CAE1C35-F0EB-FF1F-49B7-CACED1B70D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19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635000" y="914400"/>
            <a:ext cx="8128000" cy="4572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7C4CC-D550-4D2B-AC15-CC31EBF4FB3A}" type="slidenum">
              <a:rPr lang="en-US" smtClean="0"/>
              <a:t>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05F62B-29D0-321E-6A09-EA1D81D653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075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635000" y="914400"/>
            <a:ext cx="8128000" cy="4572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7C4CC-D550-4D2B-AC15-CC31EBF4FB3A}" type="slidenum">
              <a:rPr lang="en-US" smtClean="0"/>
              <a:t>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C7996-BABB-31D5-76F4-BE565CF936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88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687F69-72EF-DA3C-EA0B-527A4E6EF1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40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635000" y="914400"/>
            <a:ext cx="8128000" cy="4572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7C4CC-D550-4D2B-AC15-CC31EBF4FB3A}" type="slidenum">
              <a:rPr lang="en-US" smtClean="0"/>
              <a:t>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07BE51-EC40-2982-7AB9-ECA4FBFD4C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19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D67AEE10-A0EC-EF7F-4C2B-5390BCE01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B898A67-53F2-5376-D553-EAF4078ACD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6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89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96C857-430A-162C-0C64-31759466B2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82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>
                <a:effectLst/>
              </a:rPr>
              <a:t>Reguluje přes </a:t>
            </a:r>
            <a:r>
              <a:rPr lang="cs-CZ" sz="1200" b="1" i="0" dirty="0">
                <a:effectLst/>
              </a:rPr>
              <a:t>107 služeb ve </a:t>
            </a:r>
            <a:r>
              <a:rPr lang="cs-CZ" sz="1200" b="1" dirty="0"/>
              <a:t>22</a:t>
            </a:r>
            <a:r>
              <a:rPr lang="cs-CZ" sz="1200" b="1" i="0" dirty="0">
                <a:effectLst/>
              </a:rPr>
              <a:t> odvětvích </a:t>
            </a:r>
            <a:r>
              <a:rPr lang="cs-CZ" sz="1200" i="0" dirty="0">
                <a:effectLst/>
              </a:rPr>
              <a:t>(energetika, zdravotnictví, bankovnictví, doprava, veřejná správa, digitální infrastruktura,…)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549-7F5F-4B8F-BD5A-69DFA450539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839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>
                <a:effectLst/>
              </a:rPr>
              <a:t>Hlavním kritériem směrnice NIS 2 pro zahrnutí do regulace je </a:t>
            </a:r>
            <a:r>
              <a:rPr lang="cs-CZ" sz="1200" b="1" i="0" dirty="0">
                <a:effectLst/>
              </a:rPr>
              <a:t>velikost subjektu </a:t>
            </a:r>
            <a:r>
              <a:rPr lang="cs-CZ" sz="1200" i="0" dirty="0">
                <a:effectLst/>
              </a:rPr>
              <a:t>(daná počtem zaměstnanců nebo jeho finanční situací), existuje také celá řada </a:t>
            </a:r>
            <a:r>
              <a:rPr lang="cs-CZ" sz="1200" b="1" i="0" dirty="0">
                <a:effectLst/>
              </a:rPr>
              <a:t>výjimek zahrnujících do regulace všechny, nehledě na velikost </a:t>
            </a:r>
            <a:r>
              <a:rPr lang="cs-CZ" sz="1200" i="0" dirty="0">
                <a:effectLst/>
              </a:rPr>
              <a:t>(zejm. poskytovatelé internetu).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DA6CCC-9676-A613-AC1A-3B223BDF9C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51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4717756B-5F6F-3537-A1AE-9411B999F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21033E-9761-A6EF-B7FC-8A1DDD5BF9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31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CB0D7-A56D-362B-68DC-2BD6A5D4C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75975C-15B6-3FD0-A176-5E92A1F1F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6CB52B-8FEA-0243-4B14-1EB8FCD2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12E8-5DDA-407B-92BF-8628A4DCD6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36FA4B-A0AC-BA4E-5642-D916827D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A0CE07-90D8-A40B-AAD7-AA145F96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40AA-6098-4B2C-B902-8475F718B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59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EA7D9-2260-0F6D-4DC2-C3279177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A834E7E-F70D-E1D1-6CD7-62FFBD195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A0F9C8-15B0-5409-2F8B-A0DF3D31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12E8-5DDA-407B-92BF-8628A4DCD6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80E56E-832D-EF08-4A74-90F224F8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C6D23A-0AF8-9C6C-B40F-2ECD8FF8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40AA-6098-4B2C-B902-8475F718B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78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707B774-B7ED-5F02-5FD7-846350353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BFB46C-5599-2366-7E51-4B94AE8D1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9DBA7B-A6CD-4AF7-DEAC-5AE0300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12E8-5DDA-407B-92BF-8628A4DCD6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1BB5B2-B455-1F4F-DBFD-5780A23E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90780-0C92-A0B7-BF42-95AEC88D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40AA-6098-4B2C-B902-8475F718B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7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">
  <p:cSld name="Title whit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7350" y="3358800"/>
            <a:ext cx="2357276" cy="316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5"/>
          <p:cNvSpPr txBox="1">
            <a:spLocks noGrp="1"/>
          </p:cNvSpPr>
          <p:nvPr>
            <p:ph type="ctrTitle"/>
          </p:nvPr>
        </p:nvSpPr>
        <p:spPr>
          <a:xfrm>
            <a:off x="1524000" y="522198"/>
            <a:ext cx="9144000" cy="1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ubTitle" idx="1"/>
          </p:nvPr>
        </p:nvSpPr>
        <p:spPr>
          <a:xfrm>
            <a:off x="1523988" y="2521398"/>
            <a:ext cx="91440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2"/>
          </p:nvPr>
        </p:nvSpPr>
        <p:spPr>
          <a:xfrm>
            <a:off x="7274634" y="5446206"/>
            <a:ext cx="4582048" cy="121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763" lvl="0" indent="-476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3"/>
          </p:nvPr>
        </p:nvSpPr>
        <p:spPr>
          <a:xfrm>
            <a:off x="335317" y="5446206"/>
            <a:ext cx="4582048" cy="121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65506590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blue strip">
  <p:cSld name="Title and text blue strip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0" y="0"/>
            <a:ext cx="12192000" cy="876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Národní úřad pro kybernetickou a informační bezpečnost, John Doe, TLP: AMBER</a:t>
            </a:r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ctrTitle"/>
          </p:nvPr>
        </p:nvSpPr>
        <p:spPr>
          <a:xfrm>
            <a:off x="334962" y="144000"/>
            <a:ext cx="108000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cs-CZ"/>
              <a:t>Kliknutím lze upravit styl.</a:t>
            </a:r>
            <a:endParaRPr dirty="0"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334963" y="1016255"/>
            <a:ext cx="11522075" cy="4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60000" lvl="0" indent="-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0000" lvl="1" indent="-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2pPr>
            <a:lvl3pPr marL="1080000" lvl="2" indent="-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3pPr>
            <a:lvl4pPr marL="1440000" lvl="3" indent="-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4pPr>
            <a:lvl5pPr marL="1800000" lvl="4" indent="-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5pPr>
            <a:lvl6pPr marL="2743200" lvl="5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■"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●"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○"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■"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Po kliknutí můžete upravovat styly textu v předloze.</a:t>
            </a:r>
          </a:p>
          <a:p>
            <a:pPr lvl="2"/>
            <a:r>
              <a:rPr lang="cs-CZ" dirty="0"/>
              <a:t>Po kliknutí můžete upravovat styly textu v předloze.</a:t>
            </a:r>
          </a:p>
          <a:p>
            <a:pPr lvl="3"/>
            <a:r>
              <a:rPr lang="cs-CZ" dirty="0"/>
              <a:t>Po kliknutí můžete upravovat styly textu v předloze.</a:t>
            </a:r>
          </a:p>
          <a:p>
            <a:pPr lvl="4"/>
            <a:r>
              <a:rPr lang="cs-CZ" dirty="0"/>
              <a:t>Po kliknutí můžete upravovat styly textu v předloze.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302" y="170902"/>
            <a:ext cx="531736" cy="5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28198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white">
  <p:cSld name="Contact white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 txBox="1">
            <a:spLocks noGrp="1"/>
          </p:cNvSpPr>
          <p:nvPr>
            <p:ph type="ctrTitle"/>
          </p:nvPr>
        </p:nvSpPr>
        <p:spPr>
          <a:xfrm>
            <a:off x="334962" y="3682725"/>
            <a:ext cx="11522076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subTitle" idx="1"/>
          </p:nvPr>
        </p:nvSpPr>
        <p:spPr>
          <a:xfrm>
            <a:off x="334963" y="4298804"/>
            <a:ext cx="11522074" cy="161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763" lvl="0" indent="-476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cs-CZ"/>
              <a:t>Kliknutím můžete upravit styl předlohy.</a:t>
            </a:r>
            <a:endParaRPr dirty="0"/>
          </a:p>
        </p:txBody>
      </p:sp>
      <p:sp>
        <p:nvSpPr>
          <p:cNvPr id="93" name="Google Shape;93;p36"/>
          <p:cNvSpPr txBox="1"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sp>
        <p:nvSpPr>
          <p:cNvPr id="94" name="Google Shape;94;p36"/>
          <p:cNvSpPr txBox="1"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Národní úřad pro kybernetickou a informační bezpečnost, John Doe, TLP: AMBER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277" y="170902"/>
            <a:ext cx="535786" cy="5364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A37AB4A-6193-318C-63A3-FCFEADCE81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277" y="170902"/>
            <a:ext cx="535786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26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0" y="0"/>
            <a:ext cx="12192000" cy="876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ctrTitle"/>
          </p:nvPr>
        </p:nvSpPr>
        <p:spPr>
          <a:xfrm>
            <a:off x="458700" y="144000"/>
            <a:ext cx="84411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●"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8700" y="1080000"/>
            <a:ext cx="11274600" cy="50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83456" y="76000"/>
            <a:ext cx="2549842" cy="7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9354100" y="6478575"/>
            <a:ext cx="144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849400" y="6478575"/>
            <a:ext cx="88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458700" y="6478575"/>
            <a:ext cx="884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00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2FE61-2FBD-1D08-59B7-D649FFF9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60073C-F557-42F6-CD41-6485AEFA5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587AE-6252-0784-16A1-5BC894FA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12E8-5DDA-407B-92BF-8628A4DCD6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0E12FB-7E52-6791-C3EE-5B2E824B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B9FCF1-DEDC-6529-A61E-09100982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40AA-6098-4B2C-B902-8475F718B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23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396D8-FC7B-43BA-2176-A12C83B6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3E0F7A-E711-461E-0056-C2F8001A3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85A926-AB8C-47B0-03FB-FD775B39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12E8-5DDA-407B-92BF-8628A4DCD6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20E270-F9D0-95E5-C12C-D916016A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CBA10-3D39-22A2-594C-E28B4D70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40AA-6098-4B2C-B902-8475F718B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5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7CD66-38B7-19AC-401E-02E20A86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327558-64EC-A268-F71E-A7E5D0AC6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6FBD0C-4D0F-A245-A070-694F07FF7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5B8175-6EEC-F89B-3397-C7663790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12E8-5DDA-407B-92BF-8628A4DCD6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92F5CE-17C7-C044-9B25-226B9E4A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C9C04A-9711-C07D-A1D3-BE89CDE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40AA-6098-4B2C-B902-8475F718B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30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389E3-4143-B135-3DC5-2A9431ED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406829-A2E8-52C8-872A-AC43BB4B6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79E6B6-7117-1400-3F0C-2776CFA76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77190E-5AC5-B258-33AA-C70D66D6E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B97D1CA-6E8F-37DD-C4FD-6315367D9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4D61867-BEAD-F886-BDDD-3CDE6160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12E8-5DDA-407B-92BF-8628A4DCD6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FAC4E88-EFF2-8A66-DB09-9D34077A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A830EF-B693-32D7-01EA-82B24134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40AA-6098-4B2C-B902-8475F718B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21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50FA2-0F79-52FD-CB94-D4AA33BF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DFCE93-6F5D-72EC-C29E-3DE6872D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12E8-5DDA-407B-92BF-8628A4DCD6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0AA42D-5686-6492-6671-37D19367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BD35F2-5F84-EDF3-EE97-6BD49799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40AA-6098-4B2C-B902-8475F718B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63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C3C3F75-FBA1-FFF0-2A71-2C908899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12E8-5DDA-407B-92BF-8628A4DCD6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5CBED7-C5D9-1490-50BC-A698FF99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D01DFA-30A2-D725-38F6-78644278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40AA-6098-4B2C-B902-8475F718B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7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6CF5D-0481-2FE2-2ECB-6F1A12E4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EF3AAD-3243-4227-4A9F-DDF317AE7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1E1318-C9D7-534E-C685-E526B8156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65883A-256E-C837-A5B7-DD28DA02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12E8-5DDA-407B-92BF-8628A4DCD6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0DBD36-67C2-00DC-1A0D-A2BBE33A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8E64A3-F260-6C3B-2EE7-73ADA3A8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40AA-6098-4B2C-B902-8475F718B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2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B46B6-AFB7-8D6A-923C-E5DAE09F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0B8B99-D531-CDBE-AA64-D1AB50B98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9DCA00-1445-1313-8309-C3D08D634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6699E8-1D4B-F01B-333B-944EB0D4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12E8-5DDA-407B-92BF-8628A4DCD6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2010CE-B708-7E99-8D43-4458EF7A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C14D4D-F382-3A1A-E1A3-7C17AF1A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40AA-6098-4B2C-B902-8475F718B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50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C00F23B-6C57-7329-F01E-ACE58C74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3F0203-EF70-9C49-2BB5-4CC250652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7CF4ED-7BC4-2150-76C5-A4AA48D5A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12E8-5DDA-407B-92BF-8628A4DCD6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343F59-2779-56F5-C66B-395127E85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342562-AAFA-2686-4026-9E5ACAE03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240AA-6098-4B2C-B902-8475F718B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43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svg"/><Relationship Id="rId42" Type="http://schemas.openxmlformats.org/officeDocument/2006/relationships/image" Target="../media/image46.sv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sv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32" Type="http://schemas.openxmlformats.org/officeDocument/2006/relationships/image" Target="../media/image36.svg"/><Relationship Id="rId37" Type="http://schemas.openxmlformats.org/officeDocument/2006/relationships/image" Target="../media/image41.png"/><Relationship Id="rId40" Type="http://schemas.openxmlformats.org/officeDocument/2006/relationships/image" Target="../media/image44.svg"/><Relationship Id="rId45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svg"/><Relationship Id="rId36" Type="http://schemas.openxmlformats.org/officeDocument/2006/relationships/image" Target="../media/image40.sv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31.png"/><Relationship Id="rId30" Type="http://schemas.openxmlformats.org/officeDocument/2006/relationships/image" Target="../media/image34.sv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svg"/><Relationship Id="rId46" Type="http://schemas.openxmlformats.org/officeDocument/2006/relationships/image" Target="../media/image50.svg"/><Relationship Id="rId20" Type="http://schemas.openxmlformats.org/officeDocument/2006/relationships/image" Target="../media/image24.svg"/><Relationship Id="rId41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hyperlink" Target="https://portal.nukib.gov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gulace@nukib.cz" TargetMode="External"/><Relationship Id="rId2" Type="http://schemas.openxmlformats.org/officeDocument/2006/relationships/hyperlink" Target="mailto:v.saskova@nukib.cz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hyperlink" Target="https://www.psp.cz/sqw/historie.sqw?o=9&amp;t=759&amp;fbclid=IwZXh0bgNhZW0CMTAAAR2-er60vEtPJEZFxQFqWwO0ZrTc2rDz1O8kjLI0D_sFgFkDKsXTQdwIyl0_aem_JcePGxixjiqAeHm829PJa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ukib.gov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ctrTitle"/>
          </p:nvPr>
        </p:nvSpPr>
        <p:spPr>
          <a:xfrm>
            <a:off x="840092" y="1573496"/>
            <a:ext cx="10511816" cy="121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cs-CZ" sz="4800" b="1" dirty="0">
                <a:solidFill>
                  <a:srgbClr val="00B0F0"/>
                </a:solidFill>
              </a:rPr>
              <a:t>Návrh nového zákona o kybernetické bezpečnosti (NIS2) – aktuální stav</a:t>
            </a:r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2"/>
          </p:nvPr>
        </p:nvSpPr>
        <p:spPr>
          <a:xfrm>
            <a:off x="7301011" y="5437413"/>
            <a:ext cx="4582048" cy="121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</a:rPr>
              <a:t>Jan Hénik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</a:rPr>
              <a:t>oddělení regulace veřejného sektoru</a:t>
            </a:r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3"/>
          </p:nvPr>
        </p:nvSpPr>
        <p:spPr>
          <a:xfrm>
            <a:off x="106718" y="5525336"/>
            <a:ext cx="5555528" cy="121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endParaRPr lang="cs-CZ" b="0" i="0" dirty="0">
              <a:solidFill>
                <a:srgbClr val="1B1B1B"/>
              </a:solidFill>
              <a:effectLst/>
              <a:latin typeface="Roboto" panose="02000000000000000000" pitchFamily="2" charset="0"/>
            </a:endParaRPr>
          </a:p>
          <a:p>
            <a:endParaRPr lang="cs-CZ" dirty="0">
              <a:solidFill>
                <a:srgbClr val="1B1B1B"/>
              </a:solidFill>
              <a:latin typeface="Roboto" panose="02000000000000000000" pitchFamily="2" charset="0"/>
            </a:endParaRPr>
          </a:p>
          <a:p>
            <a:endParaRPr lang="cs-CZ" b="0" i="0" dirty="0">
              <a:solidFill>
                <a:srgbClr val="1B1B1B"/>
              </a:solidFill>
              <a:effectLst/>
              <a:latin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</a:rPr>
              <a:t>5. listopadu 2024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TLP: </a:t>
            </a:r>
            <a:r>
              <a:rPr lang="cs-CZ" dirty="0">
                <a:solidFill>
                  <a:schemeClr val="tx1"/>
                </a:solidFill>
              </a:rPr>
              <a:t>CLEAR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004A2-DBBA-CA72-E258-5A0548079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Kritétirum</a:t>
            </a:r>
            <a:r>
              <a:rPr lang="cs-CZ" dirty="0"/>
              <a:t> služby (regulovaná odvětví)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8C964C-31EA-905E-2B6E-E5185A364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pPr marL="8937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Veřejná správa a výkon svěřených pravomocí</a:t>
            </a:r>
          </a:p>
          <a:p>
            <a:pPr marL="8937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Energetika – Elektřina</a:t>
            </a:r>
          </a:p>
          <a:p>
            <a:pPr marL="8937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Energetika – Ropa a ropné produkty</a:t>
            </a:r>
          </a:p>
          <a:p>
            <a:pPr marL="8937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Energetika – Plynárenství</a:t>
            </a:r>
          </a:p>
          <a:p>
            <a:pPr marL="8937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Energetika – Teplárenství</a:t>
            </a:r>
          </a:p>
          <a:p>
            <a:pPr marL="8937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Energetika – Vodík</a:t>
            </a:r>
          </a:p>
          <a:p>
            <a:pPr marL="8937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Výrobní průmysl</a:t>
            </a:r>
          </a:p>
          <a:p>
            <a:pPr marL="8937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Potravinářský průmysl</a:t>
            </a:r>
          </a:p>
          <a:p>
            <a:pPr marL="8937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Chemický průmysl</a:t>
            </a:r>
          </a:p>
          <a:p>
            <a:pPr marL="8937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Vodní hospodářství</a:t>
            </a:r>
          </a:p>
          <a:p>
            <a:pPr marL="8937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Odpadové hospodářství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2000" dirty="0"/>
          </a:p>
          <a:p>
            <a:pPr marL="1879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Letecká doprava</a:t>
            </a:r>
          </a:p>
          <a:p>
            <a:pPr marL="1879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Drážní doprava</a:t>
            </a:r>
          </a:p>
          <a:p>
            <a:pPr marL="1879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Vodní doprava</a:t>
            </a:r>
          </a:p>
          <a:p>
            <a:pPr marL="1879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Silniční doprava</a:t>
            </a:r>
          </a:p>
          <a:p>
            <a:pPr marL="1879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Digitální infrastruktura a služby</a:t>
            </a:r>
          </a:p>
          <a:p>
            <a:pPr marL="1879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Finanční trh</a:t>
            </a:r>
          </a:p>
          <a:p>
            <a:pPr marL="1879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Zdravotnictví</a:t>
            </a:r>
          </a:p>
          <a:p>
            <a:pPr marL="1879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Věda, výzkum a vzdělávání</a:t>
            </a:r>
          </a:p>
          <a:p>
            <a:pPr marL="1879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Poštovní a kurýrní služby</a:t>
            </a:r>
          </a:p>
          <a:p>
            <a:pPr marL="1879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Obranný průmysl</a:t>
            </a:r>
          </a:p>
          <a:p>
            <a:pPr marL="1879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Vesmírný průmysl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9" name="Grafický objekt 18" descr="Soldier žena se souvislou výplní">
            <a:extLst>
              <a:ext uri="{FF2B5EF4-FFF2-40B4-BE49-F238E27FC236}">
                <a16:creationId xmlns:a16="http://schemas.microsoft.com/office/drawing/2014/main" id="{3A58AC94-98A5-F9B5-1AFF-874E1F887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2318" y="5254245"/>
            <a:ext cx="375665" cy="375664"/>
          </a:xfrm>
          <a:prstGeom prst="rect">
            <a:avLst/>
          </a:prstGeom>
        </p:spPr>
      </p:pic>
      <p:pic>
        <p:nvPicPr>
          <p:cNvPr id="21" name="Grafický objekt 20" descr="Obálka se souvislou výplní">
            <a:extLst>
              <a:ext uri="{FF2B5EF4-FFF2-40B4-BE49-F238E27FC236}">
                <a16:creationId xmlns:a16="http://schemas.microsoft.com/office/drawing/2014/main" id="{E4AC6199-6C0A-5B3B-234F-8ADCCB93A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7016" y="4799056"/>
            <a:ext cx="401350" cy="401350"/>
          </a:xfrm>
          <a:prstGeom prst="rect">
            <a:avLst/>
          </a:prstGeom>
        </p:spPr>
      </p:pic>
      <p:pic>
        <p:nvPicPr>
          <p:cNvPr id="23" name="Grafický objekt 22" descr="Kurt se souvislou výplní">
            <a:extLst>
              <a:ext uri="{FF2B5EF4-FFF2-40B4-BE49-F238E27FC236}">
                <a16:creationId xmlns:a16="http://schemas.microsoft.com/office/drawing/2014/main" id="{E1B83C79-A864-120D-07F1-895D59DB1A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" y="1143000"/>
            <a:ext cx="355600" cy="355600"/>
          </a:xfrm>
          <a:prstGeom prst="rect">
            <a:avLst/>
          </a:prstGeom>
        </p:spPr>
      </p:pic>
      <p:pic>
        <p:nvPicPr>
          <p:cNvPr id="27" name="Grafický objekt 26" descr="Stožár vysokého napětí se souvislou výplní">
            <a:extLst>
              <a:ext uri="{FF2B5EF4-FFF2-40B4-BE49-F238E27FC236}">
                <a16:creationId xmlns:a16="http://schemas.microsoft.com/office/drawing/2014/main" id="{0E1AE634-A834-BCD2-8DE2-E7841FC25B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6920" y="1625345"/>
            <a:ext cx="360680" cy="360680"/>
          </a:xfrm>
          <a:prstGeom prst="rect">
            <a:avLst/>
          </a:prstGeom>
        </p:spPr>
      </p:pic>
      <p:pic>
        <p:nvPicPr>
          <p:cNvPr id="31" name="Grafický objekt 30" descr="Ropná plošina se souvislou výplní">
            <a:extLst>
              <a:ext uri="{FF2B5EF4-FFF2-40B4-BE49-F238E27FC236}">
                <a16:creationId xmlns:a16="http://schemas.microsoft.com/office/drawing/2014/main" id="{7D9411CC-387C-74F0-F006-45A53C8602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7080" y="2107690"/>
            <a:ext cx="350520" cy="350520"/>
          </a:xfrm>
          <a:prstGeom prst="rect">
            <a:avLst/>
          </a:prstGeom>
        </p:spPr>
      </p:pic>
      <p:pic>
        <p:nvPicPr>
          <p:cNvPr id="35" name="Grafický objekt 34" descr="Mikroskop se souvislou výplní">
            <a:extLst>
              <a:ext uri="{FF2B5EF4-FFF2-40B4-BE49-F238E27FC236}">
                <a16:creationId xmlns:a16="http://schemas.microsoft.com/office/drawing/2014/main" id="{A7BF1F50-5EEC-318A-1E59-FAF33DF9A0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32038" y="4348766"/>
            <a:ext cx="350520" cy="350520"/>
          </a:xfrm>
          <a:prstGeom prst="rect">
            <a:avLst/>
          </a:prstGeom>
        </p:spPr>
      </p:pic>
      <p:pic>
        <p:nvPicPr>
          <p:cNvPr id="39" name="Grafický objekt 38" descr="Raketa se souvislou výplní">
            <a:extLst>
              <a:ext uri="{FF2B5EF4-FFF2-40B4-BE49-F238E27FC236}">
                <a16:creationId xmlns:a16="http://schemas.microsoft.com/office/drawing/2014/main" id="{3B861EE5-83A2-6E83-93B7-2FC39ACF2E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16923" y="5753294"/>
            <a:ext cx="370840" cy="370840"/>
          </a:xfrm>
          <a:prstGeom prst="rect">
            <a:avLst/>
          </a:prstGeom>
        </p:spPr>
      </p:pic>
      <p:pic>
        <p:nvPicPr>
          <p:cNvPr id="41" name="Grafický objekt 40" descr="Srdce s pulsem se souvislou výplní">
            <a:extLst>
              <a:ext uri="{FF2B5EF4-FFF2-40B4-BE49-F238E27FC236}">
                <a16:creationId xmlns:a16="http://schemas.microsoft.com/office/drawing/2014/main" id="{B47356C8-BDB2-8DE4-6D7C-8386CD110D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72678" y="3893607"/>
            <a:ext cx="350520" cy="350520"/>
          </a:xfrm>
          <a:prstGeom prst="rect">
            <a:avLst/>
          </a:prstGeom>
        </p:spPr>
      </p:pic>
      <p:pic>
        <p:nvPicPr>
          <p:cNvPr id="43" name="Grafický objekt 42" descr="Mince se souvislou výplní">
            <a:extLst>
              <a:ext uri="{FF2B5EF4-FFF2-40B4-BE49-F238E27FC236}">
                <a16:creationId xmlns:a16="http://schemas.microsoft.com/office/drawing/2014/main" id="{696AA6F7-1861-5053-F97E-5E745BD80EC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65058" y="3428077"/>
            <a:ext cx="365760" cy="365760"/>
          </a:xfrm>
          <a:prstGeom prst="rect">
            <a:avLst/>
          </a:prstGeom>
        </p:spPr>
      </p:pic>
      <p:pic>
        <p:nvPicPr>
          <p:cNvPr id="45" name="Grafický objekt 44" descr="Internet věcí se souvislou výplní">
            <a:extLst>
              <a:ext uri="{FF2B5EF4-FFF2-40B4-BE49-F238E27FC236}">
                <a16:creationId xmlns:a16="http://schemas.microsoft.com/office/drawing/2014/main" id="{50B1E06C-2C38-8248-1829-1582F07FAD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472678" y="2962546"/>
            <a:ext cx="365761" cy="365761"/>
          </a:xfrm>
          <a:prstGeom prst="rect">
            <a:avLst/>
          </a:prstGeom>
        </p:spPr>
      </p:pic>
      <p:pic>
        <p:nvPicPr>
          <p:cNvPr id="47" name="Grafický objekt 46" descr="Nákladní vůz se souvislou výplní">
            <a:extLst>
              <a:ext uri="{FF2B5EF4-FFF2-40B4-BE49-F238E27FC236}">
                <a16:creationId xmlns:a16="http://schemas.microsoft.com/office/drawing/2014/main" id="{514DF275-3F19-DC41-6A4E-8E4337B263F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72678" y="2546900"/>
            <a:ext cx="365761" cy="365761"/>
          </a:xfrm>
          <a:prstGeom prst="rect">
            <a:avLst/>
          </a:prstGeom>
        </p:spPr>
      </p:pic>
      <p:pic>
        <p:nvPicPr>
          <p:cNvPr id="49" name="Grafický objekt 48" descr="Remorkér se souvislou výplní">
            <a:extLst>
              <a:ext uri="{FF2B5EF4-FFF2-40B4-BE49-F238E27FC236}">
                <a16:creationId xmlns:a16="http://schemas.microsoft.com/office/drawing/2014/main" id="{93CF1580-070D-7E24-93C5-92787514041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472678" y="2087576"/>
            <a:ext cx="365761" cy="365761"/>
          </a:xfrm>
          <a:prstGeom prst="rect">
            <a:avLst/>
          </a:prstGeom>
        </p:spPr>
      </p:pic>
      <p:pic>
        <p:nvPicPr>
          <p:cNvPr id="51" name="Grafický objekt 50" descr="Vláček se souvislou výplní">
            <a:extLst>
              <a:ext uri="{FF2B5EF4-FFF2-40B4-BE49-F238E27FC236}">
                <a16:creationId xmlns:a16="http://schemas.microsoft.com/office/drawing/2014/main" id="{F72E3F4D-BF6C-A1EB-A77B-B976272DD49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472678" y="1628251"/>
            <a:ext cx="365761" cy="365761"/>
          </a:xfrm>
          <a:prstGeom prst="rect">
            <a:avLst/>
          </a:prstGeom>
        </p:spPr>
      </p:pic>
      <p:pic>
        <p:nvPicPr>
          <p:cNvPr id="53" name="Grafický objekt 52" descr="Letadlo se souvislou výplní">
            <a:extLst>
              <a:ext uri="{FF2B5EF4-FFF2-40B4-BE49-F238E27FC236}">
                <a16:creationId xmlns:a16="http://schemas.microsoft.com/office/drawing/2014/main" id="{9A931AED-0219-CEE1-C51C-96AD638AA0F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472678" y="1158109"/>
            <a:ext cx="365761" cy="365761"/>
          </a:xfrm>
          <a:prstGeom prst="rect">
            <a:avLst/>
          </a:prstGeom>
        </p:spPr>
      </p:pic>
      <p:pic>
        <p:nvPicPr>
          <p:cNvPr id="55" name="Grafický objekt 54" descr="Odpadky se souvislou výplní">
            <a:extLst>
              <a:ext uri="{FF2B5EF4-FFF2-40B4-BE49-F238E27FC236}">
                <a16:creationId xmlns:a16="http://schemas.microsoft.com/office/drawing/2014/main" id="{6AE7FB89-EBD1-BA32-4B78-D87382449FD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67080" y="5734759"/>
            <a:ext cx="365761" cy="365761"/>
          </a:xfrm>
          <a:prstGeom prst="rect">
            <a:avLst/>
          </a:prstGeom>
        </p:spPr>
      </p:pic>
      <p:pic>
        <p:nvPicPr>
          <p:cNvPr id="57" name="Grafický objekt 56" descr="Kádinka se souvislou výplní">
            <a:extLst>
              <a:ext uri="{FF2B5EF4-FFF2-40B4-BE49-F238E27FC236}">
                <a16:creationId xmlns:a16="http://schemas.microsoft.com/office/drawing/2014/main" id="{B4EC4535-F7D8-BF2F-7A06-5C9FD45FA80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51839" y="4775149"/>
            <a:ext cx="365761" cy="365761"/>
          </a:xfrm>
          <a:prstGeom prst="rect">
            <a:avLst/>
          </a:prstGeom>
        </p:spPr>
      </p:pic>
      <p:pic>
        <p:nvPicPr>
          <p:cNvPr id="59" name="Grafický objekt 58" descr="Plavání se souvislou výplní">
            <a:extLst>
              <a:ext uri="{FF2B5EF4-FFF2-40B4-BE49-F238E27FC236}">
                <a16:creationId xmlns:a16="http://schemas.microsoft.com/office/drawing/2014/main" id="{0B2FD24B-D69E-0E3F-109A-D6252EE474C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51839" y="5258357"/>
            <a:ext cx="365760" cy="365760"/>
          </a:xfrm>
          <a:prstGeom prst="rect">
            <a:avLst/>
          </a:prstGeom>
        </p:spPr>
      </p:pic>
      <p:pic>
        <p:nvPicPr>
          <p:cNvPr id="61" name="Grafický objekt 60" descr="Restaurace se souvislou výplní">
            <a:extLst>
              <a:ext uri="{FF2B5EF4-FFF2-40B4-BE49-F238E27FC236}">
                <a16:creationId xmlns:a16="http://schemas.microsoft.com/office/drawing/2014/main" id="{1D63C400-71E1-9802-F1F1-A1F3656222A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62000" y="4333525"/>
            <a:ext cx="365761" cy="365761"/>
          </a:xfrm>
          <a:prstGeom prst="rect">
            <a:avLst/>
          </a:prstGeom>
        </p:spPr>
      </p:pic>
      <p:pic>
        <p:nvPicPr>
          <p:cNvPr id="63" name="Grafický objekt 62" descr="Továrna se souvislou výplní">
            <a:extLst>
              <a:ext uri="{FF2B5EF4-FFF2-40B4-BE49-F238E27FC236}">
                <a16:creationId xmlns:a16="http://schemas.microsoft.com/office/drawing/2014/main" id="{001B80E5-286F-14F6-9A62-59747FDB2B2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67080" y="3861340"/>
            <a:ext cx="365760" cy="365760"/>
          </a:xfrm>
          <a:prstGeom prst="rect">
            <a:avLst/>
          </a:prstGeom>
        </p:spPr>
      </p:pic>
      <p:pic>
        <p:nvPicPr>
          <p:cNvPr id="65" name="Grafický objekt 64" descr="Zkumavky se souvislou výplní">
            <a:extLst>
              <a:ext uri="{FF2B5EF4-FFF2-40B4-BE49-F238E27FC236}">
                <a16:creationId xmlns:a16="http://schemas.microsoft.com/office/drawing/2014/main" id="{08FB5972-5CCE-853D-8522-AA975AF4300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67079" y="3419716"/>
            <a:ext cx="365761" cy="365761"/>
          </a:xfrm>
          <a:prstGeom prst="rect">
            <a:avLst/>
          </a:prstGeom>
        </p:spPr>
      </p:pic>
      <p:pic>
        <p:nvPicPr>
          <p:cNvPr id="67" name="Grafický objekt 66" descr="Táborový oheň se souvislou výplní">
            <a:extLst>
              <a:ext uri="{FF2B5EF4-FFF2-40B4-BE49-F238E27FC236}">
                <a16:creationId xmlns:a16="http://schemas.microsoft.com/office/drawing/2014/main" id="{23D4C8CF-D0AC-342C-6008-A5D781B47F3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67078" y="2953994"/>
            <a:ext cx="365761" cy="365761"/>
          </a:xfrm>
          <a:prstGeom prst="rect">
            <a:avLst/>
          </a:prstGeom>
        </p:spPr>
      </p:pic>
      <p:pic>
        <p:nvPicPr>
          <p:cNvPr id="69" name="Grafický objekt 68" descr="Ukazatel se souvislou výplní">
            <a:extLst>
              <a:ext uri="{FF2B5EF4-FFF2-40B4-BE49-F238E27FC236}">
                <a16:creationId xmlns:a16="http://schemas.microsoft.com/office/drawing/2014/main" id="{5845FBDE-84CA-FDD7-30BA-BCCDB5A130B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67077" y="2524187"/>
            <a:ext cx="365762" cy="365762"/>
          </a:xfrm>
          <a:prstGeom prst="rect">
            <a:avLst/>
          </a:prstGeom>
        </p:spPr>
      </p:pic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17E96C06-A846-6021-7889-7707115AFBF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995B916D-7AF4-C490-C0C2-2D01459686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193044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11</a:t>
            </a:fld>
            <a:endParaRPr dirty="0"/>
          </a:p>
        </p:txBody>
      </p:sp>
      <p:sp>
        <p:nvSpPr>
          <p:cNvPr id="141" name="Google Shape;141;p5"/>
          <p:cNvSpPr txBox="1">
            <a:spLocks noGrp="1"/>
          </p:cNvSpPr>
          <p:nvPr>
            <p:ph type="ctrTitle"/>
          </p:nvPr>
        </p:nvSpPr>
        <p:spPr>
          <a:xfrm>
            <a:off x="334962" y="144000"/>
            <a:ext cx="10947023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</a:pPr>
            <a:r>
              <a:rPr lang="pl-PL" dirty="0"/>
              <a:t>Kritérium poskytovatele (velikosti podniku)</a:t>
            </a:r>
            <a:endParaRPr lang="en-US" dirty="0"/>
          </a:p>
        </p:txBody>
      </p:sp>
      <p:sp>
        <p:nvSpPr>
          <p:cNvPr id="142" name="Google Shape;142;p5"/>
          <p:cNvSpPr txBox="1">
            <a:spLocks noGrp="1"/>
          </p:cNvSpPr>
          <p:nvPr>
            <p:ph type="body" idx="1"/>
          </p:nvPr>
        </p:nvSpPr>
        <p:spPr>
          <a:xfrm>
            <a:off x="6663937" y="1016255"/>
            <a:ext cx="5193101" cy="4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Základním (nikoli jediným) kritériem pro zahrnutí do regulace je vedle poskytování regulované služby velikost organizace</a:t>
            </a:r>
          </a:p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Velikost podniku se počítá dle Doporučení Komise 2003/361/ES z 6. května 2003</a:t>
            </a:r>
          </a:p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Pro posouzení velikosti subjektu musí být naplněn zaměstnanecký nebo finanční ukazatel. </a:t>
            </a:r>
            <a:endParaRPr lang="cs-CZ" sz="2000" b="1" dirty="0"/>
          </a:p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Při posuzování naplnění finančních ukazatelů si daný podnik může vybrat takový ukazatel, který je pro něj výhodnější.</a:t>
            </a:r>
            <a:endParaRPr lang="cs-CZ" sz="2000" b="1" dirty="0"/>
          </a:p>
          <a:p>
            <a:pPr marL="0" indent="0">
              <a:spcAft>
                <a:spcPts val="600"/>
              </a:spcAft>
              <a:buNone/>
            </a:pPr>
            <a:endParaRPr lang="cs-CZ" sz="2000" dirty="0">
              <a:solidFill>
                <a:schemeClr val="dk1"/>
              </a:solidFill>
              <a:sym typeface="Calibri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E91325C-D9DA-BD52-5935-0B3A8AF45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93" y="1133745"/>
            <a:ext cx="5833896" cy="395736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F1F646F-6036-E245-2C71-17E7395F23D7}"/>
              </a:ext>
            </a:extLst>
          </p:cNvPr>
          <p:cNvSpPr txBox="1"/>
          <p:nvPr/>
        </p:nvSpPr>
        <p:spPr>
          <a:xfrm>
            <a:off x="-111833" y="5222137"/>
            <a:ext cx="6394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9988" lvl="1">
              <a:buSzPts val="2200"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Evropská Komise, Uživatelská příručka k definici malých a středních podniků,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PDF ISBN 978-92-79-69931-3 doi:10.2873/117802 ET-01-17-660-CS-N</a:t>
            </a:r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81DC8CB8-C480-8D48-071C-B761B390A1C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208421957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D2CF1B8-56FA-7BB3-A7E7-09B79EAE6C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12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63A36A-66F0-2869-63D6-6F933B517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0" i="0" dirty="0">
                <a:solidFill>
                  <a:schemeClr val="bg1"/>
                </a:solidFill>
                <a:effectLst/>
              </a:rPr>
              <a:t>Počty subjektů spadající pod vyšší a nižší režim</a:t>
            </a:r>
            <a:endParaRPr lang="cs-CZ" dirty="0"/>
          </a:p>
        </p:txBody>
      </p:sp>
      <p:pic>
        <p:nvPicPr>
          <p:cNvPr id="10" name="Obrázek 9" descr="Obsah obrázku text, snímek obrazovky, diagram, kruh">
            <a:extLst>
              <a:ext uri="{FF2B5EF4-FFF2-40B4-BE49-F238E27FC236}">
                <a16:creationId xmlns:a16="http://schemas.microsoft.com/office/drawing/2014/main" id="{B55906FA-7673-95A9-1434-5A20A11ED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3" y="927480"/>
            <a:ext cx="8389773" cy="5930520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E7D93F-654C-B96C-F5B2-6BBB4AF724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301487501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8931F-7A98-96CD-30A6-F02AB2EDF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4400" b="1" dirty="0"/>
              <a:t>Co regulace přináší?</a:t>
            </a:r>
            <a:endParaRPr lang="en-US" sz="44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A4CA18B-47E1-5C90-7472-94B5D14FA5C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68452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DE6F9B-8FE0-4D2F-B05D-C3D5017D3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5956"/>
            <a:ext cx="10800000" cy="610200"/>
          </a:xfrm>
        </p:spPr>
        <p:txBody>
          <a:bodyPr/>
          <a:lstStyle/>
          <a:p>
            <a:r>
              <a:rPr lang="pl-PL" dirty="0"/>
              <a:t>Nový ZKB – hlavní body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748D71-E24B-467B-BF5F-E883CFBE4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866466"/>
            <a:ext cx="11692914" cy="5612082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cs-CZ" sz="7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2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Povinnosti pro </a:t>
            </a:r>
            <a:r>
              <a:rPr lang="cs-CZ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tzv. poskytovatele regulované služby ve dvou režimech: režim nižších </a:t>
            </a:r>
            <a:r>
              <a:rPr lang="cs-CZ" sz="2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vyšších povinností</a:t>
            </a:r>
          </a:p>
          <a:p>
            <a:pPr lvl="1" algn="just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/>
              <a:t>vyšší režim – </a:t>
            </a:r>
            <a:r>
              <a:rPr lang="cs-CZ" b="1" dirty="0"/>
              <a:t>standard</a:t>
            </a:r>
            <a:r>
              <a:rPr lang="cs-CZ" dirty="0"/>
              <a:t>, nižší režim – </a:t>
            </a:r>
            <a:r>
              <a:rPr lang="cs-CZ" b="1" dirty="0"/>
              <a:t>absolutní základ</a:t>
            </a:r>
          </a:p>
          <a:p>
            <a:pPr lvl="1" algn="just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/>
              <a:t>režim </a:t>
            </a:r>
            <a:r>
              <a:rPr lang="cs-CZ" b="1" dirty="0"/>
              <a:t>nižších povinností platí pro drtivou většinu subjektů</a:t>
            </a:r>
          </a:p>
          <a:p>
            <a:pPr lvl="1" algn="just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/>
              <a:t>většina členských států neulehčuje</a:t>
            </a:r>
            <a:endParaRPr lang="cs-CZ" i="0" dirty="0">
              <a:effectLst/>
            </a:endParaRPr>
          </a:p>
          <a:p>
            <a:pPr lvl="1" algn="just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i="0" dirty="0">
                <a:effectLst/>
              </a:rPr>
              <a:t>režim </a:t>
            </a:r>
            <a:r>
              <a:rPr lang="cs-CZ" b="1" i="0" dirty="0">
                <a:effectLst/>
              </a:rPr>
              <a:t>vyšších povinností</a:t>
            </a:r>
            <a:r>
              <a:rPr lang="cs-CZ" i="0" dirty="0">
                <a:effectLst/>
              </a:rPr>
              <a:t> se bude týkat jen těch </a:t>
            </a:r>
            <a:r>
              <a:rPr lang="cs-CZ" b="1" i="0" dirty="0">
                <a:effectLst/>
              </a:rPr>
              <a:t>největších nebo nejdůležitějších</a:t>
            </a:r>
            <a:r>
              <a:rPr lang="cs-CZ" i="0" dirty="0">
                <a:effectLst/>
              </a:rPr>
              <a:t> subjektů</a:t>
            </a:r>
            <a:endParaRPr lang="cs-CZ" dirty="0"/>
          </a:p>
          <a:p>
            <a:pPr lvl="1" algn="just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cs-CZ" sz="7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Vznikají nové instituty</a:t>
            </a:r>
          </a:p>
          <a:p>
            <a:pPr lvl="1" algn="just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/>
              <a:t>zajištění dostupnosti regulované služby nebo mechanismus prověřování bezpečnosti dodavatelského řetězce (</a:t>
            </a:r>
            <a:r>
              <a:rPr lang="cs-CZ" dirty="0" err="1"/>
              <a:t>BDŘ</a:t>
            </a:r>
            <a:r>
              <a:rPr lang="cs-CZ" dirty="0"/>
              <a:t>) – vztahuje se jen na úzce vymezenou skupinu nejdůležitějších organizací (150 z výše uvedených 1 000 v rámci vyššího režimu povinností), zejména dopadá na veřejný sektor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5BBAAC-25E9-1AC7-D7FE-DD0DCD76DA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/>
              <a:t>Národní úřad pro kybernetickou a informační bezpečnost, TLP: CLEAR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D5C2FB-A445-D146-91CB-65C6CC7E1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98875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D52966-25A0-754B-0FBA-7497FB69C8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15</a:t>
            </a:fld>
            <a:endParaRPr lang="cs-CZ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8E0E5BD0-F944-A28B-86C1-B1CB99718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21449AC-20B4-08D7-124B-28D3FE94299C}"/>
              </a:ext>
            </a:extLst>
          </p:cNvPr>
          <p:cNvSpPr/>
          <p:nvPr/>
        </p:nvSpPr>
        <p:spPr>
          <a:xfrm>
            <a:off x="0" y="887233"/>
            <a:ext cx="12192000" cy="1243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15C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Hlavní body nové regulace kybernetické bezpečnosti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A7495EA-BFA6-ED63-5DB1-7A957336A12B}"/>
              </a:ext>
            </a:extLst>
          </p:cNvPr>
          <p:cNvSpPr/>
          <p:nvPr/>
        </p:nvSpPr>
        <p:spPr>
          <a:xfrm>
            <a:off x="117235" y="2865751"/>
            <a:ext cx="2989375" cy="33254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cs-CZ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odvětví</a:t>
            </a: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100+ služeb</a:t>
            </a:r>
          </a:p>
          <a:p>
            <a:pPr algn="ctr">
              <a:lnSpc>
                <a:spcPct val="150000"/>
              </a:lnSpc>
            </a:pPr>
            <a:r>
              <a:rPr lang="cs-CZ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Samoposouzení</a:t>
            </a:r>
            <a:endParaRPr lang="cs-CZ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Registrace na Portálu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6B74AFD-0D6C-24EF-98A3-A0EFF4CEB8D9}"/>
              </a:ext>
            </a:extLst>
          </p:cNvPr>
          <p:cNvSpPr/>
          <p:nvPr/>
        </p:nvSpPr>
        <p:spPr>
          <a:xfrm>
            <a:off x="117236" y="2130460"/>
            <a:ext cx="2989377" cy="735291"/>
          </a:xfrm>
          <a:prstGeom prst="rect">
            <a:avLst/>
          </a:pr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Samoidentifikace</a:t>
            </a:r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428075B-8345-6C10-24C4-3A71A70A9501}"/>
              </a:ext>
            </a:extLst>
          </p:cNvPr>
          <p:cNvSpPr/>
          <p:nvPr/>
        </p:nvSpPr>
        <p:spPr>
          <a:xfrm>
            <a:off x="9076696" y="2865751"/>
            <a:ext cx="2989375" cy="33254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cs-CZ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BDŘ</a:t>
            </a: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Zajištění dostupnosti z ČR</a:t>
            </a: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SKN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09AA4B2-D6A4-F2A9-9FC4-85F7D8BE086F}"/>
              </a:ext>
            </a:extLst>
          </p:cNvPr>
          <p:cNvSpPr/>
          <p:nvPr/>
        </p:nvSpPr>
        <p:spPr>
          <a:xfrm>
            <a:off x="9076697" y="2130460"/>
            <a:ext cx="2989377" cy="735291"/>
          </a:xfrm>
          <a:prstGeom prst="rect">
            <a:avLst/>
          </a:pr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Národní bezpečnost</a:t>
            </a:r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5DDE6EF-D9EF-D702-1000-DFA190DD5F8E}"/>
              </a:ext>
            </a:extLst>
          </p:cNvPr>
          <p:cNvSpPr/>
          <p:nvPr/>
        </p:nvSpPr>
        <p:spPr>
          <a:xfrm>
            <a:off x="6095998" y="2865751"/>
            <a:ext cx="2989375" cy="33254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cs-CZ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Kontaktní údaje</a:t>
            </a: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Plnění bezpečnostních </a:t>
            </a:r>
          </a:p>
          <a:p>
            <a:pPr algn="ctr"/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opatření</a:t>
            </a: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Hlášení incidentů</a:t>
            </a: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Plnění protiopatření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4B05225-BF54-111C-27D1-630C7641F7E7}"/>
              </a:ext>
            </a:extLst>
          </p:cNvPr>
          <p:cNvSpPr/>
          <p:nvPr/>
        </p:nvSpPr>
        <p:spPr>
          <a:xfrm>
            <a:off x="6095999" y="2130460"/>
            <a:ext cx="2989377" cy="735291"/>
          </a:xfrm>
          <a:prstGeom prst="rect">
            <a:avLst/>
          </a:pr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4 pilíře povinností</a:t>
            </a:r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E811F3F-3118-1991-3EA1-FBF20468EC25}"/>
              </a:ext>
            </a:extLst>
          </p:cNvPr>
          <p:cNvSpPr/>
          <p:nvPr/>
        </p:nvSpPr>
        <p:spPr>
          <a:xfrm>
            <a:off x="3106618" y="2865751"/>
            <a:ext cx="2989375" cy="33254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cs-CZ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Vyšší režim</a:t>
            </a:r>
          </a:p>
          <a:p>
            <a:pPr algn="ctr">
              <a:lnSpc>
                <a:spcPct val="150000"/>
              </a:lnSpc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Nižší režim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A49EDFA-1667-C52D-3E36-F04D9DEB2082}"/>
              </a:ext>
            </a:extLst>
          </p:cNvPr>
          <p:cNvSpPr/>
          <p:nvPr/>
        </p:nvSpPr>
        <p:spPr>
          <a:xfrm>
            <a:off x="3106619" y="2130460"/>
            <a:ext cx="2989377" cy="735291"/>
          </a:xfrm>
          <a:prstGeom prst="rect">
            <a:avLst/>
          </a:pr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Režimy</a:t>
            </a:r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4BC8600B-A9F7-35EB-283D-0AB1C97FAEB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167116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DE6F9B-8FE0-4D2F-B05D-C3D5017D3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5956"/>
            <a:ext cx="10800000" cy="6102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Shrnutí povinností poskytovatele </a:t>
            </a:r>
            <a:r>
              <a:rPr lang="cs-CZ" dirty="0" err="1">
                <a:solidFill>
                  <a:schemeClr val="bg1"/>
                </a:solidFill>
              </a:rPr>
              <a:t>reg</a:t>
            </a:r>
            <a:r>
              <a:rPr lang="cs-CZ" dirty="0">
                <a:solidFill>
                  <a:schemeClr val="bg1"/>
                </a:solidFill>
              </a:rPr>
              <a:t>. služby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748D71-E24B-467B-BF5F-E883CFBE4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79" y="986520"/>
            <a:ext cx="11180289" cy="5183898"/>
          </a:xfrm>
        </p:spPr>
        <p:txBody>
          <a:bodyPr/>
          <a:lstStyle/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Hlavní povinnosti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B0F0"/>
                </a:solidFill>
              </a:rPr>
              <a:t>hlásit kontaktní a další údaje </a:t>
            </a:r>
            <a:r>
              <a:rPr lang="cs-CZ" sz="2200" b="1" dirty="0"/>
              <a:t>(Portál NÚKIB)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B0F0"/>
                </a:solidFill>
              </a:rPr>
              <a:t>zavádět bezpečnostní opatření </a:t>
            </a:r>
            <a:r>
              <a:rPr lang="cs-CZ" sz="2200" dirty="0"/>
              <a:t>– podle určeného režimu (</a:t>
            </a:r>
            <a:r>
              <a:rPr lang="cs-CZ" sz="2200" i="1" dirty="0"/>
              <a:t>vyšší/nižší</a:t>
            </a:r>
            <a:r>
              <a:rPr lang="cs-CZ" sz="2200" dirty="0"/>
              <a:t>)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B0F0"/>
                </a:solidFill>
              </a:rPr>
              <a:t>hlásit kybernetické bezpečnostní incidenty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dirty="0"/>
              <a:t>– podle určeného režimu (</a:t>
            </a:r>
            <a:r>
              <a:rPr lang="cs-CZ" sz="2200" i="1" dirty="0"/>
              <a:t>vyšší/nižší</a:t>
            </a:r>
            <a:r>
              <a:rPr lang="cs-CZ" sz="2200" dirty="0"/>
              <a:t>)</a:t>
            </a:r>
          </a:p>
          <a:p>
            <a:pPr lvl="1">
              <a:spcBef>
                <a:spcPts val="600"/>
              </a:spcBef>
              <a:spcAft>
                <a:spcPts val="30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B0F0"/>
                </a:solidFill>
              </a:rPr>
              <a:t>provádět protiopatření </a:t>
            </a:r>
            <a:r>
              <a:rPr lang="cs-CZ" sz="2200" i="1" dirty="0"/>
              <a:t>(výstraha, varování, reaktivní protiopatření)</a:t>
            </a:r>
          </a:p>
          <a:p>
            <a:pPr marL="92075" lvl="1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2400" b="1" dirty="0"/>
              <a:t>Další povinnosti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/>
              <a:t>plnit povinnosti z tzv. Mechanismu bezpečnosti dodavatelského řetězce</a:t>
            </a:r>
            <a:r>
              <a:rPr lang="cs-CZ" sz="1800" dirty="0"/>
              <a:t> u vybraných (strategicky významných) služeb 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/>
              <a:t>stanovit rozsah řízení kybernetické bezpečnosti </a:t>
            </a:r>
            <a:r>
              <a:rPr lang="cs-CZ" sz="1800" dirty="0"/>
              <a:t>– definuje rozsah regulace v organizaci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/>
              <a:t>informovat zákazníky </a:t>
            </a:r>
            <a:r>
              <a:rPr lang="cs-CZ" sz="1800" dirty="0"/>
              <a:t>o incidentech a hrozbách</a:t>
            </a:r>
          </a:p>
          <a:p>
            <a:pPr lvl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b="1" dirty="0"/>
              <a:t>zajistit dostupnost z České republiky </a:t>
            </a:r>
            <a:r>
              <a:rPr lang="cs-CZ" sz="1800" dirty="0"/>
              <a:t>u vybraných (strategicky významných) služeb</a:t>
            </a:r>
          </a:p>
        </p:txBody>
      </p:sp>
      <p:sp>
        <p:nvSpPr>
          <p:cNvPr id="2" name="Zástupný symbol pro zápatí 2">
            <a:extLst>
              <a:ext uri="{FF2B5EF4-FFF2-40B4-BE49-F238E27FC236}">
                <a16:creationId xmlns:a16="http://schemas.microsoft.com/office/drawing/2014/main" id="{E956FE1F-FB49-66B8-A566-587F9633A95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D79BBE-7A73-BC44-6056-0983F9EC24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4665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DE6F9B-8FE0-4D2F-B05D-C3D5017D3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5956"/>
            <a:ext cx="10800000" cy="6102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Jak to bude s termíny?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29B021-F1A1-CEBD-D5EE-B1EBF608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6883"/>
            <a:ext cx="121920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67E5BD-FAE8-C397-FE25-C86E8770F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17</a:t>
            </a:fld>
            <a:endParaRPr lang="cs-CZ"/>
          </a:p>
        </p:txBody>
      </p:sp>
      <p:sp>
        <p:nvSpPr>
          <p:cNvPr id="2" name="Zástupný symbol pro zápatí 2">
            <a:extLst>
              <a:ext uri="{FF2B5EF4-FFF2-40B4-BE49-F238E27FC236}">
                <a16:creationId xmlns:a16="http://schemas.microsoft.com/office/drawing/2014/main" id="{9C29A76F-9115-5C23-2F8D-F301B1C9642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1009024967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8931F-7A98-96CD-30A6-F02AB2EDF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4400" b="1" dirty="0"/>
              <a:t>Co teď?</a:t>
            </a:r>
            <a:endParaRPr lang="en-US" sz="44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DC97BE-0864-EF98-D8E6-DE158A43040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2197971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78BB0C2-017D-4DB9-9379-0AB27B7842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19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DE6F9B-8FE0-4D2F-B05D-C3D5017D3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2" y="105956"/>
            <a:ext cx="11095037" cy="6102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Jak se na zákon připravit? 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558C29-770A-50D1-FD6C-09389F119A1E}"/>
              </a:ext>
            </a:extLst>
          </p:cNvPr>
          <p:cNvGraphicFramePr/>
          <p:nvPr/>
        </p:nvGraphicFramePr>
        <p:xfrm>
          <a:off x="254576" y="9196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42A2024A-E045-E22C-A271-C1500B5C6501}"/>
              </a:ext>
            </a:extLst>
          </p:cNvPr>
          <p:cNvSpPr txBox="1"/>
          <p:nvPr/>
        </p:nvSpPr>
        <p:spPr>
          <a:xfrm>
            <a:off x="8652886" y="1905506"/>
            <a:ext cx="32845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Zásada přiměřenosti: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Náklady na zaváděné opatření by neměly převyšovat náklady na případnou realizaci kybernetického incidentu.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Nechci všechno najednou, postupně se zlepšuji.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3ED5F9-52D1-5F1E-67CE-2F080C100E7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16099813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8931F-7A98-96CD-30A6-F02AB2EDF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4400" b="1" dirty="0"/>
              <a:t>Kde se to vzalo?</a:t>
            </a:r>
            <a:endParaRPr lang="en-US" sz="4400" b="1" dirty="0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8D41C5C3-16B5-BA93-F477-407F873B59C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2252662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D52966-25A0-754B-0FBA-7497FB69C8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20</a:t>
            </a:fld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8DD26DA-EFF8-BCA1-A6AA-EE2657795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Portál NÚKIB</a:t>
            </a:r>
            <a:endParaRPr lang="en-US" dirty="0"/>
          </a:p>
        </p:txBody>
      </p:sp>
      <p:pic>
        <p:nvPicPr>
          <p:cNvPr id="27" name="Obrázek 26" descr="Obsah obrázku vzor, Grafika, čtverec, pixel&#10;&#10;Popis byl vytvořen automaticky">
            <a:extLst>
              <a:ext uri="{FF2B5EF4-FFF2-40B4-BE49-F238E27FC236}">
                <a16:creationId xmlns:a16="http://schemas.microsoft.com/office/drawing/2014/main" id="{9C409C7E-11C4-C087-5A0E-2E70B2669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291" y="3705989"/>
            <a:ext cx="2857500" cy="28575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3738D3-E8D4-2604-40CC-E23729A21E8F}"/>
              </a:ext>
            </a:extLst>
          </p:cNvPr>
          <p:cNvSpPr txBox="1"/>
          <p:nvPr/>
        </p:nvSpPr>
        <p:spPr>
          <a:xfrm>
            <a:off x="7048269" y="6191834"/>
            <a:ext cx="2341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Portál NÚKIB (gov.cz)</a:t>
            </a:r>
            <a:endParaRPr lang="cs-CZ" sz="9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B8B05CB-5559-6F46-034E-005C0D1C3301}"/>
              </a:ext>
            </a:extLst>
          </p:cNvPr>
          <p:cNvSpPr txBox="1"/>
          <p:nvPr/>
        </p:nvSpPr>
        <p:spPr>
          <a:xfrm>
            <a:off x="334962" y="1485181"/>
            <a:ext cx="11393868" cy="1347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Více než dva roky sloužila jako hlavní stránka Národního úřadu pro kybernetickou a informační bezpečnost stránka </a:t>
            </a:r>
            <a:r>
              <a:rPr lang="cs-CZ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nis2.nukib.gov.cz 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příprava na</a:t>
            </a:r>
            <a:r>
              <a:rPr lang="cs-CZ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transpozici směrnice</a:t>
            </a:r>
            <a:endParaRPr lang="cs-CZ" sz="18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cs-CZ" sz="1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Portál NÚKIB byl spuštěn v pilotním provozu k 1. srpnu 2024.</a:t>
            </a:r>
          </a:p>
          <a:p>
            <a:pPr lvl="0" algn="just">
              <a:lnSpc>
                <a:spcPct val="115000"/>
              </a:lnSpc>
            </a:pPr>
            <a:r>
              <a:rPr lang="cs-CZ" sz="1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Provoz stránky nis2.nukib.gov.cz byl k 2. září 2024 ukončen a její obsah přesměrován na Portál NÚKIB.</a:t>
            </a:r>
            <a:endParaRPr lang="cs-CZ" sz="18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0A93211D-48D4-F342-54B3-6E1F94226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830" y="3358374"/>
            <a:ext cx="3966185" cy="2989761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7E92B59F-3943-1752-F493-173338F2A488}"/>
              </a:ext>
            </a:extLst>
          </p:cNvPr>
          <p:cNvSpPr txBox="1"/>
          <p:nvPr/>
        </p:nvSpPr>
        <p:spPr>
          <a:xfrm>
            <a:off x="6965764" y="3426544"/>
            <a:ext cx="239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PORTÁL NÚKIB</a:t>
            </a:r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A4E96DA4-7D3C-0AA9-66D5-C4A870E9F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490" y="4671148"/>
            <a:ext cx="663759" cy="663759"/>
          </a:xfrm>
          <a:prstGeom prst="rect">
            <a:avLst/>
          </a:prstGeom>
        </p:spPr>
      </p:pic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42120037-47E9-71A2-C1C5-33A6C17DA7C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23061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D52966-25A0-754B-0FBA-7497FB69C8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21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803F6CA-4E27-2E9E-09D1-B18A3A632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Portál NÚKIB</a:t>
            </a:r>
            <a:endParaRPr lang="en-US" dirty="0"/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C782C75E-9CE9-7D68-87B1-88E3C41C6EAF}"/>
              </a:ext>
            </a:extLst>
          </p:cNvPr>
          <p:cNvSpPr txBox="1">
            <a:spLocks/>
          </p:cNvSpPr>
          <p:nvPr/>
        </p:nvSpPr>
        <p:spPr>
          <a:xfrm>
            <a:off x="0" y="1976122"/>
            <a:ext cx="5294212" cy="415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indent="-36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0000" marR="0" lvl="1" indent="-36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2pPr>
            <a:lvl3pPr marL="1080000" marR="0" lvl="2" indent="-36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3pPr>
            <a:lvl4pPr marL="1440000" marR="0" lvl="3" indent="-36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4pPr>
            <a:lvl5pPr marL="1800000" marR="0" lvl="4" indent="-36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5pPr>
            <a:lvl6pPr marL="2743200" marR="0" lvl="5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■"/>
              <a:defRPr sz="36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●"/>
              <a:defRPr sz="36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○"/>
              <a:defRPr sz="36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■"/>
              <a:defRPr sz="36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cs-CZ" sz="1800" noProof="0" dirty="0">
                <a:solidFill>
                  <a:srgbClr val="111111"/>
                </a:solidFill>
              </a:rPr>
              <a:t>R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Ubuntu"/>
              </a:rPr>
              <a:t>ozhraní sloužící administraci povinností, poskytování služeb a sdílení informací</a:t>
            </a:r>
          </a:p>
          <a:p>
            <a:pPr marL="7029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sym typeface="Ubuntu"/>
              </a:rPr>
              <a:t>Registrace organizace</a:t>
            </a:r>
          </a:p>
          <a:p>
            <a:pPr marL="7029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sym typeface="Ubuntu"/>
              </a:rPr>
              <a:t>Hlášení kontaktních údajů</a:t>
            </a:r>
          </a:p>
          <a:p>
            <a:pPr marL="7029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sym typeface="Ubuntu"/>
              </a:rPr>
              <a:t>Hlášení incidentů </a:t>
            </a:r>
          </a:p>
          <a:p>
            <a:pPr marL="7029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cs-CZ" sz="1600" dirty="0">
                <a:solidFill>
                  <a:srgbClr val="111111"/>
                </a:solidFill>
              </a:rPr>
              <a:t>Další hlášení (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sym typeface="Ubuntu"/>
              </a:rPr>
              <a:t>provádění opatření apod.)</a:t>
            </a:r>
          </a:p>
          <a:p>
            <a:pPr marL="7029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sym typeface="Ubuntu"/>
              </a:rPr>
              <a:t>Přístup k registru zranitelností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Ubuntu"/>
              </a:rPr>
              <a:t>Provázáno s vyhláškou o Portálu NÚKIB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cs-CZ" sz="1800" dirty="0">
                <a:solidFill>
                  <a:srgbClr val="111111"/>
                </a:solidFill>
              </a:rPr>
              <a:t>Vystavěn na platformě Neveřejného webu</a:t>
            </a:r>
          </a:p>
          <a:p>
            <a:pPr marL="342900" lvl="2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Tvoříme interním vývojem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Ubuntu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Ubuntu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Ubuntu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Ubuntu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4ECFD9-74E2-8752-0FF6-A3B71760C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9" t="2275" r="12300"/>
          <a:stretch/>
        </p:blipFill>
        <p:spPr>
          <a:xfrm>
            <a:off x="4619625" y="1507710"/>
            <a:ext cx="7440772" cy="402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  <p:sp>
        <p:nvSpPr>
          <p:cNvPr id="10" name="Google Shape;396;p46">
            <a:extLst>
              <a:ext uri="{FF2B5EF4-FFF2-40B4-BE49-F238E27FC236}">
                <a16:creationId xmlns:a16="http://schemas.microsoft.com/office/drawing/2014/main" id="{B1AAA168-8037-4187-9B9A-D176572F846A}"/>
              </a:ext>
            </a:extLst>
          </p:cNvPr>
          <p:cNvSpPr txBox="1">
            <a:spLocks/>
          </p:cNvSpPr>
          <p:nvPr/>
        </p:nvSpPr>
        <p:spPr>
          <a:xfrm>
            <a:off x="458700" y="1668938"/>
            <a:ext cx="11274600" cy="2869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763" marR="0" lvl="0" indent="-476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0000" marR="0" lvl="1" indent="-360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 panose="02070309020205020404" pitchFamily="49" charset="0"/>
              <a:buNone/>
              <a:defRPr sz="28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080000" marR="0" lvl="2" indent="-360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None/>
              <a:defRPr sz="28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440000" marR="0" lvl="3" indent="-360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28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800000" marR="0" lvl="4" indent="-360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28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>
              <a:lnSpc>
                <a:spcPct val="115000"/>
              </a:lnSpc>
            </a:pPr>
            <a:r>
              <a:rPr lang="cs-CZ" sz="5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za pozornost.</a:t>
            </a:r>
          </a:p>
          <a:p>
            <a:pPr marL="0" indent="0" algn="ctr">
              <a:lnSpc>
                <a:spcPct val="115000"/>
              </a:lnSpc>
            </a:pP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15000"/>
              </a:lnSpc>
            </a:pP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 algn="ctr"/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https://portal.nukib.gov.cz/</a:t>
            </a:r>
          </a:p>
          <a:p>
            <a:pPr marL="0" indent="0" algn="ctr"/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0" indent="0" algn="ctr"/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regulace@nukib.cz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115000"/>
              </a:lnSpc>
            </a:pP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 descr="Obsah obrázku Grafika, vzor, grafický design, snímek obrazovky&#10;&#10;Popis byl vytvořen automaticky">
            <a:extLst>
              <a:ext uri="{FF2B5EF4-FFF2-40B4-BE49-F238E27FC236}">
                <a16:creationId xmlns:a16="http://schemas.microsoft.com/office/drawing/2014/main" id="{19668978-9660-9101-8A46-23C67FB57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69" y="2914650"/>
            <a:ext cx="2115363" cy="211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8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78BB0C2-017D-4DB9-9379-0AB27B7842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D7F272-DC81-4612-9E22-17FB0FC1DDD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DE6F9B-8FE0-4D2F-B05D-C3D5017D3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5956"/>
            <a:ext cx="10800000" cy="610200"/>
          </a:xfrm>
        </p:spPr>
        <p:txBody>
          <a:bodyPr/>
          <a:lstStyle/>
          <a:p>
            <a:r>
              <a:rPr lang="cs-CZ" dirty="0"/>
              <a:t>Kde se to vzalo? </a:t>
            </a:r>
            <a:endParaRPr lang="pl-PL" dirty="0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7BC2AF1-E673-FE8D-89DA-20DE1883D206}"/>
              </a:ext>
            </a:extLst>
          </p:cNvPr>
          <p:cNvSpPr txBox="1">
            <a:spLocks/>
          </p:cNvSpPr>
          <p:nvPr/>
        </p:nvSpPr>
        <p:spPr>
          <a:xfrm>
            <a:off x="458700" y="950283"/>
            <a:ext cx="11274600" cy="50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indent="-36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0000" marR="0" lvl="1" indent="-36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2pPr>
            <a:lvl3pPr marL="1080000" marR="0" lvl="2" indent="-36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3pPr>
            <a:lvl4pPr marL="1440000" marR="0" lvl="3" indent="-36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4pPr>
            <a:lvl5pPr marL="1800000" marR="0" lvl="4" indent="-36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5pPr>
            <a:lvl6pPr marL="2743200" marR="0" lvl="5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■"/>
              <a:defRPr sz="36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●"/>
              <a:defRPr sz="36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○"/>
              <a:defRPr sz="36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■"/>
              <a:defRPr sz="36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endParaRPr lang="cs-CZ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0B83BFD-F495-1969-BE4F-86336A2FD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740" y="973639"/>
            <a:ext cx="11274600" cy="5056500"/>
          </a:xfrm>
        </p:spPr>
        <p:txBody>
          <a:bodyPr/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Zákon č. 181/2014 Sb., o kybernetické bezpečnosti</a:t>
            </a:r>
          </a:p>
          <a:p>
            <a:pPr lvl="1">
              <a:lnSpc>
                <a:spcPct val="150000"/>
              </a:lnSpc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významné informační systémy, informační systémy základní služby a kritická informační infrastruktura</a:t>
            </a:r>
          </a:p>
          <a:p>
            <a:pPr lvl="1">
              <a:lnSpc>
                <a:spcPct val="150000"/>
              </a:lnSpc>
            </a:pPr>
            <a:r>
              <a:rPr lang="cs-CZ" sz="2400" b="1" dirty="0">
                <a:ea typeface="Times New Roman" panose="02020603050405020304" pitchFamily="18" charset="0"/>
              </a:rPr>
              <a:t>obce mají výjimku</a:t>
            </a:r>
            <a:r>
              <a:rPr lang="cs-CZ" sz="2400" dirty="0">
                <a:ea typeface="Times New Roman" panose="02020603050405020304" pitchFamily="18" charset="0"/>
              </a:rPr>
              <a:t>, ale velká část státní správy již regulována je</a:t>
            </a:r>
            <a:endParaRPr lang="cs-CZ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Směrnice NIS2 (14. prosinec 2022)</a:t>
            </a:r>
          </a:p>
          <a:p>
            <a:pPr lvl="1">
              <a:lnSpc>
                <a:spcPct val="150000"/>
              </a:lnSpc>
            </a:pPr>
            <a:r>
              <a:rPr lang="cs-CZ" sz="2400" dirty="0">
                <a:ea typeface="Times New Roman" panose="02020603050405020304" pitchFamily="18" charset="0"/>
              </a:rPr>
              <a:t>p</a:t>
            </a: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ož</a:t>
            </a:r>
            <a:r>
              <a:rPr lang="cs-CZ" sz="2400" dirty="0">
                <a:ea typeface="Times New Roman" panose="02020603050405020304" pitchFamily="18" charset="0"/>
              </a:rPr>
              <a:t>adavek na regulaci </a:t>
            </a:r>
            <a:r>
              <a:rPr lang="cs-CZ" sz="2400" b="1" dirty="0">
                <a:ea typeface="Times New Roman" panose="02020603050405020304" pitchFamily="18" charset="0"/>
              </a:rPr>
              <a:t>ústředních a regionálních orgánů veřejné správy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Nový zákon o kybernetické bezpečnosti </a:t>
            </a:r>
          </a:p>
          <a:p>
            <a:pPr lvl="1">
              <a:lnSpc>
                <a:spcPct val="150000"/>
              </a:lnSpc>
            </a:pPr>
            <a:r>
              <a:rPr lang="cs-CZ" sz="2400" dirty="0">
                <a:ea typeface="Times New Roman" panose="02020603050405020304" pitchFamily="18" charset="0"/>
              </a:rPr>
              <a:t>r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egulované odvětví „</a:t>
            </a:r>
            <a:r>
              <a:rPr lang="cs-CZ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Veřejná správa a výkon svěřených pravomocí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</a:p>
          <a:p>
            <a:pPr marL="0" indent="0">
              <a:lnSpc>
                <a:spcPct val="150000"/>
              </a:lnSpc>
              <a:buClrTx/>
              <a:buNone/>
            </a:pPr>
            <a:endParaRPr lang="cs-CZ" sz="3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Tx/>
              <a:buNone/>
            </a:pPr>
            <a:endParaRPr lang="cs-CZ" sz="3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cs-CZ" sz="2400" b="1" dirty="0">
              <a:ea typeface="Times New Roman" panose="02020603050405020304" pitchFamily="18" charset="0"/>
            </a:endParaRPr>
          </a:p>
          <a:p>
            <a:pPr marL="360000" lvl="1" indent="0">
              <a:lnSpc>
                <a:spcPct val="150000"/>
              </a:lnSpc>
              <a:buNone/>
            </a:pPr>
            <a:endParaRPr lang="cs-CZ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8043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8931F-7A98-96CD-30A6-F02AB2EDF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4400" b="1" dirty="0"/>
              <a:t>Jak jsme na tom s časem?</a:t>
            </a:r>
            <a:endParaRPr lang="en-US" sz="44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3249F5-E240-9AE7-CD1B-254AFCD5180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110707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D52966-25A0-754B-0FBA-7497FB69C8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5</a:t>
            </a:fld>
            <a:endParaRPr lang="cs-CZ" dirty="0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213003F-E394-9113-F054-8A464D1DD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406054"/>
            <a:ext cx="11190288" cy="610200"/>
          </a:xfrm>
        </p:spPr>
        <p:txBody>
          <a:bodyPr/>
          <a:lstStyle/>
          <a:p>
            <a:r>
              <a:rPr lang="cs-CZ" dirty="0"/>
              <a:t>Návrh </a:t>
            </a:r>
            <a:r>
              <a:rPr lang="cs-CZ" dirty="0" err="1"/>
              <a:t>nZKB</a:t>
            </a:r>
            <a:r>
              <a:rPr lang="cs-CZ" dirty="0"/>
              <a:t> v legislativním procesu </a:t>
            </a:r>
            <a:br>
              <a:rPr lang="cs-CZ" sz="3600" b="1" dirty="0">
                <a:solidFill>
                  <a:srgbClr val="15C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28" name="Obrázek 27" descr="Obsah obrázku vzor, steh&#10;&#10;Popis byl vytvořen automaticky">
            <a:extLst>
              <a:ext uri="{FF2B5EF4-FFF2-40B4-BE49-F238E27FC236}">
                <a16:creationId xmlns:a16="http://schemas.microsoft.com/office/drawing/2014/main" id="{3C45E047-429C-10BE-F93F-2170F608D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512" y="3532591"/>
            <a:ext cx="2661659" cy="2661659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33085BA0-894C-2BDD-E4F7-5CB73F9412E6}"/>
              </a:ext>
            </a:extLst>
          </p:cNvPr>
          <p:cNvSpPr txBox="1"/>
          <p:nvPr/>
        </p:nvSpPr>
        <p:spPr>
          <a:xfrm>
            <a:off x="9467567" y="6043979"/>
            <a:ext cx="2341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Sněmovní tisk 759 (psp.cz)</a:t>
            </a:r>
            <a:endParaRPr lang="cs-CZ" sz="105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4B71037-E41F-2920-E83B-0926F091C776}"/>
              </a:ext>
            </a:extLst>
          </p:cNvPr>
          <p:cNvSpPr txBox="1"/>
          <p:nvPr/>
        </p:nvSpPr>
        <p:spPr>
          <a:xfrm>
            <a:off x="458788" y="3855660"/>
            <a:ext cx="8848725" cy="1984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cs-CZ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Vláda předložila Poslanecké sněmovně návrh zákona 25. července 2024.</a:t>
            </a:r>
          </a:p>
          <a:p>
            <a:pPr lvl="0" algn="just">
              <a:lnSpc>
                <a:spcPct val="115000"/>
              </a:lnSpc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Návrh zákona rozeslán poslancům jako </a:t>
            </a:r>
            <a:r>
              <a:rPr lang="cs-CZ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sněmovní tisk 759/0.</a:t>
            </a:r>
          </a:p>
          <a:p>
            <a:pPr lvl="0" algn="just">
              <a:lnSpc>
                <a:spcPct val="115000"/>
              </a:lnSpc>
            </a:pP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Předsedkyně sněmovny </a:t>
            </a:r>
            <a:r>
              <a:rPr lang="cs-CZ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projednání zákona doporučila, 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určila </a:t>
            </a:r>
            <a:r>
              <a:rPr lang="cs-CZ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zpravodaje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navrhla přikázat návrh zákona k projednání </a:t>
            </a:r>
            <a:r>
              <a:rPr lang="cs-CZ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Výboru pro bezpečnost</a:t>
            </a:r>
            <a: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(později doplněn také Hospodářský výbor).</a:t>
            </a:r>
          </a:p>
          <a:p>
            <a:pPr lvl="0" algn="just">
              <a:lnSpc>
                <a:spcPct val="115000"/>
              </a:lnSpc>
            </a:pPr>
            <a:r>
              <a:rPr lang="cs-CZ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Projednávání tisku proběhlo na 112. schůzi Poslanecké sněmovny.</a:t>
            </a:r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F38A4E9B-80F2-D439-BD3A-C31B1287D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10" y="1605530"/>
            <a:ext cx="11333307" cy="1376515"/>
          </a:xfrm>
          <a:prstGeom prst="rect">
            <a:avLst/>
          </a:prstGeom>
        </p:spPr>
      </p:pic>
      <p:sp>
        <p:nvSpPr>
          <p:cNvPr id="25" name="Šipka: dolů 24">
            <a:extLst>
              <a:ext uri="{FF2B5EF4-FFF2-40B4-BE49-F238E27FC236}">
                <a16:creationId xmlns:a16="http://schemas.microsoft.com/office/drawing/2014/main" id="{697FB3E8-F774-8AF8-D9D5-4ECDBB8D1E97}"/>
              </a:ext>
            </a:extLst>
          </p:cNvPr>
          <p:cNvSpPr/>
          <p:nvPr/>
        </p:nvSpPr>
        <p:spPr>
          <a:xfrm rot="10800000">
            <a:off x="5840093" y="2878455"/>
            <a:ext cx="545860" cy="387928"/>
          </a:xfrm>
          <a:prstGeom prst="downArrow">
            <a:avLst>
              <a:gd name="adj1" fmla="val 50000"/>
              <a:gd name="adj2" fmla="val 69643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Poloviční rámeček 46">
            <a:extLst>
              <a:ext uri="{FF2B5EF4-FFF2-40B4-BE49-F238E27FC236}">
                <a16:creationId xmlns:a16="http://schemas.microsoft.com/office/drawing/2014/main" id="{EE499F8C-EB97-BF21-FA51-A02996ABF9B4}"/>
              </a:ext>
            </a:extLst>
          </p:cNvPr>
          <p:cNvSpPr/>
          <p:nvPr/>
        </p:nvSpPr>
        <p:spPr>
          <a:xfrm rot="7422522" flipH="1">
            <a:off x="929451" y="2531259"/>
            <a:ext cx="782318" cy="388734"/>
          </a:xfrm>
          <a:prstGeom prst="halfFrame">
            <a:avLst>
              <a:gd name="adj1" fmla="val 22776"/>
              <a:gd name="adj2" fmla="val 21261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Poloviční rámeček 47">
            <a:extLst>
              <a:ext uri="{FF2B5EF4-FFF2-40B4-BE49-F238E27FC236}">
                <a16:creationId xmlns:a16="http://schemas.microsoft.com/office/drawing/2014/main" id="{9FD57ACE-34CE-9114-D97A-CD8D1896544A}"/>
              </a:ext>
            </a:extLst>
          </p:cNvPr>
          <p:cNvSpPr/>
          <p:nvPr/>
        </p:nvSpPr>
        <p:spPr>
          <a:xfrm rot="7422522" flipH="1">
            <a:off x="2295247" y="2537950"/>
            <a:ext cx="782318" cy="388734"/>
          </a:xfrm>
          <a:prstGeom prst="halfFrame">
            <a:avLst>
              <a:gd name="adj1" fmla="val 22776"/>
              <a:gd name="adj2" fmla="val 21261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9" name="Poloviční rámeček 48">
            <a:extLst>
              <a:ext uri="{FF2B5EF4-FFF2-40B4-BE49-F238E27FC236}">
                <a16:creationId xmlns:a16="http://schemas.microsoft.com/office/drawing/2014/main" id="{9E98B17B-6E99-B605-CA03-D675F09DD2B9}"/>
              </a:ext>
            </a:extLst>
          </p:cNvPr>
          <p:cNvSpPr/>
          <p:nvPr/>
        </p:nvSpPr>
        <p:spPr>
          <a:xfrm rot="7422522" flipH="1">
            <a:off x="3447681" y="2538519"/>
            <a:ext cx="782318" cy="388734"/>
          </a:xfrm>
          <a:prstGeom prst="halfFrame">
            <a:avLst>
              <a:gd name="adj1" fmla="val 22776"/>
              <a:gd name="adj2" fmla="val 21261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0" name="Poloviční rámeček 49">
            <a:extLst>
              <a:ext uri="{FF2B5EF4-FFF2-40B4-BE49-F238E27FC236}">
                <a16:creationId xmlns:a16="http://schemas.microsoft.com/office/drawing/2014/main" id="{AB2EA977-8778-54DB-55CE-0449F0E70972}"/>
              </a:ext>
            </a:extLst>
          </p:cNvPr>
          <p:cNvSpPr/>
          <p:nvPr/>
        </p:nvSpPr>
        <p:spPr>
          <a:xfrm rot="7422522" flipH="1">
            <a:off x="4362081" y="2538518"/>
            <a:ext cx="782318" cy="388734"/>
          </a:xfrm>
          <a:prstGeom prst="halfFrame">
            <a:avLst>
              <a:gd name="adj1" fmla="val 22776"/>
              <a:gd name="adj2" fmla="val 21261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ástupný symbol pro zápatí 2">
            <a:extLst>
              <a:ext uri="{FF2B5EF4-FFF2-40B4-BE49-F238E27FC236}">
                <a16:creationId xmlns:a16="http://schemas.microsoft.com/office/drawing/2014/main" id="{47734807-D12D-AB2C-69AC-7E5CE3DF4BD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19966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DE6F9B-8FE0-4D2F-B05D-C3D5017D3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05956"/>
            <a:ext cx="10800000" cy="610200"/>
          </a:xfrm>
        </p:spPr>
        <p:txBody>
          <a:bodyPr/>
          <a:lstStyle/>
          <a:p>
            <a:r>
              <a:rPr lang="pl-PL" dirty="0"/>
              <a:t>Návrh nZKB a prováděcích předpisů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748D71-E24B-467B-BF5F-E883CFBE4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670" y="1130620"/>
            <a:ext cx="5109533" cy="5183898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zákon o kybernetické bezpečnosti – změn je tolik, že bylo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potřeba vytvořit nový zákon</a:t>
            </a:r>
          </a:p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zcela nová úprava – 73 paragrafů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Verze po mez. připomínkovém </a:t>
            </a:r>
            <a:b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řízení předpokládá navíc </a:t>
            </a:r>
            <a:b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vyhlášek.</a:t>
            </a:r>
          </a:p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endParaRPr lang="cs-CZ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Reálně se ale bude upravovat ještě</a:t>
            </a:r>
          </a:p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jedna vyhláška navíc, ale ne kvůli NIS2 (č.316/2023)</a:t>
            </a:r>
            <a:endParaRPr lang="cs-CZ" sz="1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Celý návrh zveřejněn zde: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https://portal.nukib.gov.cz/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D0C124B-EAA5-489A-9DF6-B45B819DD9F5}"/>
              </a:ext>
            </a:extLst>
          </p:cNvPr>
          <p:cNvSpPr/>
          <p:nvPr/>
        </p:nvSpPr>
        <p:spPr>
          <a:xfrm>
            <a:off x="6834749" y="1206101"/>
            <a:ext cx="2021305" cy="8021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NIS2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0D29A7C-61C9-4ED5-9F1A-09338FF3D272}"/>
              </a:ext>
            </a:extLst>
          </p:cNvPr>
          <p:cNvSpPr/>
          <p:nvPr/>
        </p:nvSpPr>
        <p:spPr>
          <a:xfrm>
            <a:off x="6826360" y="2852110"/>
            <a:ext cx="2021305" cy="80210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Nový ZKB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576B1F0-7AE1-496D-8325-9CCF0298F38B}"/>
              </a:ext>
            </a:extLst>
          </p:cNvPr>
          <p:cNvSpPr/>
          <p:nvPr/>
        </p:nvSpPr>
        <p:spPr>
          <a:xfrm>
            <a:off x="5113971" y="5730107"/>
            <a:ext cx="2684623" cy="95401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Vyhláška o bezpečnostních opatřeních pro </a:t>
            </a:r>
            <a:r>
              <a:rPr lang="cs-CZ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vyšší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režim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B6FF0FD-2772-4FB0-A359-568C3BC83163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7837013" y="2008207"/>
            <a:ext cx="8389" cy="8439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CBB0F32-2A62-49A4-9619-B29CCAFFDEE4}"/>
              </a:ext>
            </a:extLst>
          </p:cNvPr>
          <p:cNvCxnSpPr>
            <a:cxnSpLocks/>
            <a:stCxn id="7" idx="1"/>
            <a:endCxn id="12" idx="3"/>
          </p:cNvCxnSpPr>
          <p:nvPr/>
        </p:nvCxnSpPr>
        <p:spPr>
          <a:xfrm flipH="1" flipV="1">
            <a:off x="6346200" y="3246158"/>
            <a:ext cx="480160" cy="70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D0E534E-14B4-4C4A-9E15-6465CA492294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6456283" y="3654216"/>
            <a:ext cx="1380730" cy="20758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9FBDED9B-5FBD-47BA-A6DE-5D66B52F6649}"/>
              </a:ext>
            </a:extLst>
          </p:cNvPr>
          <p:cNvSpPr/>
          <p:nvPr/>
        </p:nvSpPr>
        <p:spPr>
          <a:xfrm>
            <a:off x="4324895" y="2456083"/>
            <a:ext cx="2021305" cy="15801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Vyhláška </a:t>
            </a:r>
            <a:b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regulovaných službách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963223A3-E5ED-4D71-B615-9370BED7A91F}"/>
              </a:ext>
            </a:extLst>
          </p:cNvPr>
          <p:cNvSpPr/>
          <p:nvPr/>
        </p:nvSpPr>
        <p:spPr>
          <a:xfrm>
            <a:off x="7864026" y="5730108"/>
            <a:ext cx="2684623" cy="95401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Vyhláška o bezpečnostních opatřeních pro </a:t>
            </a:r>
            <a:r>
              <a:rPr lang="cs-CZ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nižší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režim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27426541-9EF8-42C0-BBA2-10C29828CE72}"/>
              </a:ext>
            </a:extLst>
          </p:cNvPr>
          <p:cNvSpPr/>
          <p:nvPr/>
        </p:nvSpPr>
        <p:spPr>
          <a:xfrm>
            <a:off x="9275260" y="1309588"/>
            <a:ext cx="2021305" cy="6102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Vyhláška o Portálu NÚKIB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DF55D6F3-EB8F-43C6-8581-011DBCD3DE0A}"/>
              </a:ext>
            </a:extLst>
          </p:cNvPr>
          <p:cNvSpPr/>
          <p:nvPr/>
        </p:nvSpPr>
        <p:spPr>
          <a:xfrm>
            <a:off x="9280887" y="2056923"/>
            <a:ext cx="1993271" cy="6102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Vyhláška o nepominutelných funkcích (BDŘ)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06373468-700F-436F-9D92-EF204CBC30E0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7837013" y="3654216"/>
            <a:ext cx="1369325" cy="20758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207326D9-53E0-4A4C-A5FC-460E2C775FD6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 flipV="1">
            <a:off x="8847665" y="1614689"/>
            <a:ext cx="427595" cy="16384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1A9D2C8A-92DA-4873-9F89-48443DA8275F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 flipV="1">
            <a:off x="8847665" y="2362024"/>
            <a:ext cx="433222" cy="8911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E4CD9D0E-302C-466C-B3AB-6C91A05FB208}"/>
              </a:ext>
            </a:extLst>
          </p:cNvPr>
          <p:cNvSpPr/>
          <p:nvPr/>
        </p:nvSpPr>
        <p:spPr>
          <a:xfrm>
            <a:off x="9322858" y="2779996"/>
            <a:ext cx="2056294" cy="787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Vyhláška o úrovních cloud computingu 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(upravená vyhláška </a:t>
            </a:r>
            <a:b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č. 315/2021 Sb.)</a:t>
            </a: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AA615F9D-97AF-421E-A84F-F0529E5F3C18}"/>
              </a:ext>
            </a:extLst>
          </p:cNvPr>
          <p:cNvCxnSpPr>
            <a:cxnSpLocks/>
            <a:stCxn id="7" idx="3"/>
            <a:endCxn id="23" idx="1"/>
          </p:cNvCxnSpPr>
          <p:nvPr/>
        </p:nvCxnSpPr>
        <p:spPr>
          <a:xfrm flipV="1">
            <a:off x="8847665" y="3173938"/>
            <a:ext cx="475193" cy="79225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94BBC596-0027-EC3A-B93C-A897FA2CB2B0}"/>
              </a:ext>
            </a:extLst>
          </p:cNvPr>
          <p:cNvSpPr/>
          <p:nvPr/>
        </p:nvSpPr>
        <p:spPr>
          <a:xfrm>
            <a:off x="9313680" y="3722569"/>
            <a:ext cx="2056294" cy="787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Vyhláška o bezpečnostních pravidlech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(upravená vyhláška </a:t>
            </a:r>
            <a:b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č. 190/2023 Sb.)</a:t>
            </a: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69086F46-EC73-8BFC-6887-EDC2789151E7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>
            <a:off x="8847665" y="3253163"/>
            <a:ext cx="466015" cy="863348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BB7518DD-98F8-E0DA-7FFB-11511CBF8387}"/>
              </a:ext>
            </a:extLst>
          </p:cNvPr>
          <p:cNvSpPr/>
          <p:nvPr/>
        </p:nvSpPr>
        <p:spPr>
          <a:xfrm>
            <a:off x="9322858" y="4760528"/>
            <a:ext cx="2056294" cy="7878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Vyhláška o vstupních kritériích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(upravená vyhláška </a:t>
            </a:r>
            <a:b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č. 316/2023 Sb.)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FBF3D05E-AACB-8251-4606-FA511E3DEA89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8856843" y="3290895"/>
            <a:ext cx="466015" cy="186357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zápatí 2">
            <a:extLst>
              <a:ext uri="{FF2B5EF4-FFF2-40B4-BE49-F238E27FC236}">
                <a16:creationId xmlns:a16="http://schemas.microsoft.com/office/drawing/2014/main" id="{42491079-401D-0F7D-9964-754B4ED06B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960574-0694-2882-DC26-9FC9133259B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5523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8931F-7A98-96CD-30A6-F02AB2EDF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4400" b="1" dirty="0"/>
              <a:t>Koho se to týká?</a:t>
            </a:r>
            <a:endParaRPr lang="en-US" sz="44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1DD7DB-20AC-1063-9B9C-4BE668BA32A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7026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CFA1F-FDD5-470D-959D-80EF94CE44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8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F0785B-8720-4F39-9AF8-2E0BF6D38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Poskytovatel regulované služby </a:t>
            </a:r>
          </a:p>
        </p:txBody>
      </p:sp>
      <p:sp>
        <p:nvSpPr>
          <p:cNvPr id="13" name="Google Shape;404;p47">
            <a:extLst>
              <a:ext uri="{FF2B5EF4-FFF2-40B4-BE49-F238E27FC236}">
                <a16:creationId xmlns:a16="http://schemas.microsoft.com/office/drawing/2014/main" id="{DB247999-73DE-40BB-86A8-1D0CD2F7C9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 algn="ctr">
              <a:spcBef>
                <a:spcPts val="600"/>
              </a:spcBef>
              <a:buClr>
                <a:srgbClr val="6CB2E6"/>
              </a:buClr>
              <a:buNone/>
            </a:pP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 algn="ctr">
              <a:spcBef>
                <a:spcPts val="600"/>
              </a:spcBef>
              <a:buClr>
                <a:srgbClr val="6CB2E6"/>
              </a:buClr>
              <a:buNone/>
            </a:pP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0" algn="ctr">
              <a:spcBef>
                <a:spcPts val="600"/>
              </a:spcBef>
              <a:buClr>
                <a:srgbClr val="6CB2E6"/>
              </a:buClr>
              <a:buNone/>
            </a:pPr>
            <a:r>
              <a:rPr lang="cs-CZ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Poskytovatel regulované služby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85771E8-884E-4A6A-8BC0-3F6CCA0B5DD8}"/>
              </a:ext>
            </a:extLst>
          </p:cNvPr>
          <p:cNvSpPr/>
          <p:nvPr/>
        </p:nvSpPr>
        <p:spPr>
          <a:xfrm>
            <a:off x="335559" y="4261607"/>
            <a:ext cx="2676088" cy="107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PZS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9B75919-0CDF-496D-B5EA-6397733A749F}"/>
              </a:ext>
            </a:extLst>
          </p:cNvPr>
          <p:cNvSpPr/>
          <p:nvPr/>
        </p:nvSpPr>
        <p:spPr>
          <a:xfrm>
            <a:off x="3281345" y="4261607"/>
            <a:ext cx="2676088" cy="107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KII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25FB159-04E8-4FA6-B21C-D3E824E9E7CF}"/>
              </a:ext>
            </a:extLst>
          </p:cNvPr>
          <p:cNvSpPr/>
          <p:nvPr/>
        </p:nvSpPr>
        <p:spPr>
          <a:xfrm>
            <a:off x="6227131" y="4261606"/>
            <a:ext cx="2676088" cy="1076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2163E52-4EC2-4156-9CF9-9FE95EB76EB6}"/>
              </a:ext>
            </a:extLst>
          </p:cNvPr>
          <p:cNvSpPr/>
          <p:nvPr/>
        </p:nvSpPr>
        <p:spPr>
          <a:xfrm>
            <a:off x="9172917" y="4247779"/>
            <a:ext cx="2676088" cy="109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NIS2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5B54FA62-9283-4A19-8A40-2A526E922EC7}"/>
              </a:ext>
            </a:extLst>
          </p:cNvPr>
          <p:cNvSpPr/>
          <p:nvPr/>
        </p:nvSpPr>
        <p:spPr>
          <a:xfrm rot="19158408">
            <a:off x="1577130" y="3816991"/>
            <a:ext cx="671120" cy="251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C021B718-60B8-4249-B56E-FF9BB3E7F614}"/>
              </a:ext>
            </a:extLst>
          </p:cNvPr>
          <p:cNvSpPr/>
          <p:nvPr/>
        </p:nvSpPr>
        <p:spPr>
          <a:xfrm rot="2441592" flipH="1">
            <a:off x="9933350" y="3781010"/>
            <a:ext cx="671120" cy="251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79FB1AD1-3BDC-4BB2-9CCB-B766B652AF84}"/>
              </a:ext>
            </a:extLst>
          </p:cNvPr>
          <p:cNvSpPr/>
          <p:nvPr/>
        </p:nvSpPr>
        <p:spPr>
          <a:xfrm rot="5400000" flipH="1">
            <a:off x="7282679" y="3780237"/>
            <a:ext cx="554889" cy="251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B55A10D7-DF1A-4A91-9FA0-E8B3843276B4}"/>
              </a:ext>
            </a:extLst>
          </p:cNvPr>
          <p:cNvSpPr/>
          <p:nvPr/>
        </p:nvSpPr>
        <p:spPr>
          <a:xfrm rot="5400000" flipH="1">
            <a:off x="4312695" y="3770901"/>
            <a:ext cx="554889" cy="251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82ECA3FE-7A9D-D112-5F01-3ED4DC788DC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8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7370006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9</a:t>
            </a:fld>
            <a:endParaRPr dirty="0"/>
          </a:p>
        </p:txBody>
      </p:sp>
      <p:sp>
        <p:nvSpPr>
          <p:cNvPr id="141" name="Google Shape;141;p5"/>
          <p:cNvSpPr txBox="1">
            <a:spLocks noGrp="1"/>
          </p:cNvSpPr>
          <p:nvPr>
            <p:ph type="ctrTitle"/>
          </p:nvPr>
        </p:nvSpPr>
        <p:spPr>
          <a:xfrm>
            <a:off x="334963" y="144000"/>
            <a:ext cx="9090391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</a:pPr>
            <a:r>
              <a:rPr lang="cs-CZ" dirty="0"/>
              <a:t>Poskytovatel regulované služby </a:t>
            </a:r>
            <a:endParaRPr lang="en-US" dirty="0"/>
          </a:p>
        </p:txBody>
      </p:sp>
      <p:sp>
        <p:nvSpPr>
          <p:cNvPr id="142" name="Google Shape;142;p5"/>
          <p:cNvSpPr txBox="1">
            <a:spLocks noGrp="1"/>
          </p:cNvSpPr>
          <p:nvPr>
            <p:ph type="body" idx="1"/>
          </p:nvPr>
        </p:nvSpPr>
        <p:spPr>
          <a:xfrm>
            <a:off x="334963" y="1016255"/>
            <a:ext cx="11522075" cy="4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Koho se nový ZKB bude týkat: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Všech podle NIS2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Nad rámec požadavků NIS2: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Vybrané subjekty v odvětví letectví – po konzultaci s ÚCL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Vybrané subjekty v oblasti výzkumu a vývoje (nekomerční užití, citlivá činnost, vysoké školy)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Obranný průmysl – vojenský materiál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Vybrané instituce veřejné správy</a:t>
            </a:r>
            <a:endParaRPr lang="cs-CZ" b="1" dirty="0"/>
          </a:p>
          <a:p>
            <a:pPr marL="0" indent="0">
              <a:spcAft>
                <a:spcPts val="600"/>
              </a:spcAft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Velikostní kritérium</a:t>
            </a:r>
          </a:p>
          <a:p>
            <a:pPr>
              <a:spcAft>
                <a:spcPts val="600"/>
              </a:spcAft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Sčítání velikosti podniků vychází z NIS2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chemeClr val="dk1"/>
                </a:solidFill>
                <a:sym typeface="Calibri"/>
              </a:rPr>
              <a:t>Přidána navíc speciální úprava: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sym typeface="Calibri"/>
              </a:rPr>
              <a:t>Pokud jsou podniky </a:t>
            </a:r>
            <a:r>
              <a:rPr lang="cs-CZ" u="sng" dirty="0">
                <a:solidFill>
                  <a:schemeClr val="dk1"/>
                </a:solidFill>
                <a:sym typeface="Calibri"/>
              </a:rPr>
              <a:t>odděleny na úrovni podpůrných aktiv nesčítají se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sym typeface="Calibri"/>
              </a:rPr>
              <a:t>Územní samosprávy, OSS a ČNB nejsou podnikem 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sym typeface="Calibri"/>
              </a:rPr>
              <a:t>Veřejnosprávní zřizovatelé se nepřipočítávají ke zřizovaným organizacím (obec vs. vodárna)</a:t>
            </a:r>
          </a:p>
        </p:txBody>
      </p:sp>
      <p:sp>
        <p:nvSpPr>
          <p:cNvPr id="2" name="Zástupný symbol pro zápatí 2">
            <a:extLst>
              <a:ext uri="{FF2B5EF4-FFF2-40B4-BE49-F238E27FC236}">
                <a16:creationId xmlns:a16="http://schemas.microsoft.com/office/drawing/2014/main" id="{E81926BB-DC08-CFFB-93B2-FF15B1FB7D3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3" y="6240911"/>
            <a:ext cx="10577548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 CLEAR</a:t>
            </a:r>
          </a:p>
        </p:txBody>
      </p:sp>
    </p:spTree>
    <p:extLst>
      <p:ext uri="{BB962C8B-B14F-4D97-AF65-F5344CB8AC3E}">
        <p14:creationId xmlns:p14="http://schemas.microsoft.com/office/powerpoint/2010/main" val="1259407183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1432</Words>
  <Application>Microsoft Office PowerPoint</Application>
  <PresentationFormat>Širokoúhlá obrazovka</PresentationFormat>
  <Paragraphs>239</Paragraphs>
  <Slides>22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Roboto</vt:lpstr>
      <vt:lpstr>Ubuntu</vt:lpstr>
      <vt:lpstr>Wingdings</vt:lpstr>
      <vt:lpstr>Motiv Office</vt:lpstr>
      <vt:lpstr>Návrh nového zákona o kybernetické bezpečnosti (NIS2) – aktuální stav</vt:lpstr>
      <vt:lpstr>Kde se to vzalo?</vt:lpstr>
      <vt:lpstr>Kde se to vzalo? </vt:lpstr>
      <vt:lpstr>Jak jsme na tom s časem?</vt:lpstr>
      <vt:lpstr>Návrh nZKB v legislativním procesu  </vt:lpstr>
      <vt:lpstr>Návrh nZKB a prováděcích předpisů</vt:lpstr>
      <vt:lpstr>Koho se to týká?</vt:lpstr>
      <vt:lpstr>Poskytovatel regulované služby </vt:lpstr>
      <vt:lpstr>Poskytovatel regulované služby </vt:lpstr>
      <vt:lpstr>Kritétirum služby (regulovaná odvětví)</vt:lpstr>
      <vt:lpstr>Kritérium poskytovatele (velikosti podniku)</vt:lpstr>
      <vt:lpstr>Počty subjektů spadající pod vyšší a nižší režim</vt:lpstr>
      <vt:lpstr>Co regulace přináší?</vt:lpstr>
      <vt:lpstr>Nový ZKB – hlavní body</vt:lpstr>
      <vt:lpstr>Prezentace aplikace PowerPoint</vt:lpstr>
      <vt:lpstr>Shrnutí povinností poskytovatele reg. služby</vt:lpstr>
      <vt:lpstr>Jak to bude s termíny?</vt:lpstr>
      <vt:lpstr>Co teď?</vt:lpstr>
      <vt:lpstr>Jak se na zákon připravit? </vt:lpstr>
      <vt:lpstr>Portál NÚKIB</vt:lpstr>
      <vt:lpstr>Portál NÚKIB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2024-11-04T15:49:23Z</dcterms:created>
  <dcterms:modified xsi:type="dcterms:W3CDTF">2024-11-04T15:53:14Z</dcterms:modified>
</cp:coreProperties>
</file>