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39" r:id="rId2"/>
    <p:sldId id="351" r:id="rId3"/>
    <p:sldId id="352" r:id="rId4"/>
    <p:sldId id="359" r:id="rId5"/>
    <p:sldId id="360" r:id="rId6"/>
    <p:sldId id="361" r:id="rId7"/>
    <p:sldId id="362" r:id="rId8"/>
    <p:sldId id="353" r:id="rId9"/>
    <p:sldId id="363" r:id="rId10"/>
    <p:sldId id="343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550" userDrawn="1">
          <p15:clr>
            <a:srgbClr val="A4A3A4"/>
          </p15:clr>
        </p15:guide>
        <p15:guide id="7" orient="horz" pos="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2B4919-CE34-AE76-8E6C-6217D1B47570}" name="Project Manager" initials="PM" userId="Project Manager" providerId="None"/>
  <p188:author id="{8443ED59-20C7-4FDF-8DCA-8A14D1AA1C8C}" name="Microsoft Office User" initials="MOU" userId="Microsoft Office User" providerId="None"/>
  <p188:author id="{CF288B67-D077-05B2-4D66-12D11CD9B872}" name="Vlková,Vendula (ČBA)" initials="" userId="S::vendula.vlkova@cbaonline.cz::696f630a-a6db-4c9e-ab05-64038ca3fb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ňáková Nikol" initials="PN" lastIdx="3" clrIdx="0">
    <p:extLst>
      <p:ext uri="{19B8F6BF-5375-455C-9EA6-DF929625EA0E}">
        <p15:presenceInfo xmlns:p15="http://schemas.microsoft.com/office/powerpoint/2012/main" userId="S-1-5-21-1720296651-1106892378-1982860219-9984" providerId="AD"/>
      </p:ext>
    </p:extLst>
  </p:cmAuthor>
  <p:cmAuthor id="2" name="Pitoňáková Nikol" initials="PN [2]" lastIdx="1" clrIdx="1">
    <p:extLst>
      <p:ext uri="{19B8F6BF-5375-455C-9EA6-DF929625EA0E}">
        <p15:presenceInfo xmlns:p15="http://schemas.microsoft.com/office/powerpoint/2012/main" userId="Pitoňáková Nikol" providerId="None"/>
      </p:ext>
    </p:extLst>
  </p:cmAuthor>
  <p:cmAuthor id="3" name="Radosta Milan" initials="RM" lastIdx="13" clrIdx="2">
    <p:extLst>
      <p:ext uri="{19B8F6BF-5375-455C-9EA6-DF929625EA0E}">
        <p15:presenceInfo xmlns:p15="http://schemas.microsoft.com/office/powerpoint/2012/main" userId="S-1-5-21-1720296651-1106892378-1982860219-10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7EA"/>
    <a:srgbClr val="606162"/>
    <a:srgbClr val="00FDFF"/>
    <a:srgbClr val="2FB7EA"/>
    <a:srgbClr val="00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882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84"/>
        <p:guide pos="3840"/>
        <p:guide pos="240"/>
        <p:guide pos="7440"/>
        <p:guide orient="horz" pos="3912"/>
        <p:guide orient="horz" pos="550"/>
        <p:guide orient="horz" pos="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39:38.619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3" dt="2025-09-11T13:40:01.992" idx="3">
    <p:pos x="4430" y="1777"/>
    <p:text>Že nastavujeme a důsledně kontrolujeme systém ochrany utajovaných informací -</p:text>
    <p:extLst>
      <p:ext uri="{C676402C-5697-4E1C-873F-D02D1690AC5C}">
        <p15:threadingInfo xmlns:p15="http://schemas.microsoft.com/office/powerpoint/2012/main" timeZoneBias="-120"/>
      </p:ext>
    </p:extLst>
  </p:cm>
  <p:cm authorId="3" dt="2025-09-11T13:40:57.927" idx="4">
    <p:pos x="4430" y="1913"/>
    <p:text>Tedy takových, jejichž vyzrazení nebo zneužití může způsobit újmu zájmu České republiky nebo mohou být pro tento zájem nevýhodné, a které lze podřadit pod položku uvedenou v katalogu oblastí utajovaných informací. Jde třeba o ekonomické údaje, které by mohly ohrozit trh a zahraniční investice. Nebo o informace o vojenské technice a jejím rozmístění, diplomatických dokumentech a zprávách zpravodajských služeb.</p:text>
    <p:extLst>
      <p:ext uri="{C676402C-5697-4E1C-873F-D02D1690AC5C}">
        <p15:threadingInfo xmlns:p15="http://schemas.microsoft.com/office/powerpoint/2012/main" timeZoneBias="-120">
          <p15:parentCm authorId="3" idx="3"/>
        </p15:threadingInfo>
      </p:ext>
    </p:extLst>
  </p:cm>
  <p:cm authorId="3" dt="2025-09-11T13:41:05.741" idx="5">
    <p:pos x="2911" y="2286"/>
    <p:text>Posuzujeme, zda lidé, kteří mají mít přístup k takovým informacím, jsou důvěryhodní. Pokud ano, vydáváme jim osvědčení pro stupeň Důvěrné, Tajné nebo Přísně tajné. Podobně postupujeme i u podnikatelských subjektů.</p:text>
    <p:extLst>
      <p:ext uri="{C676402C-5697-4E1C-873F-D02D1690AC5C}">
        <p15:threadingInfo xmlns:p15="http://schemas.microsoft.com/office/powerpoint/2012/main" timeZoneBias="-120"/>
      </p:ext>
    </p:extLst>
  </p:cm>
  <p:cm authorId="3" dt="2025-09-11T13:41:25.394" idx="6">
    <p:pos x="3646" y="2586"/>
    <p:text>Vydáváme doklad o bezpečnostní způsobilosti pro výkon tzv. citlivé činnosti dle zvláštních právních předpisů, kterými jsou zejména: atomový zákon, zákon o zahraničním obchodu s vojenským materiálem, zákon o zadávání veřejných zakázek, zákon o insolvenčních správcích.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1:42.313" idx="7">
    <p:pos x="6630" y="853"/>
    <p:text>Toto je věc, na kterou narážíme poměrně často a my stále opakujeme - nejsme NKÚ. Pletou si to novináři, pletou si to zástupci státních institucí, pletou si to i moji příbuzní. 
NKÚ kontroluje hospodaření státu, my se maximálně díváme na hospodaření jednotlivce, pokud mu děláme prověrku.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1:42.313" idx="7">
    <p:pos x="6630" y="853"/>
    <p:text>Toto je věc, na kterou narážíme poměrně často a my stále opakujeme - nejsme NKÚ. Pletou si to novináři, pletou si to zástupci státních institucí, pletou si to i moji příbuzní. 
NKÚ kontroluje hospodaření státu, my se maximálně díváme na hospodaření jednotlivce, pokud mu děláme prověrku.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30T15:15:36.109" idx="13">
    <p:pos x="10" y="10"/>
    <p:text>Kariérní postup - něco, co jsem třeba já osobně v minulé práci nezažil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1:42.313" idx="7">
    <p:pos x="6630" y="853"/>
    <p:text>Toto je věc, na kterou narážíme poměrně často a my stále opakujeme - nejsme NKÚ. Pletou si to novináři, pletou si to zástupci státních institucí, pletou si to i moji příbuzní. 
NKÚ kontroluje hospodaření státu, my se maximálně díváme na hospodaření jednotlivce, pokud mu děláme prověrku.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1:42.313" idx="7">
    <p:pos x="6630" y="853"/>
    <p:text>Toto je věc, na kterou narážíme poměrně často a my stále opakujeme - nejsme NKÚ. Pletou si to novináři, pletou si to zástupci státních institucí, pletou si to i moji příbuzní. 
NKÚ kontroluje hospodaření státu, my se maximálně díváme na hospodaření jednotlivce, pokud mu děláme prověrku.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5:27.980" idx="8">
    <p:pos x="6398" y="179"/>
    <p:text>NBÚ je úřad, který má v očích veřejnosti pověst spíše uzavřené, konzervativní, možná až trochu tajemné instituce. Bezpečnostní prověrky nebo utajované informace nejsou zrovna témata, která by si člověk spojoval s přívětivým uživatelským rozhraním nebo s digitální agendou dostupnou z mobilního telefonu.</p:text>
    <p:extLst>
      <p:ext uri="{C676402C-5697-4E1C-873F-D02D1690AC5C}">
        <p15:threadingInfo xmlns:p15="http://schemas.microsoft.com/office/powerpoint/2012/main" timeZoneBias="-120"/>
      </p:ext>
    </p:extLst>
  </p:cm>
  <p:cm authorId="3" dt="2025-09-11T13:50:20.460" idx="9">
    <p:pos x="6398" y="315"/>
    <p:text>Přesto jsme do toho šli a vytvořili něco skutečně moderního a přívětivého pro občany.</p:text>
    <p:extLst>
      <p:ext uri="{C676402C-5697-4E1C-873F-D02D1690AC5C}">
        <p15:threadingInfo xmlns:p15="http://schemas.microsoft.com/office/powerpoint/2012/main" timeZoneBias="-120">
          <p15:parentCm authorId="3" idx="8"/>
        </p15:threadingInfo>
      </p:ext>
    </p:extLst>
  </p:cm>
  <p:cm authorId="3" dt="2025-09-11T13:58:17.912" idx="10">
    <p:pos x="6398" y="451"/>
    <p:text>reagovat na body a pak - jak se přihlásit</p:text>
    <p:extLst>
      <p:ext uri="{C676402C-5697-4E1C-873F-D02D1690AC5C}">
        <p15:threadingInfo xmlns:p15="http://schemas.microsoft.com/office/powerpoint/2012/main" timeZoneBias="-120">
          <p15:parentCm authorId="3" idx="8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9-11T13:41:42.313" idx="7">
    <p:pos x="6630" y="853"/>
    <p:text>Toto je věc, na kterou narážíme poměrně často a my stále opakujeme - nejsme NKÚ. Pletou si to novináři, pletou si to zástupci státních institucí, pletou si to i moji příbuzní. 
NKÚ kontroluje hospodaření státu, my se maximálně díváme na hospodaření jednotlivce, pokud mu děláme prověrku.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E671-CE0C-408A-B02D-061FD700E28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7B85F-9524-46EF-BC7A-6B0F320F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F1B-88AA-44CB-9CB0-AC164A0C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000EF-DE9B-4377-8E81-13543D8C1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D58B-89DB-4C48-BEF1-92A40593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EE8E-6245-433B-8B86-201D34E58323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72BA-96E1-4D82-88A9-9BD8AC26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3A7F-32B2-4F30-86E2-FBCCA215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F013-51A9-4FC9-B799-F7B22CF6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51119-7806-494D-8735-6CB5806D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4514-9AE6-4399-9132-C8C2125C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C173-132A-4369-BB47-87E14AE9266E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061B1-0C79-43D8-8425-8A469BDC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817E-44A8-4C13-8B4F-09B0261D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6B3C6-D075-4782-A5A7-1C22E05CB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E61C0-643E-49A5-8A59-476E6819C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2FCB2-F549-4466-ADC9-228800D8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6A70-EE13-4740-B088-63079D4E8643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CB77-810C-43B2-90A1-46470AE3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F2E9-40B1-4BE5-856B-636A90C9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1FAE-166A-43CC-B4CF-4E1F44E7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63E7-5FCA-4B92-8032-8269174E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018A-910F-451A-BA9A-D5AD3F9F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7FC0-CA71-448A-9027-71B32D4EAD08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E38F-1F05-48A3-8D3B-2AC7555B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A0FD-269F-492F-B766-C1FFE307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5B62-300A-4E43-B8D6-2C2A76F8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CC967-3F35-42CA-811B-11A1167A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0F4D-7C03-480E-91D2-4A8BD677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F69E-1D43-446B-B04F-4E7948D1EFAB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3877E-1F58-4D07-88D8-1B5D5045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D08B4-91B4-4A75-9B19-609A3833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2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A910-DC56-46F1-ABEC-A9AE52E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3563-2E2F-4374-A748-B04D2DCD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85B06-78BE-4DA4-87BE-46A922B11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90796-D70A-4E45-BB95-C6EE4BC6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85B-7CFF-4DFD-B265-738C584155BA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9C8C2-E768-4062-9B49-994DC2C9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F513B-2B66-4C75-BCA4-94B9CAE1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FE9B-A1AA-4489-B118-2988295B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3A9D6-F944-46D8-A9EE-54245CF74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D8CDD-9BF0-4732-906A-A59C47E71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DFEA3-B979-45F7-97F5-0A65452A1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520F4-BEE0-4FB8-BBEF-1593594E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DA0D6-F40B-47D2-A04B-201B8295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DB1A-5D07-4A75-9A57-392BA835F0CA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AF70A-65A8-43E4-9CED-2C969987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8B2B9-0CC5-4B24-B743-4D7A3BDC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BD5-AE30-462A-B01F-6EA04AD7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BA660-DB82-4FBF-B116-C9179730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E90-45D0-4EEF-9167-015CDD92800E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9E595-C0C7-4792-9BE2-A72361E1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B5613-E277-49E6-BE05-0533399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0128C-3D17-4C7A-96AD-2D9C833E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5ED6-ACCD-4391-9BC6-17A51C497F14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8B207-13A7-49E8-8925-25AA7782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FA30A-6934-47FD-8B29-A69C5056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6B76-E30A-4EA4-9D51-069D0D3A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4584-90E3-4C80-A80C-ABE36A54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F327-82AE-45B1-BF21-B2F39CCE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02A8-2115-4BEC-AFDE-A5514C5E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1873-5037-4F39-9594-2197DFEE8C7A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7C625-2516-46C6-9E35-3B6D5910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B147D-1127-4B5F-9087-47533483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2140-F8C3-42DF-8466-6F806EBB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7715A-F24F-4276-8B36-9373C08E8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BBED8-DE19-492F-A51B-B2BD65DF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BFAA-C006-4792-9C81-EF35DAC8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78F0-A400-4197-BCB8-CBD9EC8DD2F5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9D45E-2A74-4A7E-AFA6-33C62A1A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5789E-A1B3-4A2F-A30D-C2418D0B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CE18D-37EF-4B3A-B4FF-F4EC6C7F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0C64-B77D-40A7-BA4D-7A05411C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ADA2-BF4E-4C46-A9A7-AD9769433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A6C7-BAEA-48F5-93E9-1BA4584C1F1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3126-F2B3-40DE-A5FE-4A74E340E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1417-EA7A-476F-8523-BE744304A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4016-ABEA-40E2-8A5E-381644F1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ECB8-F2CF-AD1A-AC1B-DCF9BECA0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A157FC9-A43C-468D-8279-2C4B2236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27" y="1943935"/>
            <a:ext cx="2159000" cy="298398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4A37D30-753D-9200-2813-5EA7DDBC7FEF}"/>
              </a:ext>
            </a:extLst>
          </p:cNvPr>
          <p:cNvSpPr/>
          <p:nvPr/>
        </p:nvSpPr>
        <p:spPr>
          <a:xfrm>
            <a:off x="0" y="0"/>
            <a:ext cx="6871855" cy="6871855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94879F-251C-2654-71E7-ADDEFC62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03" y="2477332"/>
            <a:ext cx="6113320" cy="103505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+mn-lt"/>
              </a:rPr>
              <a:t>Národní bezpečnostní úřad</a:t>
            </a:r>
            <a:br>
              <a:rPr lang="cs-CZ" b="1" dirty="0">
                <a:solidFill>
                  <a:schemeClr val="bg1"/>
                </a:solidFill>
                <a:latin typeface="+mn-lt"/>
              </a:rPr>
            </a:br>
            <a:br>
              <a:rPr lang="cs-CZ" b="1" dirty="0">
                <a:solidFill>
                  <a:schemeClr val="bg1"/>
                </a:solidFill>
                <a:latin typeface="+mn-lt"/>
              </a:rPr>
            </a:br>
            <a:r>
              <a:rPr lang="cs-CZ" sz="3600" b="1" dirty="0">
                <a:solidFill>
                  <a:schemeClr val="bg1"/>
                </a:solidFill>
                <a:latin typeface="+mn-lt"/>
              </a:rPr>
              <a:t>Chráníme tajemství státu</a:t>
            </a:r>
            <a:br>
              <a:rPr lang="cs-CZ" sz="3600" b="1" dirty="0">
                <a:solidFill>
                  <a:schemeClr val="bg1"/>
                </a:solidFill>
                <a:latin typeface="+mn-lt"/>
              </a:rPr>
            </a:br>
            <a:r>
              <a:rPr lang="cs-CZ" sz="3600" b="1" dirty="0">
                <a:solidFill>
                  <a:schemeClr val="bg1"/>
                </a:solidFill>
                <a:latin typeface="+mn-lt"/>
              </a:rPr>
              <a:t>(a pečujeme o lidi, kteří </a:t>
            </a:r>
            <a:r>
              <a:rPr lang="cs-CZ" sz="3600" b="1">
                <a:solidFill>
                  <a:schemeClr val="bg1"/>
                </a:solidFill>
                <a:latin typeface="+mn-lt"/>
              </a:rPr>
              <a:t>to dělají)</a:t>
            </a:r>
            <a:br>
              <a:rPr lang="cs-CZ" b="1" dirty="0">
                <a:solidFill>
                  <a:schemeClr val="bg1"/>
                </a:solidFill>
                <a:latin typeface="+mn-lt"/>
              </a:rPr>
            </a:br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5D856-229B-3B07-E48C-9623E054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68" y="4254426"/>
            <a:ext cx="6033655" cy="1346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</a:rPr>
              <a:t>Milan Radosta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pracovník vztahů k veřejnosti, NBÚ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99FDD2-CE27-42FC-9344-2840A6E5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A2E52B5-7FA6-52CC-C489-1F1E9EEEBAA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FB7EA"/>
          </a:solidFill>
          <a:ln>
            <a:solidFill>
              <a:srgbClr val="2FB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000080"/>
              </a:highlight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B30CB6A-8323-2BC8-DE35-01E3C5480B25}"/>
              </a:ext>
            </a:extLst>
          </p:cNvPr>
          <p:cNvSpPr txBox="1">
            <a:spLocks/>
          </p:cNvSpPr>
          <p:nvPr/>
        </p:nvSpPr>
        <p:spPr>
          <a:xfrm>
            <a:off x="1421744" y="1322860"/>
            <a:ext cx="9348509" cy="421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4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>
                <a:solidFill>
                  <a:schemeClr val="bg1"/>
                </a:solidFill>
              </a:rPr>
              <a:t>		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416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3E00016-BFF8-4C94-C1B7-CB2A61676017}"/>
              </a:ext>
            </a:extLst>
          </p:cNvPr>
          <p:cNvSpPr/>
          <p:nvPr/>
        </p:nvSpPr>
        <p:spPr>
          <a:xfrm>
            <a:off x="0" y="0"/>
            <a:ext cx="12192000" cy="6871855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5438E-6302-F3AC-721C-AB2D44C2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4869"/>
            <a:ext cx="12192000" cy="726880"/>
          </a:xfrm>
        </p:spPr>
        <p:txBody>
          <a:bodyPr anchor="t"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+mn-lt"/>
              </a:rPr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AA21B-C93F-A7C6-CB8A-2CFF101D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60906"/>
            <a:ext cx="12192000" cy="2284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Milan Radosta</a:t>
            </a:r>
          </a:p>
          <a:p>
            <a:pPr mar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milan.radosta@nbu.gov.cz</a:t>
            </a:r>
          </a:p>
          <a:p>
            <a:pPr mar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+</a:t>
            </a:r>
            <a:r>
              <a:rPr lang="cs-CZ" sz="2200" b="1">
                <a:solidFill>
                  <a:schemeClr val="bg1"/>
                </a:solidFill>
              </a:rPr>
              <a:t>420 722 956 995</a:t>
            </a:r>
            <a:endParaRPr lang="cs-CZ" sz="2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200" b="1" dirty="0">
                <a:solidFill>
                  <a:schemeClr val="bg1"/>
                </a:solidFill>
              </a:rPr>
              <a:t>nbu.gov.cz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7D7788-3480-4163-A096-4C5BA7F1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38" y="635374"/>
            <a:ext cx="1874524" cy="2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činnost NBÚ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9AE9BD52-C72B-AFF5-EF89-C547B5E2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9" y="2037346"/>
            <a:ext cx="7362259" cy="3689687"/>
          </a:xfrm>
        </p:spPr>
        <p:txBody>
          <a:bodyPr>
            <a:noAutofit/>
          </a:bodyPr>
          <a:lstStyle/>
          <a:p>
            <a:pPr marL="0" indent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None/>
              <a:defRPr/>
            </a:pPr>
            <a:r>
              <a:rPr lang="cs-CZ" sz="2000" dirty="0"/>
              <a:t>Jsme ústředním správním úřadem pro oblasti </a:t>
            </a:r>
            <a:r>
              <a:rPr lang="cs-CZ" sz="2000" b="1" dirty="0"/>
              <a:t>ochrany utajovaných informací a bezpečnostní způsobilosti</a:t>
            </a:r>
            <a:r>
              <a:rPr lang="cs-CZ" sz="2000" dirty="0"/>
              <a:t>. Co to znamená?</a:t>
            </a:r>
            <a:endParaRPr lang="cs-CZ" sz="2000" dirty="0">
              <a:solidFill>
                <a:srgbClr val="606162"/>
              </a:solidFill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defRPr/>
            </a:pPr>
            <a:r>
              <a:rPr lang="cs-CZ" sz="2000" dirty="0"/>
              <a:t>Že nastavujeme a důsledně kontrolujeme systém ochrany utajovaných informací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defRPr/>
            </a:pPr>
            <a:r>
              <a:rPr lang="cs-CZ" sz="2000" dirty="0"/>
              <a:t>Provádíme bezpečnostní prověrky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defRPr/>
            </a:pPr>
            <a:r>
              <a:rPr lang="cs-CZ" sz="2000" dirty="0"/>
              <a:t>Vydáváme doklad o bezpečnostní způsobilosti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EDE7F1-5D01-48A8-AC95-79BE8E8B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513" y="2037346"/>
            <a:ext cx="3223248" cy="42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NBÚ není NKÚ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3</a:t>
            </a:fld>
            <a:endParaRPr lang="en-US" dirty="0"/>
          </a:p>
        </p:txBody>
      </p:sp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75A67B66-A219-4D10-8DD8-B59A76327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5" y="1354347"/>
            <a:ext cx="9135161" cy="5138528"/>
          </a:xfrm>
        </p:spPr>
      </p:pic>
    </p:spTree>
    <p:extLst>
      <p:ext uri="{BB962C8B-B14F-4D97-AF65-F5344CB8AC3E}">
        <p14:creationId xmlns:p14="http://schemas.microsoft.com/office/powerpoint/2010/main" val="14031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Smysl naší práce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7FC5E5-F7DB-47CB-8165-DC8C6C2B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1498" cy="4351338"/>
          </a:xfrm>
        </p:spPr>
        <p:txBody>
          <a:bodyPr/>
          <a:lstStyle/>
          <a:p>
            <a:r>
              <a:rPr lang="cs-CZ" b="1" dirty="0"/>
              <a:t>Pracujeme pro bezpečnost celé země</a:t>
            </a:r>
          </a:p>
          <a:p>
            <a:r>
              <a:rPr lang="cs-CZ" dirty="0"/>
              <a:t>Naše činnost chrání stát, občany, instituce i kritickou infrastrukturu.</a:t>
            </a:r>
          </a:p>
          <a:p>
            <a:r>
              <a:rPr lang="cs-CZ" dirty="0"/>
              <a:t>S tímto motivem dál pracujeme: v náborových materiálech, na veřejných akcích i mezi kolegy na NBÚ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47473F-FD29-46E5-8E50-91D35BF9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97" y="689650"/>
            <a:ext cx="3906307" cy="54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Prostor pro absolventy i odborníky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7FC5E5-F7DB-47CB-8165-DC8C6C2B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Nejsme jen přestupní stanicí</a:t>
            </a:r>
          </a:p>
          <a:p>
            <a:r>
              <a:rPr lang="cs-CZ" dirty="0"/>
              <a:t>Absolventi u nás sbírají specifické zkušenosti a na NBÚ vydrží</a:t>
            </a:r>
          </a:p>
          <a:p>
            <a:r>
              <a:rPr lang="cs-CZ" dirty="0"/>
              <a:t>Možnost jasného kariérního postupu: na bezpečnostních prověrkách začínal i současný ředitel NBÚ, stejně jako jeho 1. náměstek</a:t>
            </a:r>
          </a:p>
          <a:p>
            <a:r>
              <a:rPr lang="cs-CZ" dirty="0"/>
              <a:t>Zároveň oslovujeme odborníky „od konkurence“</a:t>
            </a:r>
          </a:p>
        </p:txBody>
      </p:sp>
    </p:spTree>
    <p:extLst>
      <p:ext uri="{BB962C8B-B14F-4D97-AF65-F5344CB8AC3E}">
        <p14:creationId xmlns:p14="http://schemas.microsoft.com/office/powerpoint/2010/main" val="173935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Stabilita a pestrost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7FC5E5-F7DB-47CB-8165-DC8C6C2B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1011" cy="4351338"/>
          </a:xfrm>
        </p:spPr>
        <p:txBody>
          <a:bodyPr/>
          <a:lstStyle/>
          <a:p>
            <a:r>
              <a:rPr lang="cs-CZ" b="1" dirty="0"/>
              <a:t>Stabilní práce v nejisté době</a:t>
            </a:r>
          </a:p>
          <a:p>
            <a:r>
              <a:rPr lang="cs-CZ" dirty="0"/>
              <a:t>Specifická práce s utajovanými informacemi, mezinárodní spolupráce, kontroly po celé zemi, tvorba zákonů…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37C2F5-CAAF-4E6A-8AD6-4948526B2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89" y="1932860"/>
            <a:ext cx="4641011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psychického i duševního zdraví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7FC5E5-F7DB-47CB-8165-DC8C6C2B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vlastní psychology s prověrkou</a:t>
            </a:r>
          </a:p>
          <a:p>
            <a:r>
              <a:rPr lang="cs-CZ" dirty="0"/>
              <a:t>Flexibilní pracovní doba</a:t>
            </a:r>
          </a:p>
          <a:p>
            <a:r>
              <a:rPr lang="cs-CZ" dirty="0"/>
              <a:t>Výhledově HO pro neutajovanou 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90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Inovace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09640D4C-2C74-4569-8CFB-9BB0D1B2A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9" y="284129"/>
            <a:ext cx="5976521" cy="6437346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87449B-08C8-44B7-95AD-7795E7A88733}"/>
              </a:ext>
            </a:extLst>
          </p:cNvPr>
          <p:cNvSpPr txBox="1"/>
          <p:nvPr/>
        </p:nvSpPr>
        <p:spPr>
          <a:xfrm>
            <a:off x="717821" y="1748476"/>
            <a:ext cx="2801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 1. 1. 2025 jsme spustili Portál NBÚ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Moderní, vstřícný úřad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Občanům odpadají cesty na NBÚ a papírování</a:t>
            </a:r>
          </a:p>
        </p:txBody>
      </p:sp>
    </p:spTree>
    <p:extLst>
      <p:ext uri="{BB962C8B-B14F-4D97-AF65-F5344CB8AC3E}">
        <p14:creationId xmlns:p14="http://schemas.microsoft.com/office/powerpoint/2010/main" val="11207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3536AE0-D384-5A2D-5A03-61B692C713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047451" cy="140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2FB7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Kdo bude pracovat pro stát?</a:t>
            </a:r>
            <a:endParaRPr lang="cs-CZ" sz="4000" b="1" dirty="0">
              <a:solidFill>
                <a:srgbClr val="2FB7EA"/>
              </a:solidFill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36ABF3-1869-7C6D-775A-3422F6646318}"/>
              </a:ext>
            </a:extLst>
          </p:cNvPr>
          <p:cNvSpPr/>
          <p:nvPr/>
        </p:nvSpPr>
        <p:spPr>
          <a:xfrm>
            <a:off x="0" y="1075"/>
            <a:ext cx="180975" cy="6856926"/>
          </a:xfrm>
          <a:prstGeom prst="rect">
            <a:avLst/>
          </a:prstGeom>
          <a:solidFill>
            <a:srgbClr val="2FB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E90CBA-313D-A3C0-AB5F-E161A86C95EB}"/>
              </a:ext>
            </a:extLst>
          </p:cNvPr>
          <p:cNvSpPr txBox="1">
            <a:spLocks/>
          </p:cNvSpPr>
          <p:nvPr/>
        </p:nvSpPr>
        <p:spPr>
          <a:xfrm>
            <a:off x="8116638" y="2517272"/>
            <a:ext cx="2882111" cy="4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dirty="0">
                <a:solidFill>
                  <a:schemeClr val="bg1"/>
                </a:solidFill>
              </a:rPr>
              <a:t>Obrázek, graf, …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E53634-B288-EB15-909F-E56296C7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75" y="284129"/>
            <a:ext cx="1079086" cy="14875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87B4C-8C1F-462F-A702-80F1A2F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016-ABEA-40E2-8A5E-381644F1B7E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7FC5E5-F7DB-47CB-8165-DC8C6C2B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Ten, kdo v této práci najde:</a:t>
            </a:r>
          </a:p>
          <a:p>
            <a:r>
              <a:rPr lang="cs-CZ" dirty="0"/>
              <a:t>Smysl práce</a:t>
            </a:r>
          </a:p>
          <a:p>
            <a:r>
              <a:rPr lang="cs-CZ" dirty="0"/>
              <a:t>Kariérní růst</a:t>
            </a:r>
          </a:p>
          <a:p>
            <a:r>
              <a:rPr lang="cs-CZ" dirty="0"/>
              <a:t>Stabilitu a pestrost</a:t>
            </a:r>
          </a:p>
          <a:p>
            <a:r>
              <a:rPr lang="cs-CZ" dirty="0"/>
              <a:t>Inovace</a:t>
            </a:r>
          </a:p>
        </p:txBody>
      </p:sp>
    </p:spTree>
    <p:extLst>
      <p:ext uri="{BB962C8B-B14F-4D97-AF65-F5344CB8AC3E}">
        <p14:creationId xmlns:p14="http://schemas.microsoft.com/office/powerpoint/2010/main" val="3032580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Olomouc_PORTÁL NBÚ</Template>
  <TotalTime>197</TotalTime>
  <Words>316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Národní bezpečnostní úřad  Chráníme tajemství státu (a pečujeme o lidi, kteří to dělají)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bezpečnostní úřad  Chráníme tajemství státu </dc:title>
  <dc:creator>Radosta Milan</dc:creator>
  <cp:lastModifiedBy>Radosta Milan</cp:lastModifiedBy>
  <cp:revision>19</cp:revision>
  <dcterms:created xsi:type="dcterms:W3CDTF">2025-09-30T06:29:46Z</dcterms:created>
  <dcterms:modified xsi:type="dcterms:W3CDTF">2025-10-03T09:23:58Z</dcterms:modified>
</cp:coreProperties>
</file>