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6" r:id="rId5"/>
    <p:sldId id="1454" r:id="rId6"/>
    <p:sldId id="257" r:id="rId7"/>
    <p:sldId id="1450" r:id="rId8"/>
    <p:sldId id="1451" r:id="rId9"/>
    <p:sldId id="1453" r:id="rId10"/>
    <p:sldId id="1452" r:id="rId11"/>
    <p:sldId id="258" r:id="rId12"/>
    <p:sldId id="1456" r:id="rId13"/>
    <p:sldId id="1457" r:id="rId14"/>
    <p:sldId id="1458" r:id="rId15"/>
    <p:sldId id="1459" r:id="rId16"/>
    <p:sldId id="1460" r:id="rId17"/>
    <p:sldId id="1461" r:id="rId18"/>
    <p:sldId id="1462" r:id="rId19"/>
    <p:sldId id="1464" r:id="rId20"/>
    <p:sldId id="1463" r:id="rId21"/>
    <p:sldId id="259" r:id="rId22"/>
    <p:sldId id="1465" r:id="rId23"/>
    <p:sldId id="260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31586-FD35-4D65-BBF4-027666885BD4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4B90-B8C4-46CE-9EC1-A191FA94FE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906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CA9A3019-DEC4-4D07-8881-237085B666BA}"/>
              </a:ext>
            </a:extLst>
          </p:cNvPr>
          <p:cNvSpPr/>
          <p:nvPr userDrawn="1"/>
        </p:nvSpPr>
        <p:spPr>
          <a:xfrm>
            <a:off x="0" y="-82703"/>
            <a:ext cx="12256656" cy="6355360"/>
          </a:xfrm>
          <a:prstGeom prst="rect">
            <a:avLst/>
          </a:prstGeom>
          <a:solidFill>
            <a:srgbClr val="262D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7A15A680-A1B4-4647-9E21-8A18648FA1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" y="6208005"/>
            <a:ext cx="12191993" cy="645079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B09D4BF0-DF62-4541-9830-E5CD7A38BC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707" y="2123596"/>
            <a:ext cx="10691092" cy="1478441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7EFF5E-43BD-404B-9501-AFDE01A85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708" y="3805640"/>
            <a:ext cx="10691092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D3C88B-B947-4AED-9AFD-B0938C0662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708" y="5610837"/>
            <a:ext cx="2743200" cy="365125"/>
          </a:xfrm>
        </p:spPr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1B3811-E05A-4768-A5B2-CEC16C955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610837"/>
            <a:ext cx="4114800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AE10BC-868E-4D05-8911-CAAE5794C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610836"/>
            <a:ext cx="2743200" cy="365125"/>
          </a:xfrm>
        </p:spPr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470CB97-9CA7-44B3-8A89-11D00735745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96" y="467835"/>
            <a:ext cx="2327736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01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AFCA7C-12C9-480E-8970-910748A40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E02292-AFB7-4E57-A62E-36A3B1760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9C30C61-783B-4A93-8148-D0DD8F0689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F777680-F573-4C4E-B808-568198FE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BA9D2E9-749A-4DB9-9301-D40225562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7B5BB27-D988-4D92-81EF-82064CADB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254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D003AE-63AA-4681-A0F1-47E50AD0A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FD2316A-D291-4041-9B92-704C4E785A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E88659D-EC46-4CF2-A55C-2B84E9F3E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F53E23F-5FE1-470B-B27B-4366FF404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39EE680-8862-45B8-B895-2A867ED55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9C53A5F-D655-429E-804A-CE18E797D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417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2B4C41-BD70-4AD9-9BBD-C2FDA808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D520234-8DF2-42BD-B3E3-0582323D9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AF895D-867E-4E7F-A7EC-4793A92CC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04522EA-E8FF-4E4D-BC4C-CBB5F1477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DED23F-A02E-438E-AA46-217A2C1D7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092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504F37F-CD0D-4615-8D5E-64BC2E58D9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69EB4D3-35CE-4214-A0F6-AD71E28E1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4E167F-8D93-4617-A8CC-147213EA5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6CC6E4-80A8-44DB-A8B5-901404142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F0E9D2C-8E6A-4032-896A-C47BFA73B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188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CB48C9-383B-4B99-9F9D-107B877F1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944" y="396167"/>
            <a:ext cx="10864273" cy="1325563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0954C9E-0A93-4801-AE3B-612381ED9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44" y="1856667"/>
            <a:ext cx="10864273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F695033-9D44-407E-97E5-9F7F028B8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42DA8E-0AD1-437C-A69F-D97234436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76EC17-F80F-4B59-A265-BBB6EA3F6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7F44FC38-7170-49F0-BDC7-131BFEB4CC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" y="6208005"/>
            <a:ext cx="12191993" cy="64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1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F25F4D-9FA1-4A98-8202-432ECBC4D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473" y="396167"/>
            <a:ext cx="10901218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DDA14A-5587-4454-A203-2211C74211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3473" y="1856667"/>
            <a:ext cx="5128491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631000E-BE02-4AC3-8BBF-B00177F63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8527" y="1856667"/>
            <a:ext cx="51300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7576CDD-EDA8-455F-BE97-8E451514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F27829-445F-4277-A073-EE8D0839E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1F09B35-54CE-454E-812D-750326843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BA96FE0-0CED-49C4-9283-E6A1E5CB09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" y="6208005"/>
            <a:ext cx="12191993" cy="64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68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3F1AE7-1E7F-434C-BB41-70268F3BC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060" y="400203"/>
            <a:ext cx="10881158" cy="118442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B4E02D3-560B-49BC-9586-66316C43E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060" y="1716241"/>
            <a:ext cx="51084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CA5882C-2858-452C-B6B7-A7953B6783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5060" y="2540153"/>
            <a:ext cx="510843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B8A0D02-71C7-491D-AF75-BE5021C66F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8549" y="1716241"/>
            <a:ext cx="511766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95CB7CB-3F42-4A51-8D40-018929B681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8549" y="2540153"/>
            <a:ext cx="5117669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44FE7C9-709C-40CC-A95D-33A325072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B70C2C8-990B-47A7-B618-47DF0FD7E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08D573B-0CC7-4346-A8DF-6974A2C5E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Grafický objekt 9">
            <a:extLst>
              <a:ext uri="{FF2B5EF4-FFF2-40B4-BE49-F238E27FC236}">
                <a16:creationId xmlns:a16="http://schemas.microsoft.com/office/drawing/2014/main" id="{F51A6122-9DEF-4C68-AB47-7C77B771D2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" y="6208005"/>
            <a:ext cx="12191993" cy="64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727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FC0F8B-31FE-40E2-9A4D-FDA5853A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8" y="559088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4689D03-69CF-433B-9350-1E271E376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349C267-A832-4ADA-8D81-A328238B8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0E48F4A-75F1-45ED-85B8-820ECEC5A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07BC2BAE-9F70-4468-AF62-C5AC85D0A3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" y="6208005"/>
            <a:ext cx="12191993" cy="64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82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>
            <a:extLst>
              <a:ext uri="{FF2B5EF4-FFF2-40B4-BE49-F238E27FC236}">
                <a16:creationId xmlns:a16="http://schemas.microsoft.com/office/drawing/2014/main" id="{DAEAD561-9B5E-4749-AD75-B4682BAA28AA}"/>
              </a:ext>
            </a:extLst>
          </p:cNvPr>
          <p:cNvSpPr/>
          <p:nvPr userDrawn="1"/>
        </p:nvSpPr>
        <p:spPr>
          <a:xfrm>
            <a:off x="0" y="-82703"/>
            <a:ext cx="12256656" cy="6355360"/>
          </a:xfrm>
          <a:prstGeom prst="rect">
            <a:avLst/>
          </a:prstGeom>
          <a:solidFill>
            <a:srgbClr val="262D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030F39C-9E3F-4C59-AC17-CC1B7AD769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8284" y="2501716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Děkuji za Vaši pozornost!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BDFCF2A-4BAC-4A27-853B-285D2C5CA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8FC9AE4-B1AC-4368-91C0-09F5952CB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A51CBE7-C5D0-4B17-96FE-C67532BA6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6868A48A-E0B9-4DB5-8044-033DAA8405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" y="6208005"/>
            <a:ext cx="12191993" cy="645079"/>
          </a:xfrm>
          <a:prstGeom prst="rect">
            <a:avLst/>
          </a:prstGeom>
        </p:spPr>
      </p:pic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64469395-B1AE-47E3-AB35-B04DA4483D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8285" y="4076254"/>
            <a:ext cx="10515599" cy="188277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8BEA64E4-1383-4BFC-90B0-20911E6FD15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96" y="467835"/>
            <a:ext cx="2327736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63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id="{D0554570-677E-4C36-8DD6-9E0F9E673C20}"/>
              </a:ext>
            </a:extLst>
          </p:cNvPr>
          <p:cNvSpPr/>
          <p:nvPr userDrawn="1"/>
        </p:nvSpPr>
        <p:spPr>
          <a:xfrm>
            <a:off x="0" y="-82703"/>
            <a:ext cx="12192000" cy="6355360"/>
          </a:xfrm>
          <a:prstGeom prst="rect">
            <a:avLst/>
          </a:prstGeom>
          <a:solidFill>
            <a:srgbClr val="262D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D123DA37-F1AC-4724-92A5-6FF5E12A5C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" y="6208005"/>
            <a:ext cx="12191993" cy="645079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4B4D231C-0717-4827-B4CF-F5FD3143BCC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490" y="1025823"/>
            <a:ext cx="5098472" cy="3626639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CFB338E4-4DEB-48C1-A03F-8311B6E7ECE3}"/>
              </a:ext>
            </a:extLst>
          </p:cNvPr>
          <p:cNvSpPr txBox="1"/>
          <p:nvPr userDrawn="1"/>
        </p:nvSpPr>
        <p:spPr>
          <a:xfrm>
            <a:off x="8712141" y="4862994"/>
            <a:ext cx="439782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err="1">
                <a:solidFill>
                  <a:schemeClr val="bg1"/>
                </a:solidFill>
                <a:latin typeface="Paralucent Text Book" panose="00000400000000000000" pitchFamily="50" charset="-18"/>
              </a:rPr>
              <a:t>Clarion</a:t>
            </a:r>
            <a:r>
              <a:rPr lang="cs-CZ" sz="2000" dirty="0">
                <a:solidFill>
                  <a:schemeClr val="bg1"/>
                </a:solidFill>
                <a:latin typeface="Paralucent Text Book" panose="00000400000000000000" pitchFamily="50" charset="-18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Paralucent Text Book" panose="00000400000000000000" pitchFamily="50" charset="-18"/>
              </a:rPr>
              <a:t>Congress</a:t>
            </a:r>
            <a:r>
              <a:rPr lang="cs-CZ" sz="2000" dirty="0">
                <a:solidFill>
                  <a:schemeClr val="bg1"/>
                </a:solidFill>
                <a:latin typeface="Paralucent Text Book" panose="00000400000000000000" pitchFamily="50" charset="-18"/>
              </a:rPr>
              <a:t> Hotel</a:t>
            </a:r>
            <a:endParaRPr lang="en-US" sz="2000" dirty="0">
              <a:solidFill>
                <a:schemeClr val="bg1"/>
              </a:solidFill>
              <a:latin typeface="Paralucent Text Book" panose="00000400000000000000" pitchFamily="50" charset="-18"/>
            </a:endParaRPr>
          </a:p>
          <a:p>
            <a:r>
              <a:rPr lang="cs-CZ" sz="2600" b="1" dirty="0">
                <a:solidFill>
                  <a:schemeClr val="bg1"/>
                </a:solidFill>
                <a:latin typeface="Paralucent Bold" pitchFamily="50" charset="-18"/>
              </a:rPr>
              <a:t>Olomouc</a:t>
            </a:r>
            <a:endParaRPr lang="cs-CZ" sz="2600" dirty="0">
              <a:solidFill>
                <a:schemeClr val="bg1"/>
              </a:solidFill>
              <a:latin typeface="Paralucent Bold" pitchFamily="50" charset="-18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622632BA-2D8D-4DFD-A3F5-315008B09E83}"/>
              </a:ext>
            </a:extLst>
          </p:cNvPr>
          <p:cNvSpPr txBox="1"/>
          <p:nvPr userDrawn="1"/>
        </p:nvSpPr>
        <p:spPr>
          <a:xfrm>
            <a:off x="8729558" y="4322766"/>
            <a:ext cx="49186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dirty="0">
                <a:solidFill>
                  <a:schemeClr val="bg1"/>
                </a:solidFill>
                <a:latin typeface="Paralucent Bold" pitchFamily="50" charset="-18"/>
              </a:rPr>
              <a:t>5. 11. – 6. 11. 2024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671F2EC9-2F29-4089-A70D-27F78A4AE21A}"/>
              </a:ext>
            </a:extLst>
          </p:cNvPr>
          <p:cNvSpPr/>
          <p:nvPr userDrawn="1"/>
        </p:nvSpPr>
        <p:spPr>
          <a:xfrm>
            <a:off x="553202" y="5196984"/>
            <a:ext cx="73896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  <a:latin typeface="Paralucent Text Book" panose="00000400000000000000" pitchFamily="50" charset="-18"/>
              </a:rPr>
              <a:t>konference Ministerstva vnitra</a:t>
            </a:r>
          </a:p>
        </p:txBody>
      </p:sp>
    </p:spTree>
    <p:extLst>
      <p:ext uri="{BB962C8B-B14F-4D97-AF65-F5344CB8AC3E}">
        <p14:creationId xmlns:p14="http://schemas.microsoft.com/office/powerpoint/2010/main" val="3429082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>
            <a:extLst>
              <a:ext uri="{FF2B5EF4-FFF2-40B4-BE49-F238E27FC236}">
                <a16:creationId xmlns:a16="http://schemas.microsoft.com/office/drawing/2014/main" id="{622632BA-2D8D-4DFD-A3F5-315008B09E83}"/>
              </a:ext>
            </a:extLst>
          </p:cNvPr>
          <p:cNvSpPr txBox="1"/>
          <p:nvPr userDrawn="1"/>
        </p:nvSpPr>
        <p:spPr>
          <a:xfrm>
            <a:off x="8729558" y="4322766"/>
            <a:ext cx="491867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dirty="0">
                <a:solidFill>
                  <a:schemeClr val="bg1"/>
                </a:solidFill>
                <a:latin typeface="Paralucent Bold" pitchFamily="50" charset="-18"/>
              </a:rPr>
              <a:t>5. 11. – 6. 11. 2024</a:t>
            </a:r>
          </a:p>
        </p:txBody>
      </p:sp>
    </p:spTree>
    <p:extLst>
      <p:ext uri="{BB962C8B-B14F-4D97-AF65-F5344CB8AC3E}">
        <p14:creationId xmlns:p14="http://schemas.microsoft.com/office/powerpoint/2010/main" val="362787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85B532-BDB1-4952-B320-077B6E94E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D231C42-F8B6-4A56-A3B5-FB130A80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B89A089-EDF5-468B-9306-8B521BB5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CC52B6-1E7E-4571-99D3-32D4274B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39934F-B820-4C9D-B19A-10CBF3AB7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036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F9582DA-0DF5-47F4-A34D-A60E29A1D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150ED6D-7A99-49A0-B08B-066AE1AEB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2DC447F-1912-45BC-8CF4-EB2B10BC7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CA173-2FCC-4B06-B085-D838B4AC07E5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A54AA3-35A5-4955-8B1D-8B272798BB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4D1B8E7-DF1C-421A-9259-00F8FF663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E0280-B771-46D9-A3AF-BB763641A3C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61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60" r:id="rId6"/>
    <p:sldLayoutId id="2147483655" r:id="rId7"/>
    <p:sldLayoutId id="2147483661" r:id="rId8"/>
    <p:sldLayoutId id="2147483651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F89E9B-EB93-4013-8202-246F45F2AD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Nové budoucí kompetence společenství obcí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46F4E25-1F11-439E-90F5-A43459E267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Ing. Marek Jetmar, Ph.D., </a:t>
            </a:r>
          </a:p>
          <a:p>
            <a:r>
              <a:rPr lang="cs-CZ" dirty="0"/>
              <a:t>vedoucí oddělení dostupnosti a financování veřejné správy, </a:t>
            </a:r>
          </a:p>
          <a:p>
            <a:r>
              <a:rPr lang="cs-CZ" dirty="0"/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3094880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528FFA-B831-1869-D297-C73F68E39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2"/>
                </a:solidFill>
              </a:rPr>
              <a:t>Společná obecní policie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DC492B-4395-73E5-83C4-748E13E30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indent="-342900" algn="l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Rozhodnutí o jejím zřízení je svěřeno shromáždění starostů.</a:t>
            </a:r>
          </a:p>
          <a:p>
            <a:pPr marL="342900" indent="-342900" algn="l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Shromáždění starostů společenství obcí může rozhodnout o zrušení obecní policie společenství obcí na základě návrhu nejméně tří pětin členů společenství obcí, kteří ji navrhli zřídit.</a:t>
            </a:r>
          </a:p>
          <a:p>
            <a:pPr marL="342900" indent="-342900" algn="l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Rozhodnutí shromáždění starostů společenství obcí o zřízení obecní policie, změna takového rozhodnutí a rozhodnutí shromáždění starostů společenství obcí o zrušení obecní policie se zveřejnění ve Sbírce právních předpisů ÚZS (Novela zákona č. 35/2021 Sb., o Sbírce právních předpisů územních samosprávných celků a některých správních úřadů).</a:t>
            </a:r>
          </a:p>
          <a:p>
            <a:pPr marL="342900" indent="-342900" algn="l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Obecní policii společenství obcí řídí předseda společenství obcí nebo člen shromáždění starostů společenství obcí určený shromážděním starostů společenství obcí.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8889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481CF1-EB0D-C4B4-BAD8-CBEBBD5D7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2"/>
                </a:solidFill>
              </a:rPr>
              <a:t>Dopravní obslužnost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DC9301-E227-D96A-2044-68A23CA59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Plán dopravní obslužnosti:</a:t>
            </a:r>
          </a:p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Podle stávajícího znění § 5 zákona o veřejných službách v přepravě cestujících může obec, která zajišťuje nebo hodlá zajišťovat dopravní obslužnost, pořídit plán dopravní obslužnosti území buď sama, anebo spolu s jinými obcemi pořídit společný plán. </a:t>
            </a:r>
          </a:p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Vzhledem k roli společenství obcí jakožto platformy by i společenství obcí mohlo pořídit společný plán dopravní obslužnosti území pro své členské obce.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6682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C0012-12D8-CFA8-151D-1F9B6AB5B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46E231-49B5-03AD-69DB-17EA4DFC4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4400" b="1" dirty="0">
                <a:solidFill>
                  <a:schemeClr val="bg2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Veřejné opatrovnictví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572969-2E19-D1B0-F6DD-8AAFC08C2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Plán dopravní obslužnosti:</a:t>
            </a:r>
          </a:p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Nezávisle na nynějším návrhu zákona se výhledově předpokládá zapojení společenství obcí i do zajišťování veřejného opatrovnictví, k čemuž návrh novely vytváří předpoklady.</a:t>
            </a:r>
          </a:p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Všechny navržené nové role mají fakultativní charakter. </a:t>
            </a:r>
          </a:p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Tj. záleží na rozhodnutí společenství obcí, zdali je bude vykonávat.</a:t>
            </a:r>
          </a:p>
          <a:p>
            <a:pPr algn="l">
              <a:lnSpc>
                <a:spcPct val="107000"/>
              </a:lnSpc>
              <a:spcAft>
                <a:spcPts val="600"/>
              </a:spcAft>
            </a:pPr>
            <a:endParaRPr lang="cs-CZ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9561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308853-36A0-5851-F191-208B7C7C2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Doplnění orgánů společenství obcí</a:t>
            </a:r>
            <a:b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D2188E-73B3-7C50-F066-2D848223A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44" y="1253330"/>
            <a:ext cx="10864273" cy="4764697"/>
          </a:xfrm>
        </p:spPr>
        <p:txBody>
          <a:bodyPr>
            <a:normAutofit fontScale="70000" lnSpcReduction="20000"/>
          </a:bodyPr>
          <a:lstStyle/>
          <a:p>
            <a:pPr marL="0" indent="0" algn="l">
              <a:lnSpc>
                <a:spcPct val="107000"/>
              </a:lnSpc>
              <a:spcAft>
                <a:spcPts val="1200"/>
              </a:spcAft>
              <a:buNone/>
            </a:pPr>
            <a:r>
              <a:rPr lang="cs-CZ" sz="3600" dirty="0">
                <a:ea typeface="Calibri" panose="020F0502020204030204" pitchFamily="34" charset="0"/>
                <a:cs typeface="Times New Roman" panose="02020603050405020304" pitchFamily="18" charset="0"/>
              </a:rPr>
              <a:t>V souvislostí s úpravou rolí společenství obcí dochází k úpravě postavení administrativní kapacity společenství obcí zavedením nového orgánu – kanceláře společenství obcím v jejímž čele stojí vedoucí (rozšíření § 53d).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(4) Kancelář společenství obcí tvoří vedoucí kanceláře společenství obcí a další zaměstnanci společenství obcí, nejsou-li zařazeni do organizační složky společenství obcí nebo podle zákona do jiného orgánu společenství obcí. Kancelář společenství obcí </a:t>
            </a:r>
            <a:endParaRPr lang="cs-CZ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a) plní úkoly, které jí svěřují stanovy společenství obcí,</a:t>
            </a:r>
            <a:endParaRPr lang="cs-CZ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b) plní úkoly, které jí uložilo shromáždění starostů, předseda nebo jiný orgán společenství obcí, </a:t>
            </a:r>
            <a:endParaRPr lang="cs-CZ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c) provádí úkony ve správním řízení nebo jiné úkony správního orgánu, stanoví-li zákon, že tyto úkony provádí společenství obcí, aniž by určoval, který jeho orgán je k nim příslušný.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7752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3FD86C-A934-A4EE-1990-617A35384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Doplnění orgánů společenství obcí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AD5741-EEF8-4610-4232-0BE8BFBE7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44" y="1468740"/>
            <a:ext cx="10864273" cy="4351338"/>
          </a:xfrm>
        </p:spPr>
        <p:txBody>
          <a:bodyPr>
            <a:normAutofit fontScale="70000" lnSpcReduction="20000"/>
          </a:bodyPr>
          <a:lstStyle/>
          <a:p>
            <a:pPr marL="0" indent="0" algn="l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(5) Vedoucí kanceláře společenství obcí stojí v čele kanceláře společenství obcí. Vedoucí kanceláře společenství obcí </a:t>
            </a:r>
            <a:endParaRPr lang="cs-CZ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a) plní úkoly, které mu uložilo shromáždění starostů, předseda nebo jiný orgán společenství obcí,</a:t>
            </a:r>
            <a:endParaRPr lang="cs-C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b) plní úkoly statutárního orgánu zaměstnavatele podle zvláštních právních předpisů vůči zaměstnancům společenství obcí.</a:t>
            </a:r>
            <a:endParaRPr lang="cs-C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cs-CZ" sz="2800" b="1" dirty="0">
                <a:effectLst/>
                <a:ea typeface="Calibri" panose="020F0502020204030204" pitchFamily="34" charset="0"/>
              </a:rPr>
              <a:t>(6) Zaměstnanec společenství obcí podílející se na výkonu působnosti svěřené zákonem nebo na základě zákona společenství obcí má postavení úředníka územního samosprávného celku. Na zaměstnance a na společenství obcí se při tom vztahují ustanovení zákona o úřednících územních samosprávných celků obdobně. </a:t>
            </a:r>
          </a:p>
          <a:p>
            <a:pPr marL="0" indent="0" algn="l">
              <a:buNone/>
            </a:pPr>
            <a:endParaRPr lang="cs-CZ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cs-CZ" sz="3600" dirty="0">
                <a:ea typeface="Calibri" panose="020F0502020204030204" pitchFamily="34" charset="0"/>
                <a:cs typeface="Times New Roman" panose="02020603050405020304" pitchFamily="18" charset="0"/>
              </a:rPr>
              <a:t>Úprava reflektuje i faktický stav (víceúčelová DSO mají zpravidla manažera a zaměstnance) a navazuje na doporučený institut manažera společenství obcí, který je obsažený ve vzorových stanovách vydaných MV.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8064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4948FC-D4C5-D74D-3191-BB7A0928E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2"/>
                </a:solidFill>
              </a:rPr>
              <a:t>Příspěvky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3D8D1C-4C85-8396-92B1-1AC02E15E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44" y="1495159"/>
            <a:ext cx="10864273" cy="4724887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Navrženo rozšíření § 53a.</a:t>
            </a:r>
          </a:p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 případě, že bude společenství obcí zajišťovat výkon státní správy (zamýšleno jen doplňkově), měly by nárok na státní příspěvek podobně jako obce či kraje.</a:t>
            </a:r>
          </a:p>
          <a:p>
            <a:pPr marL="457200" lvl="1" indent="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2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(4) Stanoví-li tak zvláštní zákon, může společenství obcí vykonávat i další činnosti.</a:t>
            </a:r>
            <a:r>
              <a:rPr lang="cs-CZ" sz="21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Je-li společenství obcí svěřen výkon státní správy, obdrží na něj ze státního rozpočtu příspěvek.</a:t>
            </a:r>
            <a:endParaRPr lang="cs-CZ" sz="21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 ohledem na zajišťování služeb veřejné správy, je žádoucí podpořit administrativní kapacitu společenství obcí. Cílem je prostřednictvím poskytovaného příspěvku vytvořit pákový efekt na jejich financování ze strany členských obcí.</a:t>
            </a:r>
            <a:endParaRPr lang="cs-CZ" sz="2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(5) Společenství obcí může být poskytnut ze státního rozpočtu příspěvek na činnost.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0721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EB2144-C1B5-6387-8E32-7CEA660A8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2"/>
                </a:solidFill>
              </a:rPr>
              <a:t>Příspěvek na činnost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940756-88B9-E689-F07B-1706D99C0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 algn="l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Příprava dotačního titulu, k dispozici cca březen 2025</a:t>
            </a:r>
          </a:p>
          <a:p>
            <a:pPr marL="457200" indent="-457200" algn="l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Dotace – přechodný instrument pro rok 2025</a:t>
            </a:r>
          </a:p>
          <a:p>
            <a:pPr marL="457200" indent="-457200" algn="l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Předpoklad poskytování ročního příspěvku, zpětně na základě splnění pravidel v předchozím roce</a:t>
            </a:r>
          </a:p>
          <a:p>
            <a:pPr marL="457200" indent="-457200" algn="l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Příspěvek na činnost vs. příspěvek na výkon státní správy</a:t>
            </a:r>
          </a:p>
          <a:p>
            <a:pPr marL="457200" indent="-457200" algn="l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Příspěvek na činnost – představa MV profinancování 1 člověka a chodu orgánů</a:t>
            </a:r>
          </a:p>
          <a:p>
            <a:pPr marL="457200" indent="-457200" algn="l">
              <a:lnSpc>
                <a:spcPct val="107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Jedná se o příspěvek, převažující financování SO by mělo být z vlastních zdrojů – členské příspěvky, hospodářská činnost apod., jiné dotace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8214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BA9780-02C0-8D5A-FE74-359BD5078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chemeClr val="bg2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Kontrola a dozor</a:t>
            </a:r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EF3A655-4AA4-0FE8-B47A-A1859E79B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924" y="1274776"/>
            <a:ext cx="10864273" cy="4867405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lnSpc>
                <a:spcPct val="107000"/>
              </a:lnSpc>
              <a:spcAft>
                <a:spcPts val="1200"/>
              </a:spcAft>
              <a:buNone/>
            </a:pPr>
            <a:r>
              <a:rPr lang="cs-CZ" sz="3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Kontrola a dozor jsou nastaveny obdobně jako v případě obcí. Upraveno v novém § 53h.</a:t>
            </a:r>
          </a:p>
          <a:p>
            <a:pPr marL="0" indent="0" algn="ctr">
              <a:lnSpc>
                <a:spcPct val="107000"/>
              </a:lnSpc>
              <a:spcAft>
                <a:spcPts val="1200"/>
              </a:spcAft>
              <a:buNone/>
            </a:pPr>
            <a:r>
              <a:rPr lang="cs-CZ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§ 53h</a:t>
            </a:r>
            <a:endParaRPr lang="cs-C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(1) Pro výkon státní správy svěřené společenství obcí se § 61 odst. 2 použije obdobně.</a:t>
            </a:r>
            <a:endParaRPr lang="cs-C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(2) Nadřízeným správním orgánem orgánu společenství obcí je krajský úřad. Úkoly nadřízeného správního orgánu podle věty první plní krajský úřad v přenesené působnosti.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(3) Nestanoví-li zvláštní právní předpis jinak, kontroluje výkon státní správy svěřené společenství obcí krajský úřad v přenesené působnosti a výkon ostatních činností svěřených společenství obcí Ministerstvo vnitra. Při kontrole se zjišťuje, zda společenství obcí dodržuje</a:t>
            </a:r>
            <a:endParaRPr lang="cs-C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a) při výkonu svěřené státní správy zákony, jiné právní předpisy a v jejich mezích též usnesení vlády, směrnice ústředních správních úřadů, jakož i opatření přijatá při kontrole výkonu státní správy,</a:t>
            </a:r>
            <a:endParaRPr lang="cs-C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b) při výkonu ostatních činností svěřených společenství obcí zákony a jiné právní předpisy, s výjimkou právních předpisů občanského, obchodního nebo pracovního práva.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sz="2700" b="1" dirty="0">
                <a:ea typeface="Calibri" panose="020F0502020204030204" pitchFamily="34" charset="0"/>
                <a:cs typeface="Times New Roman" panose="02020603050405020304" pitchFamily="18" charset="0"/>
              </a:rPr>
              <a:t>(4) Orgán vykonávající kontrolu podle odstavce 3 může zrušit úkon orgánu společenství obcí učiněný při plnění úkolů svěřených společenství obcí, je-li v rozporu s právními předpisy; to neplatí, jestliže je možné zákonnost tohoto úkonu přezkoumat jiným postupem.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0681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9B077-C5A1-D7F9-2179-9A2A027C1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2"/>
                </a:solidFill>
              </a:rPr>
              <a:t>Vazba na regionální rozvoj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D0675D-AC4E-086B-A61F-FDFBF928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Snaha prosadit společenství obcí do zákona č. 248</a:t>
            </a:r>
            <a:r>
              <a:rPr lang="cs-CZ" sz="2400" dirty="0"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2000 Sb., o podpoře regionálního rozvoj, prostřednictvím zákona předloženého MV: </a:t>
            </a:r>
          </a:p>
          <a:p>
            <a:pPr marL="800100" lvl="1" indent="-342900" algn="l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SO coby subjekt, který se systémově podílí na regionálním rozvoji/ regionální politice ČR,</a:t>
            </a:r>
          </a:p>
          <a:p>
            <a:pPr marL="800100" lvl="1" indent="-342900" algn="l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Naplňuje cíle SRR ČR,</a:t>
            </a:r>
          </a:p>
          <a:p>
            <a:pPr marL="800100" lvl="1" indent="-342900" algn="l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Je partnerem pro stát a kraje i v této oblasti.</a:t>
            </a:r>
          </a:p>
          <a:p>
            <a:pPr marL="0" lvl="1" indent="0" algn="l">
              <a:lnSpc>
                <a:spcPct val="107000"/>
              </a:lnSpc>
              <a:spcAft>
                <a:spcPts val="600"/>
              </a:spcAft>
              <a:buNone/>
            </a:pP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l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Probíhá diskuse s MMR.</a:t>
            </a: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72240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A52C96-79C2-EC45-A345-95FD94371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Společenství obcí, web</a:t>
            </a:r>
            <a:b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32328D-EFC8-C65D-A774-D8D3DB1D4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45" y="1856667"/>
            <a:ext cx="5571838" cy="4351338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0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Webové stránky: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200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000" b="1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www.spolecenstviobci.gov.cz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2000" b="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Základní informace o společenství obcí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2000" b="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Legislativní úprava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2000" b="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Metodická doporučení – MV, další rezorty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2000" b="0" dirty="0">
              <a:solidFill>
                <a:schemeClr val="tx1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000" b="0" dirty="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Příklady dobré praxe</a:t>
            </a:r>
          </a:p>
          <a:p>
            <a:endParaRPr lang="cs-CZ" sz="20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DC58B59-159C-B827-8237-924E1D00C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0076" y="1503383"/>
            <a:ext cx="4320480" cy="2490442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490F5A8D-EA7F-7E7E-439D-996C579219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0076" y="3993825"/>
            <a:ext cx="4320480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67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D45F8-E111-8C7B-725C-8B4146EBB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754AFD-3489-DC33-2BB2-C9A1C28CB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Legislativní úprava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C612D3-FA45-EF90-6840-86C0B5F61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dirty="0"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Institut společenství obcí představuje kompromis mezi představami MV, SMO ČR, SMS, Asociace DSO ČR, krajů a rezortů.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Společenství obcí vytváří nástroj pro možnou decentralizaci úkolů na pomezí samostatné a přenesené působnosti, které je potřeba řešit v mikroregionálním kontextu.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Zavedeno zákonem č. 418/2023 Sb., který novelizoval zákon o obcích.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Rozšířeno zákonem č. 196/2024 Sb. (novela zákona o obcích a dalších zákonů); </a:t>
            </a:r>
            <a:r>
              <a:rPr lang="cs-CZ" sz="2400" b="1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účinné od 1.ledna 2025.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s-CZ" sz="2400" b="1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MV připravilo na základě debaty s obcemi a svazky obcí další legislativním posílení společenství obcí.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48732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01F3F7EB-C510-183B-5769-39BCD71EB9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708" y="2760905"/>
            <a:ext cx="10691092" cy="1478441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6000" b="1" dirty="0"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cs-CZ" sz="6000" b="1" dirty="0"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cs-CZ" sz="6000" b="1" dirty="0"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cs-CZ" sz="4800" b="1" dirty="0"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48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Pojďme společně podpořit strategickou </a:t>
            </a:r>
            <a:br>
              <a:rPr lang="cs-CZ" sz="48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48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meziobecní spolupráci! </a:t>
            </a:r>
            <a:br>
              <a:rPr lang="cs-CZ" sz="48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43BEE644-7CCE-FE6E-03DE-7166E12163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2708" y="4239346"/>
            <a:ext cx="10691092" cy="1655762"/>
          </a:xfrm>
        </p:spPr>
        <p:txBody>
          <a:bodyPr/>
          <a:lstStyle/>
          <a:p>
            <a:r>
              <a:rPr lang="cs-CZ" sz="2400" b="1" dirty="0"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Děkuji za pozornost</a:t>
            </a:r>
            <a:br>
              <a:rPr lang="cs-CZ" sz="2400" b="1" dirty="0"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cs-CZ" sz="2400" b="1" dirty="0"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400" b="1" dirty="0"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Ing. Marek Jetmar, Ph.D.</a:t>
            </a:r>
            <a:br>
              <a:rPr lang="cs-CZ" sz="2400" b="1" dirty="0">
                <a:solidFill>
                  <a:srgbClr val="4FD1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cs-CZ" dirty="0"/>
          </a:p>
        </p:txBody>
      </p:sp>
      <p:pic>
        <p:nvPicPr>
          <p:cNvPr id="2" name="Grafický objekt 1" descr="Potřesení rukou obrys">
            <a:extLst>
              <a:ext uri="{FF2B5EF4-FFF2-40B4-BE49-F238E27FC236}">
                <a16:creationId xmlns:a16="http://schemas.microsoft.com/office/drawing/2014/main" id="{AF8B19C8-611A-67D2-A759-43FF7B8548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7716" y="3500125"/>
            <a:ext cx="1321296" cy="132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264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08EB4B-C3C2-B28B-5B0E-B2276FE1C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Aktivity, které mohou společenství obcí realizovat od 1.ledna 2025 </a:t>
            </a:r>
            <a:b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303AE6-A59F-A7D7-71AA-2290AB392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sz="2400" dirty="0"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Novela  zákona o obcích, z.č.196/2024 Sb., zavádí následující rozšíření:</a:t>
            </a:r>
          </a:p>
          <a:p>
            <a:pPr marL="914400" lvl="1" indent="-457200" algn="l">
              <a:lnSpc>
                <a:spcPct val="107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sdílený úředník je využitelný i pro další role spojené s přeneseným výkonem (mimo kompetence ORP), úprava § 53e</a:t>
            </a:r>
          </a:p>
          <a:p>
            <a:pPr marL="914400" lvl="1" indent="-457200" algn="l">
              <a:lnSpc>
                <a:spcPct val="107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členské obce a jejich organizace mohou využívat </a:t>
            </a:r>
            <a:r>
              <a:rPr lang="cs-CZ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sdíleného zaměstnance</a:t>
            </a: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nový  § 53g</a:t>
            </a:r>
          </a:p>
          <a:p>
            <a:pPr marL="914400" lvl="1" indent="-457200" algn="l">
              <a:lnSpc>
                <a:spcPct val="107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členské obce mohou využívat </a:t>
            </a:r>
            <a:r>
              <a:rPr lang="cs-CZ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sdílené pedagogy </a:t>
            </a:r>
            <a:r>
              <a:rPr lang="cs-CZ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(zákon o pedagogických pracovnících).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3345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7A22BD-5B80-B13F-991E-C7EACE73E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Sdílený zaměstnanec</a:t>
            </a:r>
            <a:b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4B42D5-F4CF-9BE4-1155-FEF068F8F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599" y="1163939"/>
            <a:ext cx="10864273" cy="5052134"/>
          </a:xfrm>
        </p:spPr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§ 53g </a:t>
            </a:r>
          </a:p>
          <a:p>
            <a:pPr marL="0" indent="0" algn="l">
              <a:buNone/>
            </a:pPr>
            <a:r>
              <a:rPr lang="cs-CZ" sz="2800" b="1" i="0" u="none" strike="noStrike" baseline="0" dirty="0">
                <a:solidFill>
                  <a:srgbClr val="000000"/>
                </a:solidFill>
              </a:rPr>
              <a:t>(1) Plnění svých úkolů, které nejsou výkonem správní činnosti, může obec zajišťovat prostřednictvím </a:t>
            </a:r>
          </a:p>
          <a:p>
            <a:pPr marL="0" indent="0" algn="l">
              <a:buNone/>
            </a:pPr>
            <a:r>
              <a:rPr lang="cs-CZ" sz="2800" b="1" i="0" u="none" strike="noStrike" baseline="0" dirty="0">
                <a:solidFill>
                  <a:srgbClr val="000000"/>
                </a:solidFill>
              </a:rPr>
              <a:t>a) zaměstnance společenství obcí, jehož je obec členem, nebo </a:t>
            </a:r>
          </a:p>
          <a:p>
            <a:pPr marL="0" indent="0" algn="l">
              <a:buNone/>
            </a:pPr>
            <a:r>
              <a:rPr lang="cs-CZ" sz="2800" b="1" i="0" u="none" strike="noStrike" baseline="0" dirty="0">
                <a:solidFill>
                  <a:srgbClr val="000000"/>
                </a:solidFill>
              </a:rPr>
              <a:t>b) zaměstnance právnické osoby zřízené nebo založené společenstvím obcí. </a:t>
            </a:r>
          </a:p>
          <a:p>
            <a:pPr algn="l"/>
            <a:endParaRPr lang="cs-CZ" sz="2800" b="1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cs-CZ" sz="2800" b="1" i="0" u="none" strike="noStrike" baseline="0" dirty="0">
                <a:solidFill>
                  <a:srgbClr val="000000"/>
                </a:solidFill>
              </a:rPr>
              <a:t>(2) Plnění svých úkolů může příspěvková organizace nebo školská právnická osoba zřízená obcí zajišťovat prostřednictvím </a:t>
            </a:r>
          </a:p>
          <a:p>
            <a:pPr marL="0" indent="0" algn="l">
              <a:buNone/>
            </a:pPr>
            <a:r>
              <a:rPr lang="cs-CZ" sz="2800" b="1" i="0" u="none" strike="noStrike" baseline="0" dirty="0">
                <a:solidFill>
                  <a:srgbClr val="000000"/>
                </a:solidFill>
              </a:rPr>
              <a:t>a) zaměstnance společenství obcí, jehož členem je obec, která příspěvkovou organizaci nebo školskou právnickou osobu zřídila, nebo </a:t>
            </a:r>
          </a:p>
          <a:p>
            <a:pPr marL="0" indent="0" algn="l">
              <a:buNone/>
            </a:pPr>
            <a:r>
              <a:rPr lang="cs-CZ" sz="2800" b="1" i="0" u="none" strike="noStrike" baseline="0" dirty="0">
                <a:solidFill>
                  <a:srgbClr val="000000"/>
                </a:solidFill>
              </a:rPr>
              <a:t>b) zaměstnance právnické osoby zřízené nebo založené společenstvím obcí. </a:t>
            </a:r>
          </a:p>
          <a:p>
            <a:pPr algn="l"/>
            <a:endParaRPr lang="cs-CZ" sz="2800" b="0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(3) Podmínky plnění úkolů prostřednictvím zaměstnanců společenství obcí podle odstavce 1 písm. a) nebo odstavce 2 písm. a) upraví stanovy společenství obcí a dohoda mezi společenstvím obcí a členskou obcí, příspěvkovou organizací nebo školskou právnickou osobou. Podmínky plnění úkolů prostřednictvím zaměstnanců právnické osoby zřízené nebo založené společenstvím obcí podle odstavce 1 písm. b) nebo odstavce 2 písm. b) upraví právní jednání, kterým byla tato právnická osoba zřízena nebo založena, a dohoda mezi touto právnickou osobou a členskou obcí, příspěvkovou organizací nebo školskou právnickou osobou. </a:t>
            </a:r>
            <a:endParaRPr lang="cs-CZ" sz="3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9741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A2BE4D-019F-E08E-40E7-A67F0AB5D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Sdílený zaměstnanec</a:t>
            </a:r>
            <a:b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6F29AE-43FF-AA35-83F5-A74615D23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783" y="1330194"/>
            <a:ext cx="10864273" cy="4351338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(4) Oprávnění stanovit a ukládat zaměstnanci pracovní úkoly, organizovat, řídit a kontrolovat práci a dávat k tomu účelu závazné pokyny má v rozsahu stanoveném podle odstavce 3 </a:t>
            </a:r>
          </a:p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a) vůči zaměstnanci podle odstavce 1 starosta nebo jím pověřený zaměstnanec obce a </a:t>
            </a:r>
          </a:p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b) vůči zaměstnanci podle odstavce 2 statutární orgán příspěvkové organizace nebo školské právnické osoby nebo jím pověřený zaměstnanec. </a:t>
            </a:r>
          </a:p>
          <a:p>
            <a:pPr algn="l"/>
            <a:endParaRPr lang="cs-CZ" sz="2800" b="0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(5) Ostatní práva a povinnosti zaměstnavatele vykonává vůči zaměstnanci podle odstavce 1 nebo 2 jeho zaměstnavatel.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5898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BFEDC1-D225-5CEB-68B5-D62AD923A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Sdílený pedagog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D36001-67ED-07E3-6FF2-B1B70702E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863" y="1376376"/>
            <a:ext cx="10864273" cy="4351338"/>
          </a:xfrm>
        </p:spPr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cs-CZ" sz="3600" b="1" i="0" u="none" strike="noStrike" baseline="0" dirty="0">
                <a:solidFill>
                  <a:srgbClr val="000000"/>
                </a:solidFill>
              </a:rPr>
              <a:t>Změna zákona o pedagogických pracovnících </a:t>
            </a:r>
            <a:endParaRPr lang="cs-CZ" sz="3600" b="0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pl-PL" sz="2800" b="0" i="0" u="none" strike="noStrike" baseline="0" dirty="0">
                <a:solidFill>
                  <a:srgbClr val="000000"/>
                </a:solidFill>
              </a:rPr>
              <a:t>§ 2</a:t>
            </a:r>
          </a:p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(1) Pedagogickým pracovníkem je ten, kdo koná přímou vyučovací, přímou výchovnou, přímou speciálně pedagogickou nebo přímou pedagogicko-psychologickou činnost přímým působením na vzdělávaného, kterým uskutečňuje výchovu a vzdělávání na základě zvláštního právního předpisu1) (dále jen „přímá pedagogická činnost“), a je </a:t>
            </a:r>
          </a:p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a) zaměstnancem právnické osoby vykonávající činnost školy, </a:t>
            </a:r>
          </a:p>
          <a:p>
            <a:pPr marL="0" indent="0" algn="l">
              <a:buNone/>
            </a:pPr>
            <a:r>
              <a:rPr lang="cs-CZ" sz="2800" b="1" i="0" u="none" strike="noStrike" baseline="0" dirty="0">
                <a:solidFill>
                  <a:srgbClr val="000000"/>
                </a:solidFill>
              </a:rPr>
              <a:t>b) zaměstnancem společenství obcí nebo zaměstnancem právnické osoby zřízené nebo založené společenstvím obcí, pokud jeho prostřednictvím zajišťuje příspěvková organizace vykonávající činnost školy nebo školská právnická osoba plnění svých úkolů, </a:t>
            </a:r>
          </a:p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c) zaměstnancem státu, nebo </a:t>
            </a:r>
          </a:p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d) ředitelem školy. </a:t>
            </a:r>
          </a:p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Pedagogickým pracovníkem je též zaměstnanec, který vykonává přímou pedagogickou činnost v zařízeních sociálních služeb; písmeno b) se na tohoto zaměstnance vztahuje obdobně.</a:t>
            </a:r>
            <a:endParaRPr lang="cs-CZ" sz="3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8535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84A746-EF6A-95EF-CE7E-6AF8B7E70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Sdílený pedagog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45084B-ECF0-6558-1F35-D7BD600AB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cs-CZ" sz="2800" b="0" i="0" u="none" strike="noStrike" baseline="0" dirty="0">
                <a:solidFill>
                  <a:srgbClr val="000000"/>
                </a:solidFill>
              </a:rPr>
              <a:t>§ 32a </a:t>
            </a:r>
          </a:p>
          <a:p>
            <a:pPr marL="342900" indent="-342900" algn="l">
              <a:buAutoNum type="arabicParenBoth"/>
            </a:pPr>
            <a:r>
              <a:rPr lang="cs-CZ" sz="2800" b="1" i="0" u="none" strike="noStrike" baseline="0" dirty="0">
                <a:solidFill>
                  <a:srgbClr val="000000"/>
                </a:solidFill>
              </a:rPr>
              <a:t>Výkon činnosti ředitele školy nebo ředitele zařízení sociálních služeb </a:t>
            </a:r>
            <a:r>
              <a:rPr lang="cs-CZ" sz="2800" b="0" i="0" u="none" strike="noStrike" baseline="0" dirty="0">
                <a:solidFill>
                  <a:srgbClr val="000000"/>
                </a:solidFill>
              </a:rPr>
              <a:t>podle § 23 odst. 1 a 2, § 24 odst. 3 a 7 a § 29a odst. 2 vůči pedagogickému pracovníkovi, který je zaměstnancem společenství obcí nebo právnické osoby zřízené nebo založené společenstvím obcí, </a:t>
            </a:r>
            <a:r>
              <a:rPr lang="cs-CZ" sz="2800" b="1" i="0" u="none" strike="noStrike" baseline="0" dirty="0">
                <a:solidFill>
                  <a:srgbClr val="000000"/>
                </a:solidFill>
              </a:rPr>
              <a:t>přísluší zaměstnavateli tohoto pedagogického pracovníka</a:t>
            </a:r>
            <a:r>
              <a:rPr lang="cs-CZ" sz="2800" b="0" i="0" u="none" strike="noStrike" baseline="0" dirty="0">
                <a:solidFill>
                  <a:srgbClr val="0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52755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6A89C2-C20A-B61F-FB5F-F82BCF3CD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Návrh rozšíření role společenství obcí </a:t>
            </a:r>
            <a:b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</a:br>
            <a:r>
              <a:rPr lang="cs-CZ" sz="4400" b="1" dirty="0">
                <a:ln w="10160">
                  <a:noFill/>
                  <a:prstDash val="solid"/>
                </a:ln>
                <a:solidFill>
                  <a:srgbClr val="4FD1FF"/>
                </a:solidFill>
                <a:latin typeface="+mj-lt"/>
                <a:ea typeface="+mj-ea"/>
                <a:cs typeface="Calibri" panose="020F0502020204030204" pitchFamily="34" charset="0"/>
              </a:rPr>
              <a:t>při výkonu veřejné správy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96752A-BC00-1A1F-2242-2A5045441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lnSpc>
                <a:spcPct val="107000"/>
              </a:lnSpc>
              <a:spcAft>
                <a:spcPts val="600"/>
              </a:spcAft>
              <a:buNone/>
            </a:pPr>
            <a:r>
              <a:rPr lang="cs-CZ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Role společenství obcí při realizaci služeb veřejné správy:</a:t>
            </a:r>
          </a:p>
          <a:p>
            <a:pPr lvl="1">
              <a:lnSpc>
                <a:spcPct val="107000"/>
              </a:lnSpc>
              <a:spcAft>
                <a:spcPts val="600"/>
              </a:spcAf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Vykonává veřejnou správu jménem obcí (sdílený úředník)</a:t>
            </a:r>
          </a:p>
          <a:p>
            <a:pPr lvl="1">
              <a:lnSpc>
                <a:spcPct val="107000"/>
              </a:lnSpc>
              <a:spcAft>
                <a:spcPts val="600"/>
              </a:spcAf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Vykonává veřejnou správu svým jménem – sdílená samospráva, výkon státní správy</a:t>
            </a:r>
          </a:p>
          <a:p>
            <a:pPr marL="0" indent="0" algn="l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Konsekvence:</a:t>
            </a:r>
          </a:p>
          <a:p>
            <a:pPr lvl="1">
              <a:lnSpc>
                <a:spcPct val="107000"/>
              </a:lnSpc>
              <a:spcAft>
                <a:spcPts val="600"/>
              </a:spcAf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Možnost zřizování společné obecní policie </a:t>
            </a:r>
          </a:p>
          <a:p>
            <a:pPr lvl="1">
              <a:lnSpc>
                <a:spcPct val="107000"/>
              </a:lnSpc>
              <a:spcAft>
                <a:spcPts val="600"/>
              </a:spcAf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Nabytí postavení orgánu veřejné moci</a:t>
            </a:r>
          </a:p>
          <a:p>
            <a:pPr lvl="1">
              <a:lnSpc>
                <a:spcPct val="107000"/>
              </a:lnSpc>
              <a:spcAft>
                <a:spcPts val="600"/>
              </a:spcAf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Společenství obcí bude odpovídat za škodu při výkonu veřejné moci, která není výkonem státní správy, svěřené společenství obcí zákonem nebo na základě zákona. </a:t>
            </a:r>
            <a:r>
              <a:rPr lang="cs-CZ" dirty="0">
                <a:ea typeface="Calibri" panose="020F0502020204030204" pitchFamily="34" charset="0"/>
              </a:rPr>
              <a:t>(Novela zákona č. 82/1998 Sb., o odpovědnosti za škodu způsobenou při výkonu veřejné moci rozhodnutím nebo nesprávným úředním postupem).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4759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76AD81-0614-445F-0875-E40FEEE64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bg2"/>
                </a:solidFill>
              </a:rPr>
              <a:t>Společná obecní policie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EF12CF-5F4C-BD0C-8D59-0BB83FB88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Možnost jejího zřízení i ze strany společenství obcí. Může působit na území i jen některých členských obcí.</a:t>
            </a:r>
          </a:p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2800" b="1" dirty="0">
                <a:effectLst/>
                <a:ea typeface="Calibri" panose="020F0502020204030204" pitchFamily="34" charset="0"/>
              </a:rPr>
              <a:t>Zákon č. 553/1991 Sb., o obecní policii, ve znění pozdějších předpisů</a:t>
            </a:r>
            <a:endParaRPr lang="cs-CZ" sz="28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Obecní policii může jako svůj orgán zřídit rovněž společenství obcí; nestanoví-li zákon jinak, na společenství obcí se hledí jako na obec. O zřízení a zrušení obecní policie společenství obcí rozhoduje shromáždění starostů společenství obcí.</a:t>
            </a:r>
            <a:endParaRPr lang="cs-CZ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600"/>
              </a:spcAft>
            </a:pPr>
            <a:r>
              <a:rPr lang="cs-CZ" sz="2800" dirty="0">
                <a:ea typeface="Calibri" panose="020F0502020204030204" pitchFamily="34" charset="0"/>
                <a:cs typeface="Times New Roman" panose="02020603050405020304" pitchFamily="18" charset="0"/>
              </a:rPr>
              <a:t>Nesmí dojít k působení souběhu různých obecních policií na území jedné obce.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259158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262D58"/>
      </a:dk2>
      <a:lt2>
        <a:srgbClr val="0BBBEF"/>
      </a:lt2>
      <a:accent1>
        <a:srgbClr val="F08262"/>
      </a:accent1>
      <a:accent2>
        <a:srgbClr val="262D58"/>
      </a:accent2>
      <a:accent3>
        <a:srgbClr val="0BBBEF"/>
      </a:accent3>
      <a:accent4>
        <a:srgbClr val="0070C0"/>
      </a:accent4>
      <a:accent5>
        <a:srgbClr val="F4B183"/>
      </a:accent5>
      <a:accent6>
        <a:srgbClr val="6A76BE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prezentace KMVS 24.potx  -  Jen pro čtení" id="{DA3FCC32-348A-430A-B64D-F2E0541C0CFC}" vid="{FA63F8D4-BC88-49A4-8084-C58D51BA0B9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5AA34B481BFC419B3B3911F687B245" ma:contentTypeVersion="16" ma:contentTypeDescription="Create a new document." ma:contentTypeScope="" ma:versionID="938cc72a58578e0c751846d13cbb0368">
  <xsd:schema xmlns:xsd="http://www.w3.org/2001/XMLSchema" xmlns:xs="http://www.w3.org/2001/XMLSchema" xmlns:p="http://schemas.microsoft.com/office/2006/metadata/properties" xmlns:ns3="fc43005c-78db-4317-953b-8ade6888a2d5" xmlns:ns4="71d5924a-edf9-4797-b837-82ef34fbe5d8" targetNamespace="http://schemas.microsoft.com/office/2006/metadata/properties" ma:root="true" ma:fieldsID="7d91648ac95461ea1c8697dceae4a25a" ns3:_="" ns4:_="">
    <xsd:import namespace="fc43005c-78db-4317-953b-8ade6888a2d5"/>
    <xsd:import namespace="71d5924a-edf9-4797-b837-82ef34fbe5d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3005c-78db-4317-953b-8ade6888a2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5924a-edf9-4797-b837-82ef34fbe5d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c43005c-78db-4317-953b-8ade6888a2d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8A931D-3DA0-4C0F-9DFD-801831AFDF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43005c-78db-4317-953b-8ade6888a2d5"/>
    <ds:schemaRef ds:uri="71d5924a-edf9-4797-b837-82ef34fbe5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4793F0-F77E-49B9-AD12-439D19E2BE96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71d5924a-edf9-4797-b837-82ef34fbe5d8"/>
    <ds:schemaRef ds:uri="http://www.w3.org/XML/1998/namespace"/>
    <ds:schemaRef ds:uri="http://purl.org/dc/dcmitype/"/>
    <ds:schemaRef ds:uri="fc43005c-78db-4317-953b-8ade6888a2d5"/>
  </ds:schemaRefs>
</ds:datastoreItem>
</file>

<file path=customXml/itemProps3.xml><?xml version="1.0" encoding="utf-8"?>
<ds:datastoreItem xmlns:ds="http://schemas.openxmlformats.org/officeDocument/2006/customXml" ds:itemID="{B4A8CB5A-CAB1-461D-9980-D14FFAD383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šablona prezentace KMVS 24</Template>
  <TotalTime>51</TotalTime>
  <Words>1886</Words>
  <Application>Microsoft Office PowerPoint</Application>
  <PresentationFormat>Širokoúhlá obrazovka</PresentationFormat>
  <Paragraphs>127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Aptos</vt:lpstr>
      <vt:lpstr>Arial</vt:lpstr>
      <vt:lpstr>Calibri</vt:lpstr>
      <vt:lpstr>Courier New</vt:lpstr>
      <vt:lpstr>Paralucent Bold</vt:lpstr>
      <vt:lpstr>Paralucent Text Book</vt:lpstr>
      <vt:lpstr>Motiv Office</vt:lpstr>
      <vt:lpstr>Nové budoucí kompetence společenství obcí</vt:lpstr>
      <vt:lpstr>Legislativní úprava</vt:lpstr>
      <vt:lpstr>Aktivity, které mohou společenství obcí realizovat od 1.ledna 2025  </vt:lpstr>
      <vt:lpstr>Sdílený zaměstnanec </vt:lpstr>
      <vt:lpstr>Sdílený zaměstnanec </vt:lpstr>
      <vt:lpstr>Sdílený pedagog</vt:lpstr>
      <vt:lpstr>Sdílený pedagog</vt:lpstr>
      <vt:lpstr>Návrh rozšíření role společenství obcí  při výkonu veřejné správy</vt:lpstr>
      <vt:lpstr>Společná obecní policie</vt:lpstr>
      <vt:lpstr>Společná obecní policie</vt:lpstr>
      <vt:lpstr>Dopravní obslužnost</vt:lpstr>
      <vt:lpstr>Veřejné opatrovnictví</vt:lpstr>
      <vt:lpstr>Doplnění orgánů společenství obcí </vt:lpstr>
      <vt:lpstr>Doplnění orgánů společenství obcí</vt:lpstr>
      <vt:lpstr>Příspěvky</vt:lpstr>
      <vt:lpstr>Příspěvek na činnost</vt:lpstr>
      <vt:lpstr>Kontrola a dozor</vt:lpstr>
      <vt:lpstr>Vazba na regionální rozvoj</vt:lpstr>
      <vt:lpstr>Společenství obcí, web </vt:lpstr>
      <vt:lpstr>    Pojďme společně podpořit strategickou  meziobecní spolupráci!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Ing. Marek Jetmar, Ph.D.</dc:creator>
  <cp:lastModifiedBy>Ing. Marek Jetmar, Ph.D.</cp:lastModifiedBy>
  <cp:revision>6</cp:revision>
  <dcterms:created xsi:type="dcterms:W3CDTF">2024-11-04T15:14:01Z</dcterms:created>
  <dcterms:modified xsi:type="dcterms:W3CDTF">2024-11-05T06:49:42Z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0x010100745AA34B481BFC419B3B3911F687B245</vt:lpwstr>
  </property>
</Properties>
</file>