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546" r:id="rId2"/>
    <p:sldId id="1002" r:id="rId3"/>
    <p:sldId id="1003" r:id="rId4"/>
    <p:sldId id="1004" r:id="rId5"/>
    <p:sldId id="1005" r:id="rId6"/>
    <p:sldId id="1006" r:id="rId7"/>
    <p:sldId id="1007" r:id="rId8"/>
    <p:sldId id="1008" r:id="rId9"/>
  </p:sldIdLst>
  <p:sldSz cx="9144000" cy="6858000" type="screen4x3"/>
  <p:notesSz cx="9874250" cy="6797675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Verdana" panose="020B0604030504040204" pitchFamily="34" charset="0"/>
      <p:regular r:id="rId16"/>
      <p:bold r:id="rId17"/>
      <p:italic r:id="rId18"/>
      <p:boldItalic r:id="rId19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1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0E75"/>
    <a:srgbClr val="009FDA"/>
    <a:srgbClr val="004165"/>
    <a:srgbClr val="E0E9F4"/>
    <a:srgbClr val="EE9900"/>
    <a:srgbClr val="DFDFDF"/>
    <a:srgbClr val="E2E2E2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5006" autoAdjust="0"/>
  </p:normalViewPr>
  <p:slideViewPr>
    <p:cSldViewPr snapToGrid="0">
      <p:cViewPr varScale="1">
        <p:scale>
          <a:sx n="107" d="100"/>
          <a:sy n="107" d="100"/>
        </p:scale>
        <p:origin x="163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63" d="100"/>
          <a:sy n="163" d="100"/>
        </p:scale>
        <p:origin x="2576" y="84"/>
      </p:cViewPr>
      <p:guideLst>
        <p:guide orient="horz" pos="2141"/>
        <p:guide pos="311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593124" y="1"/>
            <a:ext cx="4278840" cy="339884"/>
          </a:xfrm>
          <a:prstGeom prst="rect">
            <a:avLst/>
          </a:prstGeom>
        </p:spPr>
        <p:txBody>
          <a:bodyPr vert="horz" lIns="91864" tIns="45933" rIns="91864" bIns="45933" rtlCol="0"/>
          <a:lstStyle>
            <a:lvl1pPr algn="r">
              <a:defRPr sz="1300"/>
            </a:lvl1pPr>
          </a:lstStyle>
          <a:p>
            <a:fld id="{B14268C9-2D18-4352-BAC5-A6CF33682D4A}" type="datetimeFigureOut">
              <a:rPr lang="cs-CZ" smtClean="0"/>
              <a:pPr/>
              <a:t>06.10.2025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1" y="6456613"/>
            <a:ext cx="4278840" cy="339884"/>
          </a:xfrm>
          <a:prstGeom prst="rect">
            <a:avLst/>
          </a:prstGeom>
        </p:spPr>
        <p:txBody>
          <a:bodyPr vert="horz" lIns="91864" tIns="45933" rIns="91864" bIns="45933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593124" y="6456613"/>
            <a:ext cx="4278840" cy="339884"/>
          </a:xfrm>
          <a:prstGeom prst="rect">
            <a:avLst/>
          </a:prstGeom>
        </p:spPr>
        <p:txBody>
          <a:bodyPr vert="horz" lIns="91864" tIns="45933" rIns="91864" bIns="45933" rtlCol="0" anchor="b"/>
          <a:lstStyle>
            <a:lvl1pPr algn="r">
              <a:defRPr sz="1300"/>
            </a:lvl1pPr>
          </a:lstStyle>
          <a:p>
            <a:fld id="{F54B6998-3D76-48B9-8C41-186C59CD31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4668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278840" cy="339884"/>
          </a:xfrm>
          <a:prstGeom prst="rect">
            <a:avLst/>
          </a:prstGeom>
        </p:spPr>
        <p:txBody>
          <a:bodyPr vert="horz" lIns="91864" tIns="45933" rIns="91864" bIns="45933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593124" y="1"/>
            <a:ext cx="4278840" cy="339884"/>
          </a:xfrm>
          <a:prstGeom prst="rect">
            <a:avLst/>
          </a:prstGeom>
        </p:spPr>
        <p:txBody>
          <a:bodyPr vert="horz" lIns="91864" tIns="45933" rIns="91864" bIns="45933" rtlCol="0"/>
          <a:lstStyle>
            <a:lvl1pPr algn="r">
              <a:defRPr sz="1300"/>
            </a:lvl1pPr>
          </a:lstStyle>
          <a:p>
            <a:fld id="{93F3F23B-676C-4777-A4DE-A401B79FA6AE}" type="datetimeFigureOut">
              <a:rPr lang="cs-CZ" smtClean="0"/>
              <a:pPr/>
              <a:t>06.10.2025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236913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64" tIns="45933" rIns="91864" bIns="45933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87426" y="3228896"/>
            <a:ext cx="7899400" cy="3058953"/>
          </a:xfrm>
          <a:prstGeom prst="rect">
            <a:avLst/>
          </a:prstGeom>
        </p:spPr>
        <p:txBody>
          <a:bodyPr vert="horz" lIns="91864" tIns="45933" rIns="91864" bIns="45933" rtlCol="0">
            <a:normAutofit/>
          </a:bodyPr>
          <a:lstStyle/>
          <a:p>
            <a:pPr lvl="0"/>
            <a:r>
              <a:rPr lang="cs"/>
              <a:t>Klepnutím lze upravit styly předlohy textu.</a:t>
            </a:r>
          </a:p>
          <a:p>
            <a:pPr lvl="1"/>
            <a:r>
              <a:rPr lang="cs"/>
              <a:t>Druhá úroveň</a:t>
            </a:r>
          </a:p>
          <a:p>
            <a:pPr lvl="2"/>
            <a:r>
              <a:rPr lang="cs"/>
              <a:t>Třetí úroveň</a:t>
            </a:r>
          </a:p>
          <a:p>
            <a:pPr lvl="3"/>
            <a:r>
              <a:rPr lang="cs"/>
              <a:t>Čtvrtá úroveň</a:t>
            </a:r>
          </a:p>
          <a:p>
            <a:pPr lvl="4"/>
            <a:r>
              <a:rPr lang="cs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6456613"/>
            <a:ext cx="4278840" cy="339884"/>
          </a:xfrm>
          <a:prstGeom prst="rect">
            <a:avLst/>
          </a:prstGeom>
        </p:spPr>
        <p:txBody>
          <a:bodyPr vert="horz" lIns="91864" tIns="45933" rIns="91864" bIns="45933" rtlCol="0" anchor="b"/>
          <a:lstStyle>
            <a:lvl1pPr algn="l">
              <a:defRPr sz="1300"/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4530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8583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4797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6974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theme" Target="../theme/theme1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wmf"/><Relationship Id="rId11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.wmf"/><Relationship Id="rId4" Type="http://schemas.openxmlformats.org/officeDocument/2006/relationships/vmlDrawing" Target="../drawings/vmlDrawing1.vml"/><Relationship Id="rId9" Type="http://schemas.openxmlformats.org/officeDocument/2006/relationships/oleObject" Target="../embeddings/oleObject3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22EFCD1B-C69E-490E-B533-80482128AE42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7868442"/>
              </p:ext>
            </p:extLst>
          </p:nvPr>
        </p:nvGraphicFramePr>
        <p:xfrm>
          <a:off x="-1" y="-5336"/>
          <a:ext cx="9144000" cy="84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PHOTO-PAINT SE" r:id="rId5" imgW="7708680" imgH="7511760" progId="CorelPHOTOPAINTSE.Image.20">
                  <p:embed/>
                </p:oleObj>
              </mc:Choice>
              <mc:Fallback>
                <p:oleObj name="PHOTO-PAINT SE" r:id="rId5" imgW="7708680" imgH="7511760" progId="CorelPHOTOPAINTSE.Image.20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22EFCD1B-C69E-490E-B533-80482128AE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" y="-5336"/>
                        <a:ext cx="9144000" cy="846000"/>
                      </a:xfrm>
                      <a:prstGeom prst="rect">
                        <a:avLst/>
                      </a:prstGeom>
                      <a:solidFill>
                        <a:srgbClr val="009FD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0910A701-7875-4F7D-87EC-DDF5E867C4E2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990445473"/>
              </p:ext>
            </p:extLst>
          </p:nvPr>
        </p:nvGraphicFramePr>
        <p:xfrm>
          <a:off x="107504" y="60104"/>
          <a:ext cx="1763689" cy="715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PHOTO-PAINT SE" r:id="rId7" imgW="18173520" imgH="7511760" progId="CorelPHOTOPAINTSE.Image.20">
                  <p:embed/>
                </p:oleObj>
              </mc:Choice>
              <mc:Fallback>
                <p:oleObj name="PHOTO-PAINT SE" r:id="rId7" imgW="18173520" imgH="7511760" progId="CorelPHOTOPAINTSE.Image.20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0910A701-7875-4F7D-87EC-DDF5E867C4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7504" y="60104"/>
                        <a:ext cx="1763689" cy="715120"/>
                      </a:xfrm>
                      <a:prstGeom prst="rect">
                        <a:avLst/>
                      </a:prstGeom>
                      <a:solidFill>
                        <a:srgbClr val="00ADEE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9DEBA7D8-C70C-48DB-B308-04FB0AC59817}"/>
              </a:ext>
            </a:extLst>
          </p:cNvPr>
          <p:cNvSpPr txBox="1"/>
          <p:nvPr userDrawn="1"/>
        </p:nvSpPr>
        <p:spPr>
          <a:xfrm>
            <a:off x="4644008" y="6596388"/>
            <a:ext cx="4320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" sz="11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© 1999 - 2019, Ing. Jiří Chábera, ECDL-CZ, www.ecdl.cz</a:t>
            </a:r>
            <a:endParaRPr lang="cs-CZ" sz="11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F780FAF4-54F5-4565-A03D-E9126C676D43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098518011"/>
              </p:ext>
            </p:extLst>
          </p:nvPr>
        </p:nvGraphicFramePr>
        <p:xfrm>
          <a:off x="-1" y="6635095"/>
          <a:ext cx="9144001" cy="23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PHOTO-PAINT SE" r:id="rId9" imgW="7708680" imgH="7511760" progId="CorelPHOTOPAINTSE.Image.20">
                  <p:embed/>
                </p:oleObj>
              </mc:Choice>
              <mc:Fallback>
                <p:oleObj name="PHOTO-PAINT SE" r:id="rId9" imgW="7708680" imgH="7511760" progId="CorelPHOTOPAINTSE.Image.20">
                  <p:embed/>
                  <p:pic>
                    <p:nvPicPr>
                      <p:cNvPr id="10" name="Objekt 9">
                        <a:extLst>
                          <a:ext uri="{FF2B5EF4-FFF2-40B4-BE49-F238E27FC236}">
                            <a16:creationId xmlns:a16="http://schemas.microsoft.com/office/drawing/2014/main" id="{F780FAF4-54F5-4565-A03D-E9126C676D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-1" y="6635095"/>
                        <a:ext cx="9144001" cy="234000"/>
                      </a:xfrm>
                      <a:prstGeom prst="rect">
                        <a:avLst/>
                      </a:prstGeom>
                      <a:solidFill>
                        <a:srgbClr val="00ADEE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ovéPole 10">
            <a:extLst>
              <a:ext uri="{FF2B5EF4-FFF2-40B4-BE49-F238E27FC236}">
                <a16:creationId xmlns:a16="http://schemas.microsoft.com/office/drawing/2014/main" id="{26C8A857-6C47-41B9-A596-E2D4D0442E83}"/>
              </a:ext>
            </a:extLst>
          </p:cNvPr>
          <p:cNvSpPr txBox="1"/>
          <p:nvPr userDrawn="1"/>
        </p:nvSpPr>
        <p:spPr>
          <a:xfrm>
            <a:off x="6452260" y="6621290"/>
            <a:ext cx="27213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1"/>
                </a:solidFill>
                <a:latin typeface="MarkPro" panose="020B0504020101010102" pitchFamily="34" charset="-18"/>
                <a:ea typeface="Verdana" panose="020B0604030504040204" pitchFamily="34" charset="0"/>
              </a:rPr>
              <a:t>Mgr. Bc. Barbora Galatík Šopíková</a:t>
            </a:r>
          </a:p>
        </p:txBody>
      </p:sp>
      <p:pic>
        <p:nvPicPr>
          <p:cNvPr id="4" name="Obrázek 3" descr="Obsah obrázku snímek obrazovky, Obdélník, Grafika, řada/pruh&#10;&#10;Obsah generovaný pomocí AI může být nesprávný.">
            <a:extLst>
              <a:ext uri="{FF2B5EF4-FFF2-40B4-BE49-F238E27FC236}">
                <a16:creationId xmlns:a16="http://schemas.microsoft.com/office/drawing/2014/main" id="{BDA5FF5B-EA69-27C2-84B4-06EAB1CDE32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520" y="122711"/>
            <a:ext cx="700497" cy="59684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ECBB015C-0D28-D3FB-2E05-E60C9FDAFF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0467506"/>
              </p:ext>
            </p:extLst>
          </p:nvPr>
        </p:nvGraphicFramePr>
        <p:xfrm>
          <a:off x="0" y="-17585"/>
          <a:ext cx="9196754" cy="690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PHOTO-PAINT SE" r:id="rId4" imgW="6744638" imgH="5018720" progId="CorelPHOTOPAINTSE.Image.20">
                  <p:embed/>
                </p:oleObj>
              </mc:Choice>
              <mc:Fallback>
                <p:oleObj name="PHOTO-PAINT SE" r:id="rId4" imgW="6744638" imgH="5018720" progId="CorelPHOTOPAINTSE.Image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-17585"/>
                        <a:ext cx="9196754" cy="6901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bdélník 1"/>
          <p:cNvSpPr/>
          <p:nvPr/>
        </p:nvSpPr>
        <p:spPr>
          <a:xfrm>
            <a:off x="-1" y="5038165"/>
            <a:ext cx="8971045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cs-C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rkPro" panose="020B0504020101010102" pitchFamily="34" charset="-18"/>
              </a:rPr>
              <a:t>První městské akreditované</a:t>
            </a:r>
          </a:p>
          <a:p>
            <a:pPr algn="r"/>
            <a:r>
              <a:rPr lang="cs-C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rkPro" panose="020B0504020101010102" pitchFamily="34" charset="-18"/>
              </a:rPr>
              <a:t>vzdělávací a certifikační středisko mezinárodního konceptu digitálních kompetencí ECDL v ČR</a:t>
            </a:r>
          </a:p>
          <a:p>
            <a:pPr algn="r"/>
            <a:endParaRPr lang="cs-CZ" sz="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rkPro" panose="020B0504020101010102" pitchFamily="34" charset="-18"/>
            </a:endParaRPr>
          </a:p>
          <a:p>
            <a:pPr algn="r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rkPro" panose="020B0504020101010102" pitchFamily="34" charset="-18"/>
              </a:rPr>
              <a:t>Mgr. Bc. Barbora Galatík Šopíková, MBA, </a:t>
            </a:r>
            <a:r>
              <a:rPr lang="cs-CZ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rkPro" panose="020B0504020101010102" pitchFamily="34" charset="-18"/>
              </a:rPr>
              <a:t>vedouví</a:t>
            </a:r>
            <a:r>
              <a:rPr lang="cs-CZ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rkPro" panose="020B0504020101010102" pitchFamily="34" charset="-18"/>
              </a:rPr>
              <a:t> odboru školství Městského úřadu Otrokovice </a:t>
            </a:r>
            <a:endParaRPr lang="cs-CZ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rkPro" panose="020B0504020101010102" pitchFamily="34" charset="-18"/>
            </a:endParaRPr>
          </a:p>
        </p:txBody>
      </p:sp>
      <p:pic>
        <p:nvPicPr>
          <p:cNvPr id="6" name="Obrázek 5" descr="Obsah obrázku logo, Písmo, Grafika, symbol&#10;&#10;Popis byl vytvořen automaticky">
            <a:extLst>
              <a:ext uri="{FF2B5EF4-FFF2-40B4-BE49-F238E27FC236}">
                <a16:creationId xmlns:a16="http://schemas.microsoft.com/office/drawing/2014/main" id="{AA37A01B-B44E-05E1-5DE4-351186D9F5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204" y="260648"/>
            <a:ext cx="1769701" cy="2466353"/>
          </a:xfrm>
          <a:prstGeom prst="rect">
            <a:avLst/>
          </a:prstGeom>
        </p:spPr>
      </p:pic>
      <p:pic>
        <p:nvPicPr>
          <p:cNvPr id="13" name="Obrázek 12" descr="Obsah obrázku snímek obrazovky, Obdélník, Grafika, řada/pruh&#10;&#10;Obsah generovaný pomocí AI může být nesprávný.">
            <a:extLst>
              <a:ext uri="{FF2B5EF4-FFF2-40B4-BE49-F238E27FC236}">
                <a16:creationId xmlns:a16="http://schemas.microsoft.com/office/drawing/2014/main" id="{B463C0B4-1F43-0347-9E6E-DBBC2036EA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95" y="260648"/>
            <a:ext cx="1943607" cy="165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73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Objekt 38">
            <a:extLst>
              <a:ext uri="{FF2B5EF4-FFF2-40B4-BE49-F238E27FC236}">
                <a16:creationId xmlns:a16="http://schemas.microsoft.com/office/drawing/2014/main" id="{D3C0A034-82FD-716C-EC00-ABBF9F9D43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8741495"/>
              </p:ext>
            </p:extLst>
          </p:nvPr>
        </p:nvGraphicFramePr>
        <p:xfrm>
          <a:off x="310662" y="1014714"/>
          <a:ext cx="8584571" cy="3939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CorelDRAW SE" r:id="rId3" imgW="11828042" imgH="5425484" progId="CorelDRAWSE.Graphic.20">
                  <p:embed/>
                </p:oleObj>
              </mc:Choice>
              <mc:Fallback>
                <p:oleObj name="CorelDRAW SE" r:id="rId3" imgW="11828042" imgH="5425484" progId="CorelDRAWSE.Graphic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0662" y="1014714"/>
                        <a:ext cx="8584571" cy="39390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A697E39F-B168-CE2B-5960-44112AEF9250}"/>
              </a:ext>
            </a:extLst>
          </p:cNvPr>
          <p:cNvSpPr txBox="1"/>
          <p:nvPr/>
        </p:nvSpPr>
        <p:spPr>
          <a:xfrm>
            <a:off x="184731" y="5230069"/>
            <a:ext cx="84969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00B0F0"/>
                </a:solidFill>
                <a:latin typeface="MarkPro-Bold" panose="020B0804020101010102" pitchFamily="34" charset="-18"/>
              </a:rPr>
              <a:t>Definují, co by lidé měli umět</a:t>
            </a:r>
            <a:r>
              <a:rPr lang="cs-CZ" sz="1400" dirty="0">
                <a:solidFill>
                  <a:srgbClr val="00B0F0"/>
                </a:solidFill>
                <a:latin typeface="MarkPro" panose="020B0504020101010102" pitchFamily="34" charset="-18"/>
              </a:rPr>
              <a:t> … mezinárodně standardizované sylaby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00B0F0"/>
                </a:solidFill>
                <a:latin typeface="MarkPro-Bold" panose="020B0804020101010102" pitchFamily="34" charset="-18"/>
              </a:rPr>
              <a:t>Prakticky ověřují, jestli to lidé opravdu umí</a:t>
            </a:r>
            <a:r>
              <a:rPr lang="cs-CZ" sz="1400" dirty="0">
                <a:solidFill>
                  <a:srgbClr val="00B0F0"/>
                </a:solidFill>
                <a:latin typeface="MarkPro-Bold" panose="020B0804020101010102" pitchFamily="34" charset="-18"/>
              </a:rPr>
              <a:t> </a:t>
            </a:r>
            <a:r>
              <a:rPr lang="cs-CZ" sz="1400" dirty="0">
                <a:solidFill>
                  <a:srgbClr val="00B0F0"/>
                </a:solidFill>
                <a:latin typeface="MarkPro" panose="020B0504020101010102" pitchFamily="34" charset="-18"/>
              </a:rPr>
              <a:t>… mezinárodně standardizované, objektivní a nezávislé certifikační zkoušky</a:t>
            </a:r>
            <a:endParaRPr lang="cs-CZ" sz="1400" dirty="0">
              <a:solidFill>
                <a:srgbClr val="00B0F0"/>
              </a:solidFill>
              <a:latin typeface="MarkPro-Bold" panose="020B0804020101010102" pitchFamily="34" charset="-18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00B0F0"/>
                </a:solidFill>
                <a:latin typeface="MarkPro-Bold" panose="020B0804020101010102" pitchFamily="34" charset="-18"/>
              </a:rPr>
              <a:t>Umožňují doložit, že to lidé umí</a:t>
            </a:r>
            <a:r>
              <a:rPr lang="cs-CZ" sz="1400" dirty="0">
                <a:solidFill>
                  <a:srgbClr val="00B0F0"/>
                </a:solidFill>
                <a:latin typeface="MarkPro-Bold" panose="020B0804020101010102" pitchFamily="34" charset="-18"/>
              </a:rPr>
              <a:t> </a:t>
            </a:r>
            <a:r>
              <a:rPr lang="cs-CZ" sz="1400" dirty="0">
                <a:solidFill>
                  <a:srgbClr val="00B0F0"/>
                </a:solidFill>
                <a:latin typeface="MarkPro" panose="020B0504020101010102" pitchFamily="34" charset="-18"/>
              </a:rPr>
              <a:t>… mezinárodně platné certifikáty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E2E51BD-86C1-F927-8549-69554B507F60}"/>
              </a:ext>
            </a:extLst>
          </p:cNvPr>
          <p:cNvSpPr txBox="1"/>
          <p:nvPr/>
        </p:nvSpPr>
        <p:spPr>
          <a:xfrm>
            <a:off x="539552" y="4149080"/>
            <a:ext cx="2160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0B0F0"/>
                </a:solidFill>
                <a:latin typeface="MarkPro" panose="020B0504020101010102" pitchFamily="34" charset="-18"/>
              </a:rPr>
              <a:t>Pro plnění praktických úkolů jsou/budou kromě standardních aplikací nebo postupů používány nástroje umělé inteligence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4902289B-B62C-066A-8CC3-936303F6A8C2}"/>
              </a:ext>
            </a:extLst>
          </p:cNvPr>
          <p:cNvSpPr txBox="1"/>
          <p:nvPr/>
        </p:nvSpPr>
        <p:spPr>
          <a:xfrm>
            <a:off x="1259632" y="260648"/>
            <a:ext cx="6348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MarkPro-Bold" panose="020B0804020101010102" pitchFamily="34" charset="-18"/>
              </a:rPr>
              <a:t>Certifikační zkoušky ECDL dostupné v ČR</a:t>
            </a:r>
          </a:p>
        </p:txBody>
      </p:sp>
      <p:pic>
        <p:nvPicPr>
          <p:cNvPr id="29" name="Obrázek 28" descr="Obsah obrázku Grafika, umění, kresba, symbol&#10;&#10;Popis byl vytvořen automaticky">
            <a:extLst>
              <a:ext uri="{FF2B5EF4-FFF2-40B4-BE49-F238E27FC236}">
                <a16:creationId xmlns:a16="http://schemas.microsoft.com/office/drawing/2014/main" id="{304C9BB4-5E02-2314-2198-1187E02712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285" y="2382342"/>
            <a:ext cx="274430" cy="274430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5A1CF49F-37B2-0160-C102-0360B77F05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123" y="1119658"/>
            <a:ext cx="173771" cy="194339"/>
          </a:xfrm>
          <a:prstGeom prst="rect">
            <a:avLst/>
          </a:prstGeom>
        </p:spPr>
      </p:pic>
      <p:pic>
        <p:nvPicPr>
          <p:cNvPr id="40" name="Obrázek 39" descr="Obsah obrázku Grafika, umění, kresba, symbol&#10;&#10;Popis byl vytvořen automaticky">
            <a:extLst>
              <a:ext uri="{FF2B5EF4-FFF2-40B4-BE49-F238E27FC236}">
                <a16:creationId xmlns:a16="http://schemas.microsoft.com/office/drawing/2014/main" id="{FA96E5E8-5368-4B6F-B563-CB5713BF6E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597" y="3026907"/>
            <a:ext cx="274430" cy="274430"/>
          </a:xfrm>
          <a:prstGeom prst="rect">
            <a:avLst/>
          </a:prstGeom>
        </p:spPr>
      </p:pic>
      <p:pic>
        <p:nvPicPr>
          <p:cNvPr id="41" name="Obrázek 40" descr="Obsah obrázku Grafika, umění, kresba, symbol&#10;&#10;Popis byl vytvořen automaticky">
            <a:extLst>
              <a:ext uri="{FF2B5EF4-FFF2-40B4-BE49-F238E27FC236}">
                <a16:creationId xmlns:a16="http://schemas.microsoft.com/office/drawing/2014/main" id="{D2506574-6DB3-1E5C-9F7F-FC262736A4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644" y="1079613"/>
            <a:ext cx="274430" cy="274430"/>
          </a:xfrm>
          <a:prstGeom prst="rect">
            <a:avLst/>
          </a:prstGeom>
        </p:spPr>
      </p:pic>
      <p:pic>
        <p:nvPicPr>
          <p:cNvPr id="42" name="Obrázek 41" descr="Obsah obrázku Grafika, umění, kresba, symbol&#10;&#10;Popis byl vytvořen automaticky">
            <a:extLst>
              <a:ext uri="{FF2B5EF4-FFF2-40B4-BE49-F238E27FC236}">
                <a16:creationId xmlns:a16="http://schemas.microsoft.com/office/drawing/2014/main" id="{66C079E8-86E9-6CA9-0403-A17C8B0F32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644" y="2382342"/>
            <a:ext cx="274430" cy="274430"/>
          </a:xfrm>
          <a:prstGeom prst="rect">
            <a:avLst/>
          </a:prstGeom>
        </p:spPr>
      </p:pic>
      <p:pic>
        <p:nvPicPr>
          <p:cNvPr id="43" name="Obrázek 42" descr="Obsah obrázku Grafika, umění, kresba, symbol&#10;&#10;Popis byl vytvořen automaticky">
            <a:extLst>
              <a:ext uri="{FF2B5EF4-FFF2-40B4-BE49-F238E27FC236}">
                <a16:creationId xmlns:a16="http://schemas.microsoft.com/office/drawing/2014/main" id="{CE376BCF-3F7B-A6BC-D194-1D9318D3ED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756" y="3026907"/>
            <a:ext cx="274430" cy="274430"/>
          </a:xfrm>
          <a:prstGeom prst="rect">
            <a:avLst/>
          </a:prstGeom>
        </p:spPr>
      </p:pic>
      <p:pic>
        <p:nvPicPr>
          <p:cNvPr id="44" name="Obrázek 43" descr="Obsah obrázku Grafika, umění, kresba, symbol&#10;&#10;Popis byl vytvořen automaticky">
            <a:extLst>
              <a:ext uri="{FF2B5EF4-FFF2-40B4-BE49-F238E27FC236}">
                <a16:creationId xmlns:a16="http://schemas.microsoft.com/office/drawing/2014/main" id="{42785D18-D459-6B9C-3E32-69E006CD1D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44" y="1079613"/>
            <a:ext cx="274430" cy="274430"/>
          </a:xfrm>
          <a:prstGeom prst="rect">
            <a:avLst/>
          </a:prstGeom>
        </p:spPr>
      </p:pic>
      <p:pic>
        <p:nvPicPr>
          <p:cNvPr id="45" name="Obrázek 44">
            <a:extLst>
              <a:ext uri="{FF2B5EF4-FFF2-40B4-BE49-F238E27FC236}">
                <a16:creationId xmlns:a16="http://schemas.microsoft.com/office/drawing/2014/main" id="{E2C36431-AA67-EC72-D605-AC25B8AA85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317" y="1776523"/>
            <a:ext cx="173771" cy="194339"/>
          </a:xfrm>
          <a:prstGeom prst="rect">
            <a:avLst/>
          </a:prstGeom>
        </p:spPr>
      </p:pic>
      <p:pic>
        <p:nvPicPr>
          <p:cNvPr id="46" name="Obrázek 45">
            <a:extLst>
              <a:ext uri="{FF2B5EF4-FFF2-40B4-BE49-F238E27FC236}">
                <a16:creationId xmlns:a16="http://schemas.microsoft.com/office/drawing/2014/main" id="{09FB1778-394A-833F-65FC-87EA1E3837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525" y="2428991"/>
            <a:ext cx="173771" cy="194339"/>
          </a:xfrm>
          <a:prstGeom prst="rect">
            <a:avLst/>
          </a:prstGeom>
        </p:spPr>
      </p:pic>
      <p:pic>
        <p:nvPicPr>
          <p:cNvPr id="47" name="Obrázek 46">
            <a:extLst>
              <a:ext uri="{FF2B5EF4-FFF2-40B4-BE49-F238E27FC236}">
                <a16:creationId xmlns:a16="http://schemas.microsoft.com/office/drawing/2014/main" id="{9CDC9EAE-4D78-DA13-6190-8B01D047BC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317" y="3729532"/>
            <a:ext cx="173771" cy="194339"/>
          </a:xfrm>
          <a:prstGeom prst="rect">
            <a:avLst/>
          </a:prstGeom>
        </p:spPr>
      </p:pic>
      <p:pic>
        <p:nvPicPr>
          <p:cNvPr id="48" name="Obrázek 47">
            <a:extLst>
              <a:ext uri="{FF2B5EF4-FFF2-40B4-BE49-F238E27FC236}">
                <a16:creationId xmlns:a16="http://schemas.microsoft.com/office/drawing/2014/main" id="{C79ED31E-254C-03A6-16EA-E4F7CB25E5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386" y="2428990"/>
            <a:ext cx="173771" cy="194339"/>
          </a:xfrm>
          <a:prstGeom prst="rect">
            <a:avLst/>
          </a:prstGeom>
        </p:spPr>
      </p:pic>
      <p:pic>
        <p:nvPicPr>
          <p:cNvPr id="49" name="Obrázek 48">
            <a:extLst>
              <a:ext uri="{FF2B5EF4-FFF2-40B4-BE49-F238E27FC236}">
                <a16:creationId xmlns:a16="http://schemas.microsoft.com/office/drawing/2014/main" id="{0C556699-091D-E409-60BB-F2C26D52B5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273" y="3729532"/>
            <a:ext cx="173771" cy="194339"/>
          </a:xfrm>
          <a:prstGeom prst="rect">
            <a:avLst/>
          </a:prstGeom>
        </p:spPr>
      </p:pic>
      <p:pic>
        <p:nvPicPr>
          <p:cNvPr id="50" name="Obrázek 49">
            <a:extLst>
              <a:ext uri="{FF2B5EF4-FFF2-40B4-BE49-F238E27FC236}">
                <a16:creationId xmlns:a16="http://schemas.microsoft.com/office/drawing/2014/main" id="{EB0DAE21-BC58-6A42-71CB-5A9085CEA4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424" y="1119658"/>
            <a:ext cx="173771" cy="194339"/>
          </a:xfrm>
          <a:prstGeom prst="rect">
            <a:avLst/>
          </a:prstGeom>
        </p:spPr>
      </p:pic>
      <p:pic>
        <p:nvPicPr>
          <p:cNvPr id="51" name="Obrázek 50">
            <a:extLst>
              <a:ext uri="{FF2B5EF4-FFF2-40B4-BE49-F238E27FC236}">
                <a16:creationId xmlns:a16="http://schemas.microsoft.com/office/drawing/2014/main" id="{86EF65F9-D2C6-A194-73AC-FDE6573515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423" y="1772154"/>
            <a:ext cx="173771" cy="194339"/>
          </a:xfrm>
          <a:prstGeom prst="rect">
            <a:avLst/>
          </a:prstGeom>
        </p:spPr>
      </p:pic>
      <p:pic>
        <p:nvPicPr>
          <p:cNvPr id="52" name="Obrázek 51">
            <a:extLst>
              <a:ext uri="{FF2B5EF4-FFF2-40B4-BE49-F238E27FC236}">
                <a16:creationId xmlns:a16="http://schemas.microsoft.com/office/drawing/2014/main" id="{65785318-81BF-C540-53EC-B179720EE2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422" y="2424650"/>
            <a:ext cx="173771" cy="194339"/>
          </a:xfrm>
          <a:prstGeom prst="rect">
            <a:avLst/>
          </a:prstGeom>
        </p:spPr>
      </p:pic>
      <p:pic>
        <p:nvPicPr>
          <p:cNvPr id="53" name="Obrázek 52">
            <a:extLst>
              <a:ext uri="{FF2B5EF4-FFF2-40B4-BE49-F238E27FC236}">
                <a16:creationId xmlns:a16="http://schemas.microsoft.com/office/drawing/2014/main" id="{06FBD99A-72D6-B7F6-4F54-EE662E0051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421" y="3077146"/>
            <a:ext cx="173771" cy="194339"/>
          </a:xfrm>
          <a:prstGeom prst="rect">
            <a:avLst/>
          </a:prstGeom>
        </p:spPr>
      </p:pic>
      <p:pic>
        <p:nvPicPr>
          <p:cNvPr id="54" name="Obrázek 53">
            <a:extLst>
              <a:ext uri="{FF2B5EF4-FFF2-40B4-BE49-F238E27FC236}">
                <a16:creationId xmlns:a16="http://schemas.microsoft.com/office/drawing/2014/main" id="{B9CF1BE9-F21C-784F-DEB0-00D6100FDA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420" y="3729642"/>
            <a:ext cx="173771" cy="194339"/>
          </a:xfrm>
          <a:prstGeom prst="rect">
            <a:avLst/>
          </a:prstGeom>
        </p:spPr>
      </p:pic>
      <p:pic>
        <p:nvPicPr>
          <p:cNvPr id="55" name="Obrázek 54">
            <a:extLst>
              <a:ext uri="{FF2B5EF4-FFF2-40B4-BE49-F238E27FC236}">
                <a16:creationId xmlns:a16="http://schemas.microsoft.com/office/drawing/2014/main" id="{BB9347C2-2EDB-221F-F702-0063FA2DFC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419" y="4382138"/>
            <a:ext cx="173771" cy="194339"/>
          </a:xfrm>
          <a:prstGeom prst="rect">
            <a:avLst/>
          </a:prstGeom>
        </p:spPr>
      </p:pic>
      <p:pic>
        <p:nvPicPr>
          <p:cNvPr id="56" name="Obrázek 55" descr="Obsah obrázku Grafika, umění, kresba, symbol&#10;&#10;Popis byl vytvořen automaticky">
            <a:extLst>
              <a:ext uri="{FF2B5EF4-FFF2-40B4-BE49-F238E27FC236}">
                <a16:creationId xmlns:a16="http://schemas.microsoft.com/office/drawing/2014/main" id="{C131D22B-AD20-3F0D-5C8A-1051FE527B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45" y="4295027"/>
            <a:ext cx="361374" cy="361374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C70C3CC4-69DE-175A-43DB-77768342A9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20" y="4667612"/>
            <a:ext cx="237023" cy="26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5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B5F68-8429-8DF7-93BD-7BD3251CB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7D32E7E4-2DBE-3E15-F0C8-31C47D432836}"/>
              </a:ext>
            </a:extLst>
          </p:cNvPr>
          <p:cNvSpPr txBox="1"/>
          <p:nvPr/>
        </p:nvSpPr>
        <p:spPr>
          <a:xfrm>
            <a:off x="228691" y="1110873"/>
            <a:ext cx="744259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B0F0"/>
                </a:solidFill>
                <a:latin typeface="MarkPro-Bold" panose="020B0804020101010102" pitchFamily="34" charset="-18"/>
              </a:rPr>
              <a:t>Svět</a:t>
            </a:r>
          </a:p>
          <a:p>
            <a:endParaRPr lang="cs-CZ" dirty="0">
              <a:solidFill>
                <a:srgbClr val="00B0F0"/>
              </a:solidFill>
              <a:latin typeface="MarkPro-Bold" panose="020B0804020101010102" pitchFamily="34" charset="-18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00B0F0"/>
                </a:solidFill>
                <a:latin typeface="MarkPro-Bold" panose="020B0804020101010102" pitchFamily="34" charset="-18"/>
              </a:rPr>
              <a:t>100</a:t>
            </a: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 zemí (koncept vznikl v roce 1996 jako evropský projekt)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00B0F0"/>
                </a:solidFill>
                <a:latin typeface="MarkPro-Bold" panose="020B0804020101010102" pitchFamily="34" charset="-18"/>
              </a:rPr>
              <a:t>24 000 </a:t>
            </a: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akreditovaných vzdělávacích a certifikačních středisek</a:t>
            </a:r>
            <a:endParaRPr lang="cs-CZ" dirty="0">
              <a:solidFill>
                <a:srgbClr val="00B0F0"/>
              </a:solidFill>
              <a:latin typeface="MarkPro-Bold" panose="020B0804020101010102" pitchFamily="34" charset="-18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00B0F0"/>
                </a:solidFill>
                <a:latin typeface="MarkPro-Bold" panose="020B0804020101010102" pitchFamily="34" charset="-18"/>
              </a:rPr>
              <a:t>19 000 000 </a:t>
            </a: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absolventů certifikačních zkoušek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dirty="0">
              <a:solidFill>
                <a:srgbClr val="00B0F0"/>
              </a:solidFill>
              <a:latin typeface="MarkPro-Bold" panose="020B0804020101010102" pitchFamily="34" charset="-18"/>
            </a:endParaRPr>
          </a:p>
          <a:p>
            <a:r>
              <a:rPr lang="cs-CZ" dirty="0">
                <a:solidFill>
                  <a:srgbClr val="00B0F0"/>
                </a:solidFill>
                <a:latin typeface="MarkPro-Bold" panose="020B0804020101010102" pitchFamily="34" charset="-18"/>
              </a:rPr>
              <a:t>Česká republika</a:t>
            </a:r>
          </a:p>
          <a:p>
            <a:endParaRPr lang="cs-CZ" dirty="0">
              <a:solidFill>
                <a:srgbClr val="00B0F0"/>
              </a:solidFill>
              <a:latin typeface="MarkPro-Bold" panose="020B0804020101010102" pitchFamily="34" charset="-18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00B0F0"/>
                </a:solidFill>
                <a:latin typeface="MarkPro-Bold" panose="020B0804020101010102" pitchFamily="34" charset="-18"/>
              </a:rPr>
              <a:t>100 </a:t>
            </a: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akreditovaných vzdělávacích a certifikačních středisek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00B0F0"/>
                </a:solidFill>
                <a:latin typeface="MarkPro-Bold" panose="020B0804020101010102" pitchFamily="34" charset="-18"/>
              </a:rPr>
              <a:t>160 </a:t>
            </a: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akreditovaných testovacích místností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00B0F0"/>
                </a:solidFill>
                <a:latin typeface="MarkPro-Bold" panose="020B0804020101010102" pitchFamily="34" charset="-18"/>
              </a:rPr>
              <a:t>400 </a:t>
            </a: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akreditovaných odborně vyškolených testerů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00B0F0"/>
                </a:solidFill>
                <a:latin typeface="MarkPro-Bold" panose="020B0804020101010102" pitchFamily="34" charset="-18"/>
              </a:rPr>
              <a:t>540 000 </a:t>
            </a: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certifikačních zkoušek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00B0F0"/>
                </a:solidFill>
                <a:latin typeface="MarkPro-Bold" panose="020B0804020101010102" pitchFamily="34" charset="-18"/>
              </a:rPr>
              <a:t>100 000 </a:t>
            </a: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absolventů certifikačních zkoušek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5AA59A9-E6BB-864C-57D1-2C96B8D224B1}"/>
              </a:ext>
            </a:extLst>
          </p:cNvPr>
          <p:cNvSpPr txBox="1"/>
          <p:nvPr/>
        </p:nvSpPr>
        <p:spPr>
          <a:xfrm>
            <a:off x="1259632" y="260648"/>
            <a:ext cx="5293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MarkPro-Bold" panose="020B0804020101010102" pitchFamily="34" charset="-18"/>
              </a:rPr>
              <a:t>Mezinárodní koncept ECDL (ICDL)</a:t>
            </a:r>
          </a:p>
        </p:txBody>
      </p:sp>
      <p:pic>
        <p:nvPicPr>
          <p:cNvPr id="11" name="Obrázek 10" descr="Obsah obrázku mapa, Svět&#10;&#10;Obsah generovaný pomocí AI může být nesprávný.">
            <a:extLst>
              <a:ext uri="{FF2B5EF4-FFF2-40B4-BE49-F238E27FC236}">
                <a16:creationId xmlns:a16="http://schemas.microsoft.com/office/drawing/2014/main" id="{ADB4ED5F-C884-4F5E-DABB-29310ACC84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178" y="1128454"/>
            <a:ext cx="2953847" cy="1838946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3" name="Obrázek 12" descr="Obsah obrázku voda, design&#10;&#10;Obsah generovaný pomocí AI může být nesprávný.">
            <a:extLst>
              <a:ext uri="{FF2B5EF4-FFF2-40B4-BE49-F238E27FC236}">
                <a16:creationId xmlns:a16="http://schemas.microsoft.com/office/drawing/2014/main" id="{81F43CFC-5F71-CABE-54D1-7F38756B648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178" y="2970720"/>
            <a:ext cx="2953847" cy="1967095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E74DF94C-278C-17AB-3A67-C105C5D5ABDD}"/>
              </a:ext>
            </a:extLst>
          </p:cNvPr>
          <p:cNvSpPr txBox="1"/>
          <p:nvPr/>
        </p:nvSpPr>
        <p:spPr>
          <a:xfrm>
            <a:off x="885870" y="5192752"/>
            <a:ext cx="7372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latin typeface="MarkPro-Bold" panose="020B0804020101010102" pitchFamily="34" charset="-18"/>
              </a:rPr>
              <a:t>Standardně jsou národní autoritou (ČSKI) akreditovány školy (vzdělávací organizace), kdy každá škola musí splnit mezinárodně stanovené technické, personální, procesní a licenční podmínky</a:t>
            </a:r>
          </a:p>
        </p:txBody>
      </p:sp>
    </p:spTree>
    <p:extLst>
      <p:ext uri="{BB962C8B-B14F-4D97-AF65-F5344CB8AC3E}">
        <p14:creationId xmlns:p14="http://schemas.microsoft.com/office/powerpoint/2010/main" val="51913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88138-472B-119E-2728-4B83D713D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51FCFB6B-381B-EA7B-933A-6D85FC3DF30C}"/>
              </a:ext>
            </a:extLst>
          </p:cNvPr>
          <p:cNvSpPr txBox="1"/>
          <p:nvPr/>
        </p:nvSpPr>
        <p:spPr>
          <a:xfrm>
            <a:off x="228692" y="1110873"/>
            <a:ext cx="783825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Držitelem licence vzdělávacího a certifikačního střediska je </a:t>
            </a:r>
            <a:r>
              <a:rPr lang="cs-CZ" dirty="0">
                <a:solidFill>
                  <a:srgbClr val="00B0F0"/>
                </a:solidFill>
                <a:latin typeface="MarkPro-Bold" panose="020B0804020101010102" pitchFamily="34" charset="-18"/>
              </a:rPr>
              <a:t>MĚSTO Otrokovice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Městem zřizované </a:t>
            </a:r>
            <a:r>
              <a:rPr lang="cs-CZ" dirty="0">
                <a:solidFill>
                  <a:srgbClr val="00B0F0"/>
                </a:solidFill>
                <a:latin typeface="MarkPro-Bold" panose="020B0804020101010102" pitchFamily="34" charset="-18"/>
              </a:rPr>
              <a:t>ŠKOLY</a:t>
            </a: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 disponují potřebným technickým a programovým vybavením a cíleně vyškolenými učiteli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dirty="0">
              <a:solidFill>
                <a:srgbClr val="00B0F0"/>
              </a:solidFill>
              <a:latin typeface="MarkPro" panose="020B0504020101010102" pitchFamily="34" charset="-18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00B0F0"/>
                </a:solidFill>
                <a:latin typeface="MarkPro-Bold" panose="020B0804020101010102" pitchFamily="34" charset="-18"/>
              </a:rPr>
              <a:t>ZŠ TGM </a:t>
            </a: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(2 akreditovaní učitelé, 1 učebna, 5 modulů)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00B0F0"/>
                </a:solidFill>
                <a:latin typeface="MarkPro-Bold" panose="020B0804020101010102" pitchFamily="34" charset="-18"/>
              </a:rPr>
              <a:t>ZŠ Mánesova </a:t>
            </a: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(2 akreditovaní učitelé, 1 učebna, 6 modulů)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00B0F0"/>
                </a:solidFill>
                <a:latin typeface="MarkPro-Bold" panose="020B0804020101010102" pitchFamily="34" charset="-18"/>
              </a:rPr>
              <a:t>ZŠ Trávníky </a:t>
            </a: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(4 akreditovaní učitelé, 1 učebna, 8 modulů)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dirty="0">
              <a:solidFill>
                <a:srgbClr val="00B0F0"/>
              </a:solidFill>
              <a:latin typeface="MarkPro" panose="020B0504020101010102" pitchFamily="34" charset="-18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Každá škola nabízí certifikační zkoušky z takových oblastí, pro které má vhodné </a:t>
            </a:r>
            <a:r>
              <a:rPr lang="cs-CZ" dirty="0">
                <a:solidFill>
                  <a:srgbClr val="00B0F0"/>
                </a:solidFill>
                <a:latin typeface="MarkPro-Bold" panose="020B0804020101010102" pitchFamily="34" charset="-18"/>
              </a:rPr>
              <a:t>vybavení a cíleně vyškolené učitele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Všechny školy si (mimo jiné) vybraly moduly </a:t>
            </a:r>
            <a:r>
              <a:rPr lang="cs-CZ" dirty="0">
                <a:solidFill>
                  <a:srgbClr val="00B0F0"/>
                </a:solidFill>
                <a:latin typeface="MarkPro-Bold" panose="020B0804020101010102" pitchFamily="34" charset="-18"/>
              </a:rPr>
              <a:t>Kybernetická bezpečnost </a:t>
            </a: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a </a:t>
            </a:r>
            <a:r>
              <a:rPr lang="cs-CZ" dirty="0">
                <a:solidFill>
                  <a:srgbClr val="00B0F0"/>
                </a:solidFill>
                <a:latin typeface="MarkPro-Bold" panose="020B0804020101010102" pitchFamily="34" charset="-18"/>
              </a:rPr>
              <a:t>Vyhledávání, vyhodnocování a zpracování informací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Žáci jedné školy mohou </a:t>
            </a:r>
            <a:r>
              <a:rPr lang="cs-CZ" dirty="0">
                <a:solidFill>
                  <a:srgbClr val="00B0F0"/>
                </a:solidFill>
                <a:latin typeface="MarkPro-Bold" panose="020B0804020101010102" pitchFamily="34" charset="-18"/>
              </a:rPr>
              <a:t>využívat vybavení ostatních škol </a:t>
            </a: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a školy mohou </a:t>
            </a:r>
            <a:r>
              <a:rPr lang="cs-CZ" dirty="0">
                <a:solidFill>
                  <a:srgbClr val="00B0F0"/>
                </a:solidFill>
                <a:latin typeface="MarkPro-Bold" panose="020B0804020101010102" pitchFamily="34" charset="-18"/>
              </a:rPr>
              <a:t>sdílet vyškolené učitele</a:t>
            </a: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, kteří jsou specializováni na různé oblasti digitálních dovedností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dirty="0">
              <a:solidFill>
                <a:srgbClr val="00B0F0"/>
              </a:solidFill>
              <a:latin typeface="MarkPro" panose="020B0504020101010102" pitchFamily="34" charset="-18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Model městského střediska ECDL je významně </a:t>
            </a:r>
            <a:r>
              <a:rPr lang="cs-CZ" dirty="0">
                <a:solidFill>
                  <a:srgbClr val="00B0F0"/>
                </a:solidFill>
                <a:latin typeface="MarkPro-Bold" panose="020B0804020101010102" pitchFamily="34" charset="-18"/>
              </a:rPr>
              <a:t>úspornější, praktičtější a efektivnější </a:t>
            </a: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než standardní model akreditace škol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B9225183-7D5D-2690-E6C2-7FC41C7842DA}"/>
              </a:ext>
            </a:extLst>
          </p:cNvPr>
          <p:cNvSpPr txBox="1"/>
          <p:nvPr/>
        </p:nvSpPr>
        <p:spPr>
          <a:xfrm>
            <a:off x="1259632" y="260648"/>
            <a:ext cx="5172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MarkPro-Bold" panose="020B0804020101010102" pitchFamily="34" charset="-18"/>
              </a:rPr>
              <a:t>Model městského střediska ECDL</a:t>
            </a:r>
          </a:p>
        </p:txBody>
      </p:sp>
      <p:pic>
        <p:nvPicPr>
          <p:cNvPr id="1026" name="Picture 2" descr="ZŠ TGM Otrokovice">
            <a:extLst>
              <a:ext uri="{FF2B5EF4-FFF2-40B4-BE49-F238E27FC236}">
                <a16:creationId xmlns:a16="http://schemas.microsoft.com/office/drawing/2014/main" id="{3E5C7B2C-BD5C-8F5F-E061-4F5571D38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993" y="1173751"/>
            <a:ext cx="816966" cy="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Š Trávníky Otrokovice">
            <a:extLst>
              <a:ext uri="{FF2B5EF4-FFF2-40B4-BE49-F238E27FC236}">
                <a16:creationId xmlns:a16="http://schemas.microsoft.com/office/drawing/2014/main" id="{DD854224-F3A3-0E72-A036-E1D06E9D4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993" y="3046133"/>
            <a:ext cx="826881" cy="82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ACDBD29E-E99B-7857-B1AC-708C758757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9084379"/>
              </p:ext>
            </p:extLst>
          </p:nvPr>
        </p:nvGraphicFramePr>
        <p:xfrm>
          <a:off x="7990230" y="2168556"/>
          <a:ext cx="1136186" cy="762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PHOTO-PAINT SE" r:id="rId5" imgW="1588764" imgH="1067411" progId="CorelPHOTOPAINTSE.Image.20">
                  <p:embed/>
                </p:oleObj>
              </mc:Choice>
              <mc:Fallback>
                <p:oleObj name="PHOTO-PAINT SE" r:id="rId5" imgW="1588764" imgH="1067411" progId="CorelPHOTOPAINTSE.Image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90230" y="2168556"/>
                        <a:ext cx="1136186" cy="7627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510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4507F-5993-1753-FF82-288BD0ED3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14513EB4-4B91-13C5-6586-DB4C5EA015FD}"/>
              </a:ext>
            </a:extLst>
          </p:cNvPr>
          <p:cNvSpPr txBox="1"/>
          <p:nvPr/>
        </p:nvSpPr>
        <p:spPr>
          <a:xfrm>
            <a:off x="228691" y="1110873"/>
            <a:ext cx="861197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Každá škola může mít </a:t>
            </a:r>
            <a:r>
              <a:rPr lang="cs-CZ" dirty="0">
                <a:solidFill>
                  <a:srgbClr val="00B0F0"/>
                </a:solidFill>
                <a:latin typeface="MarkPro-Bold" panose="020B0804020101010102" pitchFamily="34" charset="-18"/>
              </a:rPr>
              <a:t>libovolný počet </a:t>
            </a: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vyškolených učitelů (akreditovaných testerů)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Každý učitel si může vybrat takovou oblast (oblasti) digitálních dovedností, ke kterým má </a:t>
            </a:r>
            <a:r>
              <a:rPr lang="cs-CZ" dirty="0">
                <a:solidFill>
                  <a:srgbClr val="00B0F0"/>
                </a:solidFill>
                <a:latin typeface="MarkPro-Bold" panose="020B0804020101010102" pitchFamily="34" charset="-18"/>
              </a:rPr>
              <a:t>profesní nebo osobní předpoklady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Každý učitel si může vybrat, jakou roli v procesu certifikace bude hrát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Škola může zapojit také další učitele, kteří mohou pouze vypomáhat s organizací nebo administrativou certifikačních zkoušek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dirty="0">
              <a:solidFill>
                <a:srgbClr val="00B0F0"/>
              </a:solidFill>
              <a:latin typeface="MarkPro" panose="020B0504020101010102" pitchFamily="34" charset="-18"/>
            </a:endParaRPr>
          </a:p>
          <a:p>
            <a:r>
              <a:rPr lang="cs-CZ" dirty="0">
                <a:solidFill>
                  <a:srgbClr val="00B0F0"/>
                </a:solidFill>
                <a:latin typeface="MarkPro-Bold" panose="020B0804020101010102" pitchFamily="34" charset="-18"/>
              </a:rPr>
              <a:t>Odborná příprava učitelů mimo jiné zahrnuje</a:t>
            </a:r>
          </a:p>
          <a:p>
            <a:endParaRPr lang="cs-CZ" dirty="0">
              <a:solidFill>
                <a:srgbClr val="00B0F0"/>
              </a:solidFill>
              <a:latin typeface="MarkPro" panose="020B0504020101010102" pitchFamily="34" charset="-18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Informace o </a:t>
            </a:r>
            <a:r>
              <a:rPr lang="cs-CZ" dirty="0">
                <a:solidFill>
                  <a:srgbClr val="00B0F0"/>
                </a:solidFill>
                <a:latin typeface="MarkPro-Bold" panose="020B0804020101010102" pitchFamily="34" charset="-18"/>
              </a:rPr>
              <a:t>vzdělávacích a certifikačních standardech</a:t>
            </a: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 v oblasti digitálních dovedností (včetně korelace s novými RVP)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Pochopení </a:t>
            </a:r>
            <a:r>
              <a:rPr lang="cs-CZ" dirty="0">
                <a:solidFill>
                  <a:srgbClr val="00B0F0"/>
                </a:solidFill>
                <a:latin typeface="MarkPro-Bold" panose="020B0804020101010102" pitchFamily="34" charset="-18"/>
              </a:rPr>
              <a:t>procesů vzdělávaní a certifikace </a:t>
            </a: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(včetně ekonomiky)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00B0F0"/>
                </a:solidFill>
                <a:latin typeface="MarkPro-Bold" panose="020B0804020101010102" pitchFamily="34" charset="-18"/>
              </a:rPr>
              <a:t>Vzdělávaní v oblasti AI </a:t>
            </a: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(nástrojů založených na velkých jazykových modelech, které se využívají v rámci vybraných ECDL zkoušek)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Výuku </a:t>
            </a:r>
            <a:r>
              <a:rPr lang="cs-CZ" dirty="0">
                <a:solidFill>
                  <a:srgbClr val="00B0F0"/>
                </a:solidFill>
                <a:latin typeface="MarkPro-Bold" panose="020B0804020101010102" pitchFamily="34" charset="-18"/>
              </a:rPr>
              <a:t>standardizované metodiky hodnocení </a:t>
            </a: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výsledků praktických úkolů (využitelnou i v jiných vzdělávacích oblastech)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Složení </a:t>
            </a:r>
            <a:r>
              <a:rPr lang="cs-CZ" dirty="0">
                <a:solidFill>
                  <a:srgbClr val="00B0F0"/>
                </a:solidFill>
                <a:latin typeface="MarkPro-Bold" panose="020B0804020101010102" pitchFamily="34" charset="-18"/>
              </a:rPr>
              <a:t>vybraných ECDL zkoušek </a:t>
            </a: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(za ztížených podmínek)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11A64BD-109D-061D-DFA0-B679C15E84FB}"/>
              </a:ext>
            </a:extLst>
          </p:cNvPr>
          <p:cNvSpPr txBox="1"/>
          <p:nvPr/>
        </p:nvSpPr>
        <p:spPr>
          <a:xfrm>
            <a:off x="1259632" y="260648"/>
            <a:ext cx="4573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MarkPro-Bold" panose="020B0804020101010102" pitchFamily="34" charset="-18"/>
              </a:rPr>
              <a:t>Odborná příprava učitelů škol</a:t>
            </a:r>
          </a:p>
        </p:txBody>
      </p:sp>
    </p:spTree>
    <p:extLst>
      <p:ext uri="{BB962C8B-B14F-4D97-AF65-F5344CB8AC3E}">
        <p14:creationId xmlns:p14="http://schemas.microsoft.com/office/powerpoint/2010/main" val="284852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02778-115E-D150-EC08-EAF7E941C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53CCD65F-C285-9FA4-49F6-306C39D23D63}"/>
              </a:ext>
            </a:extLst>
          </p:cNvPr>
          <p:cNvSpPr txBox="1"/>
          <p:nvPr/>
        </p:nvSpPr>
        <p:spPr>
          <a:xfrm>
            <a:off x="228691" y="1110873"/>
            <a:ext cx="861197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Vzdělávání žáků škol podle </a:t>
            </a:r>
            <a:r>
              <a:rPr lang="cs-CZ" dirty="0">
                <a:solidFill>
                  <a:srgbClr val="00B0F0"/>
                </a:solidFill>
                <a:latin typeface="MarkPro-Bold" panose="020B0804020101010102" pitchFamily="34" charset="-18"/>
              </a:rPr>
              <a:t>mezinárodních standardů </a:t>
            </a: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digitálních dovedností (nejen podle kontroverzních nových RVP)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Důraz na potřebné </a:t>
            </a:r>
            <a:r>
              <a:rPr lang="cs-CZ" dirty="0">
                <a:solidFill>
                  <a:srgbClr val="00B0F0"/>
                </a:solidFill>
                <a:latin typeface="MarkPro-Bold" panose="020B0804020101010102" pitchFamily="34" charset="-18"/>
              </a:rPr>
              <a:t>praktické uživatelské digitální dovednosti </a:t>
            </a: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(nejen na profesně orientované digitální dovednosti podle nových RVP)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00B0F0"/>
                </a:solidFill>
                <a:latin typeface="MarkPro-Bold" panose="020B0804020101010102" pitchFamily="34" charset="-18"/>
              </a:rPr>
              <a:t>Vyrovnání úrovně </a:t>
            </a: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uživatelských digitálních dovedností absolventů všech zřizovaných škol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00B0F0"/>
                </a:solidFill>
                <a:latin typeface="MarkPro-Bold" panose="020B0804020101010102" pitchFamily="34" charset="-18"/>
              </a:rPr>
              <a:t>Objektivní informace </a:t>
            </a: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o úrovni digitálních dovedností žáků zřizovaných škol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00B0F0"/>
                </a:solidFill>
                <a:latin typeface="MarkPro-Bold" panose="020B0804020101010102" pitchFamily="34" charset="-18"/>
              </a:rPr>
              <a:t>Zvýšení motivace </a:t>
            </a: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učitelů, žáků, ale i občanů města k vlastnímu vzdělávání v oblasti uživatelských digitálních dovedností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Možnost získat některý z mezinárodně platných ECDL certifikátů, které usnadňují komunikaci se </a:t>
            </a:r>
            <a:r>
              <a:rPr lang="cs-CZ" dirty="0">
                <a:solidFill>
                  <a:srgbClr val="00B0F0"/>
                </a:solidFill>
                <a:latin typeface="MarkPro-Bold" panose="020B0804020101010102" pitchFamily="34" charset="-18"/>
              </a:rPr>
              <a:t>zaměstnavateli na trhu práce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dirty="0">
              <a:solidFill>
                <a:srgbClr val="00B0F0"/>
              </a:solidFill>
              <a:latin typeface="MarkPro" panose="020B0504020101010102" pitchFamily="34" charset="-18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00B0F0"/>
                </a:solidFill>
                <a:latin typeface="MarkPro-Bold" panose="020B0804020101010102" pitchFamily="34" charset="-18"/>
              </a:rPr>
              <a:t>Zvýšení zájmu </a:t>
            </a: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rodičů/žáků o základní školy města Otrokovice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Plná kontrola města Otrokovice nad </a:t>
            </a:r>
            <a:r>
              <a:rPr lang="cs-CZ" dirty="0">
                <a:solidFill>
                  <a:srgbClr val="00B0F0"/>
                </a:solidFill>
                <a:latin typeface="MarkPro-Bold" panose="020B0804020101010102" pitchFamily="34" charset="-18"/>
              </a:rPr>
              <a:t>kvalitou vzdělávacího procesu </a:t>
            </a: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v oblasti digitálních dovedností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Město může </a:t>
            </a:r>
            <a:r>
              <a:rPr lang="cs-CZ" dirty="0">
                <a:solidFill>
                  <a:srgbClr val="00B0F0"/>
                </a:solidFill>
                <a:latin typeface="MarkPro-Bold" panose="020B0804020101010102" pitchFamily="34" charset="-18"/>
              </a:rPr>
              <a:t>cíleně podporovat </a:t>
            </a: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znevýhodněné skupiny osob nebo problematické vzdělávací oblasti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00B0F0"/>
                </a:solidFill>
                <a:latin typeface="MarkPro" panose="020B0504020101010102" pitchFamily="34" charset="-18"/>
              </a:rPr>
              <a:t>Rozšíření nabídky služeb </a:t>
            </a:r>
            <a:r>
              <a:rPr lang="cs-CZ" dirty="0">
                <a:solidFill>
                  <a:srgbClr val="00B0F0"/>
                </a:solidFill>
                <a:latin typeface="MarkPro-Bold" panose="020B0804020101010102" pitchFamily="34" charset="-18"/>
              </a:rPr>
              <a:t>občanům města Otrokovice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0B8CD5F8-B9B2-4F89-359C-6343384119C4}"/>
              </a:ext>
            </a:extLst>
          </p:cNvPr>
          <p:cNvSpPr txBox="1"/>
          <p:nvPr/>
        </p:nvSpPr>
        <p:spPr>
          <a:xfrm>
            <a:off x="1259632" y="260648"/>
            <a:ext cx="5806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MarkPro-Bold" panose="020B0804020101010102" pitchFamily="34" charset="-18"/>
              </a:rPr>
              <a:t>Přínosy a synergické efekty pro město</a:t>
            </a:r>
          </a:p>
        </p:txBody>
      </p:sp>
    </p:spTree>
    <p:extLst>
      <p:ext uri="{BB962C8B-B14F-4D97-AF65-F5344CB8AC3E}">
        <p14:creationId xmlns:p14="http://schemas.microsoft.com/office/powerpoint/2010/main" val="208860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25" y="932330"/>
            <a:ext cx="6994113" cy="502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18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02778-115E-D150-EC08-EAF7E941C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53CCD65F-C285-9FA4-49F6-306C39D23D63}"/>
              </a:ext>
            </a:extLst>
          </p:cNvPr>
          <p:cNvSpPr txBox="1"/>
          <p:nvPr/>
        </p:nvSpPr>
        <p:spPr>
          <a:xfrm>
            <a:off x="591670" y="1101908"/>
            <a:ext cx="8311747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dirty="0" smtClean="0">
              <a:solidFill>
                <a:srgbClr val="00B0F0"/>
              </a:solidFill>
              <a:latin typeface="MarkPro-Bold" panose="020B0804020101010102" pitchFamily="34" charset="-18"/>
            </a:endParaRPr>
          </a:p>
          <a:p>
            <a:pPr algn="ctr"/>
            <a:endParaRPr lang="cs-CZ" dirty="0">
              <a:solidFill>
                <a:srgbClr val="00B0F0"/>
              </a:solidFill>
              <a:latin typeface="MarkPro-Bold" panose="020B0804020101010102" pitchFamily="34" charset="-18"/>
            </a:endParaRPr>
          </a:p>
          <a:p>
            <a:pPr algn="ctr"/>
            <a:endParaRPr lang="cs-CZ" dirty="0" smtClean="0">
              <a:solidFill>
                <a:srgbClr val="00B0F0"/>
              </a:solidFill>
              <a:latin typeface="MarkPro-Bold" panose="020B0804020101010102" pitchFamily="34" charset="-18"/>
            </a:endParaRPr>
          </a:p>
          <a:p>
            <a:pPr algn="ctr"/>
            <a:endParaRPr lang="cs-CZ" dirty="0">
              <a:solidFill>
                <a:srgbClr val="00B0F0"/>
              </a:solidFill>
              <a:latin typeface="MarkPro-Bold" panose="020B0804020101010102" pitchFamily="34" charset="-18"/>
            </a:endParaRPr>
          </a:p>
          <a:p>
            <a:pPr algn="ctr"/>
            <a:endParaRPr lang="cs-CZ" dirty="0" smtClean="0">
              <a:solidFill>
                <a:srgbClr val="00B0F0"/>
              </a:solidFill>
              <a:latin typeface="MarkPro-Bold" panose="020B0804020101010102" pitchFamily="34" charset="-18"/>
            </a:endParaRPr>
          </a:p>
          <a:p>
            <a:pPr algn="ctr"/>
            <a:endParaRPr lang="cs-CZ" sz="2800" dirty="0">
              <a:solidFill>
                <a:srgbClr val="00B0F0"/>
              </a:solidFill>
              <a:latin typeface="MarkPro-Bold" panose="020B0804020101010102" pitchFamily="34" charset="-18"/>
            </a:endParaRPr>
          </a:p>
          <a:p>
            <a:pPr algn="ctr"/>
            <a:r>
              <a:rPr lang="cs-CZ" sz="2800" dirty="0" smtClean="0">
                <a:solidFill>
                  <a:srgbClr val="00B0F0"/>
                </a:solidFill>
                <a:latin typeface="MarkPro-Bold" panose="020B0804020101010102" pitchFamily="34" charset="-18"/>
              </a:rPr>
              <a:t>DĚKUJI ZA POZORNOST</a:t>
            </a:r>
          </a:p>
          <a:p>
            <a:pPr algn="ctr"/>
            <a:endParaRPr lang="cs-CZ" dirty="0" smtClean="0">
              <a:solidFill>
                <a:srgbClr val="00B0F0"/>
              </a:solidFill>
              <a:latin typeface="MarkPro-Bold" panose="020B0804020101010102" pitchFamily="34" charset="-18"/>
            </a:endParaRPr>
          </a:p>
          <a:p>
            <a:pPr algn="ctr"/>
            <a:r>
              <a:rPr lang="cs-CZ" dirty="0" smtClean="0">
                <a:solidFill>
                  <a:srgbClr val="00B0F0"/>
                </a:solidFill>
                <a:latin typeface="MarkPro-Bold" panose="020B0804020101010102" pitchFamily="34" charset="-18"/>
              </a:rPr>
              <a:t>Mgr. Bc. Barbora </a:t>
            </a:r>
            <a:r>
              <a:rPr lang="cs-CZ" dirty="0" err="1" smtClean="0">
                <a:solidFill>
                  <a:srgbClr val="00B0F0"/>
                </a:solidFill>
                <a:latin typeface="MarkPro-Bold" panose="020B0804020101010102" pitchFamily="34" charset="-18"/>
              </a:rPr>
              <a:t>Galatík</a:t>
            </a:r>
            <a:r>
              <a:rPr lang="cs-CZ" dirty="0" smtClean="0">
                <a:solidFill>
                  <a:srgbClr val="00B0F0"/>
                </a:solidFill>
                <a:latin typeface="MarkPro-Bold" panose="020B0804020101010102" pitchFamily="34" charset="-18"/>
              </a:rPr>
              <a:t> Šopíková, MBA</a:t>
            </a:r>
          </a:p>
          <a:p>
            <a:pPr algn="ctr"/>
            <a:endParaRPr lang="cs-CZ" dirty="0" smtClean="0">
              <a:solidFill>
                <a:srgbClr val="00B0F0"/>
              </a:solidFill>
              <a:latin typeface="MarkPro-Bold" panose="020B0804020101010102" pitchFamily="34" charset="-18"/>
            </a:endParaRPr>
          </a:p>
          <a:p>
            <a:pPr algn="ctr"/>
            <a:r>
              <a:rPr lang="cs-CZ" dirty="0" smtClean="0">
                <a:solidFill>
                  <a:srgbClr val="00B0F0"/>
                </a:solidFill>
                <a:latin typeface="MarkPro-Bold" panose="020B0804020101010102" pitchFamily="34" charset="-18"/>
              </a:rPr>
              <a:t>Mob. 733 714 780</a:t>
            </a:r>
          </a:p>
          <a:p>
            <a:pPr algn="ctr"/>
            <a:endParaRPr lang="cs-CZ" dirty="0" smtClean="0">
              <a:solidFill>
                <a:srgbClr val="00B0F0"/>
              </a:solidFill>
              <a:latin typeface="MarkPro-Bold" panose="020B0804020101010102" pitchFamily="34" charset="-18"/>
            </a:endParaRPr>
          </a:p>
          <a:p>
            <a:pPr algn="ctr"/>
            <a:r>
              <a:rPr lang="cs-CZ" dirty="0" smtClean="0">
                <a:solidFill>
                  <a:srgbClr val="00B0F0"/>
                </a:solidFill>
                <a:latin typeface="MarkPro-Bold" panose="020B0804020101010102" pitchFamily="34" charset="-18"/>
              </a:rPr>
              <a:t>E mail sopikova@muotrokovice.cz</a:t>
            </a:r>
            <a:endParaRPr lang="cs-CZ" dirty="0">
              <a:solidFill>
                <a:srgbClr val="00B0F0"/>
              </a:solidFill>
              <a:latin typeface="MarkPro-Bold" panose="020B0804020101010102" pitchFamily="34" charset="-18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0B8CD5F8-B9B2-4F89-359C-6343384119C4}"/>
              </a:ext>
            </a:extLst>
          </p:cNvPr>
          <p:cNvSpPr txBox="1"/>
          <p:nvPr/>
        </p:nvSpPr>
        <p:spPr>
          <a:xfrm>
            <a:off x="1259632" y="260648"/>
            <a:ext cx="5806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MarkPro-Bold" panose="020B0804020101010102" pitchFamily="34" charset="-18"/>
              </a:rPr>
              <a:t>Přínosy a synergické efekty pro město</a:t>
            </a:r>
          </a:p>
        </p:txBody>
      </p:sp>
    </p:spTree>
    <p:extLst>
      <p:ext uri="{BB962C8B-B14F-4D97-AF65-F5344CB8AC3E}">
        <p14:creationId xmlns:p14="http://schemas.microsoft.com/office/powerpoint/2010/main" val="214615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20E7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613</Words>
  <Application>Microsoft Office PowerPoint</Application>
  <PresentationFormat>Předvádění na obrazovce (4:3)</PresentationFormat>
  <Paragraphs>76</Paragraphs>
  <Slides>8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8</vt:i4>
      </vt:variant>
    </vt:vector>
  </HeadingPairs>
  <TitlesOfParts>
    <vt:vector size="17" baseType="lpstr">
      <vt:lpstr>Arial</vt:lpstr>
      <vt:lpstr>Calibri</vt:lpstr>
      <vt:lpstr>Wingdings</vt:lpstr>
      <vt:lpstr>Verdana</vt:lpstr>
      <vt:lpstr>MarkPro-Bold</vt:lpstr>
      <vt:lpstr>MarkPro</vt:lpstr>
      <vt:lpstr>Motiv sady Office</vt:lpstr>
      <vt:lpstr>PHOTO-PAINT SE</vt:lpstr>
      <vt:lpstr>CorelDRAW SE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Galatík Šopíková Barbora</dc:creator>
  <cp:lastModifiedBy>Šopíková Barbora</cp:lastModifiedBy>
  <cp:revision>66</cp:revision>
  <dcterms:modified xsi:type="dcterms:W3CDTF">2025-10-06T12:17:26Z</dcterms:modified>
</cp:coreProperties>
</file>