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76" r:id="rId5"/>
    <p:sldMasterId id="2147483662" r:id="rId6"/>
  </p:sldMasterIdLst>
  <p:sldIdLst>
    <p:sldId id="269" r:id="rId7"/>
    <p:sldId id="358" r:id="rId8"/>
    <p:sldId id="273" r:id="rId9"/>
    <p:sldId id="359" r:id="rId10"/>
    <p:sldId id="336" r:id="rId11"/>
    <p:sldId id="360" r:id="rId12"/>
    <p:sldId id="357" r:id="rId13"/>
    <p:sldId id="361" r:id="rId14"/>
    <p:sldId id="325" r:id="rId15"/>
    <p:sldId id="356" r:id="rId16"/>
    <p:sldId id="321" r:id="rId17"/>
    <p:sldId id="324" r:id="rId18"/>
    <p:sldId id="326" r:id="rId19"/>
    <p:sldId id="363" r:id="rId20"/>
    <p:sldId id="364" r:id="rId21"/>
    <p:sldId id="362" r:id="rId22"/>
    <p:sldId id="365" r:id="rId23"/>
    <p:sldId id="309" r:id="rId24"/>
    <p:sldId id="290" r:id="rId25"/>
    <p:sldId id="327" r:id="rId26"/>
    <p:sldId id="328" r:id="rId27"/>
    <p:sldId id="355" r:id="rId28"/>
    <p:sldId id="329" r:id="rId29"/>
    <p:sldId id="330" r:id="rId30"/>
    <p:sldId id="332" r:id="rId31"/>
    <p:sldId id="331" r:id="rId32"/>
    <p:sldId id="354" r:id="rId33"/>
    <p:sldId id="351" r:id="rId34"/>
    <p:sldId id="334" r:id="rId35"/>
    <p:sldId id="323" r:id="rId36"/>
    <p:sldId id="335" r:id="rId37"/>
    <p:sldId id="307" r:id="rId38"/>
    <p:sldId id="333" r:id="rId39"/>
    <p:sldId id="366" r:id="rId40"/>
    <p:sldId id="322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81"/>
    <a:srgbClr val="B5EAE0"/>
    <a:srgbClr val="D9FFFA"/>
    <a:srgbClr val="B8FFF1"/>
    <a:srgbClr val="B3FFF0"/>
    <a:srgbClr val="89F7E2"/>
    <a:srgbClr val="9AE8F4"/>
    <a:srgbClr val="00659B"/>
    <a:srgbClr val="BDE7FF"/>
    <a:srgbClr val="FDE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presProps" Target="pres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41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_Zaloha_Petr%2017-2-2020\Petr\Vyuka\GK\&#381;&#271;&#225;r%20nad%20S&#225;zavou\Zdar_prognoza_202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etr\Konference%20a%20p&#345;&#237;sp&#283;vky\Novinov&#233;%20&#269;l&#225;nky\Po&#269;et%20narozen&#253;ch\Narozeni-C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2.8978790913553664E-2"/>
          <c:y val="0.1348355485860766"/>
          <c:w val="0.95755319432002628"/>
          <c:h val="0.69623141820538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1C7-4401-905E-A72EA74259B0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14-4921-8343-D89886C95A30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14-4921-8343-D89886C95A30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14-4921-8343-D89886C95A30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8-46D1-B2F1-B76DBFE9E6A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8-46D1-B2F1-B76DBFE9E6A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8-46D1-B2F1-B76DBFE9E6A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7-4401-905E-A72EA74259B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7-4401-905E-A72EA74259B0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7-4401-905E-A72EA74259B0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7-4401-905E-A72EA7425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v>  </c:v>
          </c:tx>
          <c:spPr>
            <a:noFill/>
          </c:spPr>
          <c:invertIfNegative val="0"/>
          <c:cat>
            <c:strRef>
              <c:f>'Podklady graf'!$AT$3:$AT$21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90+</c:v>
                </c:pt>
              </c:strCache>
            </c:strRef>
          </c:cat>
          <c:val>
            <c:numRef>
              <c:f>'Podklady graf'!$AU$3:$AU$21</c:f>
              <c:numCache>
                <c:formatCode>0</c:formatCode>
                <c:ptCount val="19"/>
                <c:pt idx="0">
                  <c:v>-522</c:v>
                </c:pt>
                <c:pt idx="1">
                  <c:v>-428</c:v>
                </c:pt>
                <c:pt idx="2">
                  <c:v>-499</c:v>
                </c:pt>
                <c:pt idx="3">
                  <c:v>-494</c:v>
                </c:pt>
                <c:pt idx="4">
                  <c:v>-445</c:v>
                </c:pt>
                <c:pt idx="5">
                  <c:v>-512</c:v>
                </c:pt>
                <c:pt idx="6">
                  <c:v>-660</c:v>
                </c:pt>
                <c:pt idx="7">
                  <c:v>-667</c:v>
                </c:pt>
                <c:pt idx="8">
                  <c:v>-710</c:v>
                </c:pt>
                <c:pt idx="9">
                  <c:v>-767</c:v>
                </c:pt>
                <c:pt idx="10">
                  <c:v>-672</c:v>
                </c:pt>
                <c:pt idx="11">
                  <c:v>-719</c:v>
                </c:pt>
                <c:pt idx="12">
                  <c:v>-699</c:v>
                </c:pt>
                <c:pt idx="13">
                  <c:v>-685</c:v>
                </c:pt>
                <c:pt idx="14">
                  <c:v>-469</c:v>
                </c:pt>
                <c:pt idx="15">
                  <c:v>-377</c:v>
                </c:pt>
                <c:pt idx="16">
                  <c:v>-241</c:v>
                </c:pt>
                <c:pt idx="17">
                  <c:v>-123</c:v>
                </c:pt>
                <c:pt idx="18">
                  <c:v>-42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3-4391-95F4-6183BE00D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6099968"/>
        <c:axId val="166105856"/>
      </c:barChart>
      <c:scatterChart>
        <c:scatterStyle val="smoothMarker"/>
        <c:varyColors val="0"/>
        <c:ser>
          <c:idx val="6"/>
          <c:order val="1"/>
          <c:tx>
            <c:v>2021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'Podklady graf'!$AX$3:$AX$21</c:f>
              <c:numCache>
                <c:formatCode>0</c:formatCode>
                <c:ptCount val="19"/>
                <c:pt idx="0">
                  <c:v>523</c:v>
                </c:pt>
                <c:pt idx="1">
                  <c:v>448</c:v>
                </c:pt>
                <c:pt idx="2">
                  <c:v>471</c:v>
                </c:pt>
                <c:pt idx="3">
                  <c:v>439</c:v>
                </c:pt>
                <c:pt idx="4">
                  <c:v>410</c:v>
                </c:pt>
                <c:pt idx="5">
                  <c:v>546</c:v>
                </c:pt>
                <c:pt idx="6">
                  <c:v>550</c:v>
                </c:pt>
                <c:pt idx="7">
                  <c:v>595</c:v>
                </c:pt>
                <c:pt idx="8">
                  <c:v>661</c:v>
                </c:pt>
                <c:pt idx="9">
                  <c:v>789</c:v>
                </c:pt>
                <c:pt idx="10">
                  <c:v>719</c:v>
                </c:pt>
                <c:pt idx="11">
                  <c:v>775</c:v>
                </c:pt>
                <c:pt idx="12">
                  <c:v>726</c:v>
                </c:pt>
                <c:pt idx="13">
                  <c:v>732</c:v>
                </c:pt>
                <c:pt idx="14">
                  <c:v>711</c:v>
                </c:pt>
                <c:pt idx="15">
                  <c:v>540</c:v>
                </c:pt>
                <c:pt idx="16">
                  <c:v>417</c:v>
                </c:pt>
                <c:pt idx="17">
                  <c:v>224</c:v>
                </c:pt>
                <c:pt idx="18">
                  <c:v>116</c:v>
                </c:pt>
              </c:numCache>
            </c:numRef>
          </c:xVal>
          <c:yVal>
            <c:numRef>
              <c:f>'Podklady graf'!$AS$3:$AS$21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563-4391-95F4-6183BE00D6B5}"/>
            </c:ext>
          </c:extLst>
        </c:ser>
        <c:ser>
          <c:idx val="1"/>
          <c:order val="2"/>
          <c:tx>
            <c:v>2031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'Podklady graf'!$AY$3:$AY$21</c:f>
              <c:numCache>
                <c:formatCode>0</c:formatCode>
                <c:ptCount val="19"/>
                <c:pt idx="0">
                  <c:v>319.3362376546113</c:v>
                </c:pt>
                <c:pt idx="1">
                  <c:v>357.63221448892352</c:v>
                </c:pt>
                <c:pt idx="2">
                  <c:v>441.94479277412853</c:v>
                </c:pt>
                <c:pt idx="3">
                  <c:v>396.78446702740138</c:v>
                </c:pt>
                <c:pt idx="4">
                  <c:v>426.65489937811344</c:v>
                </c:pt>
                <c:pt idx="5">
                  <c:v>365.50148333440677</c:v>
                </c:pt>
                <c:pt idx="6">
                  <c:v>314.70638024506309</c:v>
                </c:pt>
                <c:pt idx="7">
                  <c:v>431.97163620701508</c:v>
                </c:pt>
                <c:pt idx="8">
                  <c:v>461.85518575709119</c:v>
                </c:pt>
                <c:pt idx="9">
                  <c:v>521.44469801566174</c:v>
                </c:pt>
                <c:pt idx="10">
                  <c:v>612.1219228344645</c:v>
                </c:pt>
                <c:pt idx="11">
                  <c:v>732.28648785279086</c:v>
                </c:pt>
                <c:pt idx="12">
                  <c:v>657.49610630766335</c:v>
                </c:pt>
                <c:pt idx="13">
                  <c:v>717.36550698424776</c:v>
                </c:pt>
                <c:pt idx="14">
                  <c:v>663.86092490245642</c:v>
                </c:pt>
                <c:pt idx="15">
                  <c:v>668.73254373438056</c:v>
                </c:pt>
                <c:pt idx="16">
                  <c:v>606.44430765159666</c:v>
                </c:pt>
                <c:pt idx="17">
                  <c:v>380.92422085158876</c:v>
                </c:pt>
                <c:pt idx="18">
                  <c:v>73.514865087182159</c:v>
                </c:pt>
              </c:numCache>
            </c:numRef>
          </c:xVal>
          <c:yVal>
            <c:numRef>
              <c:f>'Podklady graf'!$AS$3:$AS$21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563-4391-95F4-6183BE00D6B5}"/>
            </c:ext>
          </c:extLst>
        </c:ser>
        <c:ser>
          <c:idx val="2"/>
          <c:order val="3"/>
          <c:tx>
            <c:v>2041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'Podklady graf'!$AZ$3:$AZ$21</c:f>
              <c:numCache>
                <c:formatCode>0</c:formatCode>
                <c:ptCount val="19"/>
                <c:pt idx="0">
                  <c:v>274.22462765329891</c:v>
                </c:pt>
                <c:pt idx="1">
                  <c:v>262.28731152730535</c:v>
                </c:pt>
                <c:pt idx="2">
                  <c:v>270.27694677573817</c:v>
                </c:pt>
                <c:pt idx="3">
                  <c:v>317.24254747267412</c:v>
                </c:pt>
                <c:pt idx="4">
                  <c:v>400.28510269507643</c:v>
                </c:pt>
                <c:pt idx="5">
                  <c:v>330.75610401487995</c:v>
                </c:pt>
                <c:pt idx="6">
                  <c:v>327.45202565455935</c:v>
                </c:pt>
                <c:pt idx="7">
                  <c:v>288.12277246234294</c:v>
                </c:pt>
                <c:pt idx="8">
                  <c:v>264.23124401919489</c:v>
                </c:pt>
                <c:pt idx="9">
                  <c:v>379.86113791376511</c:v>
                </c:pt>
                <c:pt idx="10">
                  <c:v>427.20855428579887</c:v>
                </c:pt>
                <c:pt idx="11">
                  <c:v>484.17862438837875</c:v>
                </c:pt>
                <c:pt idx="12">
                  <c:v>558.5368010713521</c:v>
                </c:pt>
                <c:pt idx="13">
                  <c:v>677.92385312132149</c:v>
                </c:pt>
                <c:pt idx="14">
                  <c:v>600.79414366107267</c:v>
                </c:pt>
                <c:pt idx="15">
                  <c:v>654.91821913466595</c:v>
                </c:pt>
                <c:pt idx="16">
                  <c:v>565.51867113733351</c:v>
                </c:pt>
                <c:pt idx="17">
                  <c:v>471.33474440872851</c:v>
                </c:pt>
                <c:pt idx="18">
                  <c:v>103.81196454679731</c:v>
                </c:pt>
              </c:numCache>
            </c:numRef>
          </c:xVal>
          <c:yVal>
            <c:numRef>
              <c:f>'Podklady graf'!$AS$3:$AS$21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E563-4391-95F4-6183BE00D6B5}"/>
            </c:ext>
          </c:extLst>
        </c:ser>
        <c:ser>
          <c:idx val="3"/>
          <c:order val="4"/>
          <c:tx>
            <c:v>2021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'Podklady graf'!$AU$3:$AU$21</c:f>
              <c:numCache>
                <c:formatCode>0</c:formatCode>
                <c:ptCount val="19"/>
                <c:pt idx="0">
                  <c:v>-522</c:v>
                </c:pt>
                <c:pt idx="1">
                  <c:v>-428</c:v>
                </c:pt>
                <c:pt idx="2">
                  <c:v>-499</c:v>
                </c:pt>
                <c:pt idx="3">
                  <c:v>-494</c:v>
                </c:pt>
                <c:pt idx="4">
                  <c:v>-445</c:v>
                </c:pt>
                <c:pt idx="5">
                  <c:v>-512</c:v>
                </c:pt>
                <c:pt idx="6">
                  <c:v>-660</c:v>
                </c:pt>
                <c:pt idx="7">
                  <c:v>-667</c:v>
                </c:pt>
                <c:pt idx="8">
                  <c:v>-710</c:v>
                </c:pt>
                <c:pt idx="9">
                  <c:v>-767</c:v>
                </c:pt>
                <c:pt idx="10">
                  <c:v>-672</c:v>
                </c:pt>
                <c:pt idx="11">
                  <c:v>-719</c:v>
                </c:pt>
                <c:pt idx="12">
                  <c:v>-699</c:v>
                </c:pt>
                <c:pt idx="13">
                  <c:v>-685</c:v>
                </c:pt>
                <c:pt idx="14">
                  <c:v>-469</c:v>
                </c:pt>
                <c:pt idx="15">
                  <c:v>-377</c:v>
                </c:pt>
                <c:pt idx="16">
                  <c:v>-241</c:v>
                </c:pt>
                <c:pt idx="17">
                  <c:v>-123</c:v>
                </c:pt>
                <c:pt idx="18">
                  <c:v>-42</c:v>
                </c:pt>
              </c:numCache>
            </c:numRef>
          </c:xVal>
          <c:yVal>
            <c:numRef>
              <c:f>'Podklady graf'!$AS$3:$AS$21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E563-4391-95F4-6183BE00D6B5}"/>
            </c:ext>
          </c:extLst>
        </c:ser>
        <c:ser>
          <c:idx val="4"/>
          <c:order val="5"/>
          <c:tx>
            <c:v>2031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'Podklady graf'!$AV$3:$AV$21</c:f>
              <c:numCache>
                <c:formatCode>0</c:formatCode>
                <c:ptCount val="19"/>
                <c:pt idx="0">
                  <c:v>-315.55672491191064</c:v>
                </c:pt>
                <c:pt idx="1">
                  <c:v>-343.28272834872524</c:v>
                </c:pt>
                <c:pt idx="2">
                  <c:v>-436.5013013345021</c:v>
                </c:pt>
                <c:pt idx="3">
                  <c:v>-400.51593575026783</c:v>
                </c:pt>
                <c:pt idx="4">
                  <c:v>-470.79590561512487</c:v>
                </c:pt>
                <c:pt idx="5">
                  <c:v>-412.66169681356064</c:v>
                </c:pt>
                <c:pt idx="6">
                  <c:v>-346.25637601072464</c:v>
                </c:pt>
                <c:pt idx="7">
                  <c:v>-409.25788462219242</c:v>
                </c:pt>
                <c:pt idx="8">
                  <c:v>-532.60555898133703</c:v>
                </c:pt>
                <c:pt idx="9">
                  <c:v>-542.10781388884345</c:v>
                </c:pt>
                <c:pt idx="10">
                  <c:v>-609.22661863219594</c:v>
                </c:pt>
                <c:pt idx="11">
                  <c:v>-671.13121924906864</c:v>
                </c:pt>
                <c:pt idx="12">
                  <c:v>-592.13871820105555</c:v>
                </c:pt>
                <c:pt idx="13">
                  <c:v>-641.2604424787877</c:v>
                </c:pt>
                <c:pt idx="14">
                  <c:v>-590.83454475722215</c:v>
                </c:pt>
                <c:pt idx="15">
                  <c:v>-539.36975237998672</c:v>
                </c:pt>
                <c:pt idx="16">
                  <c:v>-327.0595502374008</c:v>
                </c:pt>
                <c:pt idx="17">
                  <c:v>-223.76136026801333</c:v>
                </c:pt>
                <c:pt idx="18">
                  <c:v>-40.97034370884252</c:v>
                </c:pt>
              </c:numCache>
            </c:numRef>
          </c:xVal>
          <c:yVal>
            <c:numRef>
              <c:f>'Podklady graf'!$AS$3:$AS$21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E563-4391-95F4-6183BE00D6B5}"/>
            </c:ext>
          </c:extLst>
        </c:ser>
        <c:ser>
          <c:idx val="5"/>
          <c:order val="6"/>
          <c:tx>
            <c:v>2041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'Podklady graf'!$AW$3:$AW$21</c:f>
              <c:numCache>
                <c:formatCode>0</c:formatCode>
                <c:ptCount val="19"/>
                <c:pt idx="0">
                  <c:v>-270.97157734726215</c:v>
                </c:pt>
                <c:pt idx="1">
                  <c:v>-251.92977382718558</c:v>
                </c:pt>
                <c:pt idx="2">
                  <c:v>-263.05866256115524</c:v>
                </c:pt>
                <c:pt idx="3">
                  <c:v>-321.3485112771146</c:v>
                </c:pt>
                <c:pt idx="4">
                  <c:v>-411.05832371942768</c:v>
                </c:pt>
                <c:pt idx="5">
                  <c:v>-332.66740946209882</c:v>
                </c:pt>
                <c:pt idx="6">
                  <c:v>-366.93940166303344</c:v>
                </c:pt>
                <c:pt idx="7">
                  <c:v>-328.60901862444092</c:v>
                </c:pt>
                <c:pt idx="8">
                  <c:v>-279.35701458059708</c:v>
                </c:pt>
                <c:pt idx="9">
                  <c:v>-333.4226341884231</c:v>
                </c:pt>
                <c:pt idx="10">
                  <c:v>-456.711235013296</c:v>
                </c:pt>
                <c:pt idx="11">
                  <c:v>-474.50171925879465</c:v>
                </c:pt>
                <c:pt idx="12">
                  <c:v>-536.79707021047045</c:v>
                </c:pt>
                <c:pt idx="13">
                  <c:v>-598.77910153597281</c:v>
                </c:pt>
                <c:pt idx="14">
                  <c:v>-500.4940360701313</c:v>
                </c:pt>
                <c:pt idx="15">
                  <c:v>-503.64794179871774</c:v>
                </c:pt>
                <c:pt idx="16">
                  <c:v>-412.08137108498545</c:v>
                </c:pt>
                <c:pt idx="17">
                  <c:v>-315.03354734176685</c:v>
                </c:pt>
                <c:pt idx="18">
                  <c:v>-48.968471170453753</c:v>
                </c:pt>
              </c:numCache>
            </c:numRef>
          </c:xVal>
          <c:yVal>
            <c:numRef>
              <c:f>'Podklady graf'!$AS$3:$AS$21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E563-4391-95F4-6183BE00D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113280"/>
        <c:axId val="166107392"/>
      </c:scatterChart>
      <c:catAx>
        <c:axId val="1660999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66105856"/>
        <c:crosses val="autoZero"/>
        <c:auto val="1"/>
        <c:lblAlgn val="ctr"/>
        <c:lblOffset val="100"/>
        <c:noMultiLvlLbl val="0"/>
      </c:catAx>
      <c:valAx>
        <c:axId val="166105856"/>
        <c:scaling>
          <c:orientation val="minMax"/>
          <c:max val="800"/>
          <c:min val="-800"/>
        </c:scaling>
        <c:delete val="0"/>
        <c:axPos val="b"/>
        <c:majorGridlines/>
        <c:numFmt formatCode="0;0" sourceLinked="0"/>
        <c:majorTickMark val="out"/>
        <c:minorTickMark val="none"/>
        <c:tickLblPos val="nextTo"/>
        <c:crossAx val="166099968"/>
        <c:crosses val="autoZero"/>
        <c:crossBetween val="between"/>
      </c:valAx>
      <c:valAx>
        <c:axId val="166107392"/>
        <c:scaling>
          <c:orientation val="minMax"/>
          <c:max val="19.5"/>
          <c:min val="0.5"/>
        </c:scaling>
        <c:delete val="1"/>
        <c:axPos val="r"/>
        <c:numFmt formatCode="General" sourceLinked="1"/>
        <c:majorTickMark val="out"/>
        <c:minorTickMark val="none"/>
        <c:tickLblPos val="nextTo"/>
        <c:crossAx val="166113280"/>
        <c:crosses val="max"/>
        <c:crossBetween val="midCat"/>
      </c:valAx>
      <c:valAx>
        <c:axId val="166113280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16610739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90728600233192847"/>
          <c:y val="0.31541532907969572"/>
          <c:w val="8.4520095974030707E-2"/>
          <c:h val="0.132523699699149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Prognoza!$A$2</c:f>
              <c:strCache>
                <c:ptCount val="1"/>
                <c:pt idx="0">
                  <c:v>Střední varianta prognózy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Prognoza!$B$1:$AR$1</c:f>
              <c:numCache>
                <c:formatCode>General</c:formatCode>
                <c:ptCount val="4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</c:numCache>
            </c:numRef>
          </c:cat>
          <c:val>
            <c:numRef>
              <c:f>Prognoza!$B$2:$AR$2</c:f>
              <c:numCache>
                <c:formatCode>General</c:formatCode>
                <c:ptCount val="43"/>
                <c:pt idx="6" formatCode="#,##0">
                  <c:v>94527</c:v>
                </c:pt>
                <c:pt idx="7" formatCode="#,##0">
                  <c:v>92860</c:v>
                </c:pt>
                <c:pt idx="8" formatCode="#,##0">
                  <c:v>90476</c:v>
                </c:pt>
                <c:pt idx="9" formatCode="#,##0">
                  <c:v>88204</c:v>
                </c:pt>
                <c:pt idx="10" formatCode="#,##0">
                  <c:v>86182</c:v>
                </c:pt>
                <c:pt idx="11" formatCode="#,##0">
                  <c:v>85124</c:v>
                </c:pt>
                <c:pt idx="12" formatCode="#,##0">
                  <c:v>84663</c:v>
                </c:pt>
                <c:pt idx="13" formatCode="#,##0">
                  <c:v>84483</c:v>
                </c:pt>
                <c:pt idx="14" formatCode="#,##0">
                  <c:v>84580</c:v>
                </c:pt>
                <c:pt idx="15" formatCode="#,##0">
                  <c:v>84939</c:v>
                </c:pt>
                <c:pt idx="16" formatCode="#,##0">
                  <c:v>85534</c:v>
                </c:pt>
                <c:pt idx="17" formatCode="#,##0">
                  <c:v>86333</c:v>
                </c:pt>
                <c:pt idx="18" formatCode="#,##0">
                  <c:v>87292</c:v>
                </c:pt>
                <c:pt idx="19" formatCode="#,##0">
                  <c:v>88354</c:v>
                </c:pt>
                <c:pt idx="20" formatCode="#,##0">
                  <c:v>89453</c:v>
                </c:pt>
                <c:pt idx="21" formatCode="#,##0">
                  <c:v>90521</c:v>
                </c:pt>
                <c:pt idx="22" formatCode="#,##0">
                  <c:v>91497</c:v>
                </c:pt>
                <c:pt idx="23" formatCode="#,##0">
                  <c:v>92335</c:v>
                </c:pt>
                <c:pt idx="24" formatCode="#,##0">
                  <c:v>92999</c:v>
                </c:pt>
                <c:pt idx="25" formatCode="#,##0">
                  <c:v>93479</c:v>
                </c:pt>
                <c:pt idx="26" formatCode="#,##0">
                  <c:v>93776</c:v>
                </c:pt>
                <c:pt idx="27" formatCode="#,##0">
                  <c:v>93897</c:v>
                </c:pt>
                <c:pt idx="28" formatCode="#,##0">
                  <c:v>93851</c:v>
                </c:pt>
                <c:pt idx="29" formatCode="#,##0">
                  <c:v>93642</c:v>
                </c:pt>
                <c:pt idx="30" formatCode="#,##0">
                  <c:v>93272</c:v>
                </c:pt>
                <c:pt idx="31" formatCode="#,##0">
                  <c:v>92735</c:v>
                </c:pt>
                <c:pt idx="32" formatCode="#,##0">
                  <c:v>92035</c:v>
                </c:pt>
                <c:pt idx="33" formatCode="#,##0">
                  <c:v>91178</c:v>
                </c:pt>
                <c:pt idx="34" formatCode="#,##0">
                  <c:v>90101</c:v>
                </c:pt>
                <c:pt idx="35" formatCode="#,##0">
                  <c:v>88887</c:v>
                </c:pt>
                <c:pt idx="36" formatCode="#,##0">
                  <c:v>87569</c:v>
                </c:pt>
                <c:pt idx="37" formatCode="#,##0">
                  <c:v>86199</c:v>
                </c:pt>
                <c:pt idx="38" formatCode="#,##0">
                  <c:v>84830</c:v>
                </c:pt>
                <c:pt idx="39" formatCode="#,##0">
                  <c:v>83510</c:v>
                </c:pt>
                <c:pt idx="40" formatCode="#,##0">
                  <c:v>82279</c:v>
                </c:pt>
                <c:pt idx="41" formatCode="#,##0">
                  <c:v>81178</c:v>
                </c:pt>
                <c:pt idx="42" formatCode="#,##0">
                  <c:v>80241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A9-48AC-BEF6-0C455E81DED0}"/>
            </c:ext>
          </c:extLst>
        </c:ser>
        <c:ser>
          <c:idx val="1"/>
          <c:order val="1"/>
          <c:tx>
            <c:strRef>
              <c:f>Prognoza!$A$3</c:f>
              <c:strCache>
                <c:ptCount val="1"/>
                <c:pt idx="0">
                  <c:v>Nízká varianta prognózy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Prognoza!$B$1:$AR$1</c:f>
              <c:numCache>
                <c:formatCode>General</c:formatCode>
                <c:ptCount val="4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</c:numCache>
            </c:numRef>
          </c:cat>
          <c:val>
            <c:numRef>
              <c:f>Prognoza!$B$3:$AR$3</c:f>
              <c:numCache>
                <c:formatCode>General</c:formatCode>
                <c:ptCount val="43"/>
                <c:pt idx="6" formatCode="#,##0">
                  <c:v>91083</c:v>
                </c:pt>
                <c:pt idx="7" formatCode="#,##0">
                  <c:v>88594</c:v>
                </c:pt>
                <c:pt idx="8" formatCode="#,##0">
                  <c:v>85516</c:v>
                </c:pt>
                <c:pt idx="9" formatCode="#,##0">
                  <c:v>82608</c:v>
                </c:pt>
                <c:pt idx="10" formatCode="#,##0">
                  <c:v>79987</c:v>
                </c:pt>
                <c:pt idx="11" formatCode="#,##0">
                  <c:v>78399</c:v>
                </c:pt>
                <c:pt idx="12" formatCode="#,##0">
                  <c:v>77432</c:v>
                </c:pt>
                <c:pt idx="13" formatCode="#,##0">
                  <c:v>76768</c:v>
                </c:pt>
                <c:pt idx="14" formatCode="#,##0">
                  <c:v>76391</c:v>
                </c:pt>
                <c:pt idx="15" formatCode="#,##0">
                  <c:v>76272</c:v>
                </c:pt>
                <c:pt idx="16" formatCode="#,##0">
                  <c:v>76373</c:v>
                </c:pt>
                <c:pt idx="17" formatCode="#,##0">
                  <c:v>76650</c:v>
                </c:pt>
                <c:pt idx="18" formatCode="#,##0">
                  <c:v>77050</c:v>
                </c:pt>
                <c:pt idx="19" formatCode="#,##0">
                  <c:v>77509</c:v>
                </c:pt>
                <c:pt idx="20" formatCode="#,##0">
                  <c:v>77958</c:v>
                </c:pt>
                <c:pt idx="21" formatCode="#,##0">
                  <c:v>78330</c:v>
                </c:pt>
                <c:pt idx="22" formatCode="#,##0">
                  <c:v>78582</c:v>
                </c:pt>
                <c:pt idx="23" formatCode="#,##0">
                  <c:v>78692</c:v>
                </c:pt>
                <c:pt idx="24" formatCode="#,##0">
                  <c:v>78644</c:v>
                </c:pt>
                <c:pt idx="25" formatCode="#,##0">
                  <c:v>78442</c:v>
                </c:pt>
                <c:pt idx="26" formatCode="#,##0">
                  <c:v>78083</c:v>
                </c:pt>
                <c:pt idx="27" formatCode="#,##0">
                  <c:v>77559</c:v>
                </c:pt>
                <c:pt idx="28" formatCode="#,##0">
                  <c:v>76864</c:v>
                </c:pt>
                <c:pt idx="29" formatCode="#,##0">
                  <c:v>75992</c:v>
                </c:pt>
                <c:pt idx="30" formatCode="#,##0">
                  <c:v>74939</c:v>
                </c:pt>
                <c:pt idx="31" formatCode="#,##0">
                  <c:v>73704</c:v>
                </c:pt>
                <c:pt idx="32" formatCode="#,##0">
                  <c:v>72288</c:v>
                </c:pt>
                <c:pt idx="33" formatCode="#,##0">
                  <c:v>70708</c:v>
                </c:pt>
                <c:pt idx="34" formatCode="#,##0">
                  <c:v>69410</c:v>
                </c:pt>
                <c:pt idx="35" formatCode="#,##0">
                  <c:v>68010</c:v>
                </c:pt>
                <c:pt idx="36" formatCode="#,##0">
                  <c:v>66560</c:v>
                </c:pt>
                <c:pt idx="37" formatCode="#,##0">
                  <c:v>65107</c:v>
                </c:pt>
                <c:pt idx="38" formatCode="#,##0">
                  <c:v>63694</c:v>
                </c:pt>
                <c:pt idx="39" formatCode="#,##0">
                  <c:v>62356</c:v>
                </c:pt>
                <c:pt idx="40" formatCode="#,##0">
                  <c:v>61119</c:v>
                </c:pt>
                <c:pt idx="41" formatCode="#,##0">
                  <c:v>60006</c:v>
                </c:pt>
                <c:pt idx="42" formatCode="#,##0">
                  <c:v>59035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A9-48AC-BEF6-0C455E81DED0}"/>
            </c:ext>
          </c:extLst>
        </c:ser>
        <c:ser>
          <c:idx val="2"/>
          <c:order val="2"/>
          <c:tx>
            <c:strRef>
              <c:f>Prognoza!$A$4</c:f>
              <c:strCache>
                <c:ptCount val="1"/>
                <c:pt idx="0">
                  <c:v>Vysoká varianta prognózy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Prognoza!$B$1:$AR$1</c:f>
              <c:numCache>
                <c:formatCode>General</c:formatCode>
                <c:ptCount val="4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</c:numCache>
            </c:numRef>
          </c:cat>
          <c:val>
            <c:numRef>
              <c:f>Prognoza!$B$4:$AR$4</c:f>
              <c:numCache>
                <c:formatCode>General</c:formatCode>
                <c:ptCount val="43"/>
                <c:pt idx="6" formatCode="#,##0">
                  <c:v>102073</c:v>
                </c:pt>
                <c:pt idx="7" formatCode="#,##0">
                  <c:v>100920</c:v>
                </c:pt>
                <c:pt idx="8" formatCode="#,##0">
                  <c:v>98919</c:v>
                </c:pt>
                <c:pt idx="9" formatCode="#,##0">
                  <c:v>96967</c:v>
                </c:pt>
                <c:pt idx="10" formatCode="#,##0">
                  <c:v>95236</c:v>
                </c:pt>
                <c:pt idx="11" formatCode="#,##0">
                  <c:v>94450</c:v>
                </c:pt>
                <c:pt idx="12" formatCode="#,##0">
                  <c:v>94276</c:v>
                </c:pt>
                <c:pt idx="13" formatCode="#,##0">
                  <c:v>94386</c:v>
                </c:pt>
                <c:pt idx="14" formatCode="#,##0">
                  <c:v>94783</c:v>
                </c:pt>
                <c:pt idx="15" formatCode="#,##0">
                  <c:v>95462</c:v>
                </c:pt>
                <c:pt idx="16" formatCode="#,##0">
                  <c:v>96405</c:v>
                </c:pt>
                <c:pt idx="17" formatCode="#,##0">
                  <c:v>97586</c:v>
                </c:pt>
                <c:pt idx="18" formatCode="#,##0">
                  <c:v>98966</c:v>
                </c:pt>
                <c:pt idx="19" formatCode="#,##0">
                  <c:v>100490</c:v>
                </c:pt>
                <c:pt idx="20" formatCode="#,##0">
                  <c:v>102095</c:v>
                </c:pt>
                <c:pt idx="21" formatCode="#,##0">
                  <c:v>103709</c:v>
                </c:pt>
                <c:pt idx="22" formatCode="#,##0">
                  <c:v>105272</c:v>
                </c:pt>
                <c:pt idx="23" formatCode="#,##0">
                  <c:v>106729</c:v>
                </c:pt>
                <c:pt idx="24" formatCode="#,##0">
                  <c:v>108035</c:v>
                </c:pt>
                <c:pt idx="25" formatCode="#,##0">
                  <c:v>109170</c:v>
                </c:pt>
                <c:pt idx="26" formatCode="#,##0">
                  <c:v>110117</c:v>
                </c:pt>
                <c:pt idx="27" formatCode="#,##0">
                  <c:v>110878</c:v>
                </c:pt>
                <c:pt idx="28" formatCode="#,##0">
                  <c:v>111465</c:v>
                </c:pt>
                <c:pt idx="29" formatCode="#,##0">
                  <c:v>111887</c:v>
                </c:pt>
                <c:pt idx="30" formatCode="#,##0">
                  <c:v>112153</c:v>
                </c:pt>
                <c:pt idx="31" formatCode="#,##0">
                  <c:v>112269</c:v>
                </c:pt>
                <c:pt idx="32" formatCode="#,##0">
                  <c:v>112246</c:v>
                </c:pt>
                <c:pt idx="33" formatCode="#,##0">
                  <c:v>112089</c:v>
                </c:pt>
                <c:pt idx="34" formatCode="#,##0">
                  <c:v>111362</c:v>
                </c:pt>
                <c:pt idx="35" formatCode="#,##0">
                  <c:v>110514</c:v>
                </c:pt>
                <c:pt idx="36" formatCode="#,##0">
                  <c:v>109566</c:v>
                </c:pt>
                <c:pt idx="37" formatCode="#,##0">
                  <c:v>108547</c:v>
                </c:pt>
                <c:pt idx="38" formatCode="#,##0">
                  <c:v>107495</c:v>
                </c:pt>
                <c:pt idx="39" formatCode="#,##0">
                  <c:v>106460</c:v>
                </c:pt>
                <c:pt idx="40" formatCode="#,##0">
                  <c:v>105487</c:v>
                </c:pt>
                <c:pt idx="41" formatCode="#,##0">
                  <c:v>104621</c:v>
                </c:pt>
                <c:pt idx="42" formatCode="#,##0">
                  <c:v>103902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A9-48AC-BEF6-0C455E81DED0}"/>
            </c:ext>
          </c:extLst>
        </c:ser>
        <c:ser>
          <c:idx val="3"/>
          <c:order val="3"/>
          <c:tx>
            <c:strRef>
              <c:f>Prognoza!$A$5</c:f>
              <c:strCache>
                <c:ptCount val="1"/>
                <c:pt idx="0">
                  <c:v>Skutečné hodnoty 2018-2023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Prognoza!$B$1:$AR$1</c:f>
              <c:numCache>
                <c:formatCode>General</c:formatCode>
                <c:ptCount val="4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</c:numCache>
            </c:numRef>
          </c:cat>
          <c:val>
            <c:numRef>
              <c:f>Prognoza!$B$5:$AR$5</c:f>
              <c:numCache>
                <c:formatCode>General</c:formatCode>
                <c:ptCount val="43"/>
                <c:pt idx="0">
                  <c:v>114036</c:v>
                </c:pt>
                <c:pt idx="1">
                  <c:v>112231</c:v>
                </c:pt>
                <c:pt idx="2">
                  <c:v>110200</c:v>
                </c:pt>
                <c:pt idx="3">
                  <c:v>111793</c:v>
                </c:pt>
                <c:pt idx="4">
                  <c:v>101299</c:v>
                </c:pt>
                <c:pt idx="5" formatCode="#,##0">
                  <c:v>91149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A9-48AC-BEF6-0C455E81DE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8872688"/>
        <c:axId val="1038871440"/>
      </c:lineChart>
      <c:catAx>
        <c:axId val="103887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8871440"/>
        <c:crosses val="autoZero"/>
        <c:auto val="1"/>
        <c:lblAlgn val="ctr"/>
        <c:lblOffset val="100"/>
        <c:noMultiLvlLbl val="0"/>
      </c:catAx>
      <c:valAx>
        <c:axId val="103887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887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0.04144</cdr:x>
      <cdr:y>0.05327</cdr:y>
    </cdr:from>
    <cdr:to>
      <cdr:x>0.12353</cdr:x>
      <cdr:y>0.10412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385363" y="319924"/>
          <a:ext cx="763454" cy="305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 b="1"/>
            <a:t>Muži</a:t>
          </a:r>
        </a:p>
      </cdr:txBody>
    </cdr:sp>
  </cdr:relSizeAnchor>
  <cdr:relSizeAnchor xmlns:cdr="http://schemas.openxmlformats.org/drawingml/2006/chartDrawing">
    <cdr:from>
      <cdr:x>0.79905</cdr:x>
      <cdr:y>0.04599</cdr:y>
    </cdr:from>
    <cdr:to>
      <cdr:x>0.88115</cdr:x>
      <cdr:y>0.09684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7430858" y="276200"/>
          <a:ext cx="763454" cy="305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="1"/>
            <a:t>Ženy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D18A0A8-CE57-4D8C-A4BD-70B3F62EE34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00988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A5E6F3DE-2B8C-4E06-BED3-36A9DFD93F5B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4A4A49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DDEC2F0C-47FF-4FF4-AFCF-9D4C840131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999" y="2395053"/>
            <a:ext cx="104775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05E6394F-CCD2-4ABB-94AC-311D26711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291503"/>
            <a:ext cx="10452101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18627116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B5EA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AD280-0FEB-422D-9545-DF11A2C6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9053D2-A965-461D-AF02-87E3E6FA8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D64A8-F4F7-422C-942F-F0172F55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C39E-CEDD-43DE-BEDB-8FFB054C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DB8F4-69A1-4474-B69F-8F78FC1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90254B-80D5-4BEE-B4A1-5837DB5E9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B0B4A-3C8A-4535-BD22-ACF057EEF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A35CD-E8E4-4C4C-AF96-D5C4BAB8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89759-0184-4DA8-BF39-B34069C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126D9-9E62-4220-80F6-A650803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724BBC3-D896-4E1C-80DF-C710090CDD7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89F7E2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0BBF9909-8D44-4612-9351-EF626E97ADA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F586B614-9A5E-4C8F-B622-06700D08D1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3950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Mezititulek/závěr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11EC691D-F05A-40AC-91DC-C3E38D60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4291503"/>
            <a:ext cx="105029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0463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3" y="1277888"/>
            <a:ext cx="10766987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403" y="2564904"/>
            <a:ext cx="10670976" cy="316835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3A7-30DD-4CF5-82BA-07768449ACC4}" type="datetime1">
              <a:rPr lang="cs-CZ" smtClean="0"/>
              <a:pPr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1427-5868-4149-B2C1-D6E320F721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53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668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8512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A2CFF3E3-BFCF-4550-86A1-C1FA2629A69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136147703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5.png"/><Relationship Id="rId18" Type="http://schemas.openxmlformats.org/officeDocument/2006/relationships/image" Target="../media/image10.sv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8.sv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6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571F113-B4FF-416D-8FEB-ACE5C74137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881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66F15DDE-03E7-4772-814A-9C7229147A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9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89F7E2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9F7E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9F7E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9F7E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9F7E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27EF0468-4704-46A4-8DCF-9EBA77F3F14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5228"/>
            <a:ext cx="12192000" cy="6861085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DA558B4F-9EF8-40B5-A6CA-3F7D7DC013C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932861" y="358391"/>
            <a:ext cx="202407" cy="202407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DA22BBD2-93BE-46C9-B29A-264ADB1F7BC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339218" y="358391"/>
            <a:ext cx="202407" cy="202407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4050"/>
            <a:ext cx="10372725" cy="4442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04.11.2024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nadpis 1">
            <a:extLst>
              <a:ext uri="{FF2B5EF4-FFF2-40B4-BE49-F238E27FC236}">
                <a16:creationId xmlns:a16="http://schemas.microsoft.com/office/drawing/2014/main" id="{6CADA8D1-4B1D-49C0-B645-EB5D43487BC1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9117808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98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fis.vse.cz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535252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0098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fisvse</a:t>
            </a:r>
            <a:endParaRPr lang="cs-CZ" sz="1600" dirty="0">
              <a:solidFill>
                <a:srgbClr val="0098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88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14350" indent="-514350" algn="l" defTabSz="914400" rtl="0" eaLnBrk="1" latinLnBrk="0" hangingPunct="1">
        <a:lnSpc>
          <a:spcPct val="100000"/>
        </a:lnSpc>
        <a:spcBef>
          <a:spcPts val="1000"/>
        </a:spcBef>
        <a:buClr>
          <a:srgbClr val="00988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6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88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su.gov.cz/soubory/staticke/animgraf/projekce_2023_2101/index.html?lang=cz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artnerstvi2030.cz/vice-casu-na-pedagogicke-vedeni-skoly-prostrednictvim-efektivniho-zajisteni-nepedagogickych-cinnosti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stvi2030.cz/vice-casu-na-pedagogicke-vedeni-skoly-prostrednictvim-efektivniho-zajisteni-nepedagogickych-cinnosti/" TargetMode="Externa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vcr.cz/soubor/analyza-starnuti-zamestnancu-verejne-spravy-2020.aspx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D3B167F7-A0DB-461B-86F4-984F46166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121" y="2102952"/>
            <a:ext cx="10477501" cy="2199827"/>
          </a:xfrm>
        </p:spPr>
        <p:txBody>
          <a:bodyPr>
            <a:normAutofit fontScale="90000"/>
          </a:bodyPr>
          <a:lstStyle/>
          <a:p>
            <a:r>
              <a:rPr lang="cs-CZ" dirty="0"/>
              <a:t>Demografický vývoj v ČR a jeho dopad do veřejné správy a veřejných služeb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C113F0D-208B-477E-84A3-F919958FF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21" y="4614408"/>
            <a:ext cx="10452101" cy="813654"/>
          </a:xfrm>
        </p:spPr>
        <p:txBody>
          <a:bodyPr/>
          <a:lstStyle/>
          <a:p>
            <a:r>
              <a:rPr lang="cs-CZ" b="1" dirty="0"/>
              <a:t>MODERNÍ VEŘEJNÁ SPRÁVA, Olomouc, 5.–6. listopadu 2024</a:t>
            </a:r>
            <a:endParaRPr lang="cs-CZ" dirty="0"/>
          </a:p>
        </p:txBody>
      </p:sp>
      <p:sp>
        <p:nvSpPr>
          <p:cNvPr id="8" name="Zástupný text 3">
            <a:extLst>
              <a:ext uri="{FF2B5EF4-FFF2-40B4-BE49-F238E27FC236}">
                <a16:creationId xmlns:a16="http://schemas.microsoft.com/office/drawing/2014/main" id="{28E76684-B096-4148-9243-D007B536D13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626016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9" name="Zástupný text 4">
            <a:extLst>
              <a:ext uri="{FF2B5EF4-FFF2-40B4-BE49-F238E27FC236}">
                <a16:creationId xmlns:a16="http://schemas.microsoft.com/office/drawing/2014/main" id="{1A698967-CA31-411B-A074-48A90A010A93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626016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12872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7A1B41-2893-4590-9E6E-0AAB0E24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10" descr="http://img.babinet.cz/obr2/duchodkyne.jpg">
            <a:extLst>
              <a:ext uri="{FF2B5EF4-FFF2-40B4-BE49-F238E27FC236}">
                <a16:creationId xmlns:a16="http://schemas.microsoft.com/office/drawing/2014/main" id="{C21CCD19-2AF3-4BA0-907A-DF66687D43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38" y="1160585"/>
            <a:ext cx="7022124" cy="550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836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720E34-CB3A-47E3-8811-025145E4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689492" cy="689952"/>
          </a:xfrm>
        </p:spPr>
        <p:txBody>
          <a:bodyPr>
            <a:normAutofit fontScale="90000"/>
          </a:bodyPr>
          <a:lstStyle/>
          <a:p>
            <a:r>
              <a:rPr lang="cs-CZ" dirty="0"/>
              <a:t>Naděje dožití při narození, ČR, 2022-23, muži, roky</a:t>
            </a:r>
          </a:p>
        </p:txBody>
      </p:sp>
      <p:pic>
        <p:nvPicPr>
          <p:cNvPr id="3" name="Zástupný obsah 2">
            <a:extLst>
              <a:ext uri="{FF2B5EF4-FFF2-40B4-BE49-F238E27FC236}">
                <a16:creationId xmlns:a16="http://schemas.microsoft.com/office/drawing/2014/main" id="{FCA605FC-5C36-4E15-889A-6BC9A11DFA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8878" y="1673958"/>
            <a:ext cx="8051367" cy="5184042"/>
          </a:xfrm>
        </p:spPr>
      </p:pic>
    </p:spTree>
    <p:extLst>
      <p:ext uri="{BB962C8B-B14F-4D97-AF65-F5344CB8AC3E}">
        <p14:creationId xmlns:p14="http://schemas.microsoft.com/office/powerpoint/2010/main" val="398638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720E34-CB3A-47E3-8811-025145E4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853615" cy="689952"/>
          </a:xfrm>
        </p:spPr>
        <p:txBody>
          <a:bodyPr>
            <a:normAutofit fontScale="90000"/>
          </a:bodyPr>
          <a:lstStyle/>
          <a:p>
            <a:r>
              <a:rPr lang="cs-CZ" dirty="0"/>
              <a:t>Naděje dožití při narození, ČR, 2022-23, ženy, roky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D1FFADC-E915-40F5-A2DF-71ABB16B2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4404" y="1625600"/>
            <a:ext cx="7943191" cy="5169877"/>
          </a:xfrm>
        </p:spPr>
      </p:pic>
    </p:spTree>
    <p:extLst>
      <p:ext uri="{BB962C8B-B14F-4D97-AF65-F5344CB8AC3E}">
        <p14:creationId xmlns:p14="http://schemas.microsoft.com/office/powerpoint/2010/main" val="132187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720E34-CB3A-47E3-8811-025145E4F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Podíl obyvatel 65 a více let, ČR, %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EF0FF340-4064-4EB2-B180-E6AF8EA15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6829" y="1680308"/>
            <a:ext cx="7678341" cy="5177692"/>
          </a:xfrm>
        </p:spPr>
      </p:pic>
    </p:spTree>
    <p:extLst>
      <p:ext uri="{BB962C8B-B14F-4D97-AF65-F5344CB8AC3E}">
        <p14:creationId xmlns:p14="http://schemas.microsoft.com/office/powerpoint/2010/main" val="3900771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3D2AF-5815-4E6A-BAAA-4928C8198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 vývoje struktury obyvatel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DA033-E235-4598-8B04-95B0A219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Prognóza populace ČR – strom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48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AA09E-EB3C-4D5E-BEB8-023F43BF9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08" y="1100016"/>
            <a:ext cx="11387015" cy="689952"/>
          </a:xfrm>
        </p:spPr>
        <p:txBody>
          <a:bodyPr>
            <a:normAutofit fontScale="90000"/>
          </a:bodyPr>
          <a:lstStyle/>
          <a:p>
            <a:r>
              <a:rPr lang="cs-CZ" dirty="0"/>
              <a:t>Podíl osob používající internet, ČR, % v dané skupině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5A1622E-4782-4662-B843-A0D2CE06D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658722"/>
              </p:ext>
            </p:extLst>
          </p:nvPr>
        </p:nvGraphicFramePr>
        <p:xfrm>
          <a:off x="554892" y="1985107"/>
          <a:ext cx="10743065" cy="3872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9305">
                  <a:extLst>
                    <a:ext uri="{9D8B030D-6E8A-4147-A177-3AD203B41FA5}">
                      <a16:colId xmlns:a16="http://schemas.microsoft.com/office/drawing/2014/main" val="1336807275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1085496740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1095230256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351031988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1326113351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2524642923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1328044558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1517919604"/>
                    </a:ext>
                  </a:extLst>
                </a:gridCol>
                <a:gridCol w="1085470">
                  <a:extLst>
                    <a:ext uri="{9D8B030D-6E8A-4147-A177-3AD203B41FA5}">
                      <a16:colId xmlns:a16="http://schemas.microsoft.com/office/drawing/2014/main" val="4223719374"/>
                    </a:ext>
                  </a:extLst>
                </a:gridCol>
              </a:tblGrid>
              <a:tr h="298027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2016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2017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2018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2019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2020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2021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2022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2023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3395546"/>
                  </a:ext>
                </a:extLst>
              </a:tr>
              <a:tr h="2959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Celkem (16 a více let)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76,5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78,8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80,7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80,9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81,3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82,7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84,5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86,0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5026230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Muž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78,2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81,6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82,8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83,6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83,1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84,4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87,0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87,2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59020293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Žena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74,8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76,0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78,7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78,3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79,7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81,1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82,2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84,8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98264149"/>
                  </a:ext>
                </a:extLst>
              </a:tr>
              <a:tr h="59605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Věková skupina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7144339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16-24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96,3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93110272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25-34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94,5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96,7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97,3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97,9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35192696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35-44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94,8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96,9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97,6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97,1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97,9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99,4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3638299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45-54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89,7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91,6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93,4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94,3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94,7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96,5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97,1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98,2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8795603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55-64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69,0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75,3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77,3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81,2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81,0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87,3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90,7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78971233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65-74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44,9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50,0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52,1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53,3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55,6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60,8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65,2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69588249"/>
                  </a:ext>
                </a:extLst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75 a více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13,5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15,1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19,1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18,6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19,7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22,6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29,9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34,4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16516334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C54D0DF0-A42D-434C-9C88-86148EAF7D93}"/>
              </a:ext>
            </a:extLst>
          </p:cNvPr>
          <p:cNvSpPr txBox="1"/>
          <p:nvPr/>
        </p:nvSpPr>
        <p:spPr>
          <a:xfrm>
            <a:off x="4767385" y="6052512"/>
            <a:ext cx="6627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ČSÚ, Šetření o využívání ICT v domácnostech a mezi jednotlivci</a:t>
            </a:r>
          </a:p>
        </p:txBody>
      </p:sp>
    </p:spTree>
    <p:extLst>
      <p:ext uri="{BB962C8B-B14F-4D97-AF65-F5344CB8AC3E}">
        <p14:creationId xmlns:p14="http://schemas.microsoft.com/office/powerpoint/2010/main" val="343317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7A1B41-2893-4590-9E6E-0AAB0E24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10" descr="http://img.babinet.cz/obr2/duchodkyne.jpg">
            <a:extLst>
              <a:ext uri="{FF2B5EF4-FFF2-40B4-BE49-F238E27FC236}">
                <a16:creationId xmlns:a16="http://schemas.microsoft.com/office/drawing/2014/main" id="{C21CCD19-2AF3-4BA0-907A-DF66687D43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38" y="1160585"/>
            <a:ext cx="7022124" cy="550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244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288568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/>
              <a:t>Populační vývoj v regionech – drobné příklady</a:t>
            </a:r>
            <a:br>
              <a:rPr lang="cs-CZ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1193525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EA902-D5AB-4839-80AA-DE3E3872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1" y="1100138"/>
            <a:ext cx="12325546" cy="690562"/>
          </a:xfrm>
        </p:spPr>
        <p:txBody>
          <a:bodyPr/>
          <a:lstStyle/>
          <a:p>
            <a:r>
              <a:rPr lang="cs-CZ" sz="3200" dirty="0"/>
              <a:t>Srovnání věkové struktury Žďáru nad Sázavou, 2021, 2031 a 2041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335" y="1635490"/>
          <a:ext cx="9297329" cy="4850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F86BE40-3CA5-40DE-B5C1-0DDFD565EB6D}"/>
              </a:ext>
            </a:extLst>
          </p:cNvPr>
          <p:cNvSpPr txBox="1"/>
          <p:nvPr/>
        </p:nvSpPr>
        <p:spPr>
          <a:xfrm>
            <a:off x="838199" y="6486079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Výsledky studie „</a:t>
            </a:r>
            <a:r>
              <a:rPr lang="cs-CZ" b="1" dirty="0"/>
              <a:t>Populační vývoj Žďáru nad Sázavou“ (2022)</a:t>
            </a:r>
            <a:r>
              <a:rPr lang="cs-CZ" dirty="0"/>
              <a:t>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4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Pokud se „ve Žďáře“ nic nezmění…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4308" y="1924050"/>
            <a:ext cx="11105661" cy="444292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Počet obyvatel bude v roce 2031 17.630 (proti roku 2021 -2500 obyvatel a -12 %)</a:t>
            </a:r>
          </a:p>
          <a:p>
            <a:r>
              <a:rPr lang="cs-CZ" dirty="0"/>
              <a:t>V roce 2041 bude počet obyvatel 14.700 (-5400 a -27 %)</a:t>
            </a:r>
          </a:p>
          <a:p>
            <a:r>
              <a:rPr lang="cs-CZ" dirty="0"/>
              <a:t>Počet dětí (0-14) bude v roce 2031 2.200 (-680 dětí a -23 %)</a:t>
            </a:r>
          </a:p>
          <a:p>
            <a:r>
              <a:rPr lang="cs-CZ" dirty="0"/>
              <a:t>V roce 2041 bude počet dětí 1.600 (-1.300 dětí a -45 %)</a:t>
            </a:r>
          </a:p>
          <a:p>
            <a:r>
              <a:rPr lang="cs-CZ" dirty="0"/>
              <a:t>Počet seniorů (65+) bude v roce 2031 5.500 (+835 osob a +18 %)</a:t>
            </a:r>
          </a:p>
          <a:p>
            <a:r>
              <a:rPr lang="cs-CZ" dirty="0"/>
              <a:t>Z nich bude asi 1600 starších 80 let, nyní je jich 1.100</a:t>
            </a:r>
          </a:p>
          <a:p>
            <a:r>
              <a:rPr lang="cs-CZ" dirty="0"/>
              <a:t>V roce 2041 bude počet 80 letých a starších ale již téměř 2.000</a:t>
            </a:r>
          </a:p>
          <a:p>
            <a:r>
              <a:rPr lang="cs-CZ" dirty="0"/>
              <a:t>Senioři budou v roce 2031 tvořit 31 % obyvatel Žďáru nad Sázavou</a:t>
            </a:r>
          </a:p>
          <a:p>
            <a:r>
              <a:rPr lang="cs-CZ" dirty="0"/>
              <a:t>V roce 2041 to bude již 37,5 % (např. v Jindřichově Hradci 30 %, ČR 25,6 %)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Úvod do demografického vývoje</a:t>
            </a:r>
          </a:p>
          <a:p>
            <a:pPr>
              <a:lnSpc>
                <a:spcPct val="150000"/>
              </a:lnSpc>
            </a:pPr>
            <a:r>
              <a:rPr lang="cs-CZ" dirty="0"/>
              <a:t>Stárnutí populace</a:t>
            </a:r>
          </a:p>
          <a:p>
            <a:pPr>
              <a:lnSpc>
                <a:spcPct val="150000"/>
              </a:lnSpc>
            </a:pPr>
            <a:r>
              <a:rPr lang="cs-CZ" dirty="0"/>
              <a:t>Populační vývoj v regionech – drobné (dobré) příklady</a:t>
            </a:r>
          </a:p>
          <a:p>
            <a:pPr>
              <a:lnSpc>
                <a:spcPct val="150000"/>
              </a:lnSpc>
            </a:pPr>
            <a:r>
              <a:rPr lang="cs-CZ" dirty="0"/>
              <a:t>Relativní stárnutí – aktuální propad porodnosti</a:t>
            </a:r>
          </a:p>
          <a:p>
            <a:pPr>
              <a:lnSpc>
                <a:spcPct val="150000"/>
              </a:lnSpc>
            </a:pPr>
            <a:r>
              <a:rPr lang="cs-CZ" dirty="0"/>
              <a:t>O čem jsme dnes nemluvili</a:t>
            </a:r>
          </a:p>
          <a:p>
            <a:pPr>
              <a:lnSpc>
                <a:spcPct val="150000"/>
              </a:lnSpc>
            </a:pPr>
            <a:r>
              <a:rPr lang="cs-CZ" dirty="0"/>
              <a:t>Shrnutí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467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59862F5-6B76-4CD2-96F7-07E68331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 počtu osob ve věkových kategoriích 70+ let, 80+ a 90+, ORP Žďár nad Sázavou, 2023, 2033 a 2043 </a:t>
            </a:r>
            <a:endParaRPr lang="cs-CZ" sz="48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B4E3F77-71BA-46D8-BDD4-042FE7BED5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042716"/>
              </p:ext>
            </p:extLst>
          </p:nvPr>
        </p:nvGraphicFramePr>
        <p:xfrm>
          <a:off x="838200" y="2133600"/>
          <a:ext cx="10486293" cy="3573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909">
                  <a:extLst>
                    <a:ext uri="{9D8B030D-6E8A-4147-A177-3AD203B41FA5}">
                      <a16:colId xmlns:a16="http://schemas.microsoft.com/office/drawing/2014/main" val="4073638020"/>
                    </a:ext>
                  </a:extLst>
                </a:gridCol>
                <a:gridCol w="1127811">
                  <a:extLst>
                    <a:ext uri="{9D8B030D-6E8A-4147-A177-3AD203B41FA5}">
                      <a16:colId xmlns:a16="http://schemas.microsoft.com/office/drawing/2014/main" val="3175031360"/>
                    </a:ext>
                  </a:extLst>
                </a:gridCol>
                <a:gridCol w="1127811">
                  <a:extLst>
                    <a:ext uri="{9D8B030D-6E8A-4147-A177-3AD203B41FA5}">
                      <a16:colId xmlns:a16="http://schemas.microsoft.com/office/drawing/2014/main" val="2999302054"/>
                    </a:ext>
                  </a:extLst>
                </a:gridCol>
                <a:gridCol w="1593033">
                  <a:extLst>
                    <a:ext uri="{9D8B030D-6E8A-4147-A177-3AD203B41FA5}">
                      <a16:colId xmlns:a16="http://schemas.microsoft.com/office/drawing/2014/main" val="1012992714"/>
                    </a:ext>
                  </a:extLst>
                </a:gridCol>
                <a:gridCol w="1499049">
                  <a:extLst>
                    <a:ext uri="{9D8B030D-6E8A-4147-A177-3AD203B41FA5}">
                      <a16:colId xmlns:a16="http://schemas.microsoft.com/office/drawing/2014/main" val="305626631"/>
                    </a:ext>
                  </a:extLst>
                </a:gridCol>
                <a:gridCol w="894025">
                  <a:extLst>
                    <a:ext uri="{9D8B030D-6E8A-4147-A177-3AD203B41FA5}">
                      <a16:colId xmlns:a16="http://schemas.microsoft.com/office/drawing/2014/main" val="854816535"/>
                    </a:ext>
                  </a:extLst>
                </a:gridCol>
                <a:gridCol w="1603606">
                  <a:extLst>
                    <a:ext uri="{9D8B030D-6E8A-4147-A177-3AD203B41FA5}">
                      <a16:colId xmlns:a16="http://schemas.microsoft.com/office/drawing/2014/main" val="1776766132"/>
                    </a:ext>
                  </a:extLst>
                </a:gridCol>
                <a:gridCol w="1499049">
                  <a:extLst>
                    <a:ext uri="{9D8B030D-6E8A-4147-A177-3AD203B41FA5}">
                      <a16:colId xmlns:a16="http://schemas.microsoft.com/office/drawing/2014/main" val="1913070980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Věková skupina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Počet 2023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Počet 2033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Abs. změna 2023-2033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Rel. změna 2023-2033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Počet 2043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Abs. změna 2023-2043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>
                          <a:effectLst/>
                        </a:rPr>
                        <a:t>Rel</a:t>
                      </a:r>
                      <a:r>
                        <a:rPr lang="cs-CZ" sz="2400" dirty="0">
                          <a:effectLst/>
                        </a:rPr>
                        <a:t>. změna 2023-2043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3832914"/>
                  </a:ext>
                </a:extLst>
              </a:tr>
              <a:tr h="78466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effectLst/>
                        </a:rPr>
                        <a:t>70+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effectLst/>
                        </a:rPr>
                        <a:t>6 666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7 798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effectLst/>
                        </a:rPr>
                        <a:t>+1 132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+17 %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8 189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+1 523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+23 %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936469"/>
                  </a:ext>
                </a:extLst>
              </a:tr>
              <a:tr h="784665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80+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2 219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3 305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+1 086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+49 %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effectLst/>
                        </a:rPr>
                        <a:t>3 486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effectLst/>
                        </a:rPr>
                        <a:t>+1 267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+57 %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1159500"/>
                  </a:ext>
                </a:extLst>
              </a:tr>
              <a:tr h="784665">
                <a:tc>
                  <a:txBody>
                    <a:bodyPr/>
                    <a:lstStyle/>
                    <a:p>
                      <a:pPr algn="ctr"/>
                      <a:r>
                        <a:rPr lang="cs-CZ" sz="2400">
                          <a:effectLst/>
                        </a:rPr>
                        <a:t>90+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293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484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+191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+65 %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676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>
                          <a:effectLst/>
                        </a:rPr>
                        <a:t>+383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>
                          <a:effectLst/>
                        </a:rPr>
                        <a:t>+131 %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8667071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93BBF53C-E4C3-400E-B756-C9A7448E43D5}"/>
              </a:ext>
            </a:extLst>
          </p:cNvPr>
          <p:cNvSpPr txBox="1"/>
          <p:nvPr/>
        </p:nvSpPr>
        <p:spPr>
          <a:xfrm>
            <a:off x="766762" y="6050427"/>
            <a:ext cx="10515600" cy="106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Výsledky studie „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POpTÁVKA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SOCiálních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službách 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(nejen) v území SO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orp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ŽĎár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nad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sázavou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dirty="0"/>
              <a:t>“ (2024)</a:t>
            </a:r>
            <a:r>
              <a:rPr lang="cs-CZ" dirty="0"/>
              <a:t>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84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5019568-8B44-4927-B563-90F181F6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Odhad poptávky po sociálních službách v regionu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7BDE79-C5E7-4C99-B908-0F4D5AEE1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050"/>
            <a:ext cx="10642600" cy="4442924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Poptávka po pobytových sociálních službách vzroste jak na území SO ORP Žďár nad Sázavou o 38 % do roku 2033 a o 49–50 % do roku 2043.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yní je poptávka uspokojena jen z necelých 30 %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Poptávka po terénních a ambulantních službách vzroste na území SO ORP Žďár nad Sázavou do roku 2033 o 51 %, do roku 2043 o 74 %. </a:t>
            </a:r>
            <a:endParaRPr lang="cs-CZ" sz="4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D2183E-B980-4459-AECF-07A809FD4DA5}"/>
              </a:ext>
            </a:extLst>
          </p:cNvPr>
          <p:cNvSpPr txBox="1"/>
          <p:nvPr/>
        </p:nvSpPr>
        <p:spPr>
          <a:xfrm>
            <a:off x="766762" y="6050427"/>
            <a:ext cx="10515600" cy="106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Výsledky studie „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POpTÁVKA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SOCiálních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službách 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(nejen) v území SO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orp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ŽĎár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nad </a:t>
            </a:r>
            <a:r>
              <a:rPr lang="cs-CZ" sz="1800" b="1" cap="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sázavou</a:t>
            </a:r>
            <a:r>
              <a:rPr lang="cs-CZ" sz="18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dirty="0"/>
              <a:t>“ (2024)</a:t>
            </a:r>
            <a:r>
              <a:rPr lang="cs-CZ" dirty="0"/>
              <a:t>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73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0353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/>
              <a:t>Relativní stárnutí – aktuální propad porodnosti</a:t>
            </a:r>
            <a:br>
              <a:rPr lang="cs-CZ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842477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0901F-379A-471F-8BB7-9F2B897C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1100016"/>
            <a:ext cx="11512062" cy="689952"/>
          </a:xfrm>
        </p:spPr>
        <p:txBody>
          <a:bodyPr>
            <a:noAutofit/>
          </a:bodyPr>
          <a:lstStyle/>
          <a:p>
            <a:r>
              <a:rPr lang="cs-CZ" sz="3200" dirty="0"/>
              <a:t>Srovnání počtu reálného počtu narozených (2018–2023) a počtu narozených dle prognózy ČSÚ (2024–2060)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0F01E40-8412-496F-834E-86A286787A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411023"/>
              </p:ext>
            </p:extLst>
          </p:nvPr>
        </p:nvGraphicFramePr>
        <p:xfrm>
          <a:off x="838199" y="2119435"/>
          <a:ext cx="10372725" cy="444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57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EC7BFD4-B8B2-4520-A040-77B176DD1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počtu narozených v krajích ČR, 2020–2023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881AE82-5DC8-4AAB-8772-977B6A02F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263653"/>
              </p:ext>
            </p:extLst>
          </p:nvPr>
        </p:nvGraphicFramePr>
        <p:xfrm>
          <a:off x="1484923" y="1899137"/>
          <a:ext cx="8294095" cy="4767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6606">
                  <a:extLst>
                    <a:ext uri="{9D8B030D-6E8A-4147-A177-3AD203B41FA5}">
                      <a16:colId xmlns:a16="http://schemas.microsoft.com/office/drawing/2014/main" val="265454944"/>
                    </a:ext>
                  </a:extLst>
                </a:gridCol>
                <a:gridCol w="1009117">
                  <a:extLst>
                    <a:ext uri="{9D8B030D-6E8A-4147-A177-3AD203B41FA5}">
                      <a16:colId xmlns:a16="http://schemas.microsoft.com/office/drawing/2014/main" val="1899852789"/>
                    </a:ext>
                  </a:extLst>
                </a:gridCol>
                <a:gridCol w="937846">
                  <a:extLst>
                    <a:ext uri="{9D8B030D-6E8A-4147-A177-3AD203B41FA5}">
                      <a16:colId xmlns:a16="http://schemas.microsoft.com/office/drawing/2014/main" val="3736528477"/>
                    </a:ext>
                  </a:extLst>
                </a:gridCol>
                <a:gridCol w="1000370">
                  <a:extLst>
                    <a:ext uri="{9D8B030D-6E8A-4147-A177-3AD203B41FA5}">
                      <a16:colId xmlns:a16="http://schemas.microsoft.com/office/drawing/2014/main" val="303533729"/>
                    </a:ext>
                  </a:extLst>
                </a:gridCol>
                <a:gridCol w="859692">
                  <a:extLst>
                    <a:ext uri="{9D8B030D-6E8A-4147-A177-3AD203B41FA5}">
                      <a16:colId xmlns:a16="http://schemas.microsoft.com/office/drawing/2014/main" val="1442962284"/>
                    </a:ext>
                  </a:extLst>
                </a:gridCol>
                <a:gridCol w="1258277">
                  <a:extLst>
                    <a:ext uri="{9D8B030D-6E8A-4147-A177-3AD203B41FA5}">
                      <a16:colId xmlns:a16="http://schemas.microsoft.com/office/drawing/2014/main" val="2487461939"/>
                    </a:ext>
                  </a:extLst>
                </a:gridCol>
                <a:gridCol w="1432187">
                  <a:extLst>
                    <a:ext uri="{9D8B030D-6E8A-4147-A177-3AD203B41FA5}">
                      <a16:colId xmlns:a16="http://schemas.microsoft.com/office/drawing/2014/main" val="1064668931"/>
                    </a:ext>
                  </a:extLst>
                </a:gridCol>
              </a:tblGrid>
              <a:tr h="2804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Živě narození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Celková změna 2020-2023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665259"/>
                  </a:ext>
                </a:extLst>
              </a:tr>
              <a:tr h="2804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Absolutně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Relativně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90812007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Česká republika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110 200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111 793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101 299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91 455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-18 745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-17.0%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2472931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Hlavní město Praha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14 713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15 157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13 528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12 610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-2 103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-14.3%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035878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Středočeský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14 437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15 111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13 467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12 299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-2 138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-14.8%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5087596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Jihočeský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6 552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6 699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6 087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-1 188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-18.1%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76454469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Plzeňský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5 876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5 933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4 956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-15.7%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337798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Karlovarský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2 682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2 619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2 370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2 144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-538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-20.1%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418633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Ústecký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7 947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7 886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7 257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6 361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-1 586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-20.0%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949558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Liberecký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4 557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4 386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3 921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3 565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-992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-21.8%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63285721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Královéhradecký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5 058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4 565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-17.4%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96499511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Pardubický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5 454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5 421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4 929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4 528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-17.0%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0579197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Kraj Vysočina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5 349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5 547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4 979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4 493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-856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-16.0%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5104110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Jihomoravský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12 859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13 085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12 078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10 695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-16.8%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41975567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Olomoucký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6 584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6 394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5 985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-1 244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-18.9%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23029699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Zlínský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5 834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6 040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4 871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-963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-16.5%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38945618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Moravskoslezský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11 830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11 978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10 770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9 664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-2 166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-18.3%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7678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21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EC7BFD4-B8B2-4520-A040-77B176DD1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počtu narozených v krajích ČR, 2020–2023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881AE82-5DC8-4AAB-8772-977B6A02F8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84923" y="1899137"/>
          <a:ext cx="8294095" cy="4767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6606">
                  <a:extLst>
                    <a:ext uri="{9D8B030D-6E8A-4147-A177-3AD203B41FA5}">
                      <a16:colId xmlns:a16="http://schemas.microsoft.com/office/drawing/2014/main" val="265454944"/>
                    </a:ext>
                  </a:extLst>
                </a:gridCol>
                <a:gridCol w="1009117">
                  <a:extLst>
                    <a:ext uri="{9D8B030D-6E8A-4147-A177-3AD203B41FA5}">
                      <a16:colId xmlns:a16="http://schemas.microsoft.com/office/drawing/2014/main" val="1899852789"/>
                    </a:ext>
                  </a:extLst>
                </a:gridCol>
                <a:gridCol w="937846">
                  <a:extLst>
                    <a:ext uri="{9D8B030D-6E8A-4147-A177-3AD203B41FA5}">
                      <a16:colId xmlns:a16="http://schemas.microsoft.com/office/drawing/2014/main" val="3736528477"/>
                    </a:ext>
                  </a:extLst>
                </a:gridCol>
                <a:gridCol w="1000370">
                  <a:extLst>
                    <a:ext uri="{9D8B030D-6E8A-4147-A177-3AD203B41FA5}">
                      <a16:colId xmlns:a16="http://schemas.microsoft.com/office/drawing/2014/main" val="303533729"/>
                    </a:ext>
                  </a:extLst>
                </a:gridCol>
                <a:gridCol w="859692">
                  <a:extLst>
                    <a:ext uri="{9D8B030D-6E8A-4147-A177-3AD203B41FA5}">
                      <a16:colId xmlns:a16="http://schemas.microsoft.com/office/drawing/2014/main" val="1442962284"/>
                    </a:ext>
                  </a:extLst>
                </a:gridCol>
                <a:gridCol w="1258277">
                  <a:extLst>
                    <a:ext uri="{9D8B030D-6E8A-4147-A177-3AD203B41FA5}">
                      <a16:colId xmlns:a16="http://schemas.microsoft.com/office/drawing/2014/main" val="2487461939"/>
                    </a:ext>
                  </a:extLst>
                </a:gridCol>
                <a:gridCol w="1432187">
                  <a:extLst>
                    <a:ext uri="{9D8B030D-6E8A-4147-A177-3AD203B41FA5}">
                      <a16:colId xmlns:a16="http://schemas.microsoft.com/office/drawing/2014/main" val="1064668931"/>
                    </a:ext>
                  </a:extLst>
                </a:gridCol>
              </a:tblGrid>
              <a:tr h="2804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Živě narození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Celková změna 2020-2023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665259"/>
                  </a:ext>
                </a:extLst>
              </a:tr>
              <a:tr h="2804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Absolutně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Relativně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90812007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Česká republika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110 200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111 793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101 299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91 455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-18 745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-17.0%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2472931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Hlavní město Praha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14 713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15 157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13 528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12 610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-2 103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-14.3%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035878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Středočeský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14 437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15 111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13 467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12 299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-2 138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-14.8%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5087596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Jihočeský kraj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6 552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6 699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6 087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-1 188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-18.1%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76454469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Plzeňský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5 876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5 933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4 956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-15.7%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337798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Karlovarský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2 682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2 619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2 370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2 144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-538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-20.1%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418633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Ústecký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7 947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7 886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7 257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6 361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-1 586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-20.0%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949558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Liberecký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4 557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4 386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3 921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3 565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-992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-21.8%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63285721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Královéhradecký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5 058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4 565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-17.4%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96499511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Pardubický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5 454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5 421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4 929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4 528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-17.0%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05791974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Kraj Vysočina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5 349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5 547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4 979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4 493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-856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-16.0%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5104110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Jihomoravský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12 859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13 085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12 078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10 695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-16.8%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41975567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Olomoucký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6 584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6 394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5 985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-1 244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-18.9%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23029699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Zlínský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5 834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6 040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5 361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4 871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-963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-16.5%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38945618"/>
                  </a:ext>
                </a:extLst>
              </a:tr>
              <a:tr h="2804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Moravskoslezský kraj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11 830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11 978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10 770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9 664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-2 166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-18.3%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7678136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D8E104BA-3A13-4245-BE9B-4C8FE9ED966E}"/>
              </a:ext>
            </a:extLst>
          </p:cNvPr>
          <p:cNvSpPr txBox="1"/>
          <p:nvPr/>
        </p:nvSpPr>
        <p:spPr>
          <a:xfrm rot="20362706">
            <a:off x="1962648" y="3744816"/>
            <a:ext cx="7526216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Odhad počtu narozených v roce 2024 cca 83.000 (za 1. pololetí 2024 se narodilo 41,6 tisíce)</a:t>
            </a:r>
          </a:p>
          <a:p>
            <a:r>
              <a:rPr lang="cs-CZ" sz="2800" dirty="0"/>
              <a:t>Proti roku 2020 je to o 27.000 dětí méně a -25 %.</a:t>
            </a:r>
          </a:p>
        </p:txBody>
      </p:sp>
    </p:spTree>
    <p:extLst>
      <p:ext uri="{BB962C8B-B14F-4D97-AF65-F5344CB8AC3E}">
        <p14:creationId xmlns:p14="http://schemas.microsoft.com/office/powerpoint/2010/main" val="238021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E6F0473-A0E4-444C-95C5-D775D19EE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23" y="1100016"/>
            <a:ext cx="11472985" cy="689952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 počtu narozených v Plzeňském kraji, 2020–2023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B4E7CB0-A2B6-427E-A256-55FAB81C14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671505"/>
              </p:ext>
            </p:extLst>
          </p:nvPr>
        </p:nvGraphicFramePr>
        <p:xfrm>
          <a:off x="1717886" y="2071076"/>
          <a:ext cx="8756227" cy="463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1006">
                  <a:extLst>
                    <a:ext uri="{9D8B030D-6E8A-4147-A177-3AD203B41FA5}">
                      <a16:colId xmlns:a16="http://schemas.microsoft.com/office/drawing/2014/main" val="642333701"/>
                    </a:ext>
                  </a:extLst>
                </a:gridCol>
                <a:gridCol w="1203216">
                  <a:extLst>
                    <a:ext uri="{9D8B030D-6E8A-4147-A177-3AD203B41FA5}">
                      <a16:colId xmlns:a16="http://schemas.microsoft.com/office/drawing/2014/main" val="1809675580"/>
                    </a:ext>
                  </a:extLst>
                </a:gridCol>
                <a:gridCol w="1203216">
                  <a:extLst>
                    <a:ext uri="{9D8B030D-6E8A-4147-A177-3AD203B41FA5}">
                      <a16:colId xmlns:a16="http://schemas.microsoft.com/office/drawing/2014/main" val="3252468519"/>
                    </a:ext>
                  </a:extLst>
                </a:gridCol>
                <a:gridCol w="1203216">
                  <a:extLst>
                    <a:ext uri="{9D8B030D-6E8A-4147-A177-3AD203B41FA5}">
                      <a16:colId xmlns:a16="http://schemas.microsoft.com/office/drawing/2014/main" val="3811130907"/>
                    </a:ext>
                  </a:extLst>
                </a:gridCol>
                <a:gridCol w="1203216">
                  <a:extLst>
                    <a:ext uri="{9D8B030D-6E8A-4147-A177-3AD203B41FA5}">
                      <a16:colId xmlns:a16="http://schemas.microsoft.com/office/drawing/2014/main" val="2254619305"/>
                    </a:ext>
                  </a:extLst>
                </a:gridCol>
                <a:gridCol w="1323537">
                  <a:extLst>
                    <a:ext uri="{9D8B030D-6E8A-4147-A177-3AD203B41FA5}">
                      <a16:colId xmlns:a16="http://schemas.microsoft.com/office/drawing/2014/main" val="952638913"/>
                    </a:ext>
                  </a:extLst>
                </a:gridCol>
                <a:gridCol w="1428820">
                  <a:extLst>
                    <a:ext uri="{9D8B030D-6E8A-4147-A177-3AD203B41FA5}">
                      <a16:colId xmlns:a16="http://schemas.microsoft.com/office/drawing/2014/main" val="553389277"/>
                    </a:ext>
                  </a:extLst>
                </a:gridCol>
              </a:tblGrid>
              <a:tr h="4400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Živě narození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Celková změna 2020-2023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655494"/>
                  </a:ext>
                </a:extLst>
              </a:tr>
              <a:tr h="440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2021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2022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2023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Absolutně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Relativně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3383529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Plzeňský kraj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5 876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5 933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5 509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4 956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-920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-15.7%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016302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Domažlice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599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576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493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432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-167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-27.9%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69422878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Klatovy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832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773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657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-175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-21.0%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2013599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Plzeň-město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1 985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1 988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1 863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1 698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-287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-14.5%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4147529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Plzeň-jih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611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690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672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578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-33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-5.4%</a:t>
                      </a:r>
                      <a:endParaRPr lang="cs-CZ" sz="18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6004434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Plzeň-sever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809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864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777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701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-108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-13.3%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6241757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Rokycany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506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463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469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439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-67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-13.2%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07761759"/>
                  </a:ext>
                </a:extLst>
              </a:tr>
              <a:tr h="440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Tachov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534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579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494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451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-83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-15.5%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2099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60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A81F3-D412-46CA-81EF-09CBB9075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Celkové jednotkové náklady na žáka ZŠ </a:t>
            </a:r>
            <a:br>
              <a:rPr lang="cs-CZ" dirty="0"/>
            </a:br>
            <a:r>
              <a:rPr lang="cs-CZ" dirty="0"/>
              <a:t>v Kč měsíčně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3F25E08-935D-4754-ACF0-241916F021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606"/>
          <a:stretch/>
        </p:blipFill>
        <p:spPr>
          <a:xfrm>
            <a:off x="838200" y="2394065"/>
            <a:ext cx="10372725" cy="3817664"/>
          </a:xfrm>
        </p:spPr>
      </p:pic>
      <p:sp>
        <p:nvSpPr>
          <p:cNvPr id="3" name="Šipka: dolů 2">
            <a:extLst>
              <a:ext uri="{FF2B5EF4-FFF2-40B4-BE49-F238E27FC236}">
                <a16:creationId xmlns:a16="http://schemas.microsoft.com/office/drawing/2014/main" id="{7988AB05-0BF7-745F-D736-8A9996C82483}"/>
              </a:ext>
            </a:extLst>
          </p:cNvPr>
          <p:cNvSpPr/>
          <p:nvPr/>
        </p:nvSpPr>
        <p:spPr>
          <a:xfrm>
            <a:off x="10148206" y="1175657"/>
            <a:ext cx="514350" cy="1106261"/>
          </a:xfrm>
          <a:prstGeom prst="downArrow">
            <a:avLst/>
          </a:prstGeom>
          <a:solidFill>
            <a:srgbClr val="009881"/>
          </a:solidFill>
          <a:ln w="38100">
            <a:solidFill>
              <a:srgbClr val="0098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4FFD1C-05A4-4FA2-916A-4D2069CF78E1}"/>
              </a:ext>
            </a:extLst>
          </p:cNvPr>
          <p:cNvSpPr txBox="1"/>
          <p:nvPr/>
        </p:nvSpPr>
        <p:spPr>
          <a:xfrm>
            <a:off x="838200" y="6072554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Výsledky studie „</a:t>
            </a:r>
            <a:r>
              <a:rPr lang="cs-CZ" b="1" dirty="0"/>
              <a:t>Více času na pedagogické vedení školy prostřednictvím efektivního zajištění nepedagogických činností“ </a:t>
            </a:r>
            <a:r>
              <a:rPr lang="cs-CZ" dirty="0"/>
              <a:t>dostupné </a:t>
            </a:r>
            <a:r>
              <a:rPr lang="cs-CZ" dirty="0">
                <a:hlinkClick r:id="rId3"/>
              </a:rPr>
              <a:t>zde</a:t>
            </a:r>
            <a:r>
              <a:rPr lang="cs-CZ" dirty="0"/>
              <a:t>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31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46" y="1100015"/>
            <a:ext cx="11504246" cy="1050517"/>
          </a:xfrm>
        </p:spPr>
        <p:txBody>
          <a:bodyPr>
            <a:normAutofit fontScale="90000"/>
          </a:bodyPr>
          <a:lstStyle/>
          <a:p>
            <a:r>
              <a:rPr lang="cs-CZ" dirty="0"/>
              <a:t>Odhad finanční úspory pro různě velká území SO ORP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936108"/>
              </p:ext>
            </p:extLst>
          </p:nvPr>
        </p:nvGraphicFramePr>
        <p:xfrm>
          <a:off x="836374" y="1766619"/>
          <a:ext cx="10691190" cy="4249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7967">
                  <a:extLst>
                    <a:ext uri="{9D8B030D-6E8A-4147-A177-3AD203B41FA5}">
                      <a16:colId xmlns:a16="http://schemas.microsoft.com/office/drawing/2014/main" val="2726648783"/>
                    </a:ext>
                  </a:extLst>
                </a:gridCol>
                <a:gridCol w="1333784">
                  <a:extLst>
                    <a:ext uri="{9D8B030D-6E8A-4147-A177-3AD203B41FA5}">
                      <a16:colId xmlns:a16="http://schemas.microsoft.com/office/drawing/2014/main" val="2021057443"/>
                    </a:ext>
                  </a:extLst>
                </a:gridCol>
                <a:gridCol w="1333784">
                  <a:extLst>
                    <a:ext uri="{9D8B030D-6E8A-4147-A177-3AD203B41FA5}">
                      <a16:colId xmlns:a16="http://schemas.microsoft.com/office/drawing/2014/main" val="1097562166"/>
                    </a:ext>
                  </a:extLst>
                </a:gridCol>
                <a:gridCol w="1334833">
                  <a:extLst>
                    <a:ext uri="{9D8B030D-6E8A-4147-A177-3AD203B41FA5}">
                      <a16:colId xmlns:a16="http://schemas.microsoft.com/office/drawing/2014/main" val="2641565188"/>
                    </a:ext>
                  </a:extLst>
                </a:gridCol>
                <a:gridCol w="1334833">
                  <a:extLst>
                    <a:ext uri="{9D8B030D-6E8A-4147-A177-3AD203B41FA5}">
                      <a16:colId xmlns:a16="http://schemas.microsoft.com/office/drawing/2014/main" val="2813380666"/>
                    </a:ext>
                  </a:extLst>
                </a:gridCol>
                <a:gridCol w="1296155">
                  <a:extLst>
                    <a:ext uri="{9D8B030D-6E8A-4147-A177-3AD203B41FA5}">
                      <a16:colId xmlns:a16="http://schemas.microsoft.com/office/drawing/2014/main" val="514121858"/>
                    </a:ext>
                  </a:extLst>
                </a:gridCol>
                <a:gridCol w="1359917">
                  <a:extLst>
                    <a:ext uri="{9D8B030D-6E8A-4147-A177-3AD203B41FA5}">
                      <a16:colId xmlns:a16="http://schemas.microsoft.com/office/drawing/2014/main" val="4185963934"/>
                    </a:ext>
                  </a:extLst>
                </a:gridCol>
                <a:gridCol w="1359917">
                  <a:extLst>
                    <a:ext uri="{9D8B030D-6E8A-4147-A177-3AD203B41FA5}">
                      <a16:colId xmlns:a16="http://schemas.microsoft.com/office/drawing/2014/main" val="565741178"/>
                    </a:ext>
                  </a:extLst>
                </a:gridCol>
              </a:tblGrid>
              <a:tr h="55060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Velikost </a:t>
                      </a:r>
                      <a:endParaRPr lang="cs-CZ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SO ORP </a:t>
                      </a:r>
                      <a:endParaRPr lang="cs-CZ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(počet žáků)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Odhad finančních úspor v tis. Kč měsíčně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Odhad finančních úspor v 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531944"/>
                  </a:ext>
                </a:extLst>
              </a:tr>
              <a:tr h="12013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Současný stav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(tis. Kč měsíčně)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Sdílení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vybraných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činností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(varianta 1)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Slučování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organizací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(varianta 3a)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Sloučení do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jedné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organizace (varianta 4)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Sdílení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vybraných činností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(varianta 1)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Slučování organizací (varianta 3a)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Sloučení do jedné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organizace (varianta 4)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39097168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1000-1200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1 582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231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366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381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23,1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04922593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1800-2000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2 908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423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673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714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23,1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24,6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92062716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2900-3100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4 211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536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871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20,7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21421807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4000-4200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6 142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738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1 257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20,5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55007367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4800-5000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7 174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877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1 434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20,0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31031442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5900-6100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8 251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1 016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1 566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19,0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52874508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6800-7000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8 833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1 091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1 611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18,2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4108941"/>
                  </a:ext>
                </a:extLst>
              </a:tr>
              <a:tr h="300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8400-8600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11 020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1 324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2 021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12,0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18,3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X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56992264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29C531E7-9619-4416-B6E0-C156C9B73DA3}"/>
              </a:ext>
            </a:extLst>
          </p:cNvPr>
          <p:cNvSpPr txBox="1"/>
          <p:nvPr/>
        </p:nvSpPr>
        <p:spPr>
          <a:xfrm>
            <a:off x="838200" y="6072554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Výsledky studie „</a:t>
            </a:r>
            <a:r>
              <a:rPr lang="cs-CZ" b="1" dirty="0"/>
              <a:t>Více času na pedagogické vedení školy prostřednictvím efektivního zajištění nepedagogických činností“ </a:t>
            </a:r>
            <a:r>
              <a:rPr lang="cs-CZ" dirty="0"/>
              <a:t>dostupné </a:t>
            </a:r>
            <a:r>
              <a:rPr lang="cs-CZ" dirty="0">
                <a:hlinkClick r:id="rId2"/>
              </a:rPr>
              <a:t>zde</a:t>
            </a:r>
            <a:r>
              <a:rPr lang="cs-CZ" dirty="0"/>
              <a:t>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25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0353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/>
              <a:t>O čem jsme dnes nemluvili…</a:t>
            </a:r>
            <a:br>
              <a:rPr lang="cs-CZ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420237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0353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/>
              <a:t>Úvod do demografického vývoje</a:t>
            </a:r>
            <a:br>
              <a:rPr lang="cs-CZ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395712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8F8C1-3E34-4B5B-961A-A6C2AA26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69" y="1100016"/>
            <a:ext cx="11543323" cy="689952"/>
          </a:xfrm>
        </p:spPr>
        <p:txBody>
          <a:bodyPr>
            <a:normAutofit fontScale="90000"/>
          </a:bodyPr>
          <a:lstStyle/>
          <a:p>
            <a:r>
              <a:rPr lang="cs-CZ" dirty="0"/>
              <a:t>Přímý dopad stárnutí obyvatelstva na veřejnou správu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1BFCD-1EC9-4222-ACBC-D3E5C685C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050"/>
            <a:ext cx="10869246" cy="444292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ANALÝZA STÁRNUTÍ ZAMĚSTNANCŮ VEŘEJNÉ SPRÁVY (2020)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https://www.mvcr.cz/soubor/analyza-starnuti-zamestnancu-verejne-spravy-2020.aspx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26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0353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/>
              <a:t>Shrnutí</a:t>
            </a:r>
            <a:br>
              <a:rPr lang="cs-CZ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637379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2C61B-931E-4B94-9E02-0241030F1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06" y="1100138"/>
            <a:ext cx="11576116" cy="690562"/>
          </a:xfrm>
        </p:spPr>
        <p:txBody>
          <a:bodyPr/>
          <a:lstStyle/>
          <a:p>
            <a:r>
              <a:rPr lang="cs-CZ" dirty="0"/>
              <a:t>Dopady stárnutí obyvatel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553989-20C2-4C6D-AE68-2698210E7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Stárnutí obyvatel není hrozba ale výzva! A to nejen pro veřejnou správu</a:t>
            </a:r>
          </a:p>
          <a:p>
            <a:pPr lvl="1"/>
            <a:r>
              <a:rPr lang="cs-CZ" dirty="0"/>
              <a:t>Zvýšená poptávka po sociálních službách, zdravotní péči, službách pro seniory – absolutní stárnutí může regionu pomoci, jen je třeba se na to připravit</a:t>
            </a:r>
          </a:p>
          <a:p>
            <a:r>
              <a:rPr lang="cs-CZ" dirty="0"/>
              <a:t>Hrozbou pro region je odliv produktivních osob (nejvíce s vyšší přidanou hodnotou)</a:t>
            </a:r>
          </a:p>
          <a:p>
            <a:pPr lvl="1"/>
            <a:r>
              <a:rPr lang="cs-CZ" dirty="0"/>
              <a:t>Je třeba využít potenciálu škol (středních i vysokých) a udržet mladší osoby v regionu</a:t>
            </a:r>
          </a:p>
          <a:p>
            <a:pPr lvl="1"/>
            <a:r>
              <a:rPr lang="cs-CZ" dirty="0"/>
              <a:t>Je třeba udržet v regionu rodiče s dětmi</a:t>
            </a:r>
          </a:p>
          <a:p>
            <a:pPr lvl="1"/>
            <a:r>
              <a:rPr lang="cs-CZ" dirty="0"/>
              <a:t>Nutnou součástí musí být dostatečná poptávka trhu práce po kvalifikovaných absolventech – např. v sociálních službách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67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3EAE6EB-ECDA-4C47-87DC-D2896F8F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shrnutí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5A0E11-F5FE-40A2-9125-89D5025FB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Nadcházející populační vývoj vytvoří zvýšení tlaku na veřejnou správu!</a:t>
            </a:r>
          </a:p>
          <a:p>
            <a:r>
              <a:rPr lang="cs-CZ" dirty="0"/>
              <a:t>O stárnutí víme dost, o narozených méně</a:t>
            </a:r>
          </a:p>
          <a:p>
            <a:r>
              <a:rPr lang="cs-CZ" dirty="0"/>
              <a:t>Je třeba pracovat s čísly a daty a věci řešit raději s předstihem</a:t>
            </a:r>
          </a:p>
          <a:p>
            <a:r>
              <a:rPr lang="cs-CZ" dirty="0"/>
              <a:t>Data k dispozici jsou (i na regionální úrovni), jen je třeba s nimi pracovat</a:t>
            </a:r>
          </a:p>
        </p:txBody>
      </p:sp>
    </p:spTree>
    <p:extLst>
      <p:ext uri="{BB962C8B-B14F-4D97-AF65-F5344CB8AC3E}">
        <p14:creationId xmlns:p14="http://schemas.microsoft.com/office/powerpoint/2010/main" val="50027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7A1B41-2893-4590-9E6E-0AAB0E24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10" descr="http://img.babinet.cz/obr2/duchodkyne.jpg">
            <a:extLst>
              <a:ext uri="{FF2B5EF4-FFF2-40B4-BE49-F238E27FC236}">
                <a16:creationId xmlns:a16="http://schemas.microsoft.com/office/drawing/2014/main" id="{C21CCD19-2AF3-4BA0-907A-DF66687D43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38" y="1160585"/>
            <a:ext cx="7022124" cy="550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40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975953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sz="5300" dirty="0"/>
              <a:t>doc. Ing. Mgr. Petr Mazouch, Ph.D.</a:t>
            </a:r>
            <a:br>
              <a:rPr lang="cs-CZ" sz="5300" dirty="0"/>
            </a:br>
            <a:br>
              <a:rPr lang="cs-CZ" sz="5300" dirty="0"/>
            </a:br>
            <a:r>
              <a:rPr lang="cs-CZ" sz="5300" dirty="0"/>
              <a:t>mazouchp@vse.cz</a:t>
            </a:r>
            <a:br>
              <a:rPr lang="cs-CZ" sz="5300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295237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57FD8B-9D42-4C7A-B29E-7BCC4E1DC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9759B9-1256-4AE2-A88F-8CCBD54F3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Demografický vývoj ≠ stárnutí obyvatelstva</a:t>
            </a:r>
          </a:p>
          <a:p>
            <a:r>
              <a:rPr lang="cs-CZ" dirty="0"/>
              <a:t>Stárnutí obyvatelstva</a:t>
            </a:r>
          </a:p>
          <a:p>
            <a:pPr lvl="1"/>
            <a:r>
              <a:rPr lang="cs-CZ" dirty="0"/>
              <a:t>Individuální stárnutí</a:t>
            </a:r>
          </a:p>
          <a:p>
            <a:pPr lvl="1"/>
            <a:r>
              <a:rPr lang="cs-CZ" dirty="0"/>
              <a:t>Stárnutí populace</a:t>
            </a:r>
          </a:p>
          <a:p>
            <a:pPr lvl="2"/>
            <a:r>
              <a:rPr lang="cs-CZ" dirty="0"/>
              <a:t>Absolutní</a:t>
            </a:r>
          </a:p>
          <a:p>
            <a:pPr lvl="2"/>
            <a:r>
              <a:rPr lang="cs-CZ" dirty="0"/>
              <a:t>Relativní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0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7A1B41-2893-4590-9E6E-0AAB0E24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10" descr="http://img.babinet.cz/obr2/duchodkyne.jpg">
            <a:extLst>
              <a:ext uri="{FF2B5EF4-FFF2-40B4-BE49-F238E27FC236}">
                <a16:creationId xmlns:a16="http://schemas.microsoft.com/office/drawing/2014/main" id="{C21CCD19-2AF3-4BA0-907A-DF66687D43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938" y="1160585"/>
            <a:ext cx="7022124" cy="550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11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57FD8B-9D42-4C7A-B29E-7BCC4E1DC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9759B9-1256-4AE2-A88F-8CCBD54F3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Demografický vývoj ≠ stárnutí obyvatelstva</a:t>
            </a:r>
          </a:p>
          <a:p>
            <a:r>
              <a:rPr lang="cs-CZ" dirty="0"/>
              <a:t>Stárnutí obyvatelstva</a:t>
            </a:r>
          </a:p>
          <a:p>
            <a:pPr lvl="1"/>
            <a:r>
              <a:rPr lang="cs-CZ" dirty="0"/>
              <a:t>Individuální stárnutí</a:t>
            </a:r>
          </a:p>
          <a:p>
            <a:pPr lvl="1"/>
            <a:r>
              <a:rPr lang="cs-CZ" dirty="0"/>
              <a:t>Stárnutí populace</a:t>
            </a:r>
          </a:p>
          <a:p>
            <a:pPr lvl="2"/>
            <a:r>
              <a:rPr lang="cs-CZ" dirty="0"/>
              <a:t>Absolutní</a:t>
            </a:r>
          </a:p>
          <a:p>
            <a:pPr lvl="2"/>
            <a:r>
              <a:rPr lang="cs-CZ" dirty="0"/>
              <a:t>Relativní</a:t>
            </a:r>
          </a:p>
          <a:p>
            <a:r>
              <a:rPr lang="cs-CZ" dirty="0"/>
              <a:t>Demografické prognózy musí pracovat s:</a:t>
            </a:r>
          </a:p>
          <a:p>
            <a:pPr lvl="1"/>
            <a:r>
              <a:rPr lang="cs-CZ" dirty="0"/>
              <a:t>Úmrtností</a:t>
            </a:r>
          </a:p>
          <a:p>
            <a:pPr lvl="1"/>
            <a:r>
              <a:rPr lang="cs-CZ" dirty="0"/>
              <a:t>Plodností</a:t>
            </a:r>
          </a:p>
          <a:p>
            <a:pPr lvl="1"/>
            <a:r>
              <a:rPr lang="cs-CZ" dirty="0"/>
              <a:t>Migrací</a:t>
            </a:r>
          </a:p>
        </p:txBody>
      </p:sp>
    </p:spTree>
    <p:extLst>
      <p:ext uri="{BB962C8B-B14F-4D97-AF65-F5344CB8AC3E}">
        <p14:creationId xmlns:p14="http://schemas.microsoft.com/office/powerpoint/2010/main" val="3853311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3">
            <a:extLst>
              <a:ext uri="{FF2B5EF4-FFF2-40B4-BE49-F238E27FC236}">
                <a16:creationId xmlns:a16="http://schemas.microsoft.com/office/drawing/2014/main" id="{19685070-0FAB-4186-AAB0-FD9F84C92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0353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/>
              <a:t>Stárnutí populace</a:t>
            </a:r>
            <a:br>
              <a:rPr lang="cs-CZ" dirty="0"/>
            </a:br>
            <a:br>
              <a:rPr lang="cs-CZ" dirty="0"/>
            </a:br>
            <a:r>
              <a:rPr lang="cs-CZ" sz="3100" b="1" dirty="0"/>
              <a:t>MODERNÍ VEŘEJNÁ SPRÁVA, Olomouc, 5.-6. listopadu 2024</a:t>
            </a:r>
            <a:br>
              <a:rPr lang="cs-CZ" sz="3100" dirty="0"/>
            </a:br>
            <a:endParaRPr lang="cs-CZ" dirty="0"/>
          </a:p>
        </p:txBody>
      </p:sp>
      <p:sp>
        <p:nvSpPr>
          <p:cNvPr id="9" name="Zástupný text 5">
            <a:extLst>
              <a:ext uri="{FF2B5EF4-FFF2-40B4-BE49-F238E27FC236}">
                <a16:creationId xmlns:a16="http://schemas.microsoft.com/office/drawing/2014/main" id="{67C6D53D-5B83-4C7E-AC58-7BA047C1784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Petr Mazouch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AEC060DD-90B9-49C5-B00C-47B18EB83BE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katedra ekonomické statistiky</a:t>
            </a:r>
          </a:p>
        </p:txBody>
      </p:sp>
    </p:spTree>
    <p:extLst>
      <p:ext uri="{BB962C8B-B14F-4D97-AF65-F5344CB8AC3E}">
        <p14:creationId xmlns:p14="http://schemas.microsoft.com/office/powerpoint/2010/main" val="1236603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4AAAE-3FF9-4BA2-9C8E-57263AAB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naděje dožití při narození, ČR, 1980–2023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B7832A0-CAFC-4524-ACB2-C85E9CCBEF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4128" y="1924050"/>
            <a:ext cx="10340869" cy="4443413"/>
          </a:xfrm>
        </p:spPr>
      </p:pic>
    </p:spTree>
    <p:extLst>
      <p:ext uri="{BB962C8B-B14F-4D97-AF65-F5344CB8AC3E}">
        <p14:creationId xmlns:p14="http://schemas.microsoft.com/office/powerpoint/2010/main" val="281588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720E34-CB3A-47E3-8811-025145E4F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Průměrný věk obyvatel, ČR, 2023, roky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47CE60F-8D1F-4510-8778-D81DD3AEB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523" y="1719917"/>
            <a:ext cx="8002954" cy="5138083"/>
          </a:xfrm>
        </p:spPr>
      </p:pic>
    </p:spTree>
    <p:extLst>
      <p:ext uri="{BB962C8B-B14F-4D97-AF65-F5344CB8AC3E}">
        <p14:creationId xmlns:p14="http://schemas.microsoft.com/office/powerpoint/2010/main" val="227790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Úvodní sníme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istika" id="{657BE835-F09B-4105-A3BD-CD3D5B027D24}" vid="{666874C8-C835-4BBE-9A46-F30025270B82}"/>
    </a:ext>
  </a:extLst>
</a:theme>
</file>

<file path=ppt/theme/theme2.xml><?xml version="1.0" encoding="utf-8"?>
<a:theme xmlns:a="http://schemas.openxmlformats.org/drawingml/2006/main" name="Mezititulek / Závě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istika" id="{657BE835-F09B-4105-A3BD-CD3D5B027D24}" vid="{5D296BB0-4C34-41D2-9772-1462895CB762}"/>
    </a:ext>
  </a:extLst>
</a:theme>
</file>

<file path=ppt/theme/theme3.xml><?xml version="1.0" encoding="utf-8"?>
<a:theme xmlns:a="http://schemas.openxmlformats.org/drawingml/2006/main" name="Běžné stránk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istika" id="{657BE835-F09B-4105-A3BD-CD3D5B027D24}" vid="{52AE0274-9915-4959-95BA-5A6056493E3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3931DE88EEEC41A1473A0A952D2AC6" ma:contentTypeVersion="2" ma:contentTypeDescription="Vytvoří nový dokument" ma:contentTypeScope="" ma:versionID="c898a3d4f7afb5fda6c905f2b9260a22">
  <xsd:schema xmlns:xsd="http://www.w3.org/2001/XMLSchema" xmlns:xs="http://www.w3.org/2001/XMLSchema" xmlns:p="http://schemas.microsoft.com/office/2006/metadata/properties" xmlns:ns2="0aab9b79-97e6-4ce7-95bc-637ae3703883" targetNamespace="http://schemas.microsoft.com/office/2006/metadata/properties" ma:root="true" ma:fieldsID="41c619270e507c44c5d8745c75f2f15b" ns2:_="">
    <xsd:import namespace="0aab9b79-97e6-4ce7-95bc-637ae3703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b9b79-97e6-4ce7-95bc-637ae37038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DE52F2-5FE6-4EF4-8C31-5DCACFB4F9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ab9b79-97e6-4ce7-95bc-637ae3703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640C63-9DD8-4B62-86DE-11E671AE31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FFFD51-C84D-4D5C-913C-A81E7E806FD4}">
  <ds:schemaRefs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0aab9b79-97e6-4ce7-95bc-637ae370388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Statistika</Template>
  <TotalTime>7417</TotalTime>
  <Words>1918</Words>
  <Application>Microsoft Office PowerPoint</Application>
  <PresentationFormat>Širokoúhlá obrazovka</PresentationFormat>
  <Paragraphs>629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Times New Roman</vt:lpstr>
      <vt:lpstr>Úvodní snímek</vt:lpstr>
      <vt:lpstr>Mezititulek / Závěr</vt:lpstr>
      <vt:lpstr>Běžné stránky</vt:lpstr>
      <vt:lpstr>Demografický vývoj v ČR a jeho dopad do veřejné správy a veřejných služeb</vt:lpstr>
      <vt:lpstr>Program přednášky</vt:lpstr>
      <vt:lpstr>Úvod do demografického vývoje  MODERNÍ VEŘEJNÁ SPRÁVA, Olomouc, 5.-6. listopadu 2024 </vt:lpstr>
      <vt:lpstr>Úvod</vt:lpstr>
      <vt:lpstr>Prezentace aplikace PowerPoint</vt:lpstr>
      <vt:lpstr>Úvod</vt:lpstr>
      <vt:lpstr>Stárnutí populace  MODERNÍ VEŘEJNÁ SPRÁVA, Olomouc, 5.-6. listopadu 2024 </vt:lpstr>
      <vt:lpstr>Vývoj naděje dožití při narození, ČR, 1980–2023 </vt:lpstr>
      <vt:lpstr>Průměrný věk obyvatel, ČR, 2023, roky</vt:lpstr>
      <vt:lpstr>Prezentace aplikace PowerPoint</vt:lpstr>
      <vt:lpstr>Naděje dožití při narození, ČR, 2022-23, muži, roky</vt:lpstr>
      <vt:lpstr>Naděje dožití při narození, ČR, 2022-23, ženy, roky</vt:lpstr>
      <vt:lpstr>Podíl obyvatel 65 a více let, ČR, %</vt:lpstr>
      <vt:lpstr>Odhad vývoje struktury obyvatel</vt:lpstr>
      <vt:lpstr>Podíl osob používající internet, ČR, % v dané skupině</vt:lpstr>
      <vt:lpstr>Prezentace aplikace PowerPoint</vt:lpstr>
      <vt:lpstr>Populační vývoj v regionech – drobné příklady  MODERNÍ VEŘEJNÁ SPRÁVA, Olomouc, 5.-6. listopadu 2024 </vt:lpstr>
      <vt:lpstr>Srovnání věkové struktury Žďáru nad Sázavou, 2021, 2031 a 2041</vt:lpstr>
      <vt:lpstr>Pokud se „ve Žďáře“ nic nezmění…</vt:lpstr>
      <vt:lpstr>Odhad počtu osob ve věkových kategoriích 70+ let, 80+ a 90+, ORP Žďár nad Sázavou, 2023, 2033 a 2043 </vt:lpstr>
      <vt:lpstr>Odhad poptávky po sociálních službách v regionu</vt:lpstr>
      <vt:lpstr>Relativní stárnutí – aktuální propad porodnosti  MODERNÍ VEŘEJNÁ SPRÁVA, Olomouc, 5.-6. listopadu 2024 </vt:lpstr>
      <vt:lpstr>Srovnání počtu reálného počtu narozených (2018–2023) a počtu narozených dle prognózy ČSÚ (2024–2060)</vt:lpstr>
      <vt:lpstr>Vývoj počtu narozených v krajích ČR, 2020–2023</vt:lpstr>
      <vt:lpstr>Vývoj počtu narozených v krajích ČR, 2020–2023</vt:lpstr>
      <vt:lpstr>Vývoj počtu narozených v Plzeňském kraji, 2020–2023</vt:lpstr>
      <vt:lpstr>Celkové jednotkové náklady na žáka ZŠ  v Kč měsíčně</vt:lpstr>
      <vt:lpstr>Odhad finanční úspory pro různě velká území SO ORP</vt:lpstr>
      <vt:lpstr>O čem jsme dnes nemluvili…  MODERNÍ VEŘEJNÁ SPRÁVA, Olomouc, 5.-6. listopadu 2024 </vt:lpstr>
      <vt:lpstr>Přímý dopad stárnutí obyvatelstva na veřejnou správu</vt:lpstr>
      <vt:lpstr>Shrnutí  MODERNÍ VEŘEJNÁ SPRÁVA, Olomouc, 5.-6. listopadu 2024 </vt:lpstr>
      <vt:lpstr>Dopady stárnutí obyvatel</vt:lpstr>
      <vt:lpstr>Závěrečné shrnutí</vt:lpstr>
      <vt:lpstr>Prezentace aplikace PowerPoint</vt:lpstr>
      <vt:lpstr>doc. Ing. Mgr. Petr Mazouch, Ph.D.  mazouchp@vse.cz  MODERNÍ VEŘEJNÁ SPRÁVA, Olomouc, 5.-6. listopadu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Manipulace se statistikami a daty</dc:title>
  <dc:creator>Petr Mazouch</dc:creator>
  <cp:lastModifiedBy>Petr Mazouch</cp:lastModifiedBy>
  <cp:revision>101</cp:revision>
  <dcterms:created xsi:type="dcterms:W3CDTF">2023-10-12T07:44:35Z</dcterms:created>
  <dcterms:modified xsi:type="dcterms:W3CDTF">2024-11-05T08:25:43Z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0x010100B73931DE88EEEC41A1473A0A952D2AC6</vt:lpwstr>
  </property>
</Properties>
</file>