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74" r:id="rId5"/>
    <p:sldId id="4977" r:id="rId6"/>
    <p:sldId id="5022" r:id="rId7"/>
    <p:sldId id="275" r:id="rId8"/>
    <p:sldId id="830" r:id="rId9"/>
    <p:sldId id="833" r:id="rId10"/>
    <p:sldId id="319" r:id="rId11"/>
    <p:sldId id="295" r:id="rId12"/>
    <p:sldId id="5024" r:id="rId13"/>
    <p:sldId id="323" r:id="rId14"/>
    <p:sldId id="297" r:id="rId15"/>
    <p:sldId id="267" r:id="rId16"/>
  </p:sldIdLst>
  <p:sldSz cx="12192000" cy="6858000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172D19-E284-3695-EAAC-C5FD867E0500}" name="Pastyříková Jolana" initials="JP" userId="S::jolana.pastyrikova@dia.gov.cz::b605e74d-649b-4af8-a9a3-b73439e933b5" providerId="AD"/>
  <p188:author id="{DFF83E27-8123-1B08-68C3-46DF9982927E}" name="Duffková Helena" initials="HD" userId="S::helena.duffkova@dia.gov.cz::4c35d69d-ae1e-4301-be2e-ee661154f39d" providerId="AD"/>
  <p188:author id="{34059539-233C-2D8F-B1A6-2816E1D85C17}" name="Cepr Martin" initials="MC" userId="S::martin.cepr@dia.gov.cz::15120edd-ee6e-4fe6-b50c-af5e4a36e0c3" providerId="AD"/>
  <p188:author id="{9C529047-E2BD-C4F6-36E1-B74E09CCC5F8}" name="Mesršmíd Martin" initials="" userId="S::martin.mesrsmid@dia.gov.cz::23ec3b64-12ac-4154-a593-3ac3e663628f" providerId="AD"/>
  <p188:author id="{4DD7AD68-6031-26BA-FC30-CB112250A71E}" name="Tichý Michal" initials="TM" userId="S::michal.tichy@dia.gov.cz::1ecb3881-fd2c-4aa0-b560-e6f7271b3674" providerId="AD"/>
  <p188:author id="{F8DEC26C-EA1B-D39E-54AD-E98C7F14C4C6}" name="Palata Jakub" initials="JP" userId="S::jakub.palata@dia.gov.cz::6db30b27-efce-44d7-a68b-0f54f31867c4" providerId="AD"/>
  <p188:author id="{CEE89E82-393C-2DF8-411F-EF016A5EA3D4}" name="Petr Jan" initials="PJ" userId="S::jan.petr@dia.gov.cz::619497a3-6dda-48a9-9783-3fc51734f31c" providerId="AD"/>
  <p188:author id="{A2059CA0-91EC-1A8A-1CFD-D3935847A0B4}" name="Šedivec Tomáš" initials="" userId="S::tomas.sedivec@dia.gov.cz::5859117d-4fed-45af-939e-a078bb4ea44f" providerId="AD"/>
  <p188:author id="{CEE430BA-5426-3946-127B-A53A828D5B8B}" name="Jareš Adam" initials="" userId="S::adam.jares@dia.gov.cz::eb3198c8-4d45-4306-9bc1-7aff0649db33" providerId="AD"/>
  <p188:author id="{088BE1BE-8835-C0FD-B7FD-C5DE70699EFE}" name="Janková Barbora" initials="JB" userId="S::barbora.jankova@dia.gov.cz::0300bc11-0976-490f-98cb-df7409fadad4" providerId="AD"/>
  <p188:author id="{D8DD20EE-D591-7178-28DF-2BD20B960B60}" name="Kuchař Petr" initials="" userId="S::petr.kuchar@dia.gov.cz::2aeb2d03-65b6-4ab1-a305-91d7d37978c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7676"/>
    <a:srgbClr val="46AD48"/>
    <a:srgbClr val="E8EDE8"/>
    <a:srgbClr val="2E2D2C"/>
    <a:srgbClr val="353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5073CB-95F6-4303-ADE3-A3C92AC30E6E}" v="1" dt="2025-10-07T07:47:11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7384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2C4004-E914-4179-9F14-AA23A2F8661F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2E1713DF-5F12-4D64-BAB8-4604E5E01C78}">
      <dgm:prSet phldrT="[Text]" phldr="0"/>
      <dgm:spPr/>
      <dgm:t>
        <a:bodyPr/>
        <a:lstStyle/>
        <a:p>
          <a:pPr rtl="0"/>
          <a:endParaRPr lang="cs-CZ"/>
        </a:p>
      </dgm:t>
    </dgm:pt>
    <dgm:pt modelId="{0057E08E-0F33-4DF0-9C49-A49D764AC903}" type="parTrans" cxnId="{9F09A52C-1692-4478-80E7-6E034597181E}">
      <dgm:prSet/>
      <dgm:spPr/>
    </dgm:pt>
    <dgm:pt modelId="{F4C57FBB-ED44-44E2-A18E-7B55400B88C9}" type="sibTrans" cxnId="{9F09A52C-1692-4478-80E7-6E034597181E}">
      <dgm:prSet/>
      <dgm:spPr/>
    </dgm:pt>
    <dgm:pt modelId="{08210F0A-364C-4E2C-906A-50320ACB6C4A}" type="pres">
      <dgm:prSet presAssocID="{342C4004-E914-4179-9F14-AA23A2F8661F}" presName="Name0" presStyleCnt="0">
        <dgm:presLayoutVars>
          <dgm:dir/>
          <dgm:animLvl val="lvl"/>
          <dgm:resizeHandles val="exact"/>
        </dgm:presLayoutVars>
      </dgm:prSet>
      <dgm:spPr/>
    </dgm:pt>
    <dgm:pt modelId="{A516A92D-B9C8-42DB-97CA-7A1516808FC6}" type="pres">
      <dgm:prSet presAssocID="{342C4004-E914-4179-9F14-AA23A2F8661F}" presName="dummy" presStyleCnt="0"/>
      <dgm:spPr/>
    </dgm:pt>
    <dgm:pt modelId="{5ED22047-BCE4-494E-B31F-84D8466033C4}" type="pres">
      <dgm:prSet presAssocID="{342C4004-E914-4179-9F14-AA23A2F8661F}" presName="linH" presStyleCnt="0"/>
      <dgm:spPr/>
    </dgm:pt>
    <dgm:pt modelId="{3530A710-F328-41AD-BEC5-903DC043E8E6}" type="pres">
      <dgm:prSet presAssocID="{342C4004-E914-4179-9F14-AA23A2F8661F}" presName="padding1" presStyleCnt="0"/>
      <dgm:spPr/>
    </dgm:pt>
    <dgm:pt modelId="{15827D81-C2B4-4697-B5F3-DBB9506B7EB3}" type="pres">
      <dgm:prSet presAssocID="{2E1713DF-5F12-4D64-BAB8-4604E5E01C78}" presName="linV" presStyleCnt="0"/>
      <dgm:spPr/>
    </dgm:pt>
    <dgm:pt modelId="{5D9838AA-6353-45C1-8EE8-44A7E96AE157}" type="pres">
      <dgm:prSet presAssocID="{2E1713DF-5F12-4D64-BAB8-4604E5E01C78}" presName="spVertical1" presStyleCnt="0"/>
      <dgm:spPr/>
    </dgm:pt>
    <dgm:pt modelId="{1C807BD1-223F-454F-8B67-E67E250C9579}" type="pres">
      <dgm:prSet presAssocID="{2E1713DF-5F12-4D64-BAB8-4604E5E01C78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8210EE4B-D1A5-4065-AC03-FB4253A5FA28}" type="pres">
      <dgm:prSet presAssocID="{2E1713DF-5F12-4D64-BAB8-4604E5E01C78}" presName="spVertical2" presStyleCnt="0"/>
      <dgm:spPr/>
    </dgm:pt>
    <dgm:pt modelId="{66CCCFC5-A9C7-426A-9BF9-62A2493C54A4}" type="pres">
      <dgm:prSet presAssocID="{2E1713DF-5F12-4D64-BAB8-4604E5E01C78}" presName="spVertical3" presStyleCnt="0"/>
      <dgm:spPr/>
    </dgm:pt>
    <dgm:pt modelId="{A0987278-ADC8-4233-AFFD-EE80A8CF8231}" type="pres">
      <dgm:prSet presAssocID="{342C4004-E914-4179-9F14-AA23A2F8661F}" presName="padding2" presStyleCnt="0"/>
      <dgm:spPr/>
    </dgm:pt>
    <dgm:pt modelId="{173594C2-DFA6-4784-B70A-46CCC156E8E8}" type="pres">
      <dgm:prSet presAssocID="{342C4004-E914-4179-9F14-AA23A2F8661F}" presName="negArrow" presStyleCnt="0"/>
      <dgm:spPr/>
    </dgm:pt>
    <dgm:pt modelId="{F400B09D-7FF9-4316-9236-6DD871FE2D16}" type="pres">
      <dgm:prSet presAssocID="{342C4004-E914-4179-9F14-AA23A2F8661F}" presName="backgroundArrow" presStyleLbl="node1" presStyleIdx="0" presStyleCnt="1"/>
      <dgm:spPr/>
    </dgm:pt>
  </dgm:ptLst>
  <dgm:cxnLst>
    <dgm:cxn modelId="{9F09A52C-1692-4478-80E7-6E034597181E}" srcId="{342C4004-E914-4179-9F14-AA23A2F8661F}" destId="{2E1713DF-5F12-4D64-BAB8-4604E5E01C78}" srcOrd="0" destOrd="0" parTransId="{0057E08E-0F33-4DF0-9C49-A49D764AC903}" sibTransId="{F4C57FBB-ED44-44E2-A18E-7B55400B88C9}"/>
    <dgm:cxn modelId="{3E012E8D-E016-47DA-9747-1F6BCA65E0F1}" type="presOf" srcId="{2E1713DF-5F12-4D64-BAB8-4604E5E01C78}" destId="{1C807BD1-223F-454F-8B67-E67E250C9579}" srcOrd="0" destOrd="0" presId="urn:microsoft.com/office/officeart/2005/8/layout/hProcess3"/>
    <dgm:cxn modelId="{9B16A5FD-CB53-4E41-8009-1F1F537AEB8F}" type="presOf" srcId="{342C4004-E914-4179-9F14-AA23A2F8661F}" destId="{08210F0A-364C-4E2C-906A-50320ACB6C4A}" srcOrd="0" destOrd="0" presId="urn:microsoft.com/office/officeart/2005/8/layout/hProcess3"/>
    <dgm:cxn modelId="{73CB7B11-E9FD-4258-AC8A-DF1B66D7AF4D}" type="presParOf" srcId="{08210F0A-364C-4E2C-906A-50320ACB6C4A}" destId="{A516A92D-B9C8-42DB-97CA-7A1516808FC6}" srcOrd="0" destOrd="0" presId="urn:microsoft.com/office/officeart/2005/8/layout/hProcess3"/>
    <dgm:cxn modelId="{27C0C036-F8A6-492D-9325-CF92DDDAA36F}" type="presParOf" srcId="{08210F0A-364C-4E2C-906A-50320ACB6C4A}" destId="{5ED22047-BCE4-494E-B31F-84D8466033C4}" srcOrd="1" destOrd="0" presId="urn:microsoft.com/office/officeart/2005/8/layout/hProcess3"/>
    <dgm:cxn modelId="{057A34A1-9A77-4DD5-A285-F0AEA53F3021}" type="presParOf" srcId="{5ED22047-BCE4-494E-B31F-84D8466033C4}" destId="{3530A710-F328-41AD-BEC5-903DC043E8E6}" srcOrd="0" destOrd="0" presId="urn:microsoft.com/office/officeart/2005/8/layout/hProcess3"/>
    <dgm:cxn modelId="{8D4EBE6A-2137-4F6A-8022-6AB59B24BD2B}" type="presParOf" srcId="{5ED22047-BCE4-494E-B31F-84D8466033C4}" destId="{15827D81-C2B4-4697-B5F3-DBB9506B7EB3}" srcOrd="1" destOrd="0" presId="urn:microsoft.com/office/officeart/2005/8/layout/hProcess3"/>
    <dgm:cxn modelId="{B7AA9EBA-5EE8-41E8-A4AF-E85481BBE8BF}" type="presParOf" srcId="{15827D81-C2B4-4697-B5F3-DBB9506B7EB3}" destId="{5D9838AA-6353-45C1-8EE8-44A7E96AE157}" srcOrd="0" destOrd="0" presId="urn:microsoft.com/office/officeart/2005/8/layout/hProcess3"/>
    <dgm:cxn modelId="{72A4E5C4-5459-4E05-BCB5-9B519A8311EF}" type="presParOf" srcId="{15827D81-C2B4-4697-B5F3-DBB9506B7EB3}" destId="{1C807BD1-223F-454F-8B67-E67E250C9579}" srcOrd="1" destOrd="0" presId="urn:microsoft.com/office/officeart/2005/8/layout/hProcess3"/>
    <dgm:cxn modelId="{70ACC041-2BB4-48C6-AB72-C160C5896A9C}" type="presParOf" srcId="{15827D81-C2B4-4697-B5F3-DBB9506B7EB3}" destId="{8210EE4B-D1A5-4065-AC03-FB4253A5FA28}" srcOrd="2" destOrd="0" presId="urn:microsoft.com/office/officeart/2005/8/layout/hProcess3"/>
    <dgm:cxn modelId="{727F0CBA-67AA-4182-8ABD-6FA1C4DEF6BB}" type="presParOf" srcId="{15827D81-C2B4-4697-B5F3-DBB9506B7EB3}" destId="{66CCCFC5-A9C7-426A-9BF9-62A2493C54A4}" srcOrd="3" destOrd="0" presId="urn:microsoft.com/office/officeart/2005/8/layout/hProcess3"/>
    <dgm:cxn modelId="{3BD76AA8-53B0-4BCB-A916-BB42726F7B84}" type="presParOf" srcId="{5ED22047-BCE4-494E-B31F-84D8466033C4}" destId="{A0987278-ADC8-4233-AFFD-EE80A8CF8231}" srcOrd="2" destOrd="0" presId="urn:microsoft.com/office/officeart/2005/8/layout/hProcess3"/>
    <dgm:cxn modelId="{E2BA4384-6BE7-46B5-8D94-33EEF58DE8C3}" type="presParOf" srcId="{5ED22047-BCE4-494E-B31F-84D8466033C4}" destId="{173594C2-DFA6-4784-B70A-46CCC156E8E8}" srcOrd="3" destOrd="0" presId="urn:microsoft.com/office/officeart/2005/8/layout/hProcess3"/>
    <dgm:cxn modelId="{C14A1E47-8F68-4C05-A9DE-73926D8E2CF5}" type="presParOf" srcId="{5ED22047-BCE4-494E-B31F-84D8466033C4}" destId="{F400B09D-7FF9-4316-9236-6DD871FE2D16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0B09D-7FF9-4316-9236-6DD871FE2D16}">
      <dsp:nvSpPr>
        <dsp:cNvPr id="0" name=""/>
        <dsp:cNvSpPr/>
      </dsp:nvSpPr>
      <dsp:spPr>
        <a:xfrm>
          <a:off x="0" y="12695"/>
          <a:ext cx="868949" cy="504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07BD1-223F-454F-8B67-E67E250C9579}">
      <dsp:nvSpPr>
        <dsp:cNvPr id="0" name=""/>
        <dsp:cNvSpPr/>
      </dsp:nvSpPr>
      <dsp:spPr>
        <a:xfrm>
          <a:off x="70092" y="138695"/>
          <a:ext cx="711961" cy="25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0" bIns="71120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70092" y="138695"/>
        <a:ext cx="711961" cy="25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77F3180-6454-D06F-2DEF-49EE0BEB5E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>
              <a:latin typeface="Arial" panose="020B0604020202020204" pitchFamily="34" charset="0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D88EF6F-01B2-0033-AE8F-10410DC683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30CE7-49B6-2348-A198-C8ECA96104F1}" type="datetimeFigureOut">
              <a:rPr lang="cs-CZ" smtClean="0">
                <a:latin typeface="Arial" panose="020B0604020202020204" pitchFamily="34" charset="0"/>
              </a:rPr>
              <a:t>07.10.2025</a:t>
            </a:fld>
            <a:endParaRPr lang="cs-CZ">
              <a:latin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EE608C9-DF7C-4B64-E76C-79893263F7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>
              <a:latin typeface="Arial" panose="020B0604020202020204" pitchFamily="34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E4A1CC3-B6D7-20BE-943D-6320EEDC3E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16F0C-904B-8247-A83D-0A9BE4737B82}" type="slidenum">
              <a:rPr lang="cs-CZ" smtClean="0">
                <a:latin typeface="Arial" panose="020B0604020202020204" pitchFamily="34" charset="0"/>
              </a:rPr>
              <a:t>‹#›</a:t>
            </a:fld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267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8294C76-7D04-154A-AFCD-C18C5C95436B}" type="datetimeFigureOut">
              <a:rPr lang="cs-CZ" smtClean="0"/>
              <a:pPr/>
              <a:t>07.10.2025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13298459-D76B-9E41-AFDF-7399883A9B6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884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98459-D76B-9E41-AFDF-7399883A9B6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195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BEBAC-1055-6BA1-C7CF-580A4D737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6A70C26-3DCC-4EA0-E8C8-A7FF9F6E14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209C8F9-2E50-8950-B428-F24614654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DFAA36-BC6A-640B-CAD2-10BF20BF84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98459-D76B-9E41-AFDF-7399883A9B6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14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 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C03E269-9E23-3850-18B9-BFED7015B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252827B-6D38-B322-CA78-ACCC78D15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11113200" cy="1848268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2F989C5-DFF7-0DB9-5730-966425473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>
          <a:xfrm>
            <a:off x="3125786" y="6325354"/>
            <a:ext cx="5940428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32D06495-DF38-EC48-1509-9F5919231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3265199"/>
            <a:ext cx="11113200" cy="1173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3200" cap="all" baseline="0">
                <a:solidFill>
                  <a:srgbClr val="2E2D2C"/>
                </a:solidFill>
                <a:latin typeface="Azeret Mono" pitchFamily="2" charset="0"/>
                <a:cs typeface="Azeret Mon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3F45B2B3-EA87-06E1-C21A-D472874DC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5841718"/>
            <a:ext cx="1738990" cy="77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1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A_ Prázdn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6496385-261F-8D4B-E9CF-F0148C104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F9D07E3-ACC6-DFAC-43E1-F355DCF86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78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A_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94D143-8F3D-7015-869D-24BACD201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Nadpis_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0F0E4D-B07F-A91F-6D23-BB741C3A6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25626"/>
            <a:ext cx="5400000" cy="40465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1DEEC92-3FFF-31D7-057C-36986C994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3200" y="1825626"/>
            <a:ext cx="5400000" cy="40464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CAED4E-EC91-2343-055B-D8D30DD52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C8A6DD-1BCF-B72C-C945-AC74F3AF4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555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A_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94D143-8F3D-7015-869D-24BACD201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11113200" cy="75946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0F0E4D-B07F-A91F-6D23-BB741C3A6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620000"/>
            <a:ext cx="5400000" cy="4046538"/>
          </a:xfrm>
        </p:spPr>
        <p:txBody>
          <a:bodyPr>
            <a:normAutofit/>
          </a:bodyPr>
          <a:lstStyle>
            <a:lvl1pPr>
              <a:defRPr sz="2400">
                <a:latin typeface="Azeret Mono" pitchFamily="2" charset="0"/>
                <a:cs typeface="Azeret Mono" pitchFamily="2" charset="0"/>
              </a:defRPr>
            </a:lvl1pPr>
            <a:lvl2pPr>
              <a:defRPr sz="2400">
                <a:latin typeface="Azeret Mono" pitchFamily="2" charset="0"/>
                <a:cs typeface="Azeret Mono" pitchFamily="2" charset="0"/>
              </a:defRPr>
            </a:lvl2pPr>
            <a:lvl3pPr>
              <a:defRPr sz="2400">
                <a:latin typeface="Azeret Mono" pitchFamily="2" charset="0"/>
                <a:cs typeface="Azeret Mono" pitchFamily="2" charset="0"/>
              </a:defRPr>
            </a:lvl3pPr>
            <a:lvl4pPr>
              <a:defRPr sz="2400">
                <a:latin typeface="Azeret Mono" pitchFamily="2" charset="0"/>
                <a:cs typeface="Azeret Mono" pitchFamily="2" charset="0"/>
              </a:defRPr>
            </a:lvl4pPr>
            <a:lvl5pPr>
              <a:defRPr sz="2400">
                <a:latin typeface="Azeret Mono" pitchFamily="2" charset="0"/>
                <a:cs typeface="Azeret Mono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1DEEC92-3FFF-31D7-057C-36986C994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3200" y="1620000"/>
            <a:ext cx="5400000" cy="4046400"/>
          </a:xfrm>
        </p:spPr>
        <p:txBody>
          <a:bodyPr>
            <a:normAutofit/>
          </a:bodyPr>
          <a:lstStyle>
            <a:lvl1pPr>
              <a:defRPr sz="2400">
                <a:latin typeface="Azeret Mono" pitchFamily="2" charset="0"/>
                <a:cs typeface="Azeret Mono" pitchFamily="2" charset="0"/>
              </a:defRPr>
            </a:lvl1pPr>
            <a:lvl2pPr>
              <a:defRPr sz="2400">
                <a:latin typeface="Azeret Mono" pitchFamily="2" charset="0"/>
                <a:cs typeface="Azeret Mono" pitchFamily="2" charset="0"/>
              </a:defRPr>
            </a:lvl2pPr>
            <a:lvl3pPr>
              <a:defRPr sz="2400">
                <a:latin typeface="Azeret Mono" pitchFamily="2" charset="0"/>
                <a:cs typeface="Azeret Mono" pitchFamily="2" charset="0"/>
              </a:defRPr>
            </a:lvl3pPr>
            <a:lvl4pPr>
              <a:defRPr sz="2400">
                <a:latin typeface="Azeret Mono" pitchFamily="2" charset="0"/>
                <a:cs typeface="Azeret Mono" pitchFamily="2" charset="0"/>
              </a:defRPr>
            </a:lvl4pPr>
            <a:lvl5pPr>
              <a:defRPr sz="2400">
                <a:latin typeface="Azeret Mono" pitchFamily="2" charset="0"/>
                <a:cs typeface="Azeret Mono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CAED4E-EC91-2343-055B-D8D30DD52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C8A6DD-1BCF-B72C-C945-AC74F3AF4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991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A87CE5-202F-F305-6033-A1C780FB8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1"/>
            <a:ext cx="11113200" cy="576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CD74EB8-DF24-B230-6993-5AE3FD5EE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080000"/>
            <a:ext cx="11113200" cy="823912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 cap="all" baseline="0">
                <a:latin typeface="Azeret Mono" pitchFamily="2" charset="0"/>
                <a:cs typeface="Azeret Mon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3E2051B-5DDA-7128-40E8-22CBF048C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1980000"/>
            <a:ext cx="5400000" cy="396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119B41F-E350-FA2E-1A56-8A8FEE745F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3200" y="1980000"/>
            <a:ext cx="5400000" cy="396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B2284D2-A8A0-60E6-6607-86CE530CE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618BC81-CB91-F26D-84A8-4AF8864B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471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 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A87CE5-202F-F305-6033-A1C780FB8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11113200" cy="576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CD74EB8-DF24-B230-6993-5AE3FD5EE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080000"/>
            <a:ext cx="11113200" cy="823912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 cap="all" baseline="0">
                <a:latin typeface="Azeret Mono" pitchFamily="2" charset="0"/>
                <a:cs typeface="Azeret Mon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3E2051B-5DDA-7128-40E8-22CBF048C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1980000"/>
            <a:ext cx="3518765" cy="396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119B41F-E350-FA2E-1A56-8A8FEE745F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8647" y="1980000"/>
            <a:ext cx="3514704" cy="396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B2284D2-A8A0-60E6-6607-86CE530CE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618BC81-CB91-F26D-84A8-4AF8864B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obsah 5">
            <a:extLst>
              <a:ext uri="{FF2B5EF4-FFF2-40B4-BE49-F238E27FC236}">
                <a16:creationId xmlns:a16="http://schemas.microsoft.com/office/drawing/2014/main" id="{334DA0B0-CD8C-3E60-D93E-FA6C86C902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36000" y="1980000"/>
            <a:ext cx="3514704" cy="396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708882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DIA_ Text s odrážkami a mé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AD486-026F-F07F-0719-E63DC503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A5B587-08F7-9284-D67E-2309FAF1A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457201"/>
            <a:ext cx="6569425" cy="540385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  <a:lvl2pPr>
              <a:lnSpc>
                <a:spcPct val="120000"/>
              </a:lnSpc>
              <a:defRPr sz="18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E501A4A-DA79-C8F2-E5C5-28A03D7EE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2377440"/>
            <a:ext cx="3932237" cy="349154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D1631ED-DEF3-6A6D-32E8-2DCF679DF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3461A86-1EBD-9C84-718F-87D77A971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587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 Text a mé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2">
            <a:extLst>
              <a:ext uri="{FF2B5EF4-FFF2-40B4-BE49-F238E27FC236}">
                <a16:creationId xmlns:a16="http://schemas.microsoft.com/office/drawing/2014/main" id="{475E19F0-E25C-3988-D787-829F824E6E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457201"/>
            <a:ext cx="6569425" cy="540385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3" name="Zástupný symbol pro zápatí 5">
            <a:extLst>
              <a:ext uri="{FF2B5EF4-FFF2-40B4-BE49-F238E27FC236}">
                <a16:creationId xmlns:a16="http://schemas.microsoft.com/office/drawing/2014/main" id="{9F9E4587-C623-2EB1-6917-B73C5E402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5554" y="6325354"/>
            <a:ext cx="5380892" cy="365125"/>
          </a:xfrm>
        </p:spPr>
        <p:txBody>
          <a:bodyPr/>
          <a:lstStyle/>
          <a:p>
            <a:pPr algn="ctr"/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4" name="Zástupný symbol pro číslo snímku 6">
            <a:extLst>
              <a:ext uri="{FF2B5EF4-FFF2-40B4-BE49-F238E27FC236}">
                <a16:creationId xmlns:a16="http://schemas.microsoft.com/office/drawing/2014/main" id="{44794EE0-21BB-601D-18A0-78895EC0E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1571" y="6325354"/>
            <a:ext cx="1921042" cy="365125"/>
          </a:xfrm>
        </p:spPr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9DB918A1-F9FA-ACE4-A10C-71B17E0A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57200"/>
            <a:ext cx="3932237" cy="16002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0" name="Zástupný text 3">
            <a:extLst>
              <a:ext uri="{FF2B5EF4-FFF2-40B4-BE49-F238E27FC236}">
                <a16:creationId xmlns:a16="http://schemas.microsoft.com/office/drawing/2014/main" id="{C07424CD-CCAE-AD61-7550-8BE6149DD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2377440"/>
            <a:ext cx="3932237" cy="349154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369518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 Text a volný pro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5D165B9-8657-8AF6-AFCC-CB497BE67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441E40B-5C8A-83AA-5A88-1D8DCF5A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857591AE-875D-DB42-8535-2A7829FA1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1999"/>
            <a:ext cx="11113200" cy="6120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9" name="Zástupný text 3">
            <a:extLst>
              <a:ext uri="{FF2B5EF4-FFF2-40B4-BE49-F238E27FC236}">
                <a16:creationId xmlns:a16="http://schemas.microsoft.com/office/drawing/2014/main" id="{AC6D30CE-5961-C3DF-5F10-695BBF584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1285462"/>
            <a:ext cx="3115556" cy="458352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355915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42293A-552E-86EF-639C-8B6F2380F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3812289-740C-E50E-D6AE-E0D6DC97B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F8881F-3F3A-6A05-6BFD-6C25A9B2E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E6E924-A96C-FB97-913A-EED484260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975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BF89947-13F9-1BB0-576B-8A3B91EDFA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23713" y="432000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BDFA057-2E82-D72A-31C2-4EC80D7B3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9387" y="432000"/>
            <a:ext cx="8531926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E361D0-B494-0E13-7236-DAACD149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F3F1E6-DE6A-3590-85F9-AC6DCD4AA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64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_ Nadpis a text bez odráž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186AEB-B221-5DA8-141B-DD533399E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432000"/>
            <a:ext cx="11113200" cy="129600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cs-CZ"/>
              <a:t>nadpis_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EB6F58-E8AC-B8D5-83C8-1BCA62048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25200"/>
            <a:ext cx="11113200" cy="4144869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288000" indent="0">
              <a:lnSpc>
                <a:spcPct val="120000"/>
              </a:lnSpc>
              <a:buNone/>
              <a:defRPr/>
            </a:lvl2pPr>
            <a:lvl3pPr marL="576000" indent="0">
              <a:lnSpc>
                <a:spcPct val="120000"/>
              </a:lnSpc>
              <a:buNone/>
              <a:defRPr/>
            </a:lvl3pPr>
            <a:lvl4pPr marL="576000" indent="0">
              <a:lnSpc>
                <a:spcPct val="120000"/>
              </a:lnSpc>
              <a:buNone/>
              <a:defRPr/>
            </a:lvl4pPr>
            <a:lvl5pPr marL="576000" indent="0">
              <a:lnSpc>
                <a:spcPct val="120000"/>
              </a:lnSpc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84B13E-951A-0E2A-4D1D-C060ED01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D88A8B-347F-2B19-9AC1-54588730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25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_ Nadpis a tex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01186AEB-B221-5DA8-141B-DD533399E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431999"/>
            <a:ext cx="11113200" cy="1296000"/>
          </a:xfr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cs-CZ"/>
              <a:t>nadpis_</a:t>
            </a:r>
          </a:p>
        </p:txBody>
      </p:sp>
      <p:sp>
        <p:nvSpPr>
          <p:cNvPr id="3" name="Obsah">
            <a:extLst>
              <a:ext uri="{FF2B5EF4-FFF2-40B4-BE49-F238E27FC236}">
                <a16:creationId xmlns:a16="http://schemas.microsoft.com/office/drawing/2014/main" id="{AEEB6F58-E8AC-B8D5-83C8-1BCA62048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25625"/>
            <a:ext cx="11113200" cy="4144869"/>
          </a:xfrm>
        </p:spPr>
        <p:txBody>
          <a:bodyPr lIns="0" tIns="0" rIns="0" bIns="0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84B13E-951A-0E2A-4D1D-C060ED01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D88A8B-347F-2B19-9AC1-54588730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06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_ Nadpis, podtitulek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186AEB-B221-5DA8-141B-DD533399E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431999"/>
            <a:ext cx="11113200" cy="576000"/>
          </a:xfr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cs-CZ"/>
              <a:t>nadpis_</a:t>
            </a:r>
          </a:p>
        </p:txBody>
      </p:sp>
      <p:sp>
        <p:nvSpPr>
          <p:cNvPr id="3" name="Obsah">
            <a:extLst>
              <a:ext uri="{FF2B5EF4-FFF2-40B4-BE49-F238E27FC236}">
                <a16:creationId xmlns:a16="http://schemas.microsoft.com/office/drawing/2014/main" id="{AEEB6F58-E8AC-B8D5-83C8-1BCA62048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25625"/>
            <a:ext cx="11113200" cy="4144869"/>
          </a:xfrm>
        </p:spPr>
        <p:txBody>
          <a:bodyPr lIns="0" tIns="0" rIns="0" bIns="0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84B13E-951A-0E2A-4D1D-C060ED01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D88A8B-347F-2B19-9AC1-54588730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  <p:sp>
        <p:nvSpPr>
          <p:cNvPr id="4" name="Podnadpis">
            <a:extLst>
              <a:ext uri="{FF2B5EF4-FFF2-40B4-BE49-F238E27FC236}">
                <a16:creationId xmlns:a16="http://schemas.microsoft.com/office/drawing/2014/main" id="{84F93504-89B1-112D-FF63-11139C2036DE}"/>
              </a:ext>
            </a:extLst>
          </p:cNvPr>
          <p:cNvSpPr txBox="1">
            <a:spLocks/>
          </p:cNvSpPr>
          <p:nvPr userDrawn="1"/>
        </p:nvSpPr>
        <p:spPr>
          <a:xfrm>
            <a:off x="540000" y="1282799"/>
            <a:ext cx="11113200" cy="45151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i="0" kern="1200" cap="all" baseline="0">
                <a:solidFill>
                  <a:schemeClr val="accent1"/>
                </a:solidFill>
                <a:latin typeface="Azeret Mono Medium" pitchFamily="2" charset="0"/>
                <a:ea typeface="+mj-ea"/>
                <a:cs typeface="+mj-cs"/>
              </a:defRPr>
            </a:lvl1pPr>
          </a:lstStyle>
          <a:p>
            <a:endParaRPr lang="cs-CZ" sz="1800">
              <a:solidFill>
                <a:srgbClr val="2E2D2C"/>
              </a:solidFill>
            </a:endParaRPr>
          </a:p>
        </p:txBody>
      </p:sp>
      <p:sp>
        <p:nvSpPr>
          <p:cNvPr id="8" name="Obsah">
            <a:extLst>
              <a:ext uri="{FF2B5EF4-FFF2-40B4-BE49-F238E27FC236}">
                <a16:creationId xmlns:a16="http://schemas.microsoft.com/office/drawing/2014/main" id="{2A58A94E-2737-0B65-DC6C-F1223EB65FE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38800" y="1080000"/>
            <a:ext cx="11113200" cy="440837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cap="all" baseline="0">
                <a:latin typeface="Azeret Mono" pitchFamily="2" charset="0"/>
                <a:cs typeface="Azeret Mono" pitchFamily="2" charset="0"/>
              </a:defRPr>
            </a:lvl1pPr>
            <a:lvl2pPr marL="216000" indent="0">
              <a:buNone/>
              <a:defRPr cap="all" baseline="0">
                <a:latin typeface="Azeret Mono" pitchFamily="2" charset="0"/>
                <a:cs typeface="Azeret Mono" pitchFamily="2" charset="0"/>
              </a:defRPr>
            </a:lvl2pPr>
            <a:lvl3pPr marL="432000" indent="0">
              <a:buNone/>
              <a:defRPr cap="all" baseline="0">
                <a:latin typeface="Azeret Mono" pitchFamily="2" charset="0"/>
                <a:cs typeface="Azeret Mono" pitchFamily="2" charset="0"/>
              </a:defRPr>
            </a:lvl3pPr>
            <a:lvl4pPr marL="432000" indent="0">
              <a:buNone/>
              <a:defRPr cap="all" baseline="0">
                <a:latin typeface="Azeret Mono" pitchFamily="2" charset="0"/>
                <a:cs typeface="Azeret Mono" pitchFamily="2" charset="0"/>
              </a:defRPr>
            </a:lvl4pPr>
            <a:lvl5pPr marL="432000" indent="0">
              <a:buNone/>
              <a:defRPr cap="all" baseline="0">
                <a:latin typeface="Azeret Mono" pitchFamily="2" charset="0"/>
                <a:cs typeface="Azeret Mono" pitchFamily="2" charset="0"/>
              </a:defRPr>
            </a:lvl5pPr>
          </a:lstStyle>
          <a:p>
            <a:pPr lvl="0"/>
            <a:r>
              <a:rPr lang="cs-CZ"/>
              <a:t>PODTITULEK</a:t>
            </a:r>
          </a:p>
        </p:txBody>
      </p:sp>
    </p:spTree>
    <p:extLst>
      <p:ext uri="{BB962C8B-B14F-4D97-AF65-F5344CB8AC3E}">
        <p14:creationId xmlns:p14="http://schemas.microsoft.com/office/powerpoint/2010/main" val="404780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 Předělov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0BC63B7-C438-CDCA-2E62-A019E80EF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EFDAF7-49CF-94EF-AE6B-E3C8DF539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95600"/>
            <a:ext cx="11113200" cy="2358000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defRPr sz="4800" cap="all" baseline="0">
                <a:solidFill>
                  <a:schemeClr val="accent3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491657B4-57AA-E6DE-504E-12F9C6477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6022975"/>
            <a:ext cx="1335204" cy="5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4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_ Předělová strana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>
            <a:extLst>
              <a:ext uri="{FF2B5EF4-FFF2-40B4-BE49-F238E27FC236}">
                <a16:creationId xmlns:a16="http://schemas.microsoft.com/office/drawing/2014/main" id="{F230C951-7D24-FA60-D1D6-04D9E8B43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9A81E2B-67BE-411E-069A-D11A709D2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796500"/>
            <a:ext cx="11113200" cy="2358000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rgbClr val="2E2D2C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6E2C77-4E80-5FA4-572E-5684CCBD0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3427200"/>
            <a:ext cx="11113200" cy="23580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2E2D2C"/>
                </a:solidFill>
                <a:latin typeface="Azeret Mono" pitchFamily="2" charset="0"/>
                <a:cs typeface="Azeret Mon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23" name="Grafický objekt 22">
            <a:extLst>
              <a:ext uri="{FF2B5EF4-FFF2-40B4-BE49-F238E27FC236}">
                <a16:creationId xmlns:a16="http://schemas.microsoft.com/office/drawing/2014/main" id="{173ABE62-4F91-DAF7-8357-C88BCA289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6022975"/>
            <a:ext cx="1335204" cy="5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9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_ Předělová strana s text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>
            <a:extLst>
              <a:ext uri="{FF2B5EF4-FFF2-40B4-BE49-F238E27FC236}">
                <a16:creationId xmlns:a16="http://schemas.microsoft.com/office/drawing/2014/main" id="{F230C951-7D24-FA60-D1D6-04D9E8B43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9A81E2B-67BE-411E-069A-D11A709D2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796500"/>
            <a:ext cx="11113200" cy="2356860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rgbClr val="2E2D2C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6E2C77-4E80-5FA4-572E-5684CCBD0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3427200"/>
            <a:ext cx="11113200" cy="235686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rgbClr val="2E2D2C"/>
                </a:solidFill>
                <a:latin typeface="Arial" panose="020B0604020202020204" pitchFamily="34" charset="0"/>
                <a:cs typeface="Azeret Mon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23" name="Grafický objekt 22">
            <a:extLst>
              <a:ext uri="{FF2B5EF4-FFF2-40B4-BE49-F238E27FC236}">
                <a16:creationId xmlns:a16="http://schemas.microsoft.com/office/drawing/2014/main" id="{173ABE62-4F91-DAF7-8357-C88BCA289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6022975"/>
            <a:ext cx="1335204" cy="5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3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 Závěřečn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93909D7-0D07-E27F-07C9-DD6B9CEF6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84DC879B-3803-3314-33B3-F397843C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275" y="6022973"/>
            <a:ext cx="1335205" cy="59585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252827B-6D38-B322-CA78-ACCC78D15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11113200" cy="842836"/>
          </a:xfrm>
        </p:spPr>
        <p:txBody>
          <a:bodyPr lIns="0" tIns="0" rIns="0" bIns="0" anchor="t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2F989C5-DFF7-0DB9-5730-9664254731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5786" y="6325354"/>
            <a:ext cx="5940428" cy="365125"/>
          </a:xfrm>
        </p:spPr>
        <p:txBody>
          <a:bodyPr/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cs-CZ">
                <a:solidFill>
                  <a:schemeClr val="bg1"/>
                </a:solidFill>
              </a:rPr>
              <a:t>DIA.</a:t>
            </a:r>
            <a:r>
              <a:rPr lang="cs-CZ">
                <a:solidFill>
                  <a:srgbClr val="46AD48"/>
                </a:solidFill>
              </a:rPr>
              <a:t>GOV.CZ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32D06495-DF38-EC48-1509-9F5919231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1331718"/>
            <a:ext cx="11113200" cy="842836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buNone/>
              <a:defRPr sz="2400" cap="all" baseline="0">
                <a:solidFill>
                  <a:srgbClr val="46AD48"/>
                </a:solidFill>
                <a:latin typeface="Azeret Mono" pitchFamily="2" charset="0"/>
                <a:cs typeface="Azeret Mon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9ADB2BA1-71A5-16B6-971F-2496046E6D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960000"/>
            <a:ext cx="11113200" cy="186421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32067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54292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54292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54292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9988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A_ 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F529A9-D500-1273-5E49-F07E56646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431387"/>
            <a:ext cx="11113200" cy="612000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8576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DB8E4877-94CD-06BF-64E7-44B6ABB7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11113200" cy="123469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/>
              <a:t>Nadpis_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095866B9-FF4B-FA8F-43D9-233B746C8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11113200" cy="414486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patí dia.gov.cz">
            <a:extLst>
              <a:ext uri="{FF2B5EF4-FFF2-40B4-BE49-F238E27FC236}">
                <a16:creationId xmlns:a16="http://schemas.microsoft.com/office/drawing/2014/main" id="{824AA539-D3C0-6E93-E74F-681DDD08A2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5554" y="6325354"/>
            <a:ext cx="53808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0" i="0">
                <a:solidFill>
                  <a:schemeClr val="accent1"/>
                </a:solidFill>
                <a:latin typeface="Azeret Mono" pitchFamily="2" charset="0"/>
                <a:cs typeface="Azeret Mono" pitchFamily="2" charset="0"/>
              </a:defRPr>
            </a:lvl1pPr>
          </a:lstStyle>
          <a:p>
            <a:pPr algn="ctr"/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6" name="Číslo snímku">
            <a:extLst>
              <a:ext uri="{FF2B5EF4-FFF2-40B4-BE49-F238E27FC236}">
                <a16:creationId xmlns:a16="http://schemas.microsoft.com/office/drawing/2014/main" id="{6F5FBFCB-C39A-B440-936C-FA3E617E0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31571" y="6325354"/>
            <a:ext cx="192104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0" i="0">
                <a:solidFill>
                  <a:schemeClr val="accent1"/>
                </a:solidFill>
                <a:latin typeface="Azeret Mono" pitchFamily="2" charset="0"/>
                <a:cs typeface="Azeret Mono" pitchFamily="2" charset="0"/>
              </a:defRPr>
            </a:lvl1pPr>
          </a:lstStyle>
          <a:p>
            <a:fld id="{F21F385E-1634-DB44-B85F-E63591247372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Logo Digitální a Informační agentura">
            <a:extLst>
              <a:ext uri="{FF2B5EF4-FFF2-40B4-BE49-F238E27FC236}">
                <a16:creationId xmlns:a16="http://schemas.microsoft.com/office/drawing/2014/main" id="{1391B34F-7EA5-7A87-B33E-6D1F2140B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43299" y="6021421"/>
            <a:ext cx="1336305" cy="5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0" r:id="rId3"/>
    <p:sldLayoutId id="2147483671" r:id="rId4"/>
    <p:sldLayoutId id="2147483651" r:id="rId5"/>
    <p:sldLayoutId id="2147483649" r:id="rId6"/>
    <p:sldLayoutId id="2147483670" r:id="rId7"/>
    <p:sldLayoutId id="2147483663" r:id="rId8"/>
    <p:sldLayoutId id="2147483668" r:id="rId9"/>
    <p:sldLayoutId id="2147483655" r:id="rId10"/>
    <p:sldLayoutId id="2147483652" r:id="rId11"/>
    <p:sldLayoutId id="2147483669" r:id="rId12"/>
    <p:sldLayoutId id="2147483653" r:id="rId13"/>
    <p:sldLayoutId id="2147483664" r:id="rId14"/>
    <p:sldLayoutId id="2147483656" r:id="rId15"/>
    <p:sldLayoutId id="2147483667" r:id="rId16"/>
    <p:sldLayoutId id="2147483666" r:id="rId17"/>
    <p:sldLayoutId id="2147483658" r:id="rId18"/>
    <p:sldLayoutId id="2147483659" r:id="rId1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0" i="0" kern="1200" cap="all" baseline="0">
          <a:solidFill>
            <a:schemeClr val="accent1"/>
          </a:solidFill>
          <a:latin typeface="Azeret Mono Medium" pitchFamily="2" charset="0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20000"/>
        </a:lnSpc>
        <a:spcBef>
          <a:spcPts val="8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000" indent="-288000" algn="l" defTabSz="914400" rtl="0" eaLnBrk="1" latinLnBrk="0" hangingPunct="1">
        <a:lnSpc>
          <a:spcPct val="120000"/>
        </a:lnSpc>
        <a:spcBef>
          <a:spcPts val="8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4000" indent="-288000" algn="l" defTabSz="914400" rtl="0" eaLnBrk="1" latinLnBrk="0" hangingPunct="1">
        <a:lnSpc>
          <a:spcPct val="120000"/>
        </a:lnSpc>
        <a:spcBef>
          <a:spcPts val="800"/>
        </a:spcBef>
        <a:spcAft>
          <a:spcPts val="400"/>
        </a:spcAft>
        <a:buClr>
          <a:srgbClr val="767676"/>
        </a:buClr>
        <a:buFont typeface="Wingdings" pitchFamily="2" charset="2"/>
        <a:buChar char="§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4000" indent="-288000" algn="l" defTabSz="914400" rtl="0" eaLnBrk="1" latinLnBrk="0" hangingPunct="1">
        <a:lnSpc>
          <a:spcPct val="120000"/>
        </a:lnSpc>
        <a:spcBef>
          <a:spcPts val="800"/>
        </a:spcBef>
        <a:spcAft>
          <a:spcPts val="400"/>
        </a:spcAft>
        <a:buClr>
          <a:srgbClr val="767676"/>
        </a:buClr>
        <a:buFont typeface="Wingdings" pitchFamily="2" charset="2"/>
        <a:buChar char="§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64000" indent="-288000" algn="l" defTabSz="914400" rtl="0" eaLnBrk="1" latinLnBrk="0" hangingPunct="1">
        <a:lnSpc>
          <a:spcPct val="120000"/>
        </a:lnSpc>
        <a:spcBef>
          <a:spcPts val="800"/>
        </a:spcBef>
        <a:spcAft>
          <a:spcPts val="400"/>
        </a:spcAft>
        <a:buClr>
          <a:srgbClr val="767676"/>
        </a:buClr>
        <a:buFont typeface="Wingdings" pitchFamily="2" charset="2"/>
        <a:buChar char="§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archi.gov.cz/znalostni_baze:zjednodusene_formular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govai.dia.gov.cz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B04F70-7456-297E-EB64-30FBF058B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NOVINKY A PRIORITY DIA</a:t>
            </a:r>
            <a:br>
              <a:rPr lang="cs-CZ"/>
            </a:br>
            <a:r>
              <a:rPr lang="cs-CZ"/>
              <a:t>V OBLASTI </a:t>
            </a:r>
            <a:r>
              <a:rPr lang="cs-CZ" cap="none" err="1"/>
              <a:t>e</a:t>
            </a:r>
            <a:r>
              <a:rPr lang="cs-CZ" err="1"/>
              <a:t>GOVERNMENTU</a:t>
            </a:r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15842BD-64E8-E6D6-8222-0C2AA221E2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1EA4F850-D813-65D2-B13B-CFBE1FC8DA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libor</a:t>
            </a:r>
            <a:r>
              <a:rPr lang="cs-CZ" dirty="0"/>
              <a:t> </a:t>
            </a:r>
            <a:r>
              <a:rPr lang="cs-CZ" dirty="0" err="1"/>
              <a:t>kalenský</a:t>
            </a:r>
            <a:r>
              <a:rPr lang="cs-CZ" dirty="0">
                <a:solidFill>
                  <a:schemeClr val="accent1"/>
                </a:solidFill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2489797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7B750D-CFA5-79CE-73F4-C60401283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Zjednodušené formuláře_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DA6810-03FC-F2B6-9370-74D6D421B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6729" y="3890655"/>
            <a:ext cx="4222544" cy="2555555"/>
          </a:xfrm>
        </p:spPr>
        <p:txBody>
          <a:bodyPr/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2000">
                <a:latin typeface="Arial"/>
                <a:cs typeface="Arial"/>
              </a:rPr>
              <a:t>Plánovaný rozvoj</a:t>
            </a:r>
          </a:p>
          <a:p>
            <a:pPr marL="573405" lvl="1" indent="-285750">
              <a:buFont typeface="Wingdings" pitchFamily="2" charset="2"/>
              <a:buChar char="§"/>
            </a:pPr>
            <a:r>
              <a:rPr lang="cs-CZ">
                <a:latin typeface="Arial"/>
                <a:cs typeface="Arial"/>
              </a:rPr>
              <a:t>Přenesená působnost</a:t>
            </a:r>
          </a:p>
          <a:p>
            <a:pPr marL="573405" lvl="1" indent="-285750">
              <a:buFont typeface="Wingdings" pitchFamily="2" charset="2"/>
              <a:buChar char="§"/>
            </a:pPr>
            <a:r>
              <a:rPr lang="cs-CZ">
                <a:latin typeface="Arial"/>
                <a:cs typeface="Arial"/>
              </a:rPr>
              <a:t>Číselníky</a:t>
            </a:r>
          </a:p>
          <a:p>
            <a:pPr marL="573405" lvl="1" indent="-285750">
              <a:buFont typeface="Wingdings" pitchFamily="2" charset="2"/>
              <a:buChar char="§"/>
            </a:pPr>
            <a:r>
              <a:rPr lang="cs-CZ">
                <a:latin typeface="Arial"/>
                <a:cs typeface="Arial"/>
              </a:rPr>
              <a:t>Platba pomocí QR kódů</a:t>
            </a:r>
          </a:p>
          <a:p>
            <a:pPr marL="573405" lvl="1" indent="-285750">
              <a:buFont typeface="Wingdings" pitchFamily="2" charset="2"/>
              <a:buChar char="§"/>
            </a:pPr>
            <a:r>
              <a:rPr lang="cs-CZ">
                <a:latin typeface="Arial"/>
                <a:cs typeface="Arial"/>
              </a:rPr>
              <a:t>Zastupování (zjednodušená </a:t>
            </a:r>
            <a:r>
              <a:rPr lang="cs-CZ" err="1">
                <a:latin typeface="Arial"/>
                <a:cs typeface="Arial"/>
              </a:rPr>
              <a:t>ReZa</a:t>
            </a:r>
            <a:r>
              <a:rPr lang="cs-CZ">
                <a:latin typeface="Arial"/>
                <a:cs typeface="Arial"/>
              </a:rPr>
              <a:t>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F582BB6-27AF-9E5B-0395-3E729035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0F75E23-6DF2-76F2-AEEF-79E49257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10</a:t>
            </a:fld>
            <a:endParaRPr lang="cs-CZ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843B4CDE-DFD3-97B5-C2A2-8764D6DE4692}"/>
              </a:ext>
            </a:extLst>
          </p:cNvPr>
          <p:cNvSpPr txBox="1">
            <a:spLocks/>
          </p:cNvSpPr>
          <p:nvPr/>
        </p:nvSpPr>
        <p:spPr>
          <a:xfrm>
            <a:off x="605313" y="1444200"/>
            <a:ext cx="6052371" cy="45095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None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None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760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rgbClr val="767676"/>
              </a:buClr>
              <a:buFont typeface="Wingdings" pitchFamily="2" charset="2"/>
              <a:buNone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760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rgbClr val="767676"/>
              </a:buClr>
              <a:buFont typeface="Wingdings" pitchFamily="2" charset="2"/>
              <a:buNone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760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rgbClr val="767676"/>
              </a:buClr>
              <a:buFont typeface="Wingdings" pitchFamily="2" charset="2"/>
              <a:buNone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cs-CZ" dirty="0">
                <a:latin typeface="Arial"/>
                <a:cs typeface="Arial"/>
              </a:rPr>
              <a:t>Vytvoření za 30 minut</a:t>
            </a:r>
          </a:p>
          <a:p>
            <a:pPr marL="630555" lvl="1" indent="-285750">
              <a:buFont typeface="Wingdings" pitchFamily="2" charset="2"/>
              <a:buChar char="§"/>
            </a:pPr>
            <a:r>
              <a:rPr lang="cs-CZ" dirty="0">
                <a:latin typeface="Arial"/>
                <a:cs typeface="Arial"/>
              </a:rPr>
              <a:t>Vyplníte název a seznam položek v AIS katalogů v RPP</a:t>
            </a:r>
          </a:p>
          <a:p>
            <a:pPr marL="630555" lvl="1" indent="-285750">
              <a:buFont typeface="Wingdings" pitchFamily="2" charset="2"/>
              <a:buChar char="§"/>
            </a:pPr>
            <a:r>
              <a:rPr lang="cs-CZ" dirty="0">
                <a:latin typeface="Arial"/>
                <a:cs typeface="Arial"/>
              </a:rPr>
              <a:t>Výstupem je URL adresa, na které je formulář dostupný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>
                <a:latin typeface="Arial"/>
                <a:cs typeface="Arial"/>
              </a:rPr>
              <a:t>Plná funkčnost dle </a:t>
            </a:r>
            <a:r>
              <a:rPr lang="cs-CZ" dirty="0" err="1">
                <a:latin typeface="Arial"/>
                <a:cs typeface="Arial"/>
              </a:rPr>
              <a:t>ZoPDS</a:t>
            </a:r>
            <a:r>
              <a:rPr lang="cs-CZ" dirty="0">
                <a:latin typeface="Arial"/>
                <a:cs typeface="Arial"/>
              </a:rPr>
              <a:t> (předvyplnění dat, kontrola, autorizace, osvědčení, odeslání DS)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>
                <a:latin typeface="Arial"/>
                <a:cs typeface="Arial"/>
              </a:rPr>
              <a:t>V prostředí, které garanti znají – RPP (AIS Správa katalogů)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u="sng" dirty="0">
                <a:hlinkClick r:id="rId2"/>
              </a:rPr>
              <a:t>https://archi.gov.cz/znalostni_baze:zjednodusene_formulare</a:t>
            </a:r>
            <a:endParaRPr lang="cs-CZ" dirty="0">
              <a:latin typeface="Arial"/>
              <a:cs typeface="Arial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cs-CZ" b="1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1CEAF10-C97B-713A-519E-2EBD0ADF6D0B}"/>
              </a:ext>
            </a:extLst>
          </p:cNvPr>
          <p:cNvSpPr/>
          <p:nvPr/>
        </p:nvSpPr>
        <p:spPr>
          <a:xfrm>
            <a:off x="7304401" y="3808307"/>
            <a:ext cx="4558413" cy="2513408"/>
          </a:xfrm>
          <a:prstGeom prst="rect">
            <a:avLst/>
          </a:prstGeom>
          <a:noFill/>
          <a:ln>
            <a:solidFill>
              <a:srgbClr val="46AD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818B27EB-70A4-8460-3A7B-B2BFAD8AC7C8}"/>
              </a:ext>
            </a:extLst>
          </p:cNvPr>
          <p:cNvSpPr>
            <a:spLocks noGrp="1"/>
          </p:cNvSpPr>
          <p:nvPr/>
        </p:nvSpPr>
        <p:spPr>
          <a:xfrm>
            <a:off x="7282122" y="1129708"/>
            <a:ext cx="4512826" cy="119630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288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6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64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rgbClr val="767676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64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rgbClr val="767676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64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rgbClr val="767676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arenR"/>
            </a:pPr>
            <a:endParaRPr lang="cs-CZ">
              <a:latin typeface="DM Sans 14pt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E240F73-5CE1-37C0-B974-5D7DD57A9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499" y="33670"/>
            <a:ext cx="4450869" cy="16353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C1703E8-B7CF-3BCB-439B-27D039FFC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226" y="1441361"/>
            <a:ext cx="4450870" cy="16335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734D15B-AED3-B6E9-29FE-C1150AA718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6125" y="2388424"/>
            <a:ext cx="4607845" cy="11866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184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6D1A4-AF74-1CAF-BEF7-C9CFC514B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F5EF7A-C188-9B71-6661-B466D763B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AI TRANSFORMACE_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CBD8CC-2153-BB50-EC21-8F1322EFB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91150"/>
            <a:ext cx="11113200" cy="4578919"/>
          </a:xfrm>
        </p:spPr>
        <p:txBody>
          <a:bodyPr/>
          <a:lstStyle/>
          <a:p>
            <a:r>
              <a:rPr lang="cs-CZ" sz="2400" b="1">
                <a:latin typeface="Arial"/>
                <a:cs typeface="Arial"/>
              </a:rPr>
              <a:t>Katalog využití AI ve veřejném sektoru</a:t>
            </a:r>
            <a:endParaRPr lang="cs-CZ"/>
          </a:p>
          <a:p>
            <a:r>
              <a:rPr lang="cs-CZ" sz="2400" b="1">
                <a:solidFill>
                  <a:srgbClr val="000000"/>
                </a:solidFill>
                <a:latin typeface="Arial"/>
                <a:cs typeface="Arial"/>
              </a:rPr>
              <a:t>Ve spolupráci s ICT unií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2000">
                <a:solidFill>
                  <a:schemeClr val="accent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https://egovai.dia.gov.cz/</a:t>
            </a:r>
            <a:endParaRPr lang="cs-CZ" sz="2000">
              <a:solidFill>
                <a:schemeClr val="accent1"/>
              </a:solidFill>
              <a:latin typeface="Arial"/>
              <a:cs typeface="Arial"/>
            </a:endParaRPr>
          </a:p>
          <a:p>
            <a:endParaRPr lang="cs-CZ" sz="2000">
              <a:solidFill>
                <a:schemeClr val="accent1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51FD6D3-EBFA-6A1C-6337-5DEF918A5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B386FC9-211D-0275-DF6E-6CFF7046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11</a:t>
            </a:fld>
            <a:endParaRPr lang="cs-CZ"/>
          </a:p>
        </p:txBody>
      </p:sp>
      <p:pic>
        <p:nvPicPr>
          <p:cNvPr id="7" name="Obrázek 6" descr="Obsah obrázku vzor, čtverec, snímek obrazovky, zelené&#10;&#10;Obsah generovaný pomocí AI může být nesprávný.">
            <a:extLst>
              <a:ext uri="{FF2B5EF4-FFF2-40B4-BE49-F238E27FC236}">
                <a16:creationId xmlns:a16="http://schemas.microsoft.com/office/drawing/2014/main" id="{B5DF4F3C-204E-8756-891A-2C2C41EF4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189" y="997743"/>
            <a:ext cx="4862513" cy="486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74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8381D17-4ED9-E0DD-C6C8-5791AB6E8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Děkuji za pozornost_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E39FB015-3C1B-978A-0D3B-EC9DF736DB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Prostor pro vaše dotazy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6D200979-162A-B5B5-F758-5BF89E7F9E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400" y="2109050"/>
            <a:ext cx="11113200" cy="842836"/>
          </a:xfrm>
        </p:spPr>
        <p:txBody>
          <a:bodyPr/>
          <a:lstStyle/>
          <a:p>
            <a:r>
              <a:rPr lang="cs-CZ" dirty="0"/>
              <a:t>Libor Kalenský</a:t>
            </a:r>
          </a:p>
          <a:p>
            <a:r>
              <a:rPr lang="cs-CZ" dirty="0"/>
              <a:t>libor.kalensky@dia.gov.cz</a:t>
            </a:r>
          </a:p>
          <a:p>
            <a:endParaRPr lang="cs-CZ" dirty="0"/>
          </a:p>
        </p:txBody>
      </p:sp>
      <p:pic>
        <p:nvPicPr>
          <p:cNvPr id="9" name="Obrázek 8" descr="Obsah obrázku rukopis, Dětské kresby, řada/pruh, umění&#10;&#10;Obsah generovaný pomocí AI může být nesprávný.">
            <a:extLst>
              <a:ext uri="{FF2B5EF4-FFF2-40B4-BE49-F238E27FC236}">
                <a16:creationId xmlns:a16="http://schemas.microsoft.com/office/drawing/2014/main" id="{A2F5FBDB-59EA-E5EA-FFE0-1FD0556A2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" y="3587903"/>
            <a:ext cx="11358880" cy="219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56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F787BC-BBA5-38E5-E6F6-7417133F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40" y="138696"/>
            <a:ext cx="3499944" cy="5043872"/>
          </a:xfrm>
        </p:spPr>
        <p:txBody>
          <a:bodyPr>
            <a:noAutofit/>
          </a:bodyPr>
          <a:lstStyle/>
          <a:p>
            <a:r>
              <a:rPr lang="cs-CZ" sz="5400" b="0" spc="-20" dirty="0">
                <a:solidFill>
                  <a:srgbClr val="2E2D2C"/>
                </a:solidFill>
                <a:latin typeface="Azeret Mono"/>
                <a:cs typeface="Azeret Mono"/>
              </a:rPr>
              <a:t>DIA</a:t>
            </a:r>
            <a:r>
              <a:rPr lang="cs-CZ" sz="5400" b="0" spc="-20" dirty="0">
                <a:latin typeface="Azeret Mono"/>
                <a:cs typeface="Azeret Mono"/>
              </a:rPr>
              <a:t>_</a:t>
            </a:r>
            <a:br>
              <a:rPr lang="cs-CZ" sz="5400" b="0" spc="-20" dirty="0">
                <a:latin typeface="Azeret Mono"/>
                <a:cs typeface="Azeret Mono"/>
              </a:rPr>
            </a:br>
            <a:r>
              <a:rPr lang="cs-CZ" sz="5400" b="0" spc="-25" dirty="0">
                <a:solidFill>
                  <a:srgbClr val="2E2D2C"/>
                </a:solidFill>
                <a:latin typeface="Azeret Mono"/>
                <a:cs typeface="Azeret Mono"/>
              </a:rPr>
              <a:t>MÁ </a:t>
            </a:r>
            <a:r>
              <a:rPr lang="cs-CZ" sz="5400" b="0" spc="-10" dirty="0">
                <a:solidFill>
                  <a:srgbClr val="2E2D2C"/>
                </a:solidFill>
                <a:latin typeface="Azeret Mono"/>
                <a:cs typeface="Azeret Mono"/>
              </a:rPr>
              <a:t>ČTYŘI </a:t>
            </a:r>
            <a:r>
              <a:rPr lang="cs-CZ" sz="5400" b="0" spc="-20" dirty="0">
                <a:solidFill>
                  <a:srgbClr val="2E2D2C"/>
                </a:solidFill>
                <a:latin typeface="Azeret Mono"/>
                <a:cs typeface="Azeret Mono"/>
              </a:rPr>
              <a:t>PILÍŘE</a:t>
            </a:r>
            <a:endParaRPr lang="cs-CZ" sz="54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6E05676-CB93-91C4-2543-205313909DFF}"/>
              </a:ext>
            </a:extLst>
          </p:cNvPr>
          <p:cNvSpPr txBox="1"/>
          <p:nvPr/>
        </p:nvSpPr>
        <p:spPr>
          <a:xfrm>
            <a:off x="1032734" y="6078071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 fontScale="25000" lnSpcReduction="20000"/>
          </a:bodyPr>
          <a:lstStyle/>
          <a:p>
            <a:pPr algn="l"/>
            <a:endParaRPr lang="cs-CZ" sz="1800">
              <a:solidFill>
                <a:srgbClr val="2E2D2C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C6B0F7F3-4956-FDF8-D883-94F16E46CD90}"/>
              </a:ext>
            </a:extLst>
          </p:cNvPr>
          <p:cNvSpPr txBox="1"/>
          <p:nvPr/>
        </p:nvSpPr>
        <p:spPr>
          <a:xfrm>
            <a:off x="4203290" y="222504"/>
            <a:ext cx="3807291" cy="3121732"/>
          </a:xfrm>
          <a:prstGeom prst="rect">
            <a:avLst/>
          </a:prstGeom>
          <a:ln w="12700">
            <a:solidFill>
              <a:srgbClr val="40852E"/>
            </a:solidFill>
          </a:ln>
        </p:spPr>
        <p:txBody>
          <a:bodyPr vert="horz" wrap="none" lIns="180000" tIns="180000" rIns="0" bIns="0" numCol="1" spcCol="0" rtlCol="0">
            <a:noAutofit/>
          </a:bodyPr>
          <a:lstStyle/>
          <a:p>
            <a:pPr marR="2459355">
              <a:lnSpc>
                <a:spcPct val="103899"/>
              </a:lnSpc>
            </a:pPr>
            <a:r>
              <a:rPr sz="2800" spc="-10">
                <a:solidFill>
                  <a:srgbClr val="368537"/>
                </a:solidFill>
                <a:latin typeface="Azeret Mono Medium" pitchFamily="2" charset="0"/>
                <a:cs typeface="Azeret Mono Medium" pitchFamily="2" charset="0"/>
              </a:rPr>
              <a:t>PRODUKTY </a:t>
            </a:r>
            <a:endParaRPr lang="cs-CZ" sz="2800" spc="-10">
              <a:solidFill>
                <a:srgbClr val="368537"/>
              </a:solidFill>
              <a:latin typeface="Azeret Mono Medium" pitchFamily="2" charset="0"/>
              <a:cs typeface="Azeret Mono Medium" pitchFamily="2" charset="0"/>
            </a:endParaRPr>
          </a:p>
          <a:p>
            <a:pPr marR="2459355">
              <a:lnSpc>
                <a:spcPct val="103899"/>
              </a:lnSpc>
            </a:pPr>
            <a:r>
              <a:rPr sz="2800">
                <a:solidFill>
                  <a:srgbClr val="368537"/>
                </a:solidFill>
                <a:latin typeface="Azeret Mono Medium" pitchFamily="2" charset="0"/>
                <a:cs typeface="Azeret Mono Medium" pitchFamily="2" charset="0"/>
              </a:rPr>
              <a:t>PRO</a:t>
            </a:r>
            <a:r>
              <a:rPr sz="2800" spc="10">
                <a:solidFill>
                  <a:srgbClr val="368537"/>
                </a:solidFill>
                <a:latin typeface="Azeret Mono Medium" pitchFamily="2" charset="0"/>
                <a:cs typeface="Azeret Mono Medium" pitchFamily="2" charset="0"/>
              </a:rPr>
              <a:t> </a:t>
            </a:r>
            <a:r>
              <a:rPr sz="2800" spc="-10">
                <a:solidFill>
                  <a:srgbClr val="368537"/>
                </a:solidFill>
                <a:latin typeface="Azeret Mono Medium" pitchFamily="2" charset="0"/>
                <a:cs typeface="Azeret Mono Medium" pitchFamily="2" charset="0"/>
              </a:rPr>
              <a:t>OBČANY</a:t>
            </a:r>
            <a:endParaRPr sz="2800">
              <a:solidFill>
                <a:srgbClr val="368537"/>
              </a:solidFill>
              <a:latin typeface="Azeret Mono Medium" pitchFamily="2" charset="0"/>
              <a:cs typeface="Azeret Mono Medium" pitchFamily="2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624EB006-3667-60D2-FE75-E49F8FE000B9}"/>
              </a:ext>
            </a:extLst>
          </p:cNvPr>
          <p:cNvSpPr txBox="1"/>
          <p:nvPr/>
        </p:nvSpPr>
        <p:spPr>
          <a:xfrm>
            <a:off x="8172387" y="222504"/>
            <a:ext cx="3807711" cy="3121732"/>
          </a:xfrm>
          <a:prstGeom prst="rect">
            <a:avLst/>
          </a:prstGeom>
          <a:solidFill>
            <a:srgbClr val="368537"/>
          </a:solidFill>
          <a:ln w="12700">
            <a:solidFill>
              <a:srgbClr val="40852E"/>
            </a:solidFill>
          </a:ln>
        </p:spPr>
        <p:txBody>
          <a:bodyPr vert="horz" wrap="none" lIns="0" tIns="180000" rIns="0" bIns="0" rtlCol="0">
            <a:noAutofit/>
          </a:bodyPr>
          <a:lstStyle/>
          <a:p>
            <a:pPr marL="180000" marR="2800350">
              <a:lnSpc>
                <a:spcPct val="103899"/>
              </a:lnSpc>
              <a:spcBef>
                <a:spcPts val="3360"/>
              </a:spcBef>
            </a:pPr>
            <a:r>
              <a:rPr sz="2800" spc="-10">
                <a:solidFill>
                  <a:schemeClr val="bg1"/>
                </a:solidFill>
                <a:latin typeface="Azeret Mono Medium" pitchFamily="2" charset="0"/>
                <a:cs typeface="Azeret Mono Medium" pitchFamily="2" charset="0"/>
              </a:rPr>
              <a:t>PR</a:t>
            </a:r>
            <a:r>
              <a:rPr lang="cs-CZ" sz="2800" spc="-10">
                <a:solidFill>
                  <a:schemeClr val="bg1"/>
                </a:solidFill>
                <a:latin typeface="Azeret Mono Medium" pitchFamily="2" charset="0"/>
                <a:cs typeface="Azeret Mono Medium" pitchFamily="2" charset="0"/>
              </a:rPr>
              <a:t>O</a:t>
            </a:r>
            <a:r>
              <a:rPr sz="2800" spc="-10">
                <a:solidFill>
                  <a:schemeClr val="bg1"/>
                </a:solidFill>
                <a:latin typeface="Azeret Mono Medium" pitchFamily="2" charset="0"/>
                <a:cs typeface="Azeret Mono Medium" pitchFamily="2" charset="0"/>
              </a:rPr>
              <a:t>DUKTY </a:t>
            </a:r>
            <a:br>
              <a:rPr lang="cs-CZ" sz="2800" spc="-10">
                <a:solidFill>
                  <a:schemeClr val="bg1"/>
                </a:solidFill>
                <a:latin typeface="Azeret Mono Medium" pitchFamily="2" charset="0"/>
                <a:cs typeface="Azeret Mono Medium" pitchFamily="2" charset="0"/>
              </a:rPr>
            </a:br>
            <a:r>
              <a:rPr sz="2800">
                <a:solidFill>
                  <a:schemeClr val="bg1"/>
                </a:solidFill>
                <a:latin typeface="Azeret Mono Medium" pitchFamily="2" charset="0"/>
                <a:cs typeface="Azeret Mono Medium" pitchFamily="2" charset="0"/>
              </a:rPr>
              <a:t>PRO</a:t>
            </a:r>
            <a:r>
              <a:rPr sz="2800" spc="10">
                <a:solidFill>
                  <a:schemeClr val="bg1"/>
                </a:solidFill>
                <a:latin typeface="Azeret Mono Medium" pitchFamily="2" charset="0"/>
                <a:cs typeface="Azeret Mono Medium" pitchFamily="2" charset="0"/>
              </a:rPr>
              <a:t> </a:t>
            </a:r>
            <a:r>
              <a:rPr sz="2800" spc="-10">
                <a:solidFill>
                  <a:schemeClr val="bg1"/>
                </a:solidFill>
                <a:latin typeface="Azeret Mono Medium" pitchFamily="2" charset="0"/>
                <a:cs typeface="Azeret Mono Medium" pitchFamily="2" charset="0"/>
              </a:rPr>
              <a:t>ÚŘADY</a:t>
            </a:r>
            <a:endParaRPr sz="2800">
              <a:solidFill>
                <a:schemeClr val="bg1"/>
              </a:solidFill>
              <a:latin typeface="Azeret Mono Medium" pitchFamily="2" charset="0"/>
              <a:cs typeface="Azeret Mono Medium" pitchFamily="2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CEF052D1-9C4F-2AB2-9DB1-4069F067A207}"/>
              </a:ext>
            </a:extLst>
          </p:cNvPr>
          <p:cNvSpPr txBox="1"/>
          <p:nvPr/>
        </p:nvSpPr>
        <p:spPr>
          <a:xfrm>
            <a:off x="8172387" y="3527868"/>
            <a:ext cx="3807711" cy="3121732"/>
          </a:xfrm>
          <a:prstGeom prst="rect">
            <a:avLst/>
          </a:prstGeom>
          <a:ln w="12700">
            <a:solidFill>
              <a:srgbClr val="40852E"/>
            </a:solidFill>
          </a:ln>
        </p:spPr>
        <p:txBody>
          <a:bodyPr vert="horz" wrap="none" lIns="0" tIns="180000" rIns="0" bIns="0" rtlCol="0">
            <a:noAutofit/>
          </a:bodyPr>
          <a:lstStyle/>
          <a:p>
            <a:pPr marL="180000">
              <a:lnSpc>
                <a:spcPct val="100000"/>
              </a:lnSpc>
              <a:spcBef>
                <a:spcPts val="3554"/>
              </a:spcBef>
            </a:pPr>
            <a:r>
              <a:rPr sz="2800" spc="-10">
                <a:solidFill>
                  <a:srgbClr val="40852E"/>
                </a:solidFill>
                <a:latin typeface="Azeret Mono Medium" pitchFamily="2" charset="0"/>
                <a:cs typeface="Azeret Mono Medium" pitchFamily="2" charset="0"/>
              </a:rPr>
              <a:t>POMOC</a:t>
            </a:r>
            <a:endParaRPr sz="2800">
              <a:latin typeface="Azeret Mono Medium" pitchFamily="2" charset="0"/>
              <a:cs typeface="Azeret Mono Medium" pitchFamily="2" charset="0"/>
            </a:endParaRPr>
          </a:p>
          <a:p>
            <a:pPr marL="180000" marR="2800350">
              <a:lnSpc>
                <a:spcPct val="103899"/>
              </a:lnSpc>
            </a:pPr>
            <a:r>
              <a:rPr sz="2800">
                <a:solidFill>
                  <a:srgbClr val="40852E"/>
                </a:solidFill>
                <a:latin typeface="Azeret Mono Medium" pitchFamily="2" charset="0"/>
                <a:cs typeface="Azeret Mono Medium" pitchFamily="2" charset="0"/>
              </a:rPr>
              <a:t>A</a:t>
            </a:r>
            <a:r>
              <a:rPr sz="2800" spc="10">
                <a:solidFill>
                  <a:srgbClr val="40852E"/>
                </a:solidFill>
                <a:latin typeface="Azeret Mono Medium" pitchFamily="2" charset="0"/>
                <a:cs typeface="Azeret Mono Medium" pitchFamily="2" charset="0"/>
              </a:rPr>
              <a:t> </a:t>
            </a:r>
            <a:r>
              <a:rPr sz="2800" spc="-10">
                <a:solidFill>
                  <a:srgbClr val="40852E"/>
                </a:solidFill>
                <a:latin typeface="Azeret Mono Medium" pitchFamily="2" charset="0"/>
                <a:cs typeface="Azeret Mono Medium" pitchFamily="2" charset="0"/>
              </a:rPr>
              <a:t>PODPORA </a:t>
            </a:r>
            <a:br>
              <a:rPr lang="cs-CZ" sz="2800" spc="-10">
                <a:solidFill>
                  <a:srgbClr val="40852E"/>
                </a:solidFill>
                <a:latin typeface="Azeret Mono Medium" pitchFamily="2" charset="0"/>
                <a:cs typeface="Azeret Mono Medium" pitchFamily="2" charset="0"/>
              </a:rPr>
            </a:br>
            <a:r>
              <a:rPr sz="2800" spc="-10">
                <a:solidFill>
                  <a:srgbClr val="40852E"/>
                </a:solidFill>
                <a:latin typeface="Azeret Mono Medium" pitchFamily="2" charset="0"/>
                <a:cs typeface="Azeret Mono Medium" pitchFamily="2" charset="0"/>
              </a:rPr>
              <a:t>ÚŘADŮM</a:t>
            </a:r>
            <a:r>
              <a:rPr lang="cs-CZ" sz="2800" spc="-10">
                <a:solidFill>
                  <a:srgbClr val="40852E"/>
                </a:solidFill>
                <a:latin typeface="Azeret Mono Medium" pitchFamily="2" charset="0"/>
                <a:cs typeface="Azeret Mono Medium" pitchFamily="2" charset="0"/>
              </a:rPr>
              <a:t>:</a:t>
            </a:r>
          </a:p>
          <a:p>
            <a:pPr marL="180000" marR="2800350">
              <a:lnSpc>
                <a:spcPct val="103899"/>
              </a:lnSpc>
            </a:pPr>
            <a:endParaRPr lang="cs-CZ" sz="2800" spc="-10">
              <a:solidFill>
                <a:srgbClr val="40852E"/>
              </a:solidFill>
              <a:latin typeface="Azeret Mono Medium" pitchFamily="2" charset="0"/>
              <a:cs typeface="Azeret Mono Medium" pitchFamily="2" charset="0"/>
            </a:endParaRPr>
          </a:p>
          <a:p>
            <a:pPr marL="180000" marR="2800350">
              <a:lnSpc>
                <a:spcPct val="103899"/>
              </a:lnSpc>
            </a:pPr>
            <a:r>
              <a:rPr lang="cs-CZ" sz="2800" spc="-10">
                <a:solidFill>
                  <a:srgbClr val="40852E"/>
                </a:solidFill>
                <a:latin typeface="Azeret Mono Medium" pitchFamily="2" charset="0"/>
                <a:cs typeface="Azeret Mono Medium" pitchFamily="2" charset="0"/>
              </a:rPr>
              <a:t>KOMPETENČNÍ </a:t>
            </a:r>
          </a:p>
          <a:p>
            <a:pPr marL="180000" marR="2800350">
              <a:lnSpc>
                <a:spcPct val="103899"/>
              </a:lnSpc>
            </a:pPr>
            <a:r>
              <a:rPr lang="cs-CZ" sz="2800" spc="-10">
                <a:solidFill>
                  <a:srgbClr val="40852E"/>
                </a:solidFill>
                <a:latin typeface="Azeret Mono Medium" pitchFamily="2" charset="0"/>
                <a:cs typeface="Azeret Mono Medium" pitchFamily="2" charset="0"/>
              </a:rPr>
              <a:t>CENTRA</a:t>
            </a:r>
            <a:endParaRPr sz="2800">
              <a:latin typeface="Azeret Mono Medium" pitchFamily="2" charset="0"/>
              <a:cs typeface="Azeret Mono Medium" pitchFamily="2" charset="0"/>
            </a:endParaRP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3DE2F01E-67E4-2F9A-0834-4ED540179513}"/>
              </a:ext>
            </a:extLst>
          </p:cNvPr>
          <p:cNvSpPr txBox="1"/>
          <p:nvPr/>
        </p:nvSpPr>
        <p:spPr>
          <a:xfrm>
            <a:off x="4207515" y="3527868"/>
            <a:ext cx="3807711" cy="3121732"/>
          </a:xfrm>
          <a:prstGeom prst="rect">
            <a:avLst/>
          </a:prstGeom>
          <a:ln w="12700">
            <a:solidFill>
              <a:srgbClr val="40852E"/>
            </a:solidFill>
          </a:ln>
        </p:spPr>
        <p:txBody>
          <a:bodyPr vert="horz" wrap="none" lIns="0" tIns="180000" rIns="0" bIns="0" rtlCol="0">
            <a:noAutofit/>
          </a:bodyPr>
          <a:lstStyle/>
          <a:p>
            <a:pPr marL="180000" marR="1778635">
              <a:lnSpc>
                <a:spcPct val="103899"/>
              </a:lnSpc>
              <a:spcBef>
                <a:spcPts val="3360"/>
              </a:spcBef>
            </a:pPr>
            <a:r>
              <a:rPr sz="2800" spc="-10">
                <a:solidFill>
                  <a:srgbClr val="40852E"/>
                </a:solidFill>
                <a:latin typeface="Azeret Mono Medium" pitchFamily="2" charset="0"/>
                <a:cs typeface="Azeret Mono Medium" pitchFamily="2" charset="0"/>
              </a:rPr>
              <a:t>KOORDINAČNÍ, </a:t>
            </a:r>
            <a:br>
              <a:rPr lang="cs-CZ" sz="2800" spc="-10">
                <a:solidFill>
                  <a:srgbClr val="40852E"/>
                </a:solidFill>
                <a:latin typeface="Azeret Mono Medium" pitchFamily="2" charset="0"/>
                <a:cs typeface="Azeret Mono Medium" pitchFamily="2" charset="0"/>
              </a:rPr>
            </a:br>
            <a:r>
              <a:rPr sz="2800" spc="-10">
                <a:solidFill>
                  <a:srgbClr val="40852E"/>
                </a:solidFill>
                <a:latin typeface="Azeret Mono Medium" pitchFamily="2" charset="0"/>
                <a:cs typeface="Azeret Mono Medium" pitchFamily="2" charset="0"/>
              </a:rPr>
              <a:t>METODICKÁ</a:t>
            </a:r>
            <a:endParaRPr sz="2800">
              <a:latin typeface="Azeret Mono Medium" pitchFamily="2" charset="0"/>
              <a:cs typeface="Azeret Mono Medium" pitchFamily="2" charset="0"/>
            </a:endParaRPr>
          </a:p>
          <a:p>
            <a:pPr marL="180000" marR="1097915">
              <a:lnSpc>
                <a:spcPct val="103899"/>
              </a:lnSpc>
            </a:pPr>
            <a:r>
              <a:rPr sz="2800">
                <a:solidFill>
                  <a:srgbClr val="40852E"/>
                </a:solidFill>
                <a:latin typeface="Azeret Mono Medium" pitchFamily="2" charset="0"/>
                <a:cs typeface="Azeret Mono Medium" pitchFamily="2" charset="0"/>
              </a:rPr>
              <a:t>A</a:t>
            </a:r>
            <a:r>
              <a:rPr sz="2800" spc="10">
                <a:solidFill>
                  <a:srgbClr val="40852E"/>
                </a:solidFill>
                <a:latin typeface="Azeret Mono Medium" pitchFamily="2" charset="0"/>
                <a:cs typeface="Azeret Mono Medium" pitchFamily="2" charset="0"/>
              </a:rPr>
              <a:t> </a:t>
            </a:r>
            <a:r>
              <a:rPr sz="2800" spc="-10">
                <a:solidFill>
                  <a:srgbClr val="40852E"/>
                </a:solidFill>
                <a:latin typeface="Azeret Mono Medium" pitchFamily="2" charset="0"/>
                <a:cs typeface="Azeret Mono Medium" pitchFamily="2" charset="0"/>
              </a:rPr>
              <a:t>LEGISLATIVNÍ </a:t>
            </a:r>
            <a:br>
              <a:rPr lang="cs-CZ" sz="2800" spc="-10">
                <a:solidFill>
                  <a:srgbClr val="40852E"/>
                </a:solidFill>
                <a:latin typeface="Azeret Mono Medium" pitchFamily="2" charset="0"/>
                <a:cs typeface="Azeret Mono Medium" pitchFamily="2" charset="0"/>
              </a:rPr>
            </a:br>
            <a:r>
              <a:rPr sz="2800" spc="-10">
                <a:solidFill>
                  <a:srgbClr val="40852E"/>
                </a:solidFill>
                <a:latin typeface="Azeret Mono Medium" pitchFamily="2" charset="0"/>
                <a:cs typeface="Azeret Mono Medium" pitchFamily="2" charset="0"/>
              </a:rPr>
              <a:t>ČINNOST</a:t>
            </a:r>
            <a:endParaRPr sz="2800">
              <a:latin typeface="Azeret Mono Medium" pitchFamily="2" charset="0"/>
              <a:cs typeface="Azeret Mono Medium" pitchFamily="2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470E465-C98D-F25C-778E-F17C5242ED72}"/>
              </a:ext>
            </a:extLst>
          </p:cNvPr>
          <p:cNvSpPr txBox="1"/>
          <p:nvPr/>
        </p:nvSpPr>
        <p:spPr>
          <a:xfrm>
            <a:off x="211903" y="3527868"/>
            <a:ext cx="3593182" cy="243859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algn="l"/>
            <a:endParaRPr lang="cs-CZ" sz="1800" dirty="0">
              <a:solidFill>
                <a:srgbClr val="2E2D2C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37470D-EFE4-0C7B-D543-9BCE5D913BE7}"/>
              </a:ext>
            </a:extLst>
          </p:cNvPr>
          <p:cNvSpPr txBox="1"/>
          <p:nvPr/>
        </p:nvSpPr>
        <p:spPr>
          <a:xfrm>
            <a:off x="513708" y="3996647"/>
            <a:ext cx="3102795" cy="182879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algn="l"/>
            <a:r>
              <a:rPr lang="cs-CZ" sz="1800" dirty="0">
                <a:solidFill>
                  <a:srgbClr val="2E2D2C"/>
                </a:solidFill>
              </a:rPr>
              <a:t>15,30-17 sál 2: </a:t>
            </a:r>
          </a:p>
          <a:p>
            <a:pPr algn="l"/>
            <a:endParaRPr lang="cs-CZ" sz="1800" dirty="0">
              <a:solidFill>
                <a:srgbClr val="2E2D2C"/>
              </a:solidFill>
            </a:endParaRPr>
          </a:p>
          <a:p>
            <a:pPr algn="l"/>
            <a:r>
              <a:rPr lang="cs-CZ" sz="2000" dirty="0">
                <a:solidFill>
                  <a:srgbClr val="2E2D2C"/>
                </a:solidFill>
              </a:rPr>
              <a:t>Kateřina Černá</a:t>
            </a:r>
          </a:p>
          <a:p>
            <a:pPr algn="l"/>
            <a:r>
              <a:rPr lang="cs-CZ" sz="2000" dirty="0">
                <a:solidFill>
                  <a:srgbClr val="2E2D2C"/>
                </a:solidFill>
              </a:rPr>
              <a:t>Helena Ulrychová</a:t>
            </a:r>
          </a:p>
          <a:p>
            <a:pPr algn="l"/>
            <a:r>
              <a:rPr lang="cs-CZ" sz="2000" dirty="0">
                <a:solidFill>
                  <a:srgbClr val="2E2D2C"/>
                </a:solidFill>
              </a:rPr>
              <a:t>Barbora Janková</a:t>
            </a:r>
          </a:p>
          <a:p>
            <a:pPr algn="l"/>
            <a:r>
              <a:rPr lang="cs-CZ" sz="2000" dirty="0">
                <a:solidFill>
                  <a:srgbClr val="2E2D2C"/>
                </a:solidFill>
              </a:rPr>
              <a:t>Martin </a:t>
            </a:r>
            <a:r>
              <a:rPr lang="cs-CZ" sz="2000" dirty="0" err="1">
                <a:solidFill>
                  <a:srgbClr val="2E2D2C"/>
                </a:solidFill>
              </a:rPr>
              <a:t>Cepr</a:t>
            </a:r>
            <a:endParaRPr lang="cs-CZ" sz="2000" dirty="0">
              <a:solidFill>
                <a:srgbClr val="2E2D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737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92F2F3-BDF2-5E51-C1E1-ECF0AE896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Kompetenční centra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67C376-C3E0-D585-3DB7-FA00E274F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00" y="1356565"/>
            <a:ext cx="5064387" cy="4144869"/>
          </a:xfrm>
        </p:spPr>
        <p:txBody>
          <a:bodyPr>
            <a:normAutofit fontScale="92500" lnSpcReduction="20000"/>
          </a:bodyPr>
          <a:lstStyle/>
          <a:p>
            <a:r>
              <a:rPr lang="cs-CZ" sz="3800" dirty="0"/>
              <a:t>Konzultační služby -  průběh, principy a úspěšnost,  zkušenosti</a:t>
            </a:r>
          </a:p>
          <a:p>
            <a:r>
              <a:rPr lang="cs-CZ" sz="3800" dirty="0"/>
              <a:t>Veřejné zakázky a pomoc pro při zadávání i hodnocení zakázek</a:t>
            </a:r>
          </a:p>
          <a:p>
            <a:r>
              <a:rPr lang="cs-CZ" sz="3800" dirty="0"/>
              <a:t>Nástroj e-akademie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2B8E1B4-F80B-02E8-F7DB-4EF3F4FE2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BCF81B5-54D7-A41C-E666-94CEB7CAC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3</a:t>
            </a:fld>
            <a:endParaRPr lang="cs-CZ"/>
          </a:p>
        </p:txBody>
      </p:sp>
      <p:pic>
        <p:nvPicPr>
          <p:cNvPr id="6" name="Obrázek 5" descr="Obsah obrázku text, Písmo, číslo, snímek obrazovky&#10;&#10;Obsah generovaný pomocí AI může být nesprávný.">
            <a:extLst>
              <a:ext uri="{FF2B5EF4-FFF2-40B4-BE49-F238E27FC236}">
                <a16:creationId xmlns:a16="http://schemas.microsoft.com/office/drawing/2014/main" id="{0BFB6050-F5B9-829C-101C-932533DEB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752" y="1079999"/>
            <a:ext cx="6151388" cy="348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95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F787BC-BBA5-38E5-E6F6-7417133F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432000"/>
            <a:ext cx="11313225" cy="1030118"/>
          </a:xfrm>
        </p:spPr>
        <p:txBody>
          <a:bodyPr>
            <a:normAutofit fontScale="90000"/>
          </a:bodyPr>
          <a:lstStyle/>
          <a:p>
            <a:r>
              <a:rPr lang="cs-CZ" dirty="0"/>
              <a:t>Informační systém dlouhodobého řízení ISVS (AIS OHA)_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33FA45-BCF6-6EA1-F492-EBEAC5EA21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9387" y="1797638"/>
            <a:ext cx="11313226" cy="4192196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Nový informační systém – zjednodušení procesů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Konkrétní ukázky prostředí, integrace na další systémy a možnosti elektronického zastupování.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Dobré zkušenosti při tvorbě IS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Atestace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dlouhodob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ého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řízení ISVS v praxi – kdo ji provádí, jaká jsou kritéria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700" i="1" dirty="0">
                <a:latin typeface="+mj-lt"/>
              </a:rPr>
              <a:t>365/2000 Sb. Zákon o informačních systémech veřejné správy a o změně některých dalších zákonů</a:t>
            </a:r>
          </a:p>
          <a:p>
            <a:pPr lvl="1"/>
            <a:r>
              <a:rPr lang="cs-CZ" sz="1700" i="1" dirty="0">
                <a:latin typeface="+mj-lt"/>
              </a:rPr>
              <a:t>360/2023 Sb. Vyhláška o dlouhodobém řízení informačních systémů veřejné správy</a:t>
            </a:r>
            <a:endParaRPr lang="cs-CZ" sz="17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DB542B-0DE8-DFBF-F542-D8090C0F2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17BEA9-B896-88B1-27E5-582A17E5E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226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2FE85-AA95-517E-579F-683E03C0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1999"/>
            <a:ext cx="11113200" cy="1296000"/>
          </a:xfrm>
        </p:spPr>
        <p:txBody>
          <a:bodyPr/>
          <a:lstStyle/>
          <a:p>
            <a:r>
              <a:rPr lang="cs-CZ" dirty="0"/>
              <a:t>Cloud computing_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0F1254-56E3-E23A-DAB9-AC345798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00" y="1439999"/>
            <a:ext cx="10820542" cy="4144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sz="2800" b="1" dirty="0">
                <a:solidFill>
                  <a:schemeClr val="accent1"/>
                </a:solidFill>
                <a:latin typeface="+mn-lt"/>
              </a:rPr>
              <a:t>výhody využití cloudu pro provoz IS </a:t>
            </a:r>
          </a:p>
          <a:p>
            <a:pPr lvl="1" algn="just"/>
            <a:r>
              <a:rPr lang="cs-CZ" sz="2800" dirty="0">
                <a:latin typeface="+mn-lt"/>
              </a:rPr>
              <a:t>finanční úspora provozu při zajištění odpovídající bezpečnosti</a:t>
            </a:r>
          </a:p>
          <a:p>
            <a:pPr lvl="1" algn="just"/>
            <a:r>
              <a:rPr lang="cs-CZ" sz="2800" dirty="0">
                <a:latin typeface="+mn-lt"/>
              </a:rPr>
              <a:t>řešení</a:t>
            </a:r>
            <a:r>
              <a:rPr lang="cs-CZ" sz="2800" b="1" dirty="0">
                <a:latin typeface="+mn-lt"/>
              </a:rPr>
              <a:t> </a:t>
            </a:r>
            <a:r>
              <a:rPr lang="cs-CZ" sz="2800" dirty="0">
                <a:latin typeface="+mn-lt"/>
              </a:rPr>
              <a:t>personální nedostatečnosti </a:t>
            </a:r>
          </a:p>
          <a:p>
            <a:pPr lvl="1" algn="just"/>
            <a:r>
              <a:rPr lang="cs-CZ" sz="2800" dirty="0">
                <a:latin typeface="+mn-lt"/>
              </a:rPr>
              <a:t>snížení nároků na IT infrastrukturu</a:t>
            </a:r>
          </a:p>
          <a:p>
            <a:pPr lvl="1" algn="just"/>
            <a:endParaRPr lang="cs-CZ" sz="2800" dirty="0">
              <a:latin typeface="+mn-lt"/>
            </a:endParaRPr>
          </a:p>
          <a:p>
            <a:pPr algn="just"/>
            <a:r>
              <a:rPr lang="cs-CZ" sz="2800" b="1" dirty="0">
                <a:solidFill>
                  <a:schemeClr val="accent1"/>
                </a:solidFill>
                <a:latin typeface="+mn-lt"/>
              </a:rPr>
              <a:t>katalog cloud computingu</a:t>
            </a:r>
          </a:p>
          <a:p>
            <a:pPr lvl="1" algn="just"/>
            <a:r>
              <a:rPr lang="cs-CZ" sz="2800" dirty="0">
                <a:latin typeface="+mn-lt"/>
              </a:rPr>
              <a:t>splnění povinnosti poskytovatelů dané zákonem</a:t>
            </a:r>
          </a:p>
          <a:p>
            <a:pPr lvl="1" algn="just"/>
            <a:r>
              <a:rPr lang="cs-CZ" sz="2800" dirty="0">
                <a:latin typeface="+mn-lt"/>
              </a:rPr>
              <a:t>nejen bezpečnostní prověření služeb a poskytovatelů</a:t>
            </a:r>
          </a:p>
          <a:p>
            <a:pPr algn="just"/>
            <a:endParaRPr lang="cs-CZ" b="1" dirty="0">
              <a:solidFill>
                <a:schemeClr val="accent1"/>
              </a:solidFill>
              <a:latin typeface="DM Sans" pitchFamily="2" charset="-18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77AD5D-A5A7-7C61-4815-188D2C376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1571" y="6325354"/>
            <a:ext cx="192104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1F385E-1634-DB44-B85F-E63591247372}" type="slidenum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srgbClr val="368537"/>
                </a:solidFill>
                <a:effectLst/>
                <a:uLnTx/>
                <a:uFillTx/>
                <a:latin typeface="Azeret Mono" pitchFamily="2" charset="0"/>
                <a:ea typeface="+mn-ea"/>
                <a:cs typeface="Azeret Mono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srgbClr val="368537"/>
              </a:solidFill>
              <a:effectLst/>
              <a:uLnTx/>
              <a:uFillTx/>
              <a:latin typeface="Azeret Mono" pitchFamily="2" charset="0"/>
              <a:ea typeface="+mn-ea"/>
              <a:cs typeface="Azeret Mono" pitchFamily="2" charset="0"/>
            </a:endParaRP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CE84AE25-F394-D1B1-B946-DE355F69D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5554" y="6325354"/>
            <a:ext cx="5380892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2E2C2B"/>
                </a:solidFill>
                <a:effectLst/>
                <a:uLnTx/>
                <a:uFillTx/>
                <a:latin typeface="Azeret Mono" pitchFamily="2" charset="0"/>
                <a:ea typeface="+mn-ea"/>
                <a:cs typeface="Azeret Mono" pitchFamily="2" charset="0"/>
              </a:rPr>
              <a:t>DIA.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368537"/>
                </a:solidFill>
                <a:effectLst/>
                <a:uLnTx/>
                <a:uFillTx/>
                <a:latin typeface="Azeret Mono" pitchFamily="2" charset="0"/>
                <a:ea typeface="+mn-ea"/>
                <a:cs typeface="Azeret Mono" pitchFamily="2" charset="0"/>
              </a:rPr>
              <a:t>GOV.CZ</a:t>
            </a:r>
          </a:p>
        </p:txBody>
      </p:sp>
    </p:spTree>
    <p:extLst>
      <p:ext uri="{BB962C8B-B14F-4D97-AF65-F5344CB8AC3E}">
        <p14:creationId xmlns:p14="http://schemas.microsoft.com/office/powerpoint/2010/main" val="672351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85361-A779-A519-E803-9C7B6573D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34CF770-A0FF-9442-1CD0-EE4E48C1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5554" y="6325354"/>
            <a:ext cx="5380892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2E2C2B"/>
                </a:solidFill>
                <a:effectLst/>
                <a:uLnTx/>
                <a:uFillTx/>
                <a:latin typeface="Azeret Mono" pitchFamily="2" charset="0"/>
                <a:ea typeface="+mn-ea"/>
                <a:cs typeface="Azeret Mono" pitchFamily="2" charset="0"/>
              </a:rPr>
              <a:t>DIA.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368537"/>
                </a:solidFill>
                <a:effectLst/>
                <a:uLnTx/>
                <a:uFillTx/>
                <a:latin typeface="Azeret Mono" pitchFamily="2" charset="0"/>
                <a:ea typeface="+mn-ea"/>
                <a:cs typeface="Azeret Mono" pitchFamily="2" charset="0"/>
              </a:rPr>
              <a:t>GOV.CZ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AC580FE-D7D8-849E-6F94-A32CEA5D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1571" y="6325354"/>
            <a:ext cx="192104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1F385E-1634-DB44-B85F-E63591247372}" type="slidenum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srgbClr val="368537"/>
                </a:solidFill>
                <a:effectLst/>
                <a:uLnTx/>
                <a:uFillTx/>
                <a:latin typeface="Azeret Mono" pitchFamily="2" charset="0"/>
                <a:ea typeface="+mn-ea"/>
                <a:cs typeface="Azeret Mono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srgbClr val="368537"/>
              </a:solidFill>
              <a:effectLst/>
              <a:uLnTx/>
              <a:uFillTx/>
              <a:latin typeface="Azeret Mono" pitchFamily="2" charset="0"/>
              <a:ea typeface="+mn-ea"/>
              <a:cs typeface="Azeret Mono" pitchFamily="2" charset="0"/>
            </a:endParaRP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46A02F01-BDD5-434D-7949-0D7608F26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1999"/>
            <a:ext cx="11113200" cy="1296000"/>
          </a:xfrm>
        </p:spPr>
        <p:txBody>
          <a:bodyPr/>
          <a:lstStyle/>
          <a:p>
            <a:r>
              <a:rPr lang="cs-CZ" dirty="0"/>
              <a:t>Cloud computing_</a:t>
            </a:r>
          </a:p>
        </p:txBody>
      </p:sp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E5194A0D-BC3D-40F2-FE7D-7752A0D4B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00" y="1439999"/>
            <a:ext cx="10414389" cy="4467641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  <a:buClr>
                <a:srgbClr val="368537"/>
              </a:buClr>
              <a:defRPr/>
            </a:pPr>
            <a:r>
              <a:rPr lang="cs-CZ" sz="2800" b="1" dirty="0">
                <a:solidFill>
                  <a:srgbClr val="368537"/>
                </a:solidFill>
                <a:latin typeface="+mn-lt"/>
              </a:rPr>
              <a:t>Dynamický nákupní systém</a:t>
            </a:r>
          </a:p>
          <a:p>
            <a:pPr lvl="1">
              <a:spcAft>
                <a:spcPts val="0"/>
              </a:spcAft>
              <a:buClr>
                <a:srgbClr val="368537"/>
              </a:buClr>
              <a:defRPr/>
            </a:pPr>
            <a:r>
              <a:rPr lang="cs-CZ" sz="2600" dirty="0">
                <a:latin typeface="+mn-lt"/>
              </a:rPr>
              <a:t>zaveden v souladu se ZZVZ</a:t>
            </a:r>
          </a:p>
          <a:p>
            <a:pPr lvl="1">
              <a:spcAft>
                <a:spcPts val="0"/>
              </a:spcAft>
              <a:defRPr/>
            </a:pPr>
            <a:r>
              <a:rPr lang="cs-CZ" sz="2600" dirty="0">
                <a:latin typeface="+mn-lt"/>
              </a:rPr>
              <a:t>typicky spisové služby, portálová řešení, finanční a účetní systémy</a:t>
            </a:r>
          </a:p>
          <a:p>
            <a:pPr lvl="1">
              <a:spcAft>
                <a:spcPts val="0"/>
              </a:spcAft>
              <a:buClr>
                <a:srgbClr val="368537"/>
              </a:buClr>
            </a:pPr>
            <a:r>
              <a:rPr lang="cs-CZ" sz="2600" dirty="0">
                <a:latin typeface="+mn-lt"/>
              </a:rPr>
              <a:t>DIA může být v roli centrálního zadavatele </a:t>
            </a:r>
          </a:p>
          <a:p>
            <a:pPr lvl="1">
              <a:spcAft>
                <a:spcPts val="0"/>
              </a:spcAft>
              <a:buClr>
                <a:srgbClr val="368537"/>
              </a:buClr>
            </a:pPr>
            <a:r>
              <a:rPr lang="cs-CZ" sz="2600" dirty="0">
                <a:latin typeface="+mn-lt"/>
              </a:rPr>
              <a:t>vzorová smlouva pro dílčí veřejnou zakázku </a:t>
            </a:r>
          </a:p>
          <a:p>
            <a:pPr lvl="1">
              <a:spcAft>
                <a:spcPts val="0"/>
              </a:spcAft>
              <a:buClr>
                <a:srgbClr val="368537"/>
              </a:buClr>
            </a:pPr>
            <a:r>
              <a:rPr lang="cs-CZ" sz="2600" dirty="0">
                <a:latin typeface="+mn-lt"/>
              </a:rPr>
              <a:t>určeno pro projekty s jednoduchou i náročnější implementací</a:t>
            </a:r>
          </a:p>
          <a:p>
            <a:pPr algn="just"/>
            <a:endParaRPr lang="cs-CZ" b="1" dirty="0">
              <a:solidFill>
                <a:schemeClr val="accent1"/>
              </a:solidFill>
              <a:latin typeface="DM Sans" pitchFamily="2" charset="-18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4332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53572-176B-19EC-C01C-1742F124B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725FA-0840-4842-4274-783F98F8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11113200" cy="718961"/>
          </a:xfrm>
        </p:spPr>
        <p:txBody>
          <a:bodyPr/>
          <a:lstStyle/>
          <a:p>
            <a:r>
              <a:rPr lang="cs-CZ" dirty="0"/>
              <a:t>Registr </a:t>
            </a:r>
            <a:r>
              <a:rPr lang="cs-CZ" dirty="0" err="1"/>
              <a:t>zastupování_REZA</a:t>
            </a:r>
            <a:r>
              <a:rPr lang="cs-CZ" dirty="0"/>
              <a:t>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239F37-02B3-E494-3100-4CF67C45D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32932"/>
            <a:ext cx="11113200" cy="4637138"/>
          </a:xfrm>
        </p:spPr>
        <p:txBody>
          <a:bodyPr>
            <a:normAutofit fontScale="77500" lnSpcReduction="20000"/>
          </a:bodyPr>
          <a:lstStyle/>
          <a:p>
            <a:pPr marL="745200" lvl="1" indent="-457200">
              <a:buFont typeface="Wingdings" panose="05000000000000000000" pitchFamily="2" charset="2"/>
              <a:buChar char="§"/>
              <a:defRPr sz="2000"/>
            </a:pPr>
            <a:r>
              <a:rPr lang="cs-CZ" sz="2800" dirty="0"/>
              <a:t>Právní rámec </a:t>
            </a:r>
          </a:p>
          <a:p>
            <a:pPr marL="745200" lvl="1" indent="-457200">
              <a:buFont typeface="Wingdings" panose="05000000000000000000" pitchFamily="2" charset="2"/>
              <a:buChar char="§"/>
              <a:defRPr sz="2000"/>
            </a:pPr>
            <a:r>
              <a:rPr lang="cs-CZ" sz="2800" dirty="0"/>
              <a:t>Co REZA umožňuje úřadům i občanům</a:t>
            </a:r>
          </a:p>
          <a:p>
            <a:pPr marL="745200" lvl="1" indent="-457200">
              <a:buFont typeface="Wingdings" panose="05000000000000000000" pitchFamily="2" charset="2"/>
              <a:buChar char="§"/>
              <a:defRPr sz="2000"/>
            </a:pPr>
            <a:r>
              <a:rPr lang="cs-CZ" sz="2800" dirty="0"/>
              <a:t>Jak mění REZA digitální zastupování a co to znamená pro vaše procesy</a:t>
            </a:r>
          </a:p>
          <a:p>
            <a:pPr marL="745200" lvl="1" indent="-457200">
              <a:buFont typeface="Wingdings" panose="05000000000000000000" pitchFamily="2" charset="2"/>
              <a:buChar char="§"/>
              <a:defRPr sz="2000"/>
            </a:pPr>
            <a:r>
              <a:rPr lang="cs-CZ" sz="2800" dirty="0"/>
              <a:t>Jak zjednoduší komunikaci s občany;</a:t>
            </a:r>
          </a:p>
          <a:p>
            <a:pPr marL="745200" lvl="1" indent="-457200">
              <a:buFont typeface="Wingdings" panose="05000000000000000000" pitchFamily="2" charset="2"/>
              <a:buChar char="§"/>
              <a:defRPr sz="2000"/>
            </a:pPr>
            <a:r>
              <a:rPr lang="cs-CZ" sz="2800" dirty="0"/>
              <a:t>Co konkrétně znamená pro občany v praxi.</a:t>
            </a:r>
          </a:p>
          <a:p>
            <a:pPr>
              <a:defRPr sz="2000"/>
            </a:pPr>
            <a:r>
              <a:rPr lang="cs-CZ" sz="2800" dirty="0"/>
              <a:t>Odnesete si: </a:t>
            </a:r>
          </a:p>
          <a:p>
            <a:pPr marL="745200" lvl="1" indent="-457200">
              <a:buFont typeface="Wingdings" panose="05000000000000000000" pitchFamily="2" charset="2"/>
              <a:buChar char="§"/>
              <a:defRPr sz="2000"/>
            </a:pPr>
            <a:r>
              <a:rPr lang="cs-CZ" sz="2800" dirty="0"/>
              <a:t>přehled o právní úpravě, dopadech na úřady a konkrétních postupech pro implementaci</a:t>
            </a:r>
          </a:p>
          <a:p>
            <a:pPr marL="745200" lvl="1" indent="-457200">
              <a:buFont typeface="Wingdings" panose="05000000000000000000" pitchFamily="2" charset="2"/>
              <a:buChar char="§"/>
              <a:defRPr sz="2000"/>
            </a:pPr>
            <a:r>
              <a:rPr lang="cs-CZ" sz="2800" dirty="0"/>
              <a:t>inspiraci pro moderní, uživatelsky přívětivou veřejnou správu</a:t>
            </a:r>
          </a:p>
          <a:p>
            <a:pPr marL="745200" lvl="1" indent="-457200">
              <a:buFont typeface="Wingdings" panose="05000000000000000000" pitchFamily="2" charset="2"/>
              <a:buChar char="§"/>
              <a:defRPr sz="2000"/>
            </a:pPr>
            <a:r>
              <a:rPr lang="cs-CZ" sz="2800" dirty="0"/>
              <a:t>přehled o tom, jak vám může DIA pomoci při zavádění REZA</a:t>
            </a:r>
          </a:p>
          <a:p>
            <a:pPr marL="630900" lvl="1" indent="-342900">
              <a:buFont typeface="Arial" panose="020B0604020202020204" pitchFamily="34" charset="0"/>
              <a:buChar char="•"/>
              <a:defRPr sz="2000"/>
            </a:pPr>
            <a:endParaRPr lang="cs-CZ" dirty="0"/>
          </a:p>
          <a:p>
            <a:pPr marL="630900" lvl="1" indent="-342900">
              <a:buFont typeface="Arial" panose="020B0604020202020204" pitchFamily="34" charset="0"/>
              <a:buChar char="•"/>
              <a:defRPr sz="2000"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FC88553-21F9-6550-E5FB-BAB7C375D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BD1B82-08DA-DAAC-80EB-1882FA5C7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40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32A0C-7950-C1A4-0D4C-CBD25BF4E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9A3190-DE65-EBFA-BCAC-974903247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Nové funkce datových</a:t>
            </a:r>
            <a:br>
              <a:rPr lang="cs-CZ"/>
            </a:br>
            <a:r>
              <a:rPr lang="cs-CZ"/>
              <a:t>schránek_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265064-40F0-6565-7713-8CE59E70B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25200"/>
            <a:ext cx="7617358" cy="4144869"/>
          </a:xfrm>
        </p:spPr>
        <p:txBody>
          <a:bodyPr>
            <a:normAutofit/>
          </a:bodyPr>
          <a:lstStyle/>
          <a:p>
            <a:r>
              <a:rPr lang="cs-CZ" sz="2400">
                <a:latin typeface="Arial"/>
                <a:cs typeface="Arial"/>
              </a:rPr>
              <a:t>Již brzy se občané dočkají několika vylepšení, která</a:t>
            </a:r>
            <a:br>
              <a:rPr lang="cs-CZ" sz="2400"/>
            </a:br>
            <a:r>
              <a:rPr lang="cs-CZ" sz="2400" b="1">
                <a:latin typeface="Arial"/>
                <a:cs typeface="Arial"/>
              </a:rPr>
              <a:t>zjednoduší práci s datovými schránkami</a:t>
            </a:r>
            <a:r>
              <a:rPr lang="cs-CZ" sz="2400">
                <a:latin typeface="Arial"/>
                <a:cs typeface="Arial"/>
              </a:rPr>
              <a:t>.</a:t>
            </a:r>
          </a:p>
          <a:p>
            <a:pPr marL="285750" indent="-285750">
              <a:buFont typeface="Wingdings,Sans-Serif" pitchFamily="2" charset="2"/>
              <a:buChar char="§"/>
            </a:pPr>
            <a:r>
              <a:rPr lang="cs-CZ" sz="2400">
                <a:latin typeface="Arial"/>
                <a:cs typeface="Arial"/>
              </a:rPr>
              <a:t>Jedno přihlášení – přístup ke všem schránkám</a:t>
            </a:r>
            <a:endParaRPr lang="en-US" sz="2400">
              <a:latin typeface="Arial"/>
              <a:cs typeface="Arial"/>
            </a:endParaRPr>
          </a:p>
          <a:p>
            <a:pPr marL="285750" indent="-285750">
              <a:buFont typeface="Wingdings,Sans-Serif" pitchFamily="2" charset="2"/>
              <a:buChar char="§"/>
            </a:pPr>
            <a:r>
              <a:rPr lang="cs-CZ" sz="2400">
                <a:latin typeface="Arial"/>
                <a:cs typeface="Arial"/>
              </a:rPr>
              <a:t>Přechod na objem datové schránky namísto mizení zpráv po 90 dnech, </a:t>
            </a:r>
            <a:r>
              <a:rPr lang="cs-CZ" sz="2400" b="1">
                <a:latin typeface="Arial"/>
                <a:cs typeface="Arial"/>
              </a:rPr>
              <a:t>projde-li ST866 3.čtením v PSP</a:t>
            </a:r>
            <a:endParaRPr lang="cs-CZ" b="1"/>
          </a:p>
          <a:p>
            <a:pPr marL="285750" indent="-285750">
              <a:buFont typeface="Wingdings" pitchFamily="2" charset="2"/>
              <a:buChar char="§"/>
            </a:pPr>
            <a:r>
              <a:rPr lang="cs-CZ" sz="2400">
                <a:latin typeface="Arial"/>
                <a:cs typeface="Arial"/>
              </a:rPr>
              <a:t>Pohodlné náhledy příloh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2400">
                <a:latin typeface="Arial"/>
                <a:cs typeface="Arial"/>
              </a:rPr>
              <a:t>Přehledné e-mailové notifikace 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B76E2B4-B463-A53C-EE1A-5E8766376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7069AE-A093-8C37-656A-5C14C3721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8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5EA967E-18CF-663C-C1E6-5E17F24138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743" b="19814"/>
          <a:stretch>
            <a:fillRect/>
          </a:stretch>
        </p:blipFill>
        <p:spPr>
          <a:xfrm>
            <a:off x="8483827" y="579511"/>
            <a:ext cx="3589628" cy="5698977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A065812-C8A0-9932-A0EF-232398E621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4763241"/>
              </p:ext>
            </p:extLst>
          </p:nvPr>
        </p:nvGraphicFramePr>
        <p:xfrm>
          <a:off x="7452895" y="2803358"/>
          <a:ext cx="868949" cy="529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105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32A0C-7950-C1A4-0D4C-CBD25BF4E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9A3190-DE65-EBFA-BCAC-974903247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Czech POINT_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265064-40F0-6565-7713-8CE59E70B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66801"/>
            <a:ext cx="10689654" cy="489712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Wingdings" panose="020B0604020202020204" pitchFamily="34" charset="0"/>
              <a:buChar char="§"/>
            </a:pPr>
            <a:r>
              <a:rPr lang="cs-CZ" sz="2400" b="1" dirty="0">
                <a:latin typeface="Arial"/>
                <a:cs typeface="Arial"/>
              </a:rPr>
              <a:t> Služby připravované na letošní podzim</a:t>
            </a:r>
            <a:r>
              <a:rPr lang="cs-CZ" sz="2400" dirty="0">
                <a:latin typeface="Arial"/>
                <a:cs typeface="Arial"/>
              </a:rPr>
              <a:t>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2400" dirty="0">
                <a:latin typeface="Arial"/>
                <a:cs typeface="Arial"/>
              </a:rPr>
              <a:t> Registr zastupování - vytvoření, změna a ukončení oprávnění k zastupování a dále reklamace implicitního oprávnění (reklamace oprávnění ze zákona)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eLegalizace</a:t>
            </a:r>
            <a:r>
              <a:rPr lang="cs-CZ" sz="2400" dirty="0">
                <a:latin typeface="Arial"/>
                <a:cs typeface="Arial"/>
              </a:rPr>
              <a:t> pro advokáty</a:t>
            </a:r>
          </a:p>
          <a:p>
            <a:pPr>
              <a:buFont typeface="Wingdings" panose="020B0604020202020204" pitchFamily="34" charset="0"/>
              <a:buChar char="§"/>
            </a:pPr>
            <a:r>
              <a:rPr lang="cs-CZ" sz="2400" b="1" dirty="0">
                <a:latin typeface="Arial"/>
                <a:cs typeface="Arial"/>
              </a:rPr>
              <a:t> Připravované služby Kontaktních míst veřejné správy od 2026</a:t>
            </a:r>
            <a:r>
              <a:rPr lang="cs-CZ" sz="2400" dirty="0">
                <a:latin typeface="Arial"/>
                <a:cs typeface="Arial"/>
              </a:rPr>
              <a:t>:</a:t>
            </a:r>
            <a:endParaRPr lang="en-US" sz="24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2400" dirty="0">
                <a:latin typeface="Arial"/>
                <a:cs typeface="Arial"/>
              </a:rPr>
              <a:t> Výpis zbrojního listu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2400" dirty="0">
                <a:latin typeface="Arial"/>
                <a:cs typeface="Arial"/>
              </a:rPr>
              <a:t> Podpora zakládání elektronických volebních petic </a:t>
            </a:r>
          </a:p>
          <a:p>
            <a:pPr>
              <a:buFont typeface="Wingdings" panose="020B0604020202020204" pitchFamily="34" charset="0"/>
              <a:buChar char="§"/>
            </a:pPr>
            <a:r>
              <a:rPr lang="cs-CZ" sz="2400" b="1" dirty="0">
                <a:latin typeface="Arial"/>
                <a:cs typeface="Arial"/>
              </a:rPr>
              <a:t> Připravované technické změny</a:t>
            </a:r>
            <a:r>
              <a:rPr lang="cs-CZ" sz="2400" dirty="0">
                <a:latin typeface="Arial"/>
                <a:cs typeface="Arial"/>
              </a:rPr>
              <a:t>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2400" dirty="0">
                <a:latin typeface="Arial"/>
                <a:cs typeface="Arial"/>
              </a:rPr>
              <a:t> Přechod na </a:t>
            </a:r>
            <a:r>
              <a:rPr lang="cs-CZ" sz="2400" b="1" dirty="0">
                <a:latin typeface="Arial"/>
                <a:cs typeface="Arial"/>
              </a:rPr>
              <a:t>doménu gov.cz (od 03/2026)</a:t>
            </a:r>
            <a:endParaRPr lang="cs-CZ" sz="2400" dirty="0">
              <a:latin typeface="Arial"/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2400" dirty="0">
                <a:latin typeface="Arial"/>
                <a:cs typeface="Arial"/>
              </a:rPr>
              <a:t> Nová politika hesel v JIP/KAAS (od 04/2026) </a:t>
            </a:r>
            <a:br>
              <a:rPr lang="cs-CZ" sz="700" dirty="0"/>
            </a:br>
            <a:endParaRPr lang="cs-CZ" sz="700" dirty="0">
              <a:latin typeface="Arial"/>
              <a:cs typeface="Arial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B76E2B4-B463-A53C-EE1A-5E8766376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7069AE-A093-8C37-656A-5C14C3721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898567"/>
      </p:ext>
    </p:extLst>
  </p:cSld>
  <p:clrMapOvr>
    <a:masterClrMapping/>
  </p:clrMapOvr>
</p:sld>
</file>

<file path=ppt/theme/theme1.xml><?xml version="1.0" encoding="utf-8"?>
<a:theme xmlns:a="http://schemas.openxmlformats.org/drawingml/2006/main" name="DIA_ nadpis a text s odrážkami">
  <a:themeElements>
    <a:clrScheme name="Vlastní 1">
      <a:dk1>
        <a:srgbClr val="000000"/>
      </a:dk1>
      <a:lt1>
        <a:srgbClr val="FFFFFF"/>
      </a:lt1>
      <a:dk2>
        <a:srgbClr val="2E2C2B"/>
      </a:dk2>
      <a:lt2>
        <a:srgbClr val="DCDCDC"/>
      </a:lt2>
      <a:accent1>
        <a:srgbClr val="368537"/>
      </a:accent1>
      <a:accent2>
        <a:srgbClr val="35398E"/>
      </a:accent2>
      <a:accent3>
        <a:srgbClr val="2E2C2B"/>
      </a:accent3>
      <a:accent4>
        <a:srgbClr val="BDBCBC"/>
      </a:accent4>
      <a:accent5>
        <a:srgbClr val="C52A3A"/>
      </a:accent5>
      <a:accent6>
        <a:srgbClr val="757575"/>
      </a:accent6>
      <a:hlink>
        <a:srgbClr val="45AC48"/>
      </a:hlink>
      <a:folHlink>
        <a:srgbClr val="35398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rmAutofit/>
      </a:bodyPr>
      <a:lstStyle>
        <a:defPPr algn="l">
          <a:defRPr sz="1800" dirty="0" smtClean="0">
            <a:solidFill>
              <a:srgbClr val="2E2D2C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A_Šablona pro PowerPoint 05-2024" id="{CEF5B97B-3426-7B41-AA5C-73336A55CDE1}" vid="{4239C5AC-3DD6-4D43-BDBD-F79106960AA2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f099f3-9cff-4890-85a2-ec685806d317">
      <Terms xmlns="http://schemas.microsoft.com/office/infopath/2007/PartnerControls"/>
    </lcf76f155ced4ddcb4097134ff3c332f>
    <TaxCatchAll xmlns="875a90bc-a2bf-465b-8076-1cf649d442d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6C42070A4FB8940A960F4A3AF9531A1" ma:contentTypeVersion="16" ma:contentTypeDescription="Vytvoří nový dokument" ma:contentTypeScope="" ma:versionID="0187b9711210a18f56effbef40c65f4d">
  <xsd:schema xmlns:xsd="http://www.w3.org/2001/XMLSchema" xmlns:xs="http://www.w3.org/2001/XMLSchema" xmlns:p="http://schemas.microsoft.com/office/2006/metadata/properties" xmlns:ns2="47f099f3-9cff-4890-85a2-ec685806d317" xmlns:ns3="875a90bc-a2bf-465b-8076-1cf649d442d2" targetNamespace="http://schemas.microsoft.com/office/2006/metadata/properties" ma:root="true" ma:fieldsID="68d3be84b8109706452d3032f04ff839" ns2:_="" ns3:_="">
    <xsd:import namespace="47f099f3-9cff-4890-85a2-ec685806d317"/>
    <xsd:import namespace="875a90bc-a2bf-465b-8076-1cf649d442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099f3-9cff-4890-85a2-ec685806d3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Značky obrázků" ma:readOnly="false" ma:fieldId="{5cf76f15-5ced-4ddc-b409-7134ff3c332f}" ma:taxonomyMulti="true" ma:sspId="d2a44d23-90f1-4afd-aa8c-0d6faad4ae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5a90bc-a2bf-465b-8076-1cf649d442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001b6bee-3d0f-4b61-a3dd-9d546b10cfb3}" ma:internalName="TaxCatchAll" ma:showField="CatchAllData" ma:web="875a90bc-a2bf-465b-8076-1cf649d442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23D26E-0541-4DA0-A477-5C8C6F0940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FC4A16-FB80-4302-ABCF-BFA1C75DBE66}">
  <ds:schemaRefs>
    <ds:schemaRef ds:uri="47f099f3-9cff-4890-85a2-ec685806d317"/>
    <ds:schemaRef ds:uri="875a90bc-a2bf-465b-8076-1cf649d442d2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1F0AFDD7-1C70-4068-A3B4-1AB7D3781FFE}">
  <ds:schemaRefs>
    <ds:schemaRef ds:uri="47f099f3-9cff-4890-85a2-ec685806d317"/>
    <ds:schemaRef ds:uri="875a90bc-a2bf-465b-8076-1cf649d442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DIA_ nadpis a text s odrážkami</Template>
  <TotalTime>623</TotalTime>
  <Words>639</Words>
  <Application>Microsoft Office PowerPoint</Application>
  <PresentationFormat>Širokoúhlá obrazovka</PresentationFormat>
  <Paragraphs>115</Paragraphs>
  <Slides>12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1" baseType="lpstr">
      <vt:lpstr>Arial</vt:lpstr>
      <vt:lpstr>Azeret Mono</vt:lpstr>
      <vt:lpstr>Azeret Mono Medium</vt:lpstr>
      <vt:lpstr>Courier New</vt:lpstr>
      <vt:lpstr>DM Sans</vt:lpstr>
      <vt:lpstr>DM Sans 14pt</vt:lpstr>
      <vt:lpstr>Wingdings</vt:lpstr>
      <vt:lpstr>Wingdings,Sans-Serif</vt:lpstr>
      <vt:lpstr>DIA_ nadpis a text s odrážkami</vt:lpstr>
      <vt:lpstr>NOVINKY A PRIORITY DIA V OBLASTI eGOVERNMENTU</vt:lpstr>
      <vt:lpstr>DIA_ MÁ ČTYŘI PILÍŘE</vt:lpstr>
      <vt:lpstr>Kompetenční centra</vt:lpstr>
      <vt:lpstr>Informační systém dlouhodobého řízení ISVS (AIS OHA)_</vt:lpstr>
      <vt:lpstr>Cloud computing_</vt:lpstr>
      <vt:lpstr>Cloud computing_</vt:lpstr>
      <vt:lpstr>Registr zastupování_REZA_</vt:lpstr>
      <vt:lpstr>Nové funkce datových schránek_</vt:lpstr>
      <vt:lpstr>Czech POINT_</vt:lpstr>
      <vt:lpstr>Zjednodušené formuláře_</vt:lpstr>
      <vt:lpstr>AI TRANSFORMACE_</vt:lpstr>
      <vt:lpstr>Děkuji za pozornost_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NOVINKY A PRIORITY DIA V OBLASTI eGOVERNMENTU</dc:title>
  <dc:subject>Výchozí šablona pro prezentace</dc:subject>
  <dc:creator>Palata Jakub</dc:creator>
  <cp:keywords>PPT prezentace šablona DIA PowerPoint</cp:keywords>
  <dc:description/>
  <cp:lastModifiedBy>Pastyříková Jolana</cp:lastModifiedBy>
  <cp:revision>9</cp:revision>
  <dcterms:created xsi:type="dcterms:W3CDTF">2025-08-21T09:19:17Z</dcterms:created>
  <dcterms:modified xsi:type="dcterms:W3CDTF">2025-10-07T08:07:39Z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0x010100B6C42070A4FB8940A960F4A3AF9531A1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2025-08-21T09:19:35Z</vt:lpwstr>
  </property>
  <property fmtid="{D5CDD505-2E9C-101B-9397-08002B2CF9AE}" pid="5" name="MSIP_Label_defa4170-0d19-0005-0004-bc88714345d2_Method">
    <vt:lpwstr>Privileged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5b6b85cd-44ef-4d66-86d4-603dd2160780</vt:lpwstr>
  </property>
  <property fmtid="{D5CDD505-2E9C-101B-9397-08002B2CF9AE}" pid="8" name="MSIP_Label_defa4170-0d19-0005-0004-bc88714345d2_ActionId">
    <vt:lpwstr>c85efb3f-eaa2-46b7-a8ed-f9f319865801</vt:lpwstr>
  </property>
  <property fmtid="{D5CDD505-2E9C-101B-9397-08002B2CF9AE}" pid="9" name="MSIP_Label_defa4170-0d19-0005-0004-bc88714345d2_ContentBits">
    <vt:lpwstr>0</vt:lpwstr>
  </property>
  <property fmtid="{D5CDD505-2E9C-101B-9397-08002B2CF9AE}" pid="10" name="MSIP_Label_defa4170-0d19-0005-0004-bc88714345d2_Tag">
    <vt:lpwstr>50, 0, 1, 1</vt:lpwstr>
  </property>
</Properties>
</file>