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4" r:id="rId1"/>
  </p:sldMasterIdLst>
  <p:notesMasterIdLst>
    <p:notesMasterId r:id="rId16"/>
  </p:notesMasterIdLst>
  <p:handoutMasterIdLst>
    <p:handoutMasterId r:id="rId17"/>
  </p:handoutMasterIdLst>
  <p:sldIdLst>
    <p:sldId id="466" r:id="rId2"/>
    <p:sldId id="467" r:id="rId3"/>
    <p:sldId id="471" r:id="rId4"/>
    <p:sldId id="490" r:id="rId5"/>
    <p:sldId id="370" r:id="rId6"/>
    <p:sldId id="472" r:id="rId7"/>
    <p:sldId id="483" r:id="rId8"/>
    <p:sldId id="485" r:id="rId9"/>
    <p:sldId id="484" r:id="rId10"/>
    <p:sldId id="486" r:id="rId11"/>
    <p:sldId id="487" r:id="rId12"/>
    <p:sldId id="488" r:id="rId13"/>
    <p:sldId id="489" r:id="rId14"/>
    <p:sldId id="455" r:id="rId1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Ubuntu" panose="020B0604020202020204" charset="0"/>
      <p:regular r:id="rId22"/>
      <p:bold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B0E6"/>
    <a:srgbClr val="8585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973EFE1-6C97-472B-A4DD-A3803CCCDAC7}">
  <a:tblStyle styleId="{3973EFE1-6C97-472B-A4DD-A3803CCCDAC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B4B98B0-60AC-42C2-AFA5-B58CD77FA1E5}" styleName="Světlý styl 1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Světlý styl 1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62591" autoAdjust="0"/>
  </p:normalViewPr>
  <p:slideViewPr>
    <p:cSldViewPr snapToGrid="0">
      <p:cViewPr varScale="1">
        <p:scale>
          <a:sx n="88" d="100"/>
          <a:sy n="88" d="100"/>
        </p:scale>
        <p:origin x="684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-3120" y="-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C7B3C-6D93-468E-99D7-6AF6610F99D6}" type="datetimeFigureOut">
              <a:rPr lang="cs-CZ" smtClean="0"/>
              <a:pPr/>
              <a:t>31.10.2024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8C557D-6B7E-4EAE-B8A9-8013B1D7697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067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7e39a78b2f_0_4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7e39a78b2f_0_4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94031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V rámci osvěty a vzdělávání nabízíme kurzy pro naše cílové skupiny i širokou veřejnost. Vlajkovou lodí je kurz Dávej kyber – základy kybernetické bezpečnosti.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Vydáváme u něj aktualizované verze (poslední z června 2022), nabízíme závěrečný test, certifikát o absolvování a možnost hromadných registrací a reportů pro instituce a firmy.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7550"/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 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7550"/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 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7550"/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Dále máme v nabídce kurz Šéfuj kyber pro manažery kybernetické bezpečnosti a pracovníky IT (chystáme aktualizovanou verzi na podzim 2022), kurz pro pracovníky prevence, aktivity pro děti a další.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7550"/>
            <a:r>
              <a:rPr lang="cs-CZ" sz="1800" dirty="0"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 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7550"/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Všechno je dostupné na webu osveta.nukib.cz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7550"/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7550"/>
            <a:r>
              <a:rPr lang="cs-CZ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 nyní už předám slovo svému kolegovi Martinovi.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4314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7e39a78b2f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7e39a78b2f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Zabýváme se ochranou systémů, které jsou nezbytné pro fungování státu a bezpečí jeho obyvatel, u těchto systémů zajišťujeme, aby nedocházelo k narušení důvěrnosti, dostupnosti či integrity dat,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tvoříme legislativu, na jejímž základě určujeme, které systémy jsou kritické, a jak moc mají být chráněny,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máme i technickou složku, která přijímá hlášení o incidentech a případně pomáhá s jejich řešením.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V rámci bezpečnosti utajovaných informací certifikujeme systému pro nakládání s těmi informacemi,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vyvíjíme a testujeme národní šifry a staráme se o to, aby nejcitlivější informace státu byly v informačních systémech v bezpečí.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Součástí naší agendy je také péče o veřejně regulovanou službu navigačního systému Galileo.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Vydáváme i varování a opatření, vše dostupné na našem webu.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Na webu najdete i Strategii kybernetické bezpečnosti České republiky, která přibližuje naše cíle a pilíře naší činnosti do roku 2025.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7550"/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 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566061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7e39a78b2f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7e39a78b2f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Zabýváme se ochranou systémů, které jsou nezbytné pro fungování státu a bezpečí jeho obyvatel, u těchto systémů zajišťujeme, aby nedocházelo k narušení důvěrnosti, dostupnosti či integrity dat,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tvoříme legislativu, na jejímž základě určujeme, které systémy jsou kritické, a jak moc mají být chráněny,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máme i technickou složku, která přijímá hlášení o incidentech a případně pomáhá s jejich řešením.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V rámci bezpečnosti utajovaných informací certifikujeme systému pro nakládání s těmi informacemi,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vyvíjíme a testujeme národní šifry a staráme se o to, aby nejcitlivější informace státu byly v informačních systémech v bezpečí.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Součástí naší agendy je také péče o veřejně regulovanou službu navigačního systému Galileo.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Vydáváme i varování a opatření, vše dostupné na našem webu.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Na webu najdete i Strategii kybernetické bezpečnosti České republiky, která přibližuje naše cíle a pilíře naší činnosti do roku 2025.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7550"/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 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746848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7e39a78b2f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7e39a78b2f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Zabýváme se ochranou systémů, které jsou nezbytné pro fungování státu a bezpečí jeho obyvatel, u těchto systémů zajišťujeme, aby nedocházelo k narušení důvěrnosti, dostupnosti či integrity dat,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tvoříme legislativu, na jejímž základě určujeme, které systémy jsou kritické, a jak moc mají být chráněny,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máme i technickou složku, která přijímá hlášení o incidentech a případně pomáhá s jejich řešením.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V rámci bezpečnosti utajovaných informací certifikujeme systému pro nakládání s těmi informacemi,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vyvíjíme a testujeme národní šifry a staráme se o to, aby nejcitlivější informace státu byly v informačních systémech v bezpečí.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Součástí naší agendy je také péče o veřejně regulovanou službu navigačního systému Galileo.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Vydáváme i varování a opatření, vše dostupné na našem webu.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Na webu najdete i Strategii kybernetické bezpečnosti České republiky, která přibližuje naše cíle a pilíře naší činnosti do roku 2025.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7550"/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 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223756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7e39a78b2f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7e39a78b2f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Zabýváme se ochranou systémů, které jsou nezbytné pro fungování státu a bezpečí jeho obyvatel, u těchto systémů zajišťujeme, aby nedocházelo k narušení důvěrnosti, dostupnosti či integrity dat,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tvoříme legislativu, na jejímž základě určujeme, které systémy jsou kritické, a jak moc mají být chráněny,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máme i technickou složku, která přijímá hlášení o incidentech a případně pomáhá s jejich řešením.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V rámci bezpečnosti utajovaných informací certifikujeme systému pro nakládání s těmi informacemi,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vyvíjíme a testujeme národní šifry a staráme se o to, aby nejcitlivější informace státu byly v informačních systémech v bezpečí.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Součástí naší agendy je také péče o veřejně regulovanou službu navigačního systému Galileo.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Vydáváme i varování a opatření, vše dostupné na našem webu.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Na webu najdete i Strategii kybernetické bezpečnosti České republiky, která přibližuje naše cíle a pilíře naší činnosti do roku 2025.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7550"/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 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470685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7e39a78b2f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7e39a78b2f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Zabýváme se ochranou systémů, které jsou nezbytné pro fungování státu a bezpečí jeho obyvatel, u těchto systémů zajišťujeme, aby nedocházelo k narušení důvěrnosti, dostupnosti či integrity dat,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tvoříme legislativu, na jejímž základě určujeme, které systémy jsou kritické, a jak moc mají být chráněny,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máme i technickou složku, která přijímá hlášení o incidentech a případně pomáhá s jejich řešením.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V rámci bezpečnosti utajovaných informací certifikujeme systému pro nakládání s těmi informacemi,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vyvíjíme a testujeme národní šifry a staráme se o to, aby nejcitlivější informace státu byly v informačních systémech v bezpečí.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Součástí naší agendy je také péče o veřejně regulovanou službu navigačního systému Galileo.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Vydáváme i varování a opatření, vše dostupné na našem webu.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Na webu najdete i Strategii kybernetické bezpečnosti České republiky, která přibližuje naše cíle a pilíře naší činnosti do roku 2025.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7550"/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 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874566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7e39a78b2f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7e39a78b2f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Zabýváme se ochranou systémů, které jsou nezbytné pro fungování státu a bezpečí jeho obyvatel, u těchto systémů zajišťujeme, aby nedocházelo k narušení důvěrnosti, dostupnosti či integrity dat,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tvoříme legislativu, na jejímž základě určujeme, které systémy jsou kritické, a jak moc mají být chráněny,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máme i technickou složku, která přijímá hlášení o incidentech a případně pomáhá s jejich řešením.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V rámci bezpečnosti utajovaných informací certifikujeme systému pro nakládání s těmi informacemi,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vyvíjíme a testujeme národní šifry a staráme se o to, aby nejcitlivější informace státu byly v informačních systémech v bezpečí.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Součástí naší agendy je také péče o veřejně regulovanou službu navigačního systému Galileo. 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Vydáváme i varování a opatření, vše dostupné na našem webu.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Na webu najdete i Strategii kybernetické bezpečnosti České republiky, která přibližuje naše cíle a pilíře naší činnosti do roku 2025.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17550"/>
            <a:r>
              <a:rPr lang="cs-CZ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 </a:t>
            </a:r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346979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 preserve="1">
  <p:cSld name="Title">
    <p:bg>
      <p:bgPr>
        <a:solidFill>
          <a:srgbClr val="00B0F0"/>
        </a:solid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>
            <a:spLocks noGrp="1"/>
          </p:cNvSpPr>
          <p:nvPr>
            <p:ph type="ctrTitle"/>
          </p:nvPr>
        </p:nvSpPr>
        <p:spPr>
          <a:xfrm>
            <a:off x="1143000" y="391649"/>
            <a:ext cx="6858000" cy="14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34274" rIns="68567" bIns="34274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Ubuntu"/>
              <a:buNone/>
              <a:defRPr sz="45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6000"/>
              <a:buFont typeface="Ubuntu"/>
              <a:buNone/>
              <a:defRPr sz="4500">
                <a:latin typeface="Ubuntu"/>
                <a:ea typeface="Ubuntu"/>
                <a:cs typeface="Ubuntu"/>
                <a:sym typeface="Ubuntu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6000"/>
              <a:buFont typeface="Ubuntu"/>
              <a:buNone/>
              <a:defRPr sz="4500">
                <a:latin typeface="Ubuntu"/>
                <a:ea typeface="Ubuntu"/>
                <a:cs typeface="Ubuntu"/>
                <a:sym typeface="Ubuntu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6000"/>
              <a:buFont typeface="Ubuntu"/>
              <a:buNone/>
              <a:defRPr sz="4500">
                <a:latin typeface="Ubuntu"/>
                <a:ea typeface="Ubuntu"/>
                <a:cs typeface="Ubuntu"/>
                <a:sym typeface="Ubuntu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6000"/>
              <a:buFont typeface="Ubuntu"/>
              <a:buNone/>
              <a:defRPr sz="4500">
                <a:latin typeface="Ubuntu"/>
                <a:ea typeface="Ubuntu"/>
                <a:cs typeface="Ubuntu"/>
                <a:sym typeface="Ubuntu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6000"/>
              <a:buFont typeface="Ubuntu"/>
              <a:buNone/>
              <a:defRPr sz="4500">
                <a:latin typeface="Ubuntu"/>
                <a:ea typeface="Ubuntu"/>
                <a:cs typeface="Ubuntu"/>
                <a:sym typeface="Ubuntu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6000"/>
              <a:buFont typeface="Ubuntu"/>
              <a:buNone/>
              <a:defRPr sz="4500">
                <a:latin typeface="Ubuntu"/>
                <a:ea typeface="Ubuntu"/>
                <a:cs typeface="Ubuntu"/>
                <a:sym typeface="Ubuntu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6000"/>
              <a:buFont typeface="Ubuntu"/>
              <a:buNone/>
              <a:defRPr sz="4500">
                <a:latin typeface="Ubuntu"/>
                <a:ea typeface="Ubuntu"/>
                <a:cs typeface="Ubuntu"/>
                <a:sym typeface="Ubuntu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6000"/>
              <a:buFont typeface="Ubuntu"/>
              <a:buNone/>
              <a:defRPr sz="4500"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subTitle" idx="1"/>
          </p:nvPr>
        </p:nvSpPr>
        <p:spPr>
          <a:xfrm>
            <a:off x="1115531" y="1891052"/>
            <a:ext cx="6858000" cy="47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34274" rIns="68567" bIns="34274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Ubuntu"/>
              <a:buNone/>
              <a:defRPr sz="1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688022" y="2540626"/>
            <a:ext cx="1767952" cy="23742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" preserve="1">
  <p:cSld name="Section title">
    <p:bg>
      <p:bgPr>
        <a:solidFill>
          <a:srgbClr val="00B0F0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ctrTitle"/>
          </p:nvPr>
        </p:nvSpPr>
        <p:spPr>
          <a:xfrm>
            <a:off x="344026" y="2945156"/>
            <a:ext cx="6330825" cy="45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34274" rIns="68567" bIns="34274" anchor="t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Ubuntu"/>
              <a:buNone/>
              <a:defRPr sz="27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332875" y="4858931"/>
            <a:ext cx="4671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34274" rIns="68567" bIns="34274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0" lvl="1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0" lvl="2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0" lvl="3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0" lvl="4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0" lvl="5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0" lvl="6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0" lvl="7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0" lvl="8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2" name="Google Shape;32;p6"/>
          <p:cNvSpPr txBox="1">
            <a:spLocks noGrp="1"/>
          </p:cNvSpPr>
          <p:nvPr>
            <p:ph type="subTitle" idx="1"/>
          </p:nvPr>
        </p:nvSpPr>
        <p:spPr>
          <a:xfrm>
            <a:off x="344026" y="3402806"/>
            <a:ext cx="6482925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68567" rIns="68567" bIns="68567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 sz="2100">
                <a:latin typeface="Ubuntu"/>
                <a:ea typeface="Ubuntu"/>
                <a:cs typeface="Ubuntu"/>
                <a:sym typeface="Ubuntu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 sz="2100">
                <a:latin typeface="Ubuntu"/>
                <a:ea typeface="Ubuntu"/>
                <a:cs typeface="Ubuntu"/>
                <a:sym typeface="Ubuntu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 sz="2100">
                <a:latin typeface="Ubuntu"/>
                <a:ea typeface="Ubuntu"/>
                <a:cs typeface="Ubuntu"/>
                <a:sym typeface="Ubuntu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 sz="2100">
                <a:latin typeface="Ubuntu"/>
                <a:ea typeface="Ubuntu"/>
                <a:cs typeface="Ubuntu"/>
                <a:sym typeface="Ubuntu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 sz="2100">
                <a:latin typeface="Ubuntu"/>
                <a:ea typeface="Ubuntu"/>
                <a:cs typeface="Ubuntu"/>
                <a:sym typeface="Ubuntu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 sz="2100">
                <a:latin typeface="Ubuntu"/>
                <a:ea typeface="Ubuntu"/>
                <a:cs typeface="Ubuntu"/>
                <a:sym typeface="Ubuntu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 sz="2100">
                <a:latin typeface="Ubuntu"/>
                <a:ea typeface="Ubuntu"/>
                <a:cs typeface="Ubuntu"/>
                <a:sym typeface="Ubuntu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 sz="2100"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pic>
        <p:nvPicPr>
          <p:cNvPr id="33" name="Google Shape;33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887593" y="57000"/>
            <a:ext cx="1912382" cy="54345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6"/>
          <p:cNvSpPr txBox="1">
            <a:spLocks noGrp="1"/>
          </p:cNvSpPr>
          <p:nvPr>
            <p:ph type="body" idx="2"/>
          </p:nvPr>
        </p:nvSpPr>
        <p:spPr>
          <a:xfrm>
            <a:off x="7015575" y="4858931"/>
            <a:ext cx="10863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68567" rIns="68567" bIns="68567" anchor="ctr" anchorCtr="0">
            <a:noAutofit/>
          </a:bodyPr>
          <a:lstStyle>
            <a:lvl1pPr marL="342892" lvl="0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●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685783" lvl="1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○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028675" lvl="2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■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371566" lvl="3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●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1714457" lvl="4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○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057348" lvl="5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■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2400240" lvl="6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●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2743132" lvl="7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○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3086023" lvl="8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■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3"/>
          </p:nvPr>
        </p:nvSpPr>
        <p:spPr>
          <a:xfrm>
            <a:off x="8137050" y="4858931"/>
            <a:ext cx="66285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34274" rIns="68567" bIns="34274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0" lvl="1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0" lvl="2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0" lvl="3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0" lvl="4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0" lvl="5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0" lvl="6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0" lvl="7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0" lvl="8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4"/>
          </p:nvPr>
        </p:nvSpPr>
        <p:spPr>
          <a:xfrm>
            <a:off x="344026" y="4858931"/>
            <a:ext cx="6636375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68567" rIns="68567" bIns="68567" anchor="ctr" anchorCtr="0">
            <a:noAutofit/>
          </a:bodyPr>
          <a:lstStyle>
            <a:lvl1pPr marL="342892" lvl="0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●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685783" lvl="1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○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028675" lvl="2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■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371566" lvl="3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●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1714457" lvl="4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○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057348" lvl="5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■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2400240" lvl="6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●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2743132" lvl="7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○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3086023" lvl="8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■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 preserve="1">
  <p:cSld name="Title and text">
    <p:bg>
      <p:bgPr>
        <a:solidFill>
          <a:schemeClr val="lt1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/>
          <p:nvPr/>
        </p:nvSpPr>
        <p:spPr>
          <a:xfrm>
            <a:off x="0" y="0"/>
            <a:ext cx="9144000" cy="6574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68567" tIns="68567" rIns="68567" bIns="6856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ctrTitle"/>
          </p:nvPr>
        </p:nvSpPr>
        <p:spPr>
          <a:xfrm>
            <a:off x="344026" y="108000"/>
            <a:ext cx="6330825" cy="45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34274" rIns="68567" bIns="34274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Ubuntu"/>
              <a:buNone/>
              <a:defRPr sz="27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Font typeface="Ubuntu"/>
              <a:buNone/>
              <a:defRPr sz="2700">
                <a:latin typeface="Ubuntu"/>
                <a:ea typeface="Ubuntu"/>
                <a:cs typeface="Ubuntu"/>
                <a:sym typeface="Ubuntu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Font typeface="Ubuntu"/>
              <a:buNone/>
              <a:defRPr sz="2700">
                <a:latin typeface="Ubuntu"/>
                <a:ea typeface="Ubuntu"/>
                <a:cs typeface="Ubuntu"/>
                <a:sym typeface="Ubuntu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Font typeface="Ubuntu"/>
              <a:buNone/>
              <a:defRPr sz="2700">
                <a:latin typeface="Ubuntu"/>
                <a:ea typeface="Ubuntu"/>
                <a:cs typeface="Ubuntu"/>
                <a:sym typeface="Ubuntu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Font typeface="Ubuntu"/>
              <a:buNone/>
              <a:defRPr sz="2700">
                <a:latin typeface="Ubuntu"/>
                <a:ea typeface="Ubuntu"/>
                <a:cs typeface="Ubuntu"/>
                <a:sym typeface="Ubuntu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Font typeface="Ubuntu"/>
              <a:buNone/>
              <a:defRPr sz="2700">
                <a:latin typeface="Ubuntu"/>
                <a:ea typeface="Ubuntu"/>
                <a:cs typeface="Ubuntu"/>
                <a:sym typeface="Ubuntu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Font typeface="Ubuntu"/>
              <a:buNone/>
              <a:defRPr sz="2700">
                <a:latin typeface="Ubuntu"/>
                <a:ea typeface="Ubuntu"/>
                <a:cs typeface="Ubuntu"/>
                <a:sym typeface="Ubuntu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Font typeface="Ubuntu"/>
              <a:buNone/>
              <a:defRPr sz="2700">
                <a:latin typeface="Ubuntu"/>
                <a:ea typeface="Ubuntu"/>
                <a:cs typeface="Ubuntu"/>
                <a:sym typeface="Ubuntu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Font typeface="Ubuntu"/>
              <a:buNone/>
              <a:defRPr sz="2700"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344025" y="810001"/>
            <a:ext cx="8455950" cy="3792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68567" rIns="68567" bIns="68567" anchor="t" anchorCtr="0">
            <a:noAutofit/>
          </a:bodyPr>
          <a:lstStyle>
            <a:lvl1pPr marL="342892" lvl="0" indent="-276218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Ubuntu"/>
              <a:buNone/>
              <a:defRPr sz="17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685783" lvl="1" indent="-26669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Ubuntu"/>
              <a:buChar char="○"/>
              <a:defRPr sz="15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028675" lvl="2" indent="-238119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371566" lvl="3" indent="-238119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1714457" lvl="4" indent="-238119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057348" lvl="5" indent="-238119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2400240" lvl="6" indent="-238119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2743132" lvl="7" indent="-238119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3086023" lvl="8" indent="-238119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pic>
        <p:nvPicPr>
          <p:cNvPr id="65" name="Google Shape;65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887593" y="57000"/>
            <a:ext cx="1912382" cy="54345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0"/>
          <p:cNvSpPr txBox="1">
            <a:spLocks noGrp="1"/>
          </p:cNvSpPr>
          <p:nvPr>
            <p:ph type="body" idx="2"/>
          </p:nvPr>
        </p:nvSpPr>
        <p:spPr>
          <a:xfrm>
            <a:off x="7015575" y="4858931"/>
            <a:ext cx="10863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68567" rIns="68567" bIns="68567" anchor="ctr" anchorCtr="0">
            <a:noAutofit/>
          </a:bodyPr>
          <a:lstStyle>
            <a:lvl1pPr marL="342892" lvl="0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●"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685783" lvl="1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○"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028675" lvl="2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■"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371566" lvl="3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●"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1714457" lvl="4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○"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057348" lvl="5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■"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2400240" lvl="6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●"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2743132" lvl="7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○"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3086023" lvl="8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■"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137050" y="4858931"/>
            <a:ext cx="66285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34274" rIns="68567" bIns="34274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0" lvl="1" indent="0" algn="r" rtl="0">
              <a:spcBef>
                <a:spcPts val="0"/>
              </a:spcBef>
              <a:buNone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0" lvl="2" indent="0" algn="r" rtl="0">
              <a:spcBef>
                <a:spcPts val="0"/>
              </a:spcBef>
              <a:buNone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0" lvl="3" indent="0" algn="r" rtl="0">
              <a:spcBef>
                <a:spcPts val="0"/>
              </a:spcBef>
              <a:buNone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0" lvl="4" indent="0" algn="r" rtl="0">
              <a:spcBef>
                <a:spcPts val="0"/>
              </a:spcBef>
              <a:buNone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0" lvl="5" indent="0" algn="r" rtl="0">
              <a:spcBef>
                <a:spcPts val="0"/>
              </a:spcBef>
              <a:buNone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0" lvl="6" indent="0" algn="r" rtl="0">
              <a:spcBef>
                <a:spcPts val="0"/>
              </a:spcBef>
              <a:buNone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0" lvl="7" indent="0" algn="r" rtl="0">
              <a:spcBef>
                <a:spcPts val="0"/>
              </a:spcBef>
              <a:buNone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0" lvl="8" indent="0" algn="r" rtl="0">
              <a:spcBef>
                <a:spcPts val="0"/>
              </a:spcBef>
              <a:buNone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3"/>
          </p:nvPr>
        </p:nvSpPr>
        <p:spPr>
          <a:xfrm>
            <a:off x="344026" y="4858931"/>
            <a:ext cx="6636375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68567" rIns="68567" bIns="68567" anchor="ctr" anchorCtr="0">
            <a:noAutofit/>
          </a:bodyPr>
          <a:lstStyle>
            <a:lvl1pPr marL="342892" lvl="0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●"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685783" lvl="1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○"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028675" lvl="2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■"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371566" lvl="3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●"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1714457" lvl="4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○"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057348" lvl="5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■"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2400240" lvl="6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●"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2743132" lvl="7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○"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3086023" lvl="8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000"/>
              <a:buFont typeface="Ubuntu"/>
              <a:buChar char="■"/>
              <a:defRPr sz="800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no strip 1" preserve="1">
  <p:cSld name="Title and two columns no strip 1">
    <p:bg>
      <p:bgPr>
        <a:solidFill>
          <a:srgbClr val="111111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9"/>
          <p:cNvSpPr txBox="1">
            <a:spLocks noGrp="1"/>
          </p:cNvSpPr>
          <p:nvPr>
            <p:ph type="title"/>
          </p:nvPr>
        </p:nvSpPr>
        <p:spPr>
          <a:xfrm>
            <a:off x="934595" y="47701"/>
            <a:ext cx="7863525" cy="586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68567" rIns="68567" bIns="68567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7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137" name="Google Shape;137;p19"/>
          <p:cNvSpPr txBox="1">
            <a:spLocks noGrp="1"/>
          </p:cNvSpPr>
          <p:nvPr>
            <p:ph type="body" idx="1"/>
          </p:nvPr>
        </p:nvSpPr>
        <p:spPr>
          <a:xfrm>
            <a:off x="931501" y="634275"/>
            <a:ext cx="3813975" cy="41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68567" rIns="68567" bIns="68567" anchor="t" anchorCtr="0">
            <a:noAutofit/>
          </a:bodyPr>
          <a:lstStyle>
            <a:lvl1pPr marL="342892" lvl="0" indent="-27621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Ubuntu"/>
              <a:buChar char="●"/>
              <a:defRPr sz="17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685783" lvl="1" indent="-26669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Ubuntu"/>
              <a:buChar char="○"/>
              <a:defRPr sz="15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028675" lvl="2" indent="-238119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■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371566" lvl="3" indent="-238119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●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1714457" lvl="4" indent="-238119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○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057348" lvl="5" indent="-238119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■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2400240" lvl="6" indent="-238119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●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2743132" lvl="7" indent="-238119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○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3086023" lvl="8" indent="-238119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■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138" name="Google Shape;138;p19"/>
          <p:cNvSpPr txBox="1">
            <a:spLocks noGrp="1"/>
          </p:cNvSpPr>
          <p:nvPr>
            <p:ph type="body" idx="2"/>
          </p:nvPr>
        </p:nvSpPr>
        <p:spPr>
          <a:xfrm>
            <a:off x="4984145" y="634275"/>
            <a:ext cx="3813975" cy="41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68567" rIns="68567" bIns="68567" anchor="t" anchorCtr="0">
            <a:noAutofit/>
          </a:bodyPr>
          <a:lstStyle>
            <a:lvl1pPr marL="342892" lvl="0" indent="-27621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200"/>
              <a:buFont typeface="Ubuntu"/>
              <a:buChar char="●"/>
              <a:defRPr sz="17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685783" lvl="1" indent="-26669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Ubuntu"/>
              <a:buChar char="○"/>
              <a:defRPr sz="15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028675" lvl="2" indent="-238119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■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371566" lvl="3" indent="-238119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●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1714457" lvl="4" indent="-238119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○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057348" lvl="5" indent="-238119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■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2400240" lvl="6" indent="-238119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●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2743132" lvl="7" indent="-238119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○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3086023" lvl="8" indent="-238119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Ubuntu"/>
              <a:buChar char="■"/>
              <a:defRPr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139" name="Google Shape;139;p19"/>
          <p:cNvSpPr txBox="1">
            <a:spLocks noGrp="1"/>
          </p:cNvSpPr>
          <p:nvPr>
            <p:ph type="body" idx="3"/>
          </p:nvPr>
        </p:nvSpPr>
        <p:spPr>
          <a:xfrm>
            <a:off x="7015575" y="4858931"/>
            <a:ext cx="10863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68567" rIns="68567" bIns="68567" anchor="ctr" anchorCtr="0">
            <a:noAutofit/>
          </a:bodyPr>
          <a:lstStyle>
            <a:lvl1pPr marL="342892" lvl="0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●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685783" lvl="1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○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028675" lvl="2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■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371566" lvl="3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●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1714457" lvl="4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○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057348" lvl="5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■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2400240" lvl="6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●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2743132" lvl="7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○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3086023" lvl="8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■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140" name="Google Shape;140;p19"/>
          <p:cNvSpPr txBox="1">
            <a:spLocks noGrp="1"/>
          </p:cNvSpPr>
          <p:nvPr>
            <p:ph type="sldNum" idx="12"/>
          </p:nvPr>
        </p:nvSpPr>
        <p:spPr>
          <a:xfrm>
            <a:off x="8137050" y="4858931"/>
            <a:ext cx="66285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34274" rIns="68567" bIns="34274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0" lvl="1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0" lvl="2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0" lvl="3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0" lvl="4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0" lvl="5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0" lvl="6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0" lvl="7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0" lvl="8" indent="0" algn="r" rtl="0">
              <a:spcBef>
                <a:spcPts val="0"/>
              </a:spcBef>
              <a:buNone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41" name="Google Shape;141;p19"/>
          <p:cNvSpPr txBox="1">
            <a:spLocks noGrp="1"/>
          </p:cNvSpPr>
          <p:nvPr>
            <p:ph type="body" idx="4"/>
          </p:nvPr>
        </p:nvSpPr>
        <p:spPr>
          <a:xfrm>
            <a:off x="936450" y="4858931"/>
            <a:ext cx="604395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7" tIns="68567" rIns="68567" bIns="68567" anchor="ctr" anchorCtr="0">
            <a:noAutofit/>
          </a:bodyPr>
          <a:lstStyle>
            <a:lvl1pPr marL="342892" lvl="0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●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685783" lvl="1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○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028675" lvl="2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■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371566" lvl="3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●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1714457" lvl="4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○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057348" lvl="5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■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2400240" lvl="6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●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2743132" lvl="7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○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3086023" lvl="8" indent="-21907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Ubuntu"/>
              <a:buChar char="■"/>
              <a:defRPr sz="8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sp>
        <p:nvSpPr>
          <p:cNvPr id="142" name="Google Shape;142;p19"/>
          <p:cNvSpPr txBox="1">
            <a:spLocks noGrp="1"/>
          </p:cNvSpPr>
          <p:nvPr>
            <p:ph type="body" idx="5"/>
          </p:nvPr>
        </p:nvSpPr>
        <p:spPr>
          <a:xfrm>
            <a:off x="0" y="1314769"/>
            <a:ext cx="934650" cy="354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4997" tIns="134997" rIns="134997" bIns="134997" anchor="t" anchorCtr="0">
            <a:noAutofit/>
          </a:bodyPr>
          <a:lstStyle>
            <a:lvl1pPr marL="342892" lvl="0" indent="-22859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"/>
              <a:buChar char="●"/>
              <a:defRPr sz="9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685783" lvl="1" indent="-22859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"/>
              <a:buChar char="○"/>
              <a:defRPr sz="9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028675" lvl="2" indent="-22859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"/>
              <a:buChar char="■"/>
              <a:defRPr sz="9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371566" lvl="3" indent="-22859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"/>
              <a:buChar char="●"/>
              <a:defRPr sz="9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1714457" lvl="4" indent="-22859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"/>
              <a:buChar char="○"/>
              <a:defRPr sz="9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057348" lvl="5" indent="-22859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"/>
              <a:buChar char="■"/>
              <a:defRPr sz="9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2400240" lvl="6" indent="-22859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"/>
              <a:buChar char="●"/>
              <a:defRPr sz="9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2743132" lvl="7" indent="-22859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"/>
              <a:buChar char="○"/>
              <a:defRPr sz="9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3086023" lvl="8" indent="-22859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Ubuntu"/>
              <a:buChar char="■"/>
              <a:defRPr sz="900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endParaRPr/>
          </a:p>
        </p:txBody>
      </p:sp>
      <p:pic>
        <p:nvPicPr>
          <p:cNvPr id="143" name="Google Shape;143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93" y="58364"/>
            <a:ext cx="934650" cy="12551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Sub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ctrTitle"/>
          </p:nvPr>
        </p:nvSpPr>
        <p:spPr>
          <a:xfrm>
            <a:off x="1546025" y="1754794"/>
            <a:ext cx="58326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>
                <a:solidFill>
                  <a:srgbClr val="23B0E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 b="1"/>
            </a:lvl9pPr>
          </a:lstStyle>
          <a:p>
            <a:endParaRPr dirty="0"/>
          </a:p>
        </p:txBody>
      </p:sp>
      <p:sp>
        <p:nvSpPr>
          <p:cNvPr id="28" name="Google Shape;28;p3"/>
          <p:cNvSpPr txBox="1">
            <a:spLocks noGrp="1"/>
          </p:cNvSpPr>
          <p:nvPr>
            <p:ph type="subTitle" idx="1"/>
          </p:nvPr>
        </p:nvSpPr>
        <p:spPr>
          <a:xfrm>
            <a:off x="1546025" y="3011511"/>
            <a:ext cx="58326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204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150" y="308120"/>
            <a:ext cx="7571700" cy="702600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6150" y="1261700"/>
            <a:ext cx="7571700" cy="35736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06322-4027-4127-A1CE-9B1DC249292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910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098" y="568671"/>
            <a:ext cx="8699923" cy="866099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664563"/>
            <a:ext cx="3886200" cy="29681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664563"/>
            <a:ext cx="3886200" cy="29681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06309-A18A-4D0C-B196-021BA3AE5D0D}" type="datetime1">
              <a:rPr lang="cs-CZ" smtClean="0"/>
              <a:pPr/>
              <a:t>31.10.2024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název prezentace / akce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F470EF-A677-40F9-9C86-2034E64E8C79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71988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332875" y="4858931"/>
            <a:ext cx="467100" cy="27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800">
                <a:latin typeface="Ubuntu"/>
                <a:ea typeface="Ubuntu"/>
                <a:cs typeface="Ubuntu"/>
                <a:sym typeface="Ubuntu"/>
              </a:defRPr>
            </a:lvl1pPr>
            <a:lvl2pPr marL="0" lvl="1" indent="0" algn="r" rtl="0">
              <a:spcBef>
                <a:spcPts val="0"/>
              </a:spcBef>
              <a:buNone/>
              <a:defRPr sz="800">
                <a:latin typeface="Ubuntu"/>
                <a:ea typeface="Ubuntu"/>
                <a:cs typeface="Ubuntu"/>
                <a:sym typeface="Ubuntu"/>
              </a:defRPr>
            </a:lvl2pPr>
            <a:lvl3pPr marL="0" lvl="2" indent="0" algn="r" rtl="0">
              <a:spcBef>
                <a:spcPts val="0"/>
              </a:spcBef>
              <a:buNone/>
              <a:defRPr sz="800">
                <a:latin typeface="Ubuntu"/>
                <a:ea typeface="Ubuntu"/>
                <a:cs typeface="Ubuntu"/>
                <a:sym typeface="Ubuntu"/>
              </a:defRPr>
            </a:lvl3pPr>
            <a:lvl4pPr marL="0" lvl="3" indent="0" algn="r" rtl="0">
              <a:spcBef>
                <a:spcPts val="0"/>
              </a:spcBef>
              <a:buNone/>
              <a:defRPr sz="800">
                <a:latin typeface="Ubuntu"/>
                <a:ea typeface="Ubuntu"/>
                <a:cs typeface="Ubuntu"/>
                <a:sym typeface="Ubuntu"/>
              </a:defRPr>
            </a:lvl4pPr>
            <a:lvl5pPr marL="0" lvl="4" indent="0" algn="r" rtl="0">
              <a:spcBef>
                <a:spcPts val="0"/>
              </a:spcBef>
              <a:buNone/>
              <a:defRPr sz="800">
                <a:latin typeface="Ubuntu"/>
                <a:ea typeface="Ubuntu"/>
                <a:cs typeface="Ubuntu"/>
                <a:sym typeface="Ubuntu"/>
              </a:defRPr>
            </a:lvl5pPr>
            <a:lvl6pPr marL="0" lvl="5" indent="0" algn="r" rtl="0">
              <a:spcBef>
                <a:spcPts val="0"/>
              </a:spcBef>
              <a:buNone/>
              <a:defRPr sz="800">
                <a:latin typeface="Ubuntu"/>
                <a:ea typeface="Ubuntu"/>
                <a:cs typeface="Ubuntu"/>
                <a:sym typeface="Ubuntu"/>
              </a:defRPr>
            </a:lvl6pPr>
            <a:lvl7pPr marL="0" lvl="6" indent="0" algn="r" rtl="0">
              <a:spcBef>
                <a:spcPts val="0"/>
              </a:spcBef>
              <a:buNone/>
              <a:defRPr sz="800">
                <a:latin typeface="Ubuntu"/>
                <a:ea typeface="Ubuntu"/>
                <a:cs typeface="Ubuntu"/>
                <a:sym typeface="Ubuntu"/>
              </a:defRPr>
            </a:lvl7pPr>
            <a:lvl8pPr marL="0" lvl="7" indent="0" algn="r" rtl="0">
              <a:spcBef>
                <a:spcPts val="0"/>
              </a:spcBef>
              <a:buNone/>
              <a:defRPr sz="800">
                <a:latin typeface="Ubuntu"/>
                <a:ea typeface="Ubuntu"/>
                <a:cs typeface="Ubuntu"/>
                <a:sym typeface="Ubuntu"/>
              </a:defRPr>
            </a:lvl8pPr>
            <a:lvl9pPr marL="0" lvl="8" indent="0" algn="r" rtl="0">
              <a:spcBef>
                <a:spcPts val="0"/>
              </a:spcBef>
              <a:buNone/>
              <a:defRPr sz="800"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fld id="{00000000-1234-1234-1234-12341234123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70" r:id="rId5"/>
    <p:sldLayoutId id="2147483671" r:id="rId6"/>
    <p:sldLayoutId id="2147483672" r:id="rId7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0"/>
          <p:cNvSpPr txBox="1">
            <a:spLocks noGrp="1"/>
          </p:cNvSpPr>
          <p:nvPr>
            <p:ph type="ctrTitle"/>
          </p:nvPr>
        </p:nvSpPr>
        <p:spPr>
          <a:xfrm>
            <a:off x="1143000" y="391649"/>
            <a:ext cx="6858000" cy="1342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b" anchorCtr="0">
            <a:noAutofit/>
          </a:bodyPr>
          <a:lstStyle/>
          <a:p>
            <a:pPr>
              <a:buClr>
                <a:schemeClr val="lt1"/>
              </a:buClr>
            </a:pPr>
            <a:r>
              <a:rPr lang="cs-CZ" dirty="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Kybernetická</a:t>
            </a:r>
            <a:br>
              <a:rPr lang="cs-CZ" dirty="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</a:br>
            <a:r>
              <a:rPr lang="cs-CZ" dirty="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a informační bezpečnost</a:t>
            </a:r>
            <a:endParaRPr dirty="0">
              <a:solidFill>
                <a:schemeClr val="l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149" name="Google Shape;149;p20"/>
          <p:cNvSpPr txBox="1">
            <a:spLocks noGrp="1"/>
          </p:cNvSpPr>
          <p:nvPr>
            <p:ph type="subTitle" idx="1"/>
          </p:nvPr>
        </p:nvSpPr>
        <p:spPr>
          <a:xfrm>
            <a:off x="1143000" y="2022897"/>
            <a:ext cx="6858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>
              <a:spcBef>
                <a:spcPts val="0"/>
              </a:spcBef>
              <a:buClr>
                <a:schemeClr val="lt1"/>
              </a:buClr>
            </a:pPr>
            <a:r>
              <a:rPr lang="cs-CZ" sz="2000" dirty="0">
                <a:solidFill>
                  <a:schemeClr val="lt1"/>
                </a:solidFill>
                <a:latin typeface="Ubuntu"/>
                <a:ea typeface="Ubuntu"/>
                <a:cs typeface="Ubuntu"/>
                <a:sym typeface="Ubuntu"/>
              </a:rPr>
              <a:t>Markos Moras</a:t>
            </a:r>
            <a:endParaRPr sz="2000" dirty="0">
              <a:solidFill>
                <a:schemeClr val="lt1"/>
              </a:solidFill>
              <a:latin typeface="Ubuntu"/>
              <a:ea typeface="Ubuntu"/>
              <a:cs typeface="Ubuntu"/>
              <a:sym typeface="Ubuntu"/>
            </a:endParaRPr>
          </a:p>
        </p:txBody>
      </p:sp>
      <p:sp>
        <p:nvSpPr>
          <p:cNvPr id="2" name="Google Shape;149;p20">
            <a:extLst>
              <a:ext uri="{FF2B5EF4-FFF2-40B4-BE49-F238E27FC236}">
                <a16:creationId xmlns:a16="http://schemas.microsoft.com/office/drawing/2014/main" id="{0796172E-C934-0FC0-93A9-D12F4878C15A}"/>
              </a:ext>
            </a:extLst>
          </p:cNvPr>
          <p:cNvSpPr txBox="1">
            <a:spLocks/>
          </p:cNvSpPr>
          <p:nvPr/>
        </p:nvSpPr>
        <p:spPr>
          <a:xfrm>
            <a:off x="1143000" y="2365797"/>
            <a:ext cx="6858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Ubuntu"/>
              <a:buNone/>
              <a:defRPr sz="1800" b="0" i="0" u="none" strike="noStrike" cap="none">
                <a:solidFill>
                  <a:srgbClr val="FFFFFF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R="0" lvl="1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Bef>
                <a:spcPts val="0"/>
              </a:spcBef>
              <a:buClr>
                <a:schemeClr val="lt1"/>
              </a:buClr>
            </a:pPr>
            <a:r>
              <a:rPr lang="cs-CZ" sz="1400" dirty="0">
                <a:solidFill>
                  <a:schemeClr val="lt1"/>
                </a:solidFill>
              </a:rPr>
              <a:t>Oddělení vzdělávání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3"/>
          <p:cNvSpPr txBox="1">
            <a:spLocks noGrp="1"/>
          </p:cNvSpPr>
          <p:nvPr>
            <p:ph type="sldNum" idx="12"/>
          </p:nvPr>
        </p:nvSpPr>
        <p:spPr>
          <a:xfrm>
            <a:off x="8137050" y="4858931"/>
            <a:ext cx="662850" cy="273825"/>
          </a:xfrm>
          <a:prstGeom prst="rect">
            <a:avLst/>
          </a:prstGeom>
        </p:spPr>
        <p:txBody>
          <a:bodyPr spcFirstLastPara="1" wrap="square" lIns="68569" tIns="34275" rIns="68569" bIns="34275" anchor="ctr" anchorCtr="0">
            <a:noAutofit/>
          </a:bodyPr>
          <a:lstStyle/>
          <a:p>
            <a:fld id="{00000000-1234-1234-1234-123412341234}" type="slidenum">
              <a:rPr lang="cs-CZ"/>
              <a:pPr/>
              <a:t>10</a:t>
            </a:fld>
            <a:endParaRPr/>
          </a:p>
        </p:txBody>
      </p:sp>
      <p:sp>
        <p:nvSpPr>
          <p:cNvPr id="174" name="Google Shape;174;p23"/>
          <p:cNvSpPr txBox="1">
            <a:spLocks noGrp="1"/>
          </p:cNvSpPr>
          <p:nvPr>
            <p:ph type="body" idx="1"/>
          </p:nvPr>
        </p:nvSpPr>
        <p:spPr>
          <a:xfrm>
            <a:off x="344025" y="849064"/>
            <a:ext cx="8455875" cy="4025318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„Startuj </a:t>
            </a:r>
            <a:r>
              <a:rPr lang="cs-CZ" dirty="0" err="1">
                <a:solidFill>
                  <a:schemeClr val="tx1"/>
                </a:solidFill>
              </a:rPr>
              <a:t>kyber</a:t>
            </a:r>
            <a:r>
              <a:rPr lang="cs-CZ" dirty="0">
                <a:solidFill>
                  <a:schemeClr val="tx1"/>
                </a:solidFill>
              </a:rPr>
              <a:t>!“ – minimum kybernetické bezpečnosti,</a:t>
            </a:r>
          </a:p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„Dávej </a:t>
            </a:r>
            <a:r>
              <a:rPr lang="cs-CZ" dirty="0" err="1">
                <a:solidFill>
                  <a:schemeClr val="tx1"/>
                </a:solidFill>
              </a:rPr>
              <a:t>kyber</a:t>
            </a:r>
            <a:r>
              <a:rPr lang="cs-CZ" dirty="0">
                <a:solidFill>
                  <a:schemeClr val="tx1"/>
                </a:solidFill>
              </a:rPr>
              <a:t>!“ – základy kybernetické bezpečnosti,</a:t>
            </a:r>
          </a:p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„Šéfuj </a:t>
            </a:r>
            <a:r>
              <a:rPr lang="cs-CZ" dirty="0" err="1">
                <a:solidFill>
                  <a:schemeClr val="tx1"/>
                </a:solidFill>
              </a:rPr>
              <a:t>kyber</a:t>
            </a:r>
            <a:r>
              <a:rPr lang="cs-CZ" dirty="0">
                <a:solidFill>
                  <a:schemeClr val="tx1"/>
                </a:solidFill>
              </a:rPr>
              <a:t>“ – pro manažery kybernetické bezpečnosti.</a:t>
            </a:r>
          </a:p>
        </p:txBody>
      </p:sp>
      <p:sp>
        <p:nvSpPr>
          <p:cNvPr id="176" name="Google Shape;176;p23"/>
          <p:cNvSpPr txBox="1">
            <a:spLocks noGrp="1"/>
          </p:cNvSpPr>
          <p:nvPr>
            <p:ph type="ctrTitle"/>
          </p:nvPr>
        </p:nvSpPr>
        <p:spPr>
          <a:xfrm>
            <a:off x="344025" y="108000"/>
            <a:ext cx="6330825" cy="457650"/>
          </a:xfrm>
          <a:prstGeom prst="rect">
            <a:avLst/>
          </a:prstGeom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lvl="0">
              <a:buNone/>
            </a:pPr>
            <a:r>
              <a:rPr lang="cs-CZ" sz="2400" dirty="0"/>
              <a:t>Zdravotnictví</a:t>
            </a:r>
            <a:endParaRPr sz="2100" dirty="0">
              <a:solidFill>
                <a:schemeClr val="bg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79675D0-4C7B-5DB8-CD25-B87D0C578A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8560" y="2615232"/>
            <a:ext cx="4236720" cy="20146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96819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3"/>
          <p:cNvSpPr txBox="1">
            <a:spLocks noGrp="1"/>
          </p:cNvSpPr>
          <p:nvPr>
            <p:ph type="sldNum" idx="12"/>
          </p:nvPr>
        </p:nvSpPr>
        <p:spPr>
          <a:xfrm>
            <a:off x="8137050" y="4858931"/>
            <a:ext cx="662850" cy="273825"/>
          </a:xfrm>
          <a:prstGeom prst="rect">
            <a:avLst/>
          </a:prstGeom>
        </p:spPr>
        <p:txBody>
          <a:bodyPr spcFirstLastPara="1" wrap="square" lIns="68569" tIns="34275" rIns="68569" bIns="34275" anchor="ctr" anchorCtr="0">
            <a:noAutofit/>
          </a:bodyPr>
          <a:lstStyle/>
          <a:p>
            <a:fld id="{00000000-1234-1234-1234-123412341234}" type="slidenum">
              <a:rPr lang="cs-CZ"/>
              <a:pPr/>
              <a:t>11</a:t>
            </a:fld>
            <a:endParaRPr/>
          </a:p>
        </p:txBody>
      </p:sp>
      <p:sp>
        <p:nvSpPr>
          <p:cNvPr id="174" name="Google Shape;174;p23"/>
          <p:cNvSpPr txBox="1">
            <a:spLocks noGrp="1"/>
          </p:cNvSpPr>
          <p:nvPr>
            <p:ph type="body" idx="1"/>
          </p:nvPr>
        </p:nvSpPr>
        <p:spPr>
          <a:xfrm>
            <a:off x="344025" y="849064"/>
            <a:ext cx="8455875" cy="4025318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„Bezpečně v </a:t>
            </a:r>
            <a:r>
              <a:rPr lang="cs-CZ" dirty="0" err="1">
                <a:solidFill>
                  <a:schemeClr val="tx1"/>
                </a:solidFill>
              </a:rPr>
              <a:t>kyber</a:t>
            </a:r>
            <a:r>
              <a:rPr lang="cs-CZ" dirty="0">
                <a:solidFill>
                  <a:schemeClr val="tx1"/>
                </a:solidFill>
              </a:rPr>
              <a:t>!“ </a:t>
            </a:r>
            <a:r>
              <a:rPr lang="cs-CZ" dirty="0">
                <a:solidFill>
                  <a:schemeClr val="tx1"/>
                </a:solidFill>
                <a:latin typeface="Ubuntu" panose="020B0504030602030204" pitchFamily="34" charset="0"/>
              </a:rPr>
              <a:t>– </a:t>
            </a:r>
            <a:r>
              <a:rPr lang="cs-CZ" dirty="0">
                <a:solidFill>
                  <a:srgbClr val="000000"/>
                </a:solidFill>
                <a:latin typeface="Ubuntu" panose="020B0504030602030204" pitchFamily="34" charset="0"/>
              </a:rPr>
              <a:t>z</a:t>
            </a:r>
            <a:r>
              <a:rPr lang="cs-CZ" b="0" i="0" dirty="0">
                <a:solidFill>
                  <a:srgbClr val="000000"/>
                </a:solidFill>
                <a:effectLst/>
                <a:latin typeface="Ubuntu" panose="020B0504030602030204" pitchFamily="34" charset="0"/>
              </a:rPr>
              <a:t>áklady rizikového chování na internetu,</a:t>
            </a:r>
            <a:endParaRPr lang="cs-CZ" dirty="0">
              <a:solidFill>
                <a:schemeClr val="tx1"/>
              </a:solidFill>
              <a:latin typeface="Ubuntu" panose="020B0504030602030204" pitchFamily="34" charset="0"/>
            </a:endParaRPr>
          </a:p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„Dávej </a:t>
            </a:r>
            <a:r>
              <a:rPr lang="cs-CZ" dirty="0" err="1">
                <a:solidFill>
                  <a:schemeClr val="tx1"/>
                </a:solidFill>
              </a:rPr>
              <a:t>kyber</a:t>
            </a:r>
            <a:r>
              <a:rPr lang="cs-CZ" dirty="0">
                <a:solidFill>
                  <a:schemeClr val="tx1"/>
                </a:solidFill>
              </a:rPr>
              <a:t>!“ – základy kybernetické bezpečnosti,</a:t>
            </a:r>
          </a:p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Rozcestník osvětových materiálů – kolekce vzdělávacích materiálů,</a:t>
            </a:r>
          </a:p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Bezpečná školní ICT infrastruktura.</a:t>
            </a:r>
          </a:p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Vanda a Eda – 1. - 3. ročník ZŠ,</a:t>
            </a:r>
          </a:p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Digitální stopa –  4. - 7. ročník ZŠ,</a:t>
            </a:r>
          </a:p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Jsem (ne)tvor – 8. ročník ZŠ - 2. ročník SŠ.</a:t>
            </a:r>
          </a:p>
        </p:txBody>
      </p:sp>
      <p:sp>
        <p:nvSpPr>
          <p:cNvPr id="176" name="Google Shape;176;p23"/>
          <p:cNvSpPr txBox="1">
            <a:spLocks noGrp="1"/>
          </p:cNvSpPr>
          <p:nvPr>
            <p:ph type="ctrTitle"/>
          </p:nvPr>
        </p:nvSpPr>
        <p:spPr>
          <a:xfrm>
            <a:off x="344025" y="108000"/>
            <a:ext cx="6330825" cy="457650"/>
          </a:xfrm>
          <a:prstGeom prst="rect">
            <a:avLst/>
          </a:prstGeom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lvl="0">
              <a:buNone/>
            </a:pPr>
            <a:r>
              <a:rPr lang="cs-CZ" sz="2400" dirty="0"/>
              <a:t>Školy</a:t>
            </a:r>
            <a:endParaRPr sz="2100" dirty="0">
              <a:solidFill>
                <a:schemeClr val="bg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AEF6B6C-D113-2776-04AB-FE2F70295C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0329" y="2571750"/>
            <a:ext cx="3435751" cy="18317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33211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3"/>
          <p:cNvSpPr txBox="1">
            <a:spLocks noGrp="1"/>
          </p:cNvSpPr>
          <p:nvPr>
            <p:ph type="sldNum" idx="12"/>
          </p:nvPr>
        </p:nvSpPr>
        <p:spPr>
          <a:xfrm>
            <a:off x="8137050" y="4858931"/>
            <a:ext cx="662850" cy="273825"/>
          </a:xfrm>
          <a:prstGeom prst="rect">
            <a:avLst/>
          </a:prstGeom>
        </p:spPr>
        <p:txBody>
          <a:bodyPr spcFirstLastPara="1" wrap="square" lIns="68569" tIns="34275" rIns="68569" bIns="34275" anchor="ctr" anchorCtr="0">
            <a:noAutofit/>
          </a:bodyPr>
          <a:lstStyle/>
          <a:p>
            <a:fld id="{00000000-1234-1234-1234-123412341234}" type="slidenum">
              <a:rPr lang="cs-CZ"/>
              <a:pPr/>
              <a:t>12</a:t>
            </a:fld>
            <a:endParaRPr/>
          </a:p>
        </p:txBody>
      </p:sp>
      <p:sp>
        <p:nvSpPr>
          <p:cNvPr id="176" name="Google Shape;176;p23"/>
          <p:cNvSpPr txBox="1">
            <a:spLocks noGrp="1"/>
          </p:cNvSpPr>
          <p:nvPr>
            <p:ph type="ctrTitle"/>
          </p:nvPr>
        </p:nvSpPr>
        <p:spPr>
          <a:xfrm>
            <a:off x="344025" y="108000"/>
            <a:ext cx="6330825" cy="457650"/>
          </a:xfrm>
          <a:prstGeom prst="rect">
            <a:avLst/>
          </a:prstGeom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lvl="0">
              <a:buNone/>
            </a:pPr>
            <a:r>
              <a:rPr lang="cs-CZ" sz="2400" dirty="0"/>
              <a:t>Statistiky</a:t>
            </a:r>
            <a:endParaRPr sz="2100" dirty="0">
              <a:solidFill>
                <a:schemeClr val="bg1"/>
              </a:solidFill>
            </a:endParaRPr>
          </a:p>
        </p:txBody>
      </p:sp>
      <p:graphicFrame>
        <p:nvGraphicFramePr>
          <p:cNvPr id="3" name="Tabulka 3">
            <a:extLst>
              <a:ext uri="{FF2B5EF4-FFF2-40B4-BE49-F238E27FC236}">
                <a16:creationId xmlns:a16="http://schemas.microsoft.com/office/drawing/2014/main" id="{151DA8BB-68F4-C87D-B2F4-4FB9D0E319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3636400"/>
              </p:ext>
            </p:extLst>
          </p:nvPr>
        </p:nvGraphicFramePr>
        <p:xfrm>
          <a:off x="1733568" y="1249680"/>
          <a:ext cx="5676863" cy="9982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581259">
                  <a:extLst>
                    <a:ext uri="{9D8B030D-6E8A-4147-A177-3AD203B41FA5}">
                      <a16:colId xmlns:a16="http://schemas.microsoft.com/office/drawing/2014/main" val="3766333635"/>
                    </a:ext>
                  </a:extLst>
                </a:gridCol>
                <a:gridCol w="2203316">
                  <a:extLst>
                    <a:ext uri="{9D8B030D-6E8A-4147-A177-3AD203B41FA5}">
                      <a16:colId xmlns:a16="http://schemas.microsoft.com/office/drawing/2014/main" val="3924383536"/>
                    </a:ext>
                  </a:extLst>
                </a:gridCol>
                <a:gridCol w="1892288">
                  <a:extLst>
                    <a:ext uri="{9D8B030D-6E8A-4147-A177-3AD203B41FA5}">
                      <a16:colId xmlns:a16="http://schemas.microsoft.com/office/drawing/2014/main" val="1289096537"/>
                    </a:ext>
                  </a:extLst>
                </a:gridCol>
              </a:tblGrid>
              <a:tr h="50081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400" b="0" dirty="0"/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400" b="0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400" b="0" dirty="0"/>
                        <a:t>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9034277"/>
                  </a:ext>
                </a:extLst>
              </a:tr>
              <a:tr h="4974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400" b="1" dirty="0"/>
                        <a:t>Celkem kurzistů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400" b="1" dirty="0"/>
                        <a:t>40 592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400" b="1" dirty="0"/>
                        <a:t>65 106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912702"/>
                  </a:ext>
                </a:extLst>
              </a:tr>
            </a:tbl>
          </a:graphicData>
        </a:graphic>
      </p:graphicFrame>
      <p:graphicFrame>
        <p:nvGraphicFramePr>
          <p:cNvPr id="4" name="Tabulka 4">
            <a:extLst>
              <a:ext uri="{FF2B5EF4-FFF2-40B4-BE49-F238E27FC236}">
                <a16:creationId xmlns:a16="http://schemas.microsoft.com/office/drawing/2014/main" id="{79A5F096-A011-BE78-1592-2D895CA6B9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238325"/>
              </p:ext>
            </p:extLst>
          </p:nvPr>
        </p:nvGraphicFramePr>
        <p:xfrm>
          <a:off x="1733569" y="2702332"/>
          <a:ext cx="5676862" cy="170592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838431">
                  <a:extLst>
                    <a:ext uri="{9D8B030D-6E8A-4147-A177-3AD203B41FA5}">
                      <a16:colId xmlns:a16="http://schemas.microsoft.com/office/drawing/2014/main" val="321674875"/>
                    </a:ext>
                  </a:extLst>
                </a:gridCol>
                <a:gridCol w="2838431">
                  <a:extLst>
                    <a:ext uri="{9D8B030D-6E8A-4147-A177-3AD203B41FA5}">
                      <a16:colId xmlns:a16="http://schemas.microsoft.com/office/drawing/2014/main" val="3414769572"/>
                    </a:ext>
                  </a:extLst>
                </a:gridCol>
              </a:tblGrid>
              <a:tr h="400778">
                <a:tc>
                  <a:txBody>
                    <a:bodyPr/>
                    <a:lstStyle/>
                    <a:p>
                      <a:pPr marR="0" lvl="2" algn="ctr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cs-CZ" sz="1200" b="1" u="none" strike="noStrike" cap="none" dirty="0">
                          <a:solidFill>
                            <a:schemeClr val="tx1"/>
                          </a:solidFill>
                          <a:sym typeface="Arial"/>
                        </a:rPr>
                        <a:t>Soustava soudů ČR</a:t>
                      </a:r>
                      <a:endParaRPr lang="cs-CZ" sz="1200" b="1" i="0" u="none" strike="noStrike" cap="none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cs-CZ" sz="1200" b="1" u="none" strike="noStrike" cap="none" dirty="0">
                          <a:solidFill>
                            <a:schemeClr val="tx1"/>
                          </a:solidFill>
                          <a:sym typeface="Arial"/>
                        </a:rPr>
                        <a:t>12 374 </a:t>
                      </a:r>
                      <a:endParaRPr lang="cs-CZ" sz="1200" b="1" i="0" u="none" strike="noStrike" cap="none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03920329"/>
                  </a:ext>
                </a:extLst>
              </a:tr>
              <a:tr h="447810">
                <a:tc>
                  <a:txBody>
                    <a:bodyPr/>
                    <a:lstStyle/>
                    <a:p>
                      <a:pPr marR="0" lvl="2" algn="ctr" rtl="0" fontAlgn="b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cs-CZ" sz="1200" b="1" u="none" strike="noStrike" cap="none" dirty="0">
                          <a:solidFill>
                            <a:schemeClr val="tx1"/>
                          </a:solidFill>
                          <a:sym typeface="Arial"/>
                        </a:rPr>
                        <a:t>Vězeňská služba ČR</a:t>
                      </a:r>
                      <a:endParaRPr lang="cs-CZ" sz="1200" b="1" i="0" u="none" strike="noStrike" cap="none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cs-CZ" sz="1200" b="1" u="none" strike="noStrike" cap="none" dirty="0">
                          <a:solidFill>
                            <a:schemeClr val="tx1"/>
                          </a:solidFill>
                          <a:sym typeface="Arial"/>
                        </a:rPr>
                        <a:t>11 533</a:t>
                      </a:r>
                      <a:endParaRPr lang="cs-CZ" sz="1200" b="1" i="0" u="none" strike="noStrike" cap="none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700320397"/>
                  </a:ext>
                </a:extLst>
              </a:tr>
              <a:tr h="428670">
                <a:tc>
                  <a:txBody>
                    <a:bodyPr/>
                    <a:lstStyle/>
                    <a:p>
                      <a:pPr marR="0" lvl="2" algn="ctr" rtl="0" fontAlgn="b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cs-CZ" sz="1200" b="1" u="none" strike="noStrike" cap="none" dirty="0">
                          <a:solidFill>
                            <a:schemeClr val="tx1"/>
                          </a:solidFill>
                          <a:sym typeface="Arial"/>
                        </a:rPr>
                        <a:t>GŘ HZS ČR</a:t>
                      </a:r>
                      <a:endParaRPr lang="cs-CZ" sz="1200" b="1" i="0" u="none" strike="noStrike" cap="none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cs-CZ" sz="1200" b="1" u="none" strike="noStrike" cap="none" dirty="0">
                          <a:solidFill>
                            <a:schemeClr val="tx1"/>
                          </a:solidFill>
                          <a:sym typeface="Arial"/>
                        </a:rPr>
                        <a:t>4 993</a:t>
                      </a:r>
                      <a:endParaRPr lang="cs-CZ" sz="1200" b="1" i="0" u="none" strike="noStrike" cap="none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665855685"/>
                  </a:ext>
                </a:extLst>
              </a:tr>
              <a:tr h="428670">
                <a:tc>
                  <a:txBody>
                    <a:bodyPr/>
                    <a:lstStyle/>
                    <a:p>
                      <a:pPr marR="0" lvl="2" algn="ctr" rtl="0" fontAlgn="b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cs-CZ" sz="1200" b="1" u="none" strike="noStrike" cap="none" dirty="0">
                          <a:solidFill>
                            <a:schemeClr val="tx1"/>
                          </a:solidFill>
                          <a:sym typeface="Arial"/>
                        </a:rPr>
                        <a:t>Ministerstvo obrany</a:t>
                      </a:r>
                      <a:endParaRPr lang="cs-CZ" sz="1200" b="1" i="0" u="none" strike="noStrike" cap="none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R="0" algn="ctr" rtl="0" fontAlgn="b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</a:pPr>
                      <a:r>
                        <a:rPr lang="cs-CZ" sz="1200" b="1" u="none" strike="noStrike" cap="none" dirty="0">
                          <a:solidFill>
                            <a:schemeClr val="tx1"/>
                          </a:solidFill>
                          <a:sym typeface="Arial"/>
                        </a:rPr>
                        <a:t>4 520</a:t>
                      </a:r>
                      <a:endParaRPr lang="cs-CZ" sz="1200" b="1" i="0" u="none" strike="noStrike" cap="none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  <a:sym typeface="Arial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6192150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0631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C6652E-FFAF-71B1-7911-2578B6BFC7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Připravujeme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D92F7BB-C254-2E5A-79C3-8D591B3FE6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52424" indent="-285750"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  <a:p>
            <a:pPr marL="352424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Kurz pro odborníky kybernetické bezpečnosti</a:t>
            </a:r>
          </a:p>
          <a:p>
            <a:pPr marL="352424" indent="-285750"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Kurz pro vrcholový management</a:t>
            </a:r>
          </a:p>
          <a:p>
            <a:pPr marL="66674" indent="0">
              <a:lnSpc>
                <a:spcPct val="200000"/>
              </a:lnSpc>
            </a:pPr>
            <a:endParaRPr lang="cs-CZ" b="1" dirty="0">
              <a:solidFill>
                <a:schemeClr val="tx1"/>
              </a:solidFill>
            </a:endParaRPr>
          </a:p>
          <a:p>
            <a:pPr marL="66674" indent="0">
              <a:lnSpc>
                <a:spcPct val="200000"/>
              </a:lnSpc>
            </a:pPr>
            <a:r>
              <a:rPr lang="cs-CZ" b="1" dirty="0">
                <a:solidFill>
                  <a:schemeClr val="tx1"/>
                </a:solidFill>
              </a:rPr>
              <a:t>Kontaktujte nás </a:t>
            </a:r>
            <a:r>
              <a:rPr lang="cs-CZ" dirty="0">
                <a:solidFill>
                  <a:schemeClr val="tx1"/>
                </a:solidFill>
              </a:rPr>
              <a:t>- stojíme o vaše poznatky a vstupy k obsahu kurzů.</a:t>
            </a:r>
          </a:p>
          <a:p>
            <a:pPr marL="66674" indent="0">
              <a:lnSpc>
                <a:spcPct val="200000"/>
              </a:lnSpc>
            </a:pPr>
            <a:r>
              <a:rPr lang="cs-CZ" b="1" dirty="0">
                <a:solidFill>
                  <a:schemeClr val="tx1"/>
                </a:solidFill>
              </a:rPr>
              <a:t>Využívejte kurzy</a:t>
            </a:r>
            <a:r>
              <a:rPr lang="cs-CZ" dirty="0">
                <a:solidFill>
                  <a:schemeClr val="tx1"/>
                </a:solidFill>
              </a:rPr>
              <a:t> - šetřete finance vašich organizací.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5A7CED5E-1AB4-01E3-0AA9-7C520187AA48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3804633-4B84-9DD2-0527-9BCAF3EDC45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cs-CZ" smtClean="0"/>
              <a:pPr/>
              <a:t>13</a:t>
            </a:fld>
            <a:endParaRPr lang="cs-CZ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83E7748B-5C30-5199-3D62-AE185DA705C3}"/>
              </a:ext>
            </a:extLst>
          </p:cNvPr>
          <p:cNvSpPr>
            <a:spLocks noGrp="1"/>
          </p:cNvSpPr>
          <p:nvPr>
            <p:ph type="body" idx="3"/>
          </p:nvPr>
        </p:nvSpPr>
        <p:spPr>
          <a:xfrm>
            <a:off x="344026" y="4889411"/>
            <a:ext cx="6636375" cy="273825"/>
          </a:xfrm>
        </p:spPr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527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nadpis 3"/>
          <p:cNvSpPr>
            <a:spLocks noGrp="1"/>
          </p:cNvSpPr>
          <p:nvPr>
            <p:ph type="subTitle" idx="1"/>
          </p:nvPr>
        </p:nvSpPr>
        <p:spPr>
          <a:xfrm>
            <a:off x="497476" y="4035004"/>
            <a:ext cx="6482925" cy="360000"/>
          </a:xfrm>
        </p:spPr>
        <p:txBody>
          <a:bodyPr/>
          <a:lstStyle/>
          <a:p>
            <a:r>
              <a:rPr lang="cs-CZ" dirty="0"/>
              <a:t>www.osveta.nukib.gov.cz</a:t>
            </a:r>
          </a:p>
          <a:p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77" name="Google Shape;377;p35"/>
          <p:cNvSpPr txBox="1">
            <a:spLocks noGrp="1"/>
          </p:cNvSpPr>
          <p:nvPr>
            <p:ph type="sldNum" idx="3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14</a:t>
            </a:fld>
            <a:endParaRPr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42508AC9-88F6-3F94-E618-815ED8892932}"/>
              </a:ext>
            </a:extLst>
          </p:cNvPr>
          <p:cNvSpPr txBox="1"/>
          <p:nvPr/>
        </p:nvSpPr>
        <p:spPr>
          <a:xfrm>
            <a:off x="442934" y="2539202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Ubuntu" panose="020B0504030602030204" pitchFamily="34" charset="0"/>
              </a:rPr>
              <a:t>Markos Moras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3B3CF7A-F98A-8B4D-6264-8B166F5F3B2B}"/>
              </a:ext>
            </a:extLst>
          </p:cNvPr>
          <p:cNvSpPr txBox="1"/>
          <p:nvPr/>
        </p:nvSpPr>
        <p:spPr>
          <a:xfrm>
            <a:off x="458174" y="3485322"/>
            <a:ext cx="67198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dirty="0">
                <a:solidFill>
                  <a:schemeClr val="bg1"/>
                </a:solidFill>
                <a:latin typeface="Ubuntu" panose="020B0504030602030204" pitchFamily="34" charset="0"/>
              </a:rPr>
              <a:t>markos.moras@nukib.gov.cz	vzdelavani@nukib.gov.cz</a:t>
            </a: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55B7FC73-96E3-972B-A691-CD2282A9A2DE}"/>
              </a:ext>
            </a:extLst>
          </p:cNvPr>
          <p:cNvCxnSpPr>
            <a:stCxn id="7" idx="0"/>
            <a:endCxn id="7" idx="2"/>
          </p:cNvCxnSpPr>
          <p:nvPr/>
        </p:nvCxnSpPr>
        <p:spPr>
          <a:xfrm>
            <a:off x="3818107" y="3485322"/>
            <a:ext cx="0" cy="3693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C0BD6F9-4F9E-04BF-EF45-F47E9A046EED}"/>
              </a:ext>
            </a:extLst>
          </p:cNvPr>
          <p:cNvSpPr txBox="1"/>
          <p:nvPr/>
        </p:nvSpPr>
        <p:spPr>
          <a:xfrm>
            <a:off x="442934" y="2950384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dirty="0">
                <a:solidFill>
                  <a:schemeClr val="bg1"/>
                </a:solidFill>
                <a:latin typeface="Ubuntu" panose="020B0504030602030204" pitchFamily="34" charset="0"/>
              </a:rPr>
              <a:t>Oddělení vzdělávání</a:t>
            </a:r>
          </a:p>
        </p:txBody>
      </p:sp>
    </p:spTree>
  </p:cSld>
  <p:clrMapOvr>
    <a:masterClrMapping/>
  </p:clrMapOvr>
  <p:transition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1"/>
          <p:cNvSpPr txBox="1">
            <a:spLocks noGrp="1"/>
          </p:cNvSpPr>
          <p:nvPr>
            <p:ph type="ctrTitle"/>
          </p:nvPr>
        </p:nvSpPr>
        <p:spPr>
          <a:xfrm>
            <a:off x="666935" y="2185335"/>
            <a:ext cx="7810130" cy="617790"/>
          </a:xfrm>
          <a:prstGeom prst="rect">
            <a:avLst/>
          </a:prstGeom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marL="66675" algn="ctr">
              <a:spcBef>
                <a:spcPts val="825"/>
              </a:spcBef>
            </a:pPr>
            <a:r>
              <a:rPr lang="cs-CZ" sz="1800" dirty="0">
                <a:solidFill>
                  <a:schemeClr val="bg1"/>
                </a:solidFill>
              </a:rPr>
              <a:t>Představení a činnost NÚKIB</a:t>
            </a:r>
          </a:p>
        </p:txBody>
      </p:sp>
      <p:sp>
        <p:nvSpPr>
          <p:cNvPr id="156" name="Google Shape;156;p21"/>
          <p:cNvSpPr txBox="1">
            <a:spLocks noGrp="1"/>
          </p:cNvSpPr>
          <p:nvPr>
            <p:ph type="sldNum" idx="12"/>
          </p:nvPr>
        </p:nvSpPr>
        <p:spPr>
          <a:xfrm>
            <a:off x="8332875" y="4858931"/>
            <a:ext cx="467100" cy="273825"/>
          </a:xfrm>
          <a:prstGeom prst="rect">
            <a:avLst/>
          </a:prstGeom>
        </p:spPr>
        <p:txBody>
          <a:bodyPr spcFirstLastPara="1" wrap="square" lIns="68569" tIns="34275" rIns="68569" bIns="34275" anchor="ctr" anchorCtr="0">
            <a:noAutofit/>
          </a:bodyPr>
          <a:lstStyle/>
          <a:p>
            <a:fld id="{00000000-1234-1234-1234-123412341234}" type="slidenum">
              <a:rPr lang="cs-CZ"/>
              <a:pPr/>
              <a:t>2</a:t>
            </a:fld>
            <a:endParaRPr/>
          </a:p>
        </p:txBody>
      </p:sp>
      <p:sp>
        <p:nvSpPr>
          <p:cNvPr id="158" name="Google Shape;158;p21"/>
          <p:cNvSpPr txBox="1">
            <a:spLocks noGrp="1"/>
          </p:cNvSpPr>
          <p:nvPr>
            <p:ph type="sldNum" idx="3"/>
          </p:nvPr>
        </p:nvSpPr>
        <p:spPr>
          <a:xfrm>
            <a:off x="8137050" y="4858931"/>
            <a:ext cx="662850" cy="273825"/>
          </a:xfrm>
          <a:prstGeom prst="rect">
            <a:avLst/>
          </a:prstGeom>
        </p:spPr>
        <p:txBody>
          <a:bodyPr spcFirstLastPara="1" wrap="square" lIns="68569" tIns="34275" rIns="68569" bIns="34275" anchor="ctr" anchorCtr="0">
            <a:noAutofit/>
          </a:bodyPr>
          <a:lstStyle/>
          <a:p>
            <a:fld id="{00000000-1234-1234-1234-123412341234}" type="slidenum">
              <a:rPr lang="cs-CZ"/>
              <a:pPr/>
              <a:t>2</a:t>
            </a:fld>
            <a:endParaRPr/>
          </a:p>
        </p:txBody>
      </p:sp>
      <p:sp>
        <p:nvSpPr>
          <p:cNvPr id="6" name="Google Shape;261;p31">
            <a:extLst>
              <a:ext uri="{FF2B5EF4-FFF2-40B4-BE49-F238E27FC236}">
                <a16:creationId xmlns:a16="http://schemas.microsoft.com/office/drawing/2014/main" id="{A3DC18BA-496D-47C2-BE3C-17A8372F40BF}"/>
              </a:ext>
            </a:extLst>
          </p:cNvPr>
          <p:cNvSpPr txBox="1">
            <a:spLocks noGrp="1"/>
          </p:cNvSpPr>
          <p:nvPr>
            <p:ph type="body" idx="4"/>
          </p:nvPr>
        </p:nvSpPr>
        <p:spPr>
          <a:xfrm>
            <a:off x="344025" y="4882049"/>
            <a:ext cx="6636375" cy="273825"/>
          </a:xfrm>
          <a:prstGeom prst="rect">
            <a:avLst/>
          </a:prstGeom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marL="0" indent="0">
              <a:buNone/>
            </a:pPr>
            <a:r>
              <a:rPr lang="cs-CZ" dirty="0"/>
              <a:t>©2022 Národní úřad pro kybernetickou a informační bezpečnost, www.nukib.cz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00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0153D4-E07C-4D45-96A4-678962AA17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Činnost NÚKIB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9A31DC3-5280-4C0B-A286-51D8905EE0F4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36D4683-5133-43DA-B763-F0F640A3B5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2D0694A2-4225-4AA5-8A89-1DD10E16E908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Google Shape;174;p23">
            <a:extLst>
              <a:ext uri="{FF2B5EF4-FFF2-40B4-BE49-F238E27FC236}">
                <a16:creationId xmlns:a16="http://schemas.microsoft.com/office/drawing/2014/main" id="{65BEA52C-1FA4-B46D-58D1-ABD0825877ED}"/>
              </a:ext>
            </a:extLst>
          </p:cNvPr>
          <p:cNvSpPr txBox="1">
            <a:spLocks/>
          </p:cNvSpPr>
          <p:nvPr/>
        </p:nvSpPr>
        <p:spPr>
          <a:xfrm>
            <a:off x="344062" y="833613"/>
            <a:ext cx="8455875" cy="4025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42892" marR="0" lvl="0" indent="-276218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200"/>
              <a:buFont typeface="Ubuntu"/>
              <a:buNone/>
              <a:defRPr sz="17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1pPr>
            <a:lvl2pPr marL="685783" marR="0" lvl="1" indent="-26669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000"/>
              <a:buFont typeface="Ubuntu"/>
              <a:buChar char="○"/>
              <a:defRPr sz="15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2pPr>
            <a:lvl3pPr marL="1028675" marR="0" lvl="2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1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3pPr>
            <a:lvl4pPr marL="1371566" marR="0" lvl="3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1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4pPr>
            <a:lvl5pPr marL="1714457" marR="0" lvl="4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1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5pPr>
            <a:lvl6pPr marL="2057348" marR="0" lvl="5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1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6pPr>
            <a:lvl7pPr marL="2400240" marR="0" lvl="6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●"/>
              <a:defRPr sz="11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7pPr>
            <a:lvl8pPr marL="2743132" marR="0" lvl="7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○"/>
              <a:defRPr sz="11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8pPr>
            <a:lvl9pPr marL="3086023" marR="0" lvl="8" indent="-23811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Ubuntu"/>
              <a:buChar char="■"/>
              <a:defRPr sz="1100" b="0" i="0" u="none" strike="noStrike" cap="none">
                <a:solidFill>
                  <a:srgbClr val="666666"/>
                </a:solidFill>
                <a:latin typeface="Ubuntu"/>
                <a:ea typeface="Ubuntu"/>
                <a:cs typeface="Ubuntu"/>
                <a:sym typeface="Ubuntu"/>
              </a:defRPr>
            </a:lvl9pPr>
          </a:lstStyle>
          <a:p>
            <a:pPr algn="just">
              <a:spcBef>
                <a:spcPts val="825"/>
              </a:spcBef>
              <a:buFont typeface="Arial" pitchFamily="34" charset="0"/>
              <a:buChar char="•"/>
            </a:pPr>
            <a:r>
              <a:rPr lang="cs-CZ">
                <a:solidFill>
                  <a:schemeClr val="tx1"/>
                </a:solidFill>
              </a:rPr>
              <a:t>ochrana systému kritické infrastruktury,</a:t>
            </a:r>
          </a:p>
          <a:p>
            <a:pPr algn="just">
              <a:spcBef>
                <a:spcPts val="825"/>
              </a:spcBef>
              <a:buFont typeface="Arial" pitchFamily="34" charset="0"/>
              <a:buChar char="•"/>
            </a:pPr>
            <a:r>
              <a:rPr lang="cs-CZ">
                <a:solidFill>
                  <a:schemeClr val="tx1"/>
                </a:solidFill>
              </a:rPr>
              <a:t>provozování Vládního CERT České republiky,</a:t>
            </a:r>
          </a:p>
          <a:p>
            <a:pPr algn="just">
              <a:spcBef>
                <a:spcPts val="825"/>
              </a:spcBef>
              <a:buFont typeface="Arial" pitchFamily="34" charset="0"/>
              <a:buChar char="•"/>
            </a:pPr>
            <a:r>
              <a:rPr lang="cs-CZ">
                <a:solidFill>
                  <a:schemeClr val="tx1"/>
                </a:solidFill>
              </a:rPr>
              <a:t>příprava legislativy a bezpečnostních standardů,</a:t>
            </a:r>
          </a:p>
          <a:p>
            <a:pPr algn="just">
              <a:spcBef>
                <a:spcPts val="825"/>
              </a:spcBef>
              <a:buFont typeface="Arial" pitchFamily="34" charset="0"/>
              <a:buChar char="•"/>
            </a:pPr>
            <a:r>
              <a:rPr lang="cs-CZ">
                <a:solidFill>
                  <a:schemeClr val="tx1"/>
                </a:solidFill>
              </a:rPr>
              <a:t>ochrana utajovaných informací, </a:t>
            </a:r>
          </a:p>
          <a:p>
            <a:pPr algn="just">
              <a:spcBef>
                <a:spcPts val="825"/>
              </a:spcBef>
              <a:buFont typeface="Arial" pitchFamily="34" charset="0"/>
              <a:buChar char="•"/>
            </a:pPr>
            <a:r>
              <a:rPr lang="cs-CZ">
                <a:solidFill>
                  <a:schemeClr val="tx1"/>
                </a:solidFill>
              </a:rPr>
              <a:t>kryptografická ochrana,</a:t>
            </a:r>
          </a:p>
          <a:p>
            <a:pPr algn="just">
              <a:spcBef>
                <a:spcPts val="825"/>
              </a:spcBef>
              <a:buFont typeface="Arial" pitchFamily="34" charset="0"/>
              <a:buChar char="•"/>
            </a:pPr>
            <a:r>
              <a:rPr lang="cs-CZ">
                <a:solidFill>
                  <a:schemeClr val="tx1"/>
                </a:solidFill>
              </a:rPr>
              <a:t>cvičení kybernetické bezpečnosti,</a:t>
            </a:r>
          </a:p>
          <a:p>
            <a:pPr algn="just">
              <a:spcBef>
                <a:spcPts val="825"/>
              </a:spcBef>
              <a:buFont typeface="Arial" pitchFamily="34" charset="0"/>
              <a:buChar char="•"/>
            </a:pPr>
            <a:r>
              <a:rPr lang="cs-CZ">
                <a:solidFill>
                  <a:schemeClr val="tx1"/>
                </a:solidFill>
              </a:rPr>
              <a:t>osvěta a podpora vzdělávání,</a:t>
            </a:r>
          </a:p>
          <a:p>
            <a:pPr algn="just">
              <a:spcBef>
                <a:spcPts val="825"/>
              </a:spcBef>
              <a:buFont typeface="Arial" pitchFamily="34" charset="0"/>
              <a:buChar char="•"/>
            </a:pPr>
            <a:r>
              <a:rPr lang="cs-CZ">
                <a:solidFill>
                  <a:schemeClr val="tx1"/>
                </a:solidFill>
              </a:rPr>
              <a:t>certifikace systémů,</a:t>
            </a:r>
          </a:p>
          <a:p>
            <a:pPr algn="just">
              <a:spcBef>
                <a:spcPts val="825"/>
              </a:spcBef>
              <a:buFont typeface="Arial" pitchFamily="34" charset="0"/>
              <a:buChar char="•"/>
            </a:pPr>
            <a:r>
              <a:rPr lang="cs-CZ">
                <a:solidFill>
                  <a:schemeClr val="tx1"/>
                </a:solidFill>
              </a:rPr>
              <a:t>výzkum a vývoj.</a:t>
            </a: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217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0153D4-E07C-4D45-96A4-678962AA17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Primární cílové skupiny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A3FB32D-5C01-4AED-B8F9-C3AC3C93A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6675" indent="0"/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9A31DC3-5280-4C0B-A286-51D8905EE0F4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36D4683-5133-43DA-B763-F0F640A3B5C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2D0694A2-4225-4AA5-8A89-1DD10E16E908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8CB7740-4804-4481-83B2-C0BE30C2E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551" y="822206"/>
            <a:ext cx="6694898" cy="3699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2908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13" y="1039718"/>
            <a:ext cx="7685775" cy="3079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219179"/>
      </p:ext>
    </p:extLst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 descr="Obsah obrázku vzor, bílé, design&#10;&#10;Popis byl vytvořen automaticky">
            <a:extLst>
              <a:ext uri="{FF2B5EF4-FFF2-40B4-BE49-F238E27FC236}">
                <a16:creationId xmlns:a16="http://schemas.microsoft.com/office/drawing/2014/main" id="{77871B42-E968-B638-082B-6A92AA686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2746" y="2008197"/>
            <a:ext cx="2134249" cy="3027303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6371C990-A03F-4147-8956-9D597E70FA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buNone/>
            </a:pPr>
            <a:r>
              <a:rPr lang="cs-CZ" dirty="0"/>
              <a:t>Online kurzy a vzdělávání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0BB4133-45F6-4112-9239-AA56CE1E4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77618" y="4305299"/>
            <a:ext cx="2761822" cy="457650"/>
          </a:xfrm>
        </p:spPr>
        <p:txBody>
          <a:bodyPr/>
          <a:lstStyle/>
          <a:p>
            <a:pPr marL="66674" indent="0">
              <a:lnSpc>
                <a:spcPct val="150000"/>
              </a:lnSpc>
            </a:pPr>
            <a:r>
              <a:rPr lang="cs-CZ" dirty="0">
                <a:solidFill>
                  <a:schemeClr val="tx1"/>
                </a:solidFill>
              </a:rPr>
              <a:t>www.osveta.nukib.gov.cz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8296CD5-DE40-4BE0-AF7C-60405A46D4D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cs-CZ" smtClean="0"/>
              <a:pPr/>
              <a:t>6</a:t>
            </a:fld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54A130A0-F7E8-69DF-EBA1-E67EC42D05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7898" y="1028335"/>
            <a:ext cx="4880631" cy="31855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250411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3"/>
          <p:cNvSpPr txBox="1">
            <a:spLocks noGrp="1"/>
          </p:cNvSpPr>
          <p:nvPr>
            <p:ph type="sldNum" idx="12"/>
          </p:nvPr>
        </p:nvSpPr>
        <p:spPr>
          <a:xfrm>
            <a:off x="8137050" y="4858931"/>
            <a:ext cx="662850" cy="273825"/>
          </a:xfrm>
          <a:prstGeom prst="rect">
            <a:avLst/>
          </a:prstGeom>
        </p:spPr>
        <p:txBody>
          <a:bodyPr spcFirstLastPara="1" wrap="square" lIns="68569" tIns="34275" rIns="68569" bIns="34275" anchor="ctr" anchorCtr="0">
            <a:noAutofit/>
          </a:bodyPr>
          <a:lstStyle/>
          <a:p>
            <a:fld id="{00000000-1234-1234-1234-123412341234}" type="slidenum">
              <a:rPr lang="cs-CZ"/>
              <a:pPr/>
              <a:t>7</a:t>
            </a:fld>
            <a:endParaRPr/>
          </a:p>
        </p:txBody>
      </p:sp>
      <p:sp>
        <p:nvSpPr>
          <p:cNvPr id="174" name="Google Shape;174;p23"/>
          <p:cNvSpPr txBox="1">
            <a:spLocks noGrp="1"/>
          </p:cNvSpPr>
          <p:nvPr>
            <p:ph type="body" idx="1"/>
          </p:nvPr>
        </p:nvSpPr>
        <p:spPr>
          <a:xfrm>
            <a:off x="344025" y="849064"/>
            <a:ext cx="8455875" cy="4025318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66674" indent="0" algn="just">
              <a:spcBef>
                <a:spcPts val="825"/>
              </a:spcBef>
            </a:pPr>
            <a:r>
              <a:rPr lang="cs-CZ" b="1" dirty="0">
                <a:solidFill>
                  <a:schemeClr val="tx1"/>
                </a:solidFill>
              </a:rPr>
              <a:t>Dělení kurzů:</a:t>
            </a:r>
          </a:p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Státní správa a samospráva,</a:t>
            </a:r>
          </a:p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Zdravotnictví,</a:t>
            </a:r>
          </a:p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Školy,</a:t>
            </a:r>
          </a:p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(Veřejnost).</a:t>
            </a:r>
          </a:p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  <a:p>
            <a:pPr marL="66674" indent="0" algn="just">
              <a:spcBef>
                <a:spcPts val="825"/>
              </a:spcBef>
            </a:pP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76" name="Google Shape;176;p23"/>
          <p:cNvSpPr txBox="1">
            <a:spLocks noGrp="1"/>
          </p:cNvSpPr>
          <p:nvPr>
            <p:ph type="ctrTitle"/>
          </p:nvPr>
        </p:nvSpPr>
        <p:spPr>
          <a:xfrm>
            <a:off x="344025" y="108000"/>
            <a:ext cx="6330825" cy="457650"/>
          </a:xfrm>
          <a:prstGeom prst="rect">
            <a:avLst/>
          </a:prstGeom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lvl="0">
              <a:buNone/>
            </a:pPr>
            <a:r>
              <a:rPr lang="cs-CZ" sz="2400" dirty="0"/>
              <a:t>Online kurzy a vzdělávání</a:t>
            </a:r>
            <a:endParaRPr sz="2100" dirty="0">
              <a:solidFill>
                <a:schemeClr val="bg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4A5316D-7D76-07F5-A4F8-82F3269DD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5260" y="2120680"/>
            <a:ext cx="3919549" cy="22951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3263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3"/>
          <p:cNvSpPr txBox="1">
            <a:spLocks noGrp="1"/>
          </p:cNvSpPr>
          <p:nvPr>
            <p:ph type="sldNum" idx="12"/>
          </p:nvPr>
        </p:nvSpPr>
        <p:spPr>
          <a:xfrm>
            <a:off x="8137050" y="4858931"/>
            <a:ext cx="662850" cy="273825"/>
          </a:xfrm>
          <a:prstGeom prst="rect">
            <a:avLst/>
          </a:prstGeom>
        </p:spPr>
        <p:txBody>
          <a:bodyPr spcFirstLastPara="1" wrap="square" lIns="68569" tIns="34275" rIns="68569" bIns="34275" anchor="ctr" anchorCtr="0">
            <a:noAutofit/>
          </a:bodyPr>
          <a:lstStyle/>
          <a:p>
            <a:fld id="{00000000-1234-1234-1234-123412341234}" type="slidenum">
              <a:rPr lang="cs-CZ"/>
              <a:pPr/>
              <a:t>8</a:t>
            </a:fld>
            <a:endParaRPr/>
          </a:p>
        </p:txBody>
      </p:sp>
      <p:sp>
        <p:nvSpPr>
          <p:cNvPr id="174" name="Google Shape;174;p23"/>
          <p:cNvSpPr txBox="1">
            <a:spLocks noGrp="1"/>
          </p:cNvSpPr>
          <p:nvPr>
            <p:ph type="body" idx="1"/>
          </p:nvPr>
        </p:nvSpPr>
        <p:spPr>
          <a:xfrm>
            <a:off x="344025" y="849064"/>
            <a:ext cx="8455875" cy="4025318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66674" indent="0" algn="just">
              <a:spcBef>
                <a:spcPts val="825"/>
              </a:spcBef>
            </a:pPr>
            <a:r>
              <a:rPr lang="cs-CZ" b="1" dirty="0">
                <a:solidFill>
                  <a:schemeClr val="tx1"/>
                </a:solidFill>
              </a:rPr>
              <a:t>Dvě varianty registrace:</a:t>
            </a:r>
          </a:p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Registrace jednotlivců – možnost využít samoregistraci.</a:t>
            </a:r>
          </a:p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Registrace hromadná – prostřednictvím formuláře.</a:t>
            </a:r>
          </a:p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Většina kurzů je průchozích bez registrace – bez certifikátu.</a:t>
            </a:r>
          </a:p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1"/>
                </a:solidFill>
              </a:rPr>
              <a:t>Kurzy nejsou zpoplatněny!</a:t>
            </a:r>
          </a:p>
        </p:txBody>
      </p:sp>
      <p:sp>
        <p:nvSpPr>
          <p:cNvPr id="176" name="Google Shape;176;p23"/>
          <p:cNvSpPr txBox="1">
            <a:spLocks noGrp="1"/>
          </p:cNvSpPr>
          <p:nvPr>
            <p:ph type="ctrTitle"/>
          </p:nvPr>
        </p:nvSpPr>
        <p:spPr>
          <a:xfrm>
            <a:off x="344025" y="108000"/>
            <a:ext cx="6330825" cy="457650"/>
          </a:xfrm>
          <a:prstGeom prst="rect">
            <a:avLst/>
          </a:prstGeom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lvl="0">
              <a:buNone/>
            </a:pPr>
            <a:r>
              <a:rPr lang="cs-CZ" sz="2400" dirty="0"/>
              <a:t>Registrace</a:t>
            </a:r>
            <a:endParaRPr sz="2100" dirty="0">
              <a:solidFill>
                <a:schemeClr val="bg1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1A2261F-8E17-D65F-0BFC-E164A8A29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7117" y="2861723"/>
            <a:ext cx="3596640" cy="17285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2496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3"/>
          <p:cNvSpPr txBox="1">
            <a:spLocks noGrp="1"/>
          </p:cNvSpPr>
          <p:nvPr>
            <p:ph type="sldNum" idx="12"/>
          </p:nvPr>
        </p:nvSpPr>
        <p:spPr>
          <a:xfrm>
            <a:off x="8137050" y="4858931"/>
            <a:ext cx="662850" cy="273825"/>
          </a:xfrm>
          <a:prstGeom prst="rect">
            <a:avLst/>
          </a:prstGeom>
        </p:spPr>
        <p:txBody>
          <a:bodyPr spcFirstLastPara="1" wrap="square" lIns="68569" tIns="34275" rIns="68569" bIns="34275" anchor="ctr" anchorCtr="0">
            <a:noAutofit/>
          </a:bodyPr>
          <a:lstStyle/>
          <a:p>
            <a:fld id="{00000000-1234-1234-1234-123412341234}" type="slidenum">
              <a:rPr lang="cs-CZ"/>
              <a:pPr/>
              <a:t>9</a:t>
            </a:fld>
            <a:endParaRPr/>
          </a:p>
        </p:txBody>
      </p:sp>
      <p:sp>
        <p:nvSpPr>
          <p:cNvPr id="174" name="Google Shape;174;p23"/>
          <p:cNvSpPr txBox="1">
            <a:spLocks noGrp="1"/>
          </p:cNvSpPr>
          <p:nvPr>
            <p:ph type="body" idx="1"/>
          </p:nvPr>
        </p:nvSpPr>
        <p:spPr>
          <a:xfrm>
            <a:off x="344025" y="849064"/>
            <a:ext cx="7793025" cy="4025318"/>
          </a:xfrm>
          <a:prstGeom prst="rect">
            <a:avLst/>
          </a:prstGeom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„Dávej </a:t>
            </a:r>
            <a:r>
              <a:rPr lang="cs-CZ" dirty="0" err="1">
                <a:solidFill>
                  <a:schemeClr val="tx1"/>
                </a:solidFill>
              </a:rPr>
              <a:t>kyber</a:t>
            </a:r>
            <a:r>
              <a:rPr lang="cs-CZ" dirty="0">
                <a:solidFill>
                  <a:schemeClr val="tx1"/>
                </a:solidFill>
              </a:rPr>
              <a:t>!“ – základy kybernetické bezpečnosti,</a:t>
            </a:r>
          </a:p>
          <a:p>
            <a:pPr marL="695315" lvl="1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„Dávej </a:t>
            </a:r>
            <a:r>
              <a:rPr lang="cs-CZ" dirty="0" err="1">
                <a:solidFill>
                  <a:schemeClr val="tx1"/>
                </a:solidFill>
              </a:rPr>
              <a:t>kyber</a:t>
            </a:r>
            <a:r>
              <a:rPr lang="cs-CZ" dirty="0">
                <a:solidFill>
                  <a:schemeClr val="tx1"/>
                </a:solidFill>
              </a:rPr>
              <a:t> 2!“ – určeno samosprávním celkům,</a:t>
            </a:r>
          </a:p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„Šéfuj </a:t>
            </a:r>
            <a:r>
              <a:rPr lang="cs-CZ" dirty="0" err="1">
                <a:solidFill>
                  <a:schemeClr val="tx1"/>
                </a:solidFill>
              </a:rPr>
              <a:t>kyber</a:t>
            </a:r>
            <a:r>
              <a:rPr lang="cs-CZ" dirty="0">
                <a:solidFill>
                  <a:schemeClr val="tx1"/>
                </a:solidFill>
              </a:rPr>
              <a:t>!“ – pro manažery kybernetické bezpečnosti,</a:t>
            </a:r>
          </a:p>
          <a:p>
            <a:pPr marL="695315" lvl="1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„Šéfuj </a:t>
            </a:r>
            <a:r>
              <a:rPr lang="cs-CZ" dirty="0" err="1">
                <a:solidFill>
                  <a:schemeClr val="tx1"/>
                </a:solidFill>
              </a:rPr>
              <a:t>kyber</a:t>
            </a:r>
            <a:r>
              <a:rPr lang="cs-CZ" dirty="0">
                <a:solidFill>
                  <a:schemeClr val="tx1"/>
                </a:solidFill>
              </a:rPr>
              <a:t> 2!“ – určeno samosprávním celkům,</a:t>
            </a:r>
          </a:p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</a:rPr>
              <a:t> SCADA – bezpečnost průmyslových řídících systémů.</a:t>
            </a:r>
          </a:p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endParaRPr lang="cs-CZ" dirty="0">
              <a:solidFill>
                <a:schemeClr val="tx1"/>
              </a:solidFill>
            </a:endParaRPr>
          </a:p>
          <a:p>
            <a:pPr marL="352424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tx1"/>
                </a:solidFill>
              </a:rPr>
              <a:t>VÝJIMKA! </a:t>
            </a:r>
            <a:r>
              <a:rPr lang="cs-CZ" dirty="0">
                <a:solidFill>
                  <a:schemeClr val="tx1"/>
                </a:solidFill>
              </a:rPr>
              <a:t>„Dávej </a:t>
            </a:r>
            <a:r>
              <a:rPr lang="cs-CZ" dirty="0" err="1">
                <a:solidFill>
                  <a:schemeClr val="tx1"/>
                </a:solidFill>
              </a:rPr>
              <a:t>kyber</a:t>
            </a:r>
            <a:r>
              <a:rPr lang="cs-CZ" dirty="0">
                <a:solidFill>
                  <a:schemeClr val="tx1"/>
                </a:solidFill>
              </a:rPr>
              <a:t> 2, Šéfuj </a:t>
            </a:r>
            <a:r>
              <a:rPr lang="cs-CZ" dirty="0" err="1">
                <a:solidFill>
                  <a:schemeClr val="tx1"/>
                </a:solidFill>
              </a:rPr>
              <a:t>kyber</a:t>
            </a:r>
            <a:r>
              <a:rPr lang="cs-CZ" dirty="0">
                <a:solidFill>
                  <a:schemeClr val="tx1"/>
                </a:solidFill>
              </a:rPr>
              <a:t> 2“.</a:t>
            </a:r>
          </a:p>
          <a:p>
            <a:pPr marL="695315" lvl="1" indent="-285750" algn="just">
              <a:spcBef>
                <a:spcPts val="825"/>
              </a:spcBef>
              <a:buFont typeface="Arial" panose="020B0604020202020204" pitchFamily="34" charset="0"/>
              <a:buChar char="•"/>
            </a:pPr>
            <a:r>
              <a:rPr lang="cs-CZ" dirty="0">
                <a:solidFill>
                  <a:schemeClr val="tx1"/>
                </a:solidFill>
                <a:latin typeface="Ubuntu" panose="020B0504030602030204" pitchFamily="34" charset="0"/>
              </a:rPr>
              <a:t>Zájemce o akreditované kurzy dle </a:t>
            </a:r>
            <a:r>
              <a:rPr lang="cs-CZ" b="1" i="0" dirty="0">
                <a:solidFill>
                  <a:srgbClr val="000000"/>
                </a:solidFill>
                <a:effectLst/>
                <a:latin typeface="Ubuntu" panose="020B0504030602030204" pitchFamily="34" charset="0"/>
              </a:rPr>
              <a:t>zákona č. 312/2002 Sb.</a:t>
            </a:r>
            <a:r>
              <a:rPr lang="cs-CZ" dirty="0">
                <a:solidFill>
                  <a:schemeClr val="tx1"/>
                </a:solidFill>
                <a:latin typeface="Ubuntu" panose="020B0504030602030204" pitchFamily="34" charset="0"/>
              </a:rPr>
              <a:t>, je třeba registrovat, stejně jako u hromadné registrace, </a:t>
            </a:r>
            <a:r>
              <a:rPr lang="cs-CZ" b="1" dirty="0">
                <a:solidFill>
                  <a:schemeClr val="tx1"/>
                </a:solidFill>
                <a:latin typeface="Ubuntu" panose="020B0504030602030204" pitchFamily="34" charset="0"/>
              </a:rPr>
              <a:t>prostřednictvím formuláře.</a:t>
            </a:r>
            <a:endParaRPr lang="cs-CZ" dirty="0">
              <a:solidFill>
                <a:schemeClr val="tx1"/>
              </a:solidFill>
              <a:latin typeface="Ubuntu" panose="020B0504030602030204" pitchFamily="34" charset="0"/>
            </a:endParaRPr>
          </a:p>
        </p:txBody>
      </p:sp>
      <p:sp>
        <p:nvSpPr>
          <p:cNvPr id="176" name="Google Shape;176;p23"/>
          <p:cNvSpPr txBox="1">
            <a:spLocks noGrp="1"/>
          </p:cNvSpPr>
          <p:nvPr>
            <p:ph type="ctrTitle"/>
          </p:nvPr>
        </p:nvSpPr>
        <p:spPr>
          <a:xfrm>
            <a:off x="344025" y="108000"/>
            <a:ext cx="6330825" cy="457650"/>
          </a:xfrm>
          <a:prstGeom prst="rect">
            <a:avLst/>
          </a:prstGeom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lvl="0">
              <a:buNone/>
            </a:pPr>
            <a:r>
              <a:rPr lang="cs-CZ" sz="2400" dirty="0"/>
              <a:t>Státní správa a samospráva</a:t>
            </a:r>
            <a:endParaRPr sz="2100" dirty="0">
              <a:solidFill>
                <a:schemeClr val="bg1"/>
              </a:solidFill>
            </a:endParaRP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95B7A292-BAD7-D7D9-FFD1-438AB9ED8A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2165" y="960120"/>
            <a:ext cx="1509512" cy="26029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26026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111111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4764</TotalTime>
  <Words>1458</Words>
  <Application>Microsoft Office PowerPoint</Application>
  <PresentationFormat>Předvádění na obrazovce (16:9)</PresentationFormat>
  <Paragraphs>156</Paragraphs>
  <Slides>14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0" baseType="lpstr">
      <vt:lpstr>Times New Roman</vt:lpstr>
      <vt:lpstr>Symbol</vt:lpstr>
      <vt:lpstr>Ubuntu</vt:lpstr>
      <vt:lpstr>Calibri</vt:lpstr>
      <vt:lpstr>Arial</vt:lpstr>
      <vt:lpstr>Office Theme</vt:lpstr>
      <vt:lpstr>Kybernetická a informační bezpečnost</vt:lpstr>
      <vt:lpstr>Představení a činnost NÚKIB</vt:lpstr>
      <vt:lpstr>Činnost NÚKIB</vt:lpstr>
      <vt:lpstr>Primární cílové skupiny</vt:lpstr>
      <vt:lpstr>Prezentace aplikace PowerPoint</vt:lpstr>
      <vt:lpstr>Online kurzy a vzdělávání</vt:lpstr>
      <vt:lpstr>Online kurzy a vzdělávání</vt:lpstr>
      <vt:lpstr>Registrace</vt:lpstr>
      <vt:lpstr>Státní správa a samospráva</vt:lpstr>
      <vt:lpstr>Zdravotnictví</vt:lpstr>
      <vt:lpstr>Školy</vt:lpstr>
      <vt:lpstr>Statistiky</vt:lpstr>
      <vt:lpstr>Připravujeme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ODDĚLENÍ VZDĚLÁVÁNÍ</dc:title>
  <dc:creator>Martin Hájek</dc:creator>
  <cp:lastModifiedBy>MIHULOVÁ Lucie, Ing.</cp:lastModifiedBy>
  <cp:revision>206</cp:revision>
  <dcterms:modified xsi:type="dcterms:W3CDTF">2024-10-31T13:54:48Z</dcterms:modified>
</cp:coreProperties>
</file>