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466" r:id="rId2"/>
    <p:sldId id="467" r:id="rId3"/>
    <p:sldId id="471" r:id="rId4"/>
    <p:sldId id="490" r:id="rId5"/>
    <p:sldId id="370" r:id="rId6"/>
    <p:sldId id="472" r:id="rId7"/>
    <p:sldId id="483" r:id="rId8"/>
    <p:sldId id="485" r:id="rId9"/>
    <p:sldId id="484" r:id="rId10"/>
    <p:sldId id="486" r:id="rId11"/>
    <p:sldId id="487" r:id="rId12"/>
    <p:sldId id="488" r:id="rId13"/>
    <p:sldId id="489" r:id="rId14"/>
    <p:sldId id="45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buntu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0E6"/>
    <a:srgbClr val="858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73EFE1-6C97-472B-A4DD-A3803CCCDAC7}">
  <a:tblStyle styleId="{3973EFE1-6C97-472B-A4DD-A3803CCCDA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2591" autoAdjust="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7B3C-6D93-468E-99D7-6AF6610F99D6}" type="datetimeFigureOut">
              <a:rPr lang="cs-CZ" smtClean="0"/>
              <a:pPr/>
              <a:t>31.10.2024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C557D-6B7E-4EAE-B8A9-8013B1D769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6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e39a78b2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e39a78b2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03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 rámci osvěty a vzdělávání nabízíme kurzy pro naše cílové skupiny i širokou veřejnost. Vlajkovou lodí je kurz Dávej kyber – základy kybernetické bezpečnosti.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Vydáváme u něj aktualizované verze (poslední z června 2022), nabízíme závěrečný test, certifikát o absolvování a možnost hromadných registrací a reportů pro instituce a firmy.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Dále máme v nabídce kurz Šéfuj kyber pro manažery kybernetické bezpečnosti a pracovníky IT (chystáme aktualizovanou verzi na podzim 2022), kurz pro pracovníky prevence, aktivity pro děti a další.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Všechno je dostupné na webu osveta.nukib.cz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nyní už předám slovo svému kolegovi Martinovi.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3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39a78b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39a78b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Zabýváme se ochranou systémů, které jsou nezbytné pro fungování státu a bezpečí jeho obyvatel, u těchto systémů zajišťujeme, aby nedocházelo k narušení důvěrnosti, dostupnosti či integrity dat,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tvoříme legislativu, na jejímž základě určujeme, které systémy jsou kritické, a jak moc mají být chráněny,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máme i technickou složku, která přijímá hlášení o incidentech a případně pomáhá s jejich řešením.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 rámci bezpečnosti utajovaných informací certifikujeme systému pro nakládání s těmi informacemi,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vyvíjíme a testujeme národní šifry a staráme se o to, aby nejcitlivější informace státu byly v informačních systémech v bezpečí.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Součástí naší agendy je také péče o veřejně regulovanou službu navigačního systému Galileo.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Vydáváme i varování a opatření, vše dostupné na našem webu.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webu najdete i Strategii kybernetické bezpečnosti České republiky, která přibližuje naše cíle a pilíře naší činnosti do roku 2025.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60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39a78b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39a78b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Zabýváme se ochranou systémů, které jsou nezbytné pro fungování státu a bezpečí jeho obyvatel, u těchto systémů zajišťujeme, aby nedocházelo k narušení důvěrnosti, dostupnosti či integrity dat,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tvoříme legislativu, na jejímž základě určujeme, které systémy jsou kritické, a jak moc mají být chráněny,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máme i technickou složku, která přijímá hlášení o incidentech a případně pomáhá s jejich řešením.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 rámci bezpečnosti utajovaných informací certifikujeme systému pro nakládání s těmi informacemi,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vyvíjíme a testujeme národní šifry a staráme se o to, aby nejcitlivější informace státu byly v informačních systémech v bezpečí.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Součástí naší agendy je také péče o veřejně regulovanou službu navigačního systému Galileo.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Vydáváme i varování a opatření, vše dostupné na našem webu.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webu najdete i Strategii kybernetické bezpečnosti České republiky, která přibližuje naše cíle a pilíře naší činnosti do roku 2025.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68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39a78b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39a78b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Zabýváme se ochranou systémů, které jsou nezbytné pro fungování státu a bezpečí jeho obyvatel, u těchto systémů zajišťujeme, aby nedocházelo k narušení důvěrnosti, dostupnosti či integrity dat,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tvoříme legislativu, na jejímž základě určujeme, které systémy jsou kritické, a jak moc mají být chráněny,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máme i technickou složku, která přijímá hlášení o incidentech a případně pomáhá s jejich řešením.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 rámci bezpečnosti utajovaných informací certifikujeme systému pro nakládání s těmi informacemi,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vyvíjíme a testujeme národní šifry a staráme se o to, aby nejcitlivější informace státu byly v informačních systémech v bezpečí.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Součástí naší agendy je také péče o veřejně regulovanou službu navigačního systému Galileo.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Vydáváme i varování a opatření, vše dostupné na našem webu.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webu najdete i Strategii kybernetické bezpečnosti České republiky, která přibližuje naše cíle a pilíře naší činnosti do roku 2025.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237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39a78b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39a78b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Zabýváme se ochranou systémů, které jsou nezbytné pro fungování státu a bezpečí jeho obyvatel, u těchto systémů zajišťujeme, aby nedocházelo k narušení důvěrnosti, dostupnosti či integrity dat,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tvoříme legislativu, na jejímž základě určujeme, které systémy jsou kritické, a jak moc mají být chráněny,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máme i technickou složku, která přijímá hlášení o incidentech a případně pomáhá s jejich řešením.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 rámci bezpečnosti utajovaných informací certifikujeme systému pro nakládání s těmi informacemi,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vyvíjíme a testujeme národní šifry a staráme se o to, aby nejcitlivější informace státu byly v informačních systémech v bezpečí.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Součástí naší agendy je také péče o veřejně regulovanou službu navigačního systému Galileo.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Vydáváme i varování a opatření, vše dostupné na našem webu.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webu najdete i Strategii kybernetické bezpečnosti České republiky, která přibližuje naše cíle a pilíře naší činnosti do roku 2025.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06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39a78b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39a78b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Zabýváme se ochranou systémů, které jsou nezbytné pro fungování státu a bezpečí jeho obyvatel, u těchto systémů zajišťujeme, aby nedocházelo k narušení důvěrnosti, dostupnosti či integrity dat,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tvoříme legislativu, na jejímž základě určujeme, které systémy jsou kritické, a jak moc mají být chráněny,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máme i technickou složku, která přijímá hlášení o incidentech a případně pomáhá s jejich řešením.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 rámci bezpečnosti utajovaných informací certifikujeme systému pro nakládání s těmi informacemi,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vyvíjíme a testujeme národní šifry a staráme se o to, aby nejcitlivější informace státu byly v informačních systémech v bezpečí.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Součástí naší agendy je také péče o veřejně regulovanou službu navigačního systému Galileo.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Vydáváme i varování a opatření, vše dostupné na našem webu.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webu najdete i Strategii kybernetické bezpečnosti České republiky, která přibližuje naše cíle a pilíře naší činnosti do roku 2025.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45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39a78b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39a78b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Zabýváme se ochranou systémů, které jsou nezbytné pro fungování státu a bezpečí jeho obyvatel, u těchto systémů zajišťujeme, aby nedocházelo k narušení důvěrnosti, dostupnosti či integrity dat,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tvoříme legislativu, na jejímž základě určujeme, které systémy jsou kritické, a jak moc mají být chráněny,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máme i technickou složku, která přijímá hlášení o incidentech a případně pomáhá s jejich řešením.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 rámci bezpečnosti utajovaných informací certifikujeme systému pro nakládání s těmi informacemi,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vyvíjíme a testujeme národní šifry a staráme se o to, aby nejcitlivější informace státu byly v informačních systémech v bezpečí.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Součástí naší agendy je také péče o veřejně regulovanou službu navigačního systému Galileo.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Vydáváme i varování a opatření, vše dostupné na našem webu.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webu najdete i Strategii kybernetické bezpečnosti České republiky, která přibližuje naše cíle a pilíře naší činnosti do roku 2025.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0"/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69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B0F0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1143000" y="391649"/>
            <a:ext cx="6858000" cy="1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buntu"/>
              <a:buNone/>
              <a:defRPr sz="4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45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115531" y="1891052"/>
            <a:ext cx="6858000" cy="4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8022" y="2540626"/>
            <a:ext cx="1767952" cy="237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preserve="1">
  <p:cSld name="Section title">
    <p:bg>
      <p:bgPr>
        <a:solidFill>
          <a:srgbClr val="00B0F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344026" y="2945156"/>
            <a:ext cx="6330825" cy="45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32875" y="4858931"/>
            <a:ext cx="467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44026" y="3402806"/>
            <a:ext cx="648292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7593" y="57000"/>
            <a:ext cx="1912382" cy="5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7015575" y="4858931"/>
            <a:ext cx="10863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marL="342892" lvl="0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3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344026" y="4858931"/>
            <a:ext cx="66363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marL="342892" lvl="0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Title and text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9144000" cy="657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344026" y="108000"/>
            <a:ext cx="6330825" cy="45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7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44025" y="810001"/>
            <a:ext cx="8455950" cy="37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>
            <a:lvl1pPr marL="342892" lvl="0" indent="-27621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None/>
              <a:defRPr sz="17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6669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1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3811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3811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3811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3811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3811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3811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3811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7593" y="57000"/>
            <a:ext cx="1912382" cy="5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7015575" y="4858931"/>
            <a:ext cx="10863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marL="342892" lvl="0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344026" y="4858931"/>
            <a:ext cx="66363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marL="342892" lvl="0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no strip 1" preserve="1">
  <p:cSld name="Title and two columns no strip 1">
    <p:bg>
      <p:bgPr>
        <a:solidFill>
          <a:srgbClr val="11111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934595" y="47701"/>
            <a:ext cx="7863525" cy="58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931501" y="634275"/>
            <a:ext cx="3813975" cy="4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>
            <a:lvl1pPr marL="342892" lvl="0" indent="-27621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Ubuntu"/>
              <a:buChar char="●"/>
              <a:defRPr sz="1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6669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○"/>
              <a:defRPr sz="1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4984145" y="634275"/>
            <a:ext cx="3813975" cy="4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>
            <a:lvl1pPr marL="342892" lvl="0" indent="-27621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Ubuntu"/>
              <a:buChar char="●"/>
              <a:defRPr sz="1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6669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○"/>
              <a:defRPr sz="1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381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3"/>
          </p:nvPr>
        </p:nvSpPr>
        <p:spPr>
          <a:xfrm>
            <a:off x="7015575" y="4858931"/>
            <a:ext cx="10863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marL="342892" lvl="0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4"/>
          </p:nvPr>
        </p:nvSpPr>
        <p:spPr>
          <a:xfrm>
            <a:off x="936450" y="4858931"/>
            <a:ext cx="604395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>
            <a:lvl1pPr marL="342892" lvl="0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1907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5"/>
          </p:nvPr>
        </p:nvSpPr>
        <p:spPr>
          <a:xfrm>
            <a:off x="0" y="1314769"/>
            <a:ext cx="934650" cy="3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997" tIns="134997" rIns="134997" bIns="134997" anchor="t" anchorCtr="0">
            <a:noAutofit/>
          </a:bodyPr>
          <a:lstStyle>
            <a:lvl1pPr marL="342892" lvl="0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lvl="1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lvl="2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lvl="3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lvl="4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lvl="5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lvl="6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lvl="7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lvl="8" indent="-22859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3" y="58364"/>
            <a:ext cx="934650" cy="125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23B0E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0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6322-4027-4127-A1CE-9B1DC24929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10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98" y="568671"/>
            <a:ext cx="8699923" cy="866099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4563"/>
            <a:ext cx="3886200" cy="2968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4563"/>
            <a:ext cx="3886200" cy="2968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6309-A18A-4D0C-B196-021BA3AE5D0D}" type="datetime1">
              <a:rPr lang="cs-CZ" smtClean="0"/>
              <a:pPr/>
              <a:t>31.10.2024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/ akce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70EF-A677-40F9-9C86-2034E64E8C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1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332875" y="4858931"/>
            <a:ext cx="467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ctrTitle"/>
          </p:nvPr>
        </p:nvSpPr>
        <p:spPr>
          <a:xfrm>
            <a:off x="1143000" y="391649"/>
            <a:ext cx="6858000" cy="134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cs-CZ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Kybernetická</a:t>
            </a:r>
            <a:br>
              <a:rPr lang="cs-CZ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-CZ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 informační bezpečnost</a:t>
            </a:r>
            <a:endParaRPr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1143000" y="2022897"/>
            <a:ext cx="685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</a:pPr>
            <a:r>
              <a:rPr lang="cs-CZ" sz="2000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Markos Moras</a:t>
            </a:r>
            <a:endParaRPr sz="2000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Google Shape;149;p20">
            <a:extLst>
              <a:ext uri="{FF2B5EF4-FFF2-40B4-BE49-F238E27FC236}">
                <a16:creationId xmlns:a16="http://schemas.microsoft.com/office/drawing/2014/main" id="{0796172E-C934-0FC0-93A9-D12F4878C15A}"/>
              </a:ext>
            </a:extLst>
          </p:cNvPr>
          <p:cNvSpPr txBox="1">
            <a:spLocks/>
          </p:cNvSpPr>
          <p:nvPr/>
        </p:nvSpPr>
        <p:spPr>
          <a:xfrm>
            <a:off x="1143000" y="2365797"/>
            <a:ext cx="685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None/>
              <a:defRPr sz="18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lt1"/>
              </a:buClr>
            </a:pPr>
            <a:r>
              <a:rPr lang="cs-CZ" sz="1400" dirty="0">
                <a:solidFill>
                  <a:schemeClr val="lt1"/>
                </a:solidFill>
              </a:rPr>
              <a:t>Oddělení vzdělávání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10</a:t>
            </a:fld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44025" y="849064"/>
            <a:ext cx="8455875" cy="40253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„Startuj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!“ – minimum kybernetické bezpečnosti,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„Dávej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!“ – základy kybernetické bezpečnosti,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„Šéfuj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“ – pro manažery kybernetické bezpečnosti.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ctrTitle"/>
          </p:nvPr>
        </p:nvSpPr>
        <p:spPr>
          <a:xfrm>
            <a:off x="344025" y="108000"/>
            <a:ext cx="6330825" cy="457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buNone/>
            </a:pPr>
            <a:r>
              <a:rPr lang="cs-CZ" sz="2400" dirty="0"/>
              <a:t>Zdravotnictví</a:t>
            </a:r>
            <a:endParaRPr sz="21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9675D0-4C7B-5DB8-CD25-B87D0C578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2615232"/>
            <a:ext cx="4236720" cy="2014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8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11</a:t>
            </a:fld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44025" y="849064"/>
            <a:ext cx="8455875" cy="40253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„Bezpečně v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!“ </a:t>
            </a:r>
            <a:r>
              <a:rPr lang="cs-CZ" dirty="0">
                <a:solidFill>
                  <a:schemeClr val="tx1"/>
                </a:solidFill>
                <a:latin typeface="Ubuntu" panose="020B0504030602030204" pitchFamily="34" charset="0"/>
              </a:rPr>
              <a:t>– </a:t>
            </a:r>
            <a:r>
              <a:rPr lang="cs-CZ" dirty="0">
                <a:solidFill>
                  <a:srgbClr val="000000"/>
                </a:solidFill>
                <a:latin typeface="Ubuntu" panose="020B0504030602030204" pitchFamily="34" charset="0"/>
              </a:rPr>
              <a:t>z</a:t>
            </a:r>
            <a:r>
              <a:rPr lang="cs-CZ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áklady rizikového chování na internetu,</a:t>
            </a:r>
            <a:endParaRPr lang="cs-CZ" dirty="0">
              <a:solidFill>
                <a:schemeClr val="tx1"/>
              </a:solidFill>
              <a:latin typeface="Ubuntu" panose="020B0504030602030204" pitchFamily="34" charset="0"/>
            </a:endParaRP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„Dávej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!“ – základy kybernetické bezpečnosti,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Rozcestník osvětových materiálů – kolekce vzdělávacích materiálů,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Bezpečná školní ICT infrastruktura.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Vanda a Eda – 1. - 3. ročník ZŠ,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Digitální stopa –  4. - 7. ročník ZŠ,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Jsem (ne)tvor – 8. ročník ZŠ - 2. ročník SŠ.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ctrTitle"/>
          </p:nvPr>
        </p:nvSpPr>
        <p:spPr>
          <a:xfrm>
            <a:off x="344025" y="108000"/>
            <a:ext cx="6330825" cy="457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buNone/>
            </a:pPr>
            <a:r>
              <a:rPr lang="cs-CZ" sz="2400" dirty="0"/>
              <a:t>Školy</a:t>
            </a:r>
            <a:endParaRPr sz="21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EF6B6C-D113-2776-04AB-FE2F7029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29" y="2571750"/>
            <a:ext cx="3435751" cy="183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32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12</a:t>
            </a:fld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ctrTitle"/>
          </p:nvPr>
        </p:nvSpPr>
        <p:spPr>
          <a:xfrm>
            <a:off x="344025" y="108000"/>
            <a:ext cx="6330825" cy="457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buNone/>
            </a:pPr>
            <a:r>
              <a:rPr lang="cs-CZ" sz="2400" dirty="0"/>
              <a:t>Statistiky</a:t>
            </a:r>
            <a:endParaRPr sz="2100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151DA8BB-68F4-C87D-B2F4-4FB9D0E31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36400"/>
              </p:ext>
            </p:extLst>
          </p:nvPr>
        </p:nvGraphicFramePr>
        <p:xfrm>
          <a:off x="1733568" y="1249680"/>
          <a:ext cx="5676863" cy="9982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1259">
                  <a:extLst>
                    <a:ext uri="{9D8B030D-6E8A-4147-A177-3AD203B41FA5}">
                      <a16:colId xmlns:a16="http://schemas.microsoft.com/office/drawing/2014/main" val="3766333635"/>
                    </a:ext>
                  </a:extLst>
                </a:gridCol>
                <a:gridCol w="2203316">
                  <a:extLst>
                    <a:ext uri="{9D8B030D-6E8A-4147-A177-3AD203B41FA5}">
                      <a16:colId xmlns:a16="http://schemas.microsoft.com/office/drawing/2014/main" val="3924383536"/>
                    </a:ext>
                  </a:extLst>
                </a:gridCol>
                <a:gridCol w="1892288">
                  <a:extLst>
                    <a:ext uri="{9D8B030D-6E8A-4147-A177-3AD203B41FA5}">
                      <a16:colId xmlns:a16="http://schemas.microsoft.com/office/drawing/2014/main" val="1289096537"/>
                    </a:ext>
                  </a:extLst>
                </a:gridCol>
              </a:tblGrid>
              <a:tr h="500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400" b="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400" b="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400" b="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34277"/>
                  </a:ext>
                </a:extLst>
              </a:tr>
              <a:tr h="497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400" b="1" dirty="0"/>
                        <a:t>Celkem kurzistů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400" b="1" dirty="0"/>
                        <a:t>40 592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400" b="1" dirty="0"/>
                        <a:t>65 106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912702"/>
                  </a:ext>
                </a:extLst>
              </a:tr>
            </a:tbl>
          </a:graphicData>
        </a:graphic>
      </p:graphicFrame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9A5F096-A011-BE78-1592-2D895CA6B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38325"/>
              </p:ext>
            </p:extLst>
          </p:nvPr>
        </p:nvGraphicFramePr>
        <p:xfrm>
          <a:off x="1733569" y="2702332"/>
          <a:ext cx="5676862" cy="17059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8431">
                  <a:extLst>
                    <a:ext uri="{9D8B030D-6E8A-4147-A177-3AD203B41FA5}">
                      <a16:colId xmlns:a16="http://schemas.microsoft.com/office/drawing/2014/main" val="321674875"/>
                    </a:ext>
                  </a:extLst>
                </a:gridCol>
                <a:gridCol w="2838431">
                  <a:extLst>
                    <a:ext uri="{9D8B030D-6E8A-4147-A177-3AD203B41FA5}">
                      <a16:colId xmlns:a16="http://schemas.microsoft.com/office/drawing/2014/main" val="3414769572"/>
                    </a:ext>
                  </a:extLst>
                </a:gridCol>
              </a:tblGrid>
              <a:tr h="400778">
                <a:tc>
                  <a:txBody>
                    <a:bodyPr/>
                    <a:lstStyle/>
                    <a:p>
                      <a:pPr marR="0" lvl="2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Soustava soudů ČR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12 374 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3920329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R="0" lvl="2"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Vězeňská služba ČR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11 533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0320397"/>
                  </a:ext>
                </a:extLst>
              </a:tr>
              <a:tr h="428670">
                <a:tc>
                  <a:txBody>
                    <a:bodyPr/>
                    <a:lstStyle/>
                    <a:p>
                      <a:pPr marR="0" lvl="2"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GŘ HZS ČR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4 993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5855685"/>
                  </a:ext>
                </a:extLst>
              </a:tr>
              <a:tr h="428670">
                <a:tc>
                  <a:txBody>
                    <a:bodyPr/>
                    <a:lstStyle/>
                    <a:p>
                      <a:pPr marR="0" lvl="2"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Ministerstvo obrany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4 520</a:t>
                      </a:r>
                      <a:endParaRPr lang="cs-CZ" sz="12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9215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63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6652E-FFAF-71B1-7911-2578B6BFC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Připravujeme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92F7BB-C254-2E5A-79C3-8D591B3F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4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52424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Kurz pro odborníky kybernetické bezpečnosti</a:t>
            </a:r>
          </a:p>
          <a:p>
            <a:pPr marL="352424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Kurz pro vrcholový management</a:t>
            </a:r>
          </a:p>
          <a:p>
            <a:pPr marL="66674" indent="0">
              <a:lnSpc>
                <a:spcPct val="200000"/>
              </a:lnSpc>
            </a:pPr>
            <a:endParaRPr lang="cs-CZ" b="1" dirty="0">
              <a:solidFill>
                <a:schemeClr val="tx1"/>
              </a:solidFill>
            </a:endParaRPr>
          </a:p>
          <a:p>
            <a:pPr marL="66674" indent="0">
              <a:lnSpc>
                <a:spcPct val="200000"/>
              </a:lnSpc>
            </a:pPr>
            <a:r>
              <a:rPr lang="cs-CZ" b="1" dirty="0">
                <a:solidFill>
                  <a:schemeClr val="tx1"/>
                </a:solidFill>
              </a:rPr>
              <a:t>Kontaktujte nás </a:t>
            </a:r>
            <a:r>
              <a:rPr lang="cs-CZ" dirty="0">
                <a:solidFill>
                  <a:schemeClr val="tx1"/>
                </a:solidFill>
              </a:rPr>
              <a:t>- stojíme o vaše poznatky a vstupy k obsahu kurzů.</a:t>
            </a:r>
          </a:p>
          <a:p>
            <a:pPr marL="66674" indent="0">
              <a:lnSpc>
                <a:spcPct val="200000"/>
              </a:lnSpc>
            </a:pPr>
            <a:r>
              <a:rPr lang="cs-CZ" b="1" dirty="0">
                <a:solidFill>
                  <a:schemeClr val="tx1"/>
                </a:solidFill>
              </a:rPr>
              <a:t>Využívejte kurzy</a:t>
            </a:r>
            <a:r>
              <a:rPr lang="cs-CZ" dirty="0">
                <a:solidFill>
                  <a:schemeClr val="tx1"/>
                </a:solidFill>
              </a:rPr>
              <a:t> - šetřete finance vašich organizací.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7CED5E-1AB4-01E3-0AA9-7C520187AA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804633-4B84-9DD2-0527-9BCAF3EDC4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3E7748B-5C30-5199-3D62-AE185DA705C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44026" y="4889411"/>
            <a:ext cx="6636375" cy="27382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52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97476" y="4035004"/>
            <a:ext cx="6482925" cy="360000"/>
          </a:xfrm>
        </p:spPr>
        <p:txBody>
          <a:bodyPr/>
          <a:lstStyle/>
          <a:p>
            <a:r>
              <a:rPr lang="cs-CZ" dirty="0"/>
              <a:t>www.osveta.nukib.gov.cz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7" name="Google Shape;377;p35"/>
          <p:cNvSpPr txBox="1">
            <a:spLocks noGrp="1"/>
          </p:cNvSpPr>
          <p:nvPr>
            <p:ph type="sldNum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508AC9-88F6-3F94-E618-815ED8892932}"/>
              </a:ext>
            </a:extLst>
          </p:cNvPr>
          <p:cNvSpPr txBox="1"/>
          <p:nvPr/>
        </p:nvSpPr>
        <p:spPr>
          <a:xfrm>
            <a:off x="442934" y="253920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Ubuntu" panose="020B0504030602030204" pitchFamily="34" charset="0"/>
              </a:rPr>
              <a:t>Markos Moras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B3CF7A-F98A-8B4D-6264-8B166F5F3B2B}"/>
              </a:ext>
            </a:extLst>
          </p:cNvPr>
          <p:cNvSpPr txBox="1"/>
          <p:nvPr/>
        </p:nvSpPr>
        <p:spPr>
          <a:xfrm>
            <a:off x="458174" y="3485322"/>
            <a:ext cx="671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Ubuntu" panose="020B0504030602030204" pitchFamily="34" charset="0"/>
              </a:rPr>
              <a:t>markos.moras@nukib.gov.cz	vzdelavani@nukib.gov.cz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5B7FC73-96E3-972B-A691-CD2282A9A2DE}"/>
              </a:ext>
            </a:extLst>
          </p:cNvPr>
          <p:cNvCxnSpPr>
            <a:stCxn id="7" idx="0"/>
            <a:endCxn id="7" idx="2"/>
          </p:cNvCxnSpPr>
          <p:nvPr/>
        </p:nvCxnSpPr>
        <p:spPr>
          <a:xfrm>
            <a:off x="3818107" y="3485322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0BD6F9-4F9E-04BF-EF45-F47E9A046EED}"/>
              </a:ext>
            </a:extLst>
          </p:cNvPr>
          <p:cNvSpPr txBox="1"/>
          <p:nvPr/>
        </p:nvSpPr>
        <p:spPr>
          <a:xfrm>
            <a:off x="442934" y="295038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Ubuntu" panose="020B0504030602030204" pitchFamily="34" charset="0"/>
              </a:rPr>
              <a:t>Oddělení vzdělávání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ctrTitle"/>
          </p:nvPr>
        </p:nvSpPr>
        <p:spPr>
          <a:xfrm>
            <a:off x="666935" y="2185335"/>
            <a:ext cx="7810130" cy="61779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66675" algn="ctr">
              <a:spcBef>
                <a:spcPts val="825"/>
              </a:spcBef>
            </a:pPr>
            <a:r>
              <a:rPr lang="cs-CZ" sz="1800" dirty="0">
                <a:solidFill>
                  <a:schemeClr val="bg1"/>
                </a:solidFill>
              </a:rPr>
              <a:t>Představení a činnost NÚKIB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332875" y="4858931"/>
            <a:ext cx="46710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2</a:t>
            </a:fld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3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2</a:t>
            </a:fld>
            <a:endParaRPr/>
          </a:p>
        </p:txBody>
      </p:sp>
      <p:sp>
        <p:nvSpPr>
          <p:cNvPr id="6" name="Google Shape;261;p31">
            <a:extLst>
              <a:ext uri="{FF2B5EF4-FFF2-40B4-BE49-F238E27FC236}">
                <a16:creationId xmlns:a16="http://schemas.microsoft.com/office/drawing/2014/main" id="{A3DC18BA-496D-47C2-BE3C-17A8372F40BF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344025" y="4882049"/>
            <a:ext cx="6636375" cy="2738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indent="0">
              <a:buNone/>
            </a:pPr>
            <a:r>
              <a:rPr lang="cs-CZ" dirty="0"/>
              <a:t>©2022 Národní úřad pro kybernetickou a informační bezpečnost, www.nukib.cz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153D4-E07C-4D45-96A4-678962AA1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Činnost NÚKIB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A31DC3-5280-4C0B-A286-51D8905EE0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6D4683-5133-43DA-B763-F0F640A3B5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0694A2-4225-4AA5-8A89-1DD10E16E90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Google Shape;174;p23">
            <a:extLst>
              <a:ext uri="{FF2B5EF4-FFF2-40B4-BE49-F238E27FC236}">
                <a16:creationId xmlns:a16="http://schemas.microsoft.com/office/drawing/2014/main" id="{65BEA52C-1FA4-B46D-58D1-ABD0825877ED}"/>
              </a:ext>
            </a:extLst>
          </p:cNvPr>
          <p:cNvSpPr txBox="1">
            <a:spLocks/>
          </p:cNvSpPr>
          <p:nvPr/>
        </p:nvSpPr>
        <p:spPr>
          <a:xfrm>
            <a:off x="344062" y="833613"/>
            <a:ext cx="8455875" cy="402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7621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None/>
              <a:defRPr sz="17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685783" marR="0" lvl="1" indent="-2666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15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28675" marR="0" lvl="2" indent="-238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1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371566" marR="0" lvl="3" indent="-238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1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714457" marR="0" lvl="4" indent="-238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1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057348" marR="0" lvl="5" indent="-238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1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400240" marR="0" lvl="6" indent="-238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1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743132" marR="0" lvl="7" indent="-238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1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3086023" marR="0" lvl="8" indent="-2381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1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ochrana systému kritické infrastruktury,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provozování Vládního CERT České republiky,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příprava legislativy a bezpečnostních standardů,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ochrana utajovaných informací, 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kryptografická ochrana,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cvičení kybernetické bezpečnosti,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osvěta a podpora vzdělávání,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certifikace systémů,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výzkum a vývoj.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153D4-E07C-4D45-96A4-678962AA1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Primární cílové skupiny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3FB32D-5C01-4AED-B8F9-C3AC3C93A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675" indent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A31DC3-5280-4C0B-A286-51D8905EE0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6D4683-5133-43DA-B763-F0F640A3B5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0694A2-4225-4AA5-8A89-1DD10E16E90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CB7740-4804-4481-83B2-C0BE30C2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51" y="822206"/>
            <a:ext cx="6694898" cy="36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" y="1039718"/>
            <a:ext cx="7685775" cy="3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917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vzor, bílé, design&#10;&#10;Popis byl vytvořen automaticky">
            <a:extLst>
              <a:ext uri="{FF2B5EF4-FFF2-40B4-BE49-F238E27FC236}">
                <a16:creationId xmlns:a16="http://schemas.microsoft.com/office/drawing/2014/main" id="{77871B42-E968-B638-082B-6A92AA686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746" y="2008197"/>
            <a:ext cx="2134249" cy="302730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71C990-A03F-4147-8956-9D597E70F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Online kurzy a vzdělávání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BB4133-45F6-4112-9239-AA56CE1E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7618" y="4305299"/>
            <a:ext cx="2761822" cy="457650"/>
          </a:xfrm>
        </p:spPr>
        <p:txBody>
          <a:bodyPr/>
          <a:lstStyle/>
          <a:p>
            <a:pPr marL="66674" indent="0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www.osveta.nukib.gov.cz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296CD5-DE40-4BE0-AF7C-60405A46D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A130A0-F7E8-69DF-EBA1-E67EC42D0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98" y="1028335"/>
            <a:ext cx="4880631" cy="3185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04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7</a:t>
            </a:fld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44025" y="849064"/>
            <a:ext cx="8455875" cy="40253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66674" indent="0" algn="just">
              <a:spcBef>
                <a:spcPts val="825"/>
              </a:spcBef>
            </a:pPr>
            <a:r>
              <a:rPr lang="cs-CZ" b="1" dirty="0">
                <a:solidFill>
                  <a:schemeClr val="tx1"/>
                </a:solidFill>
              </a:rPr>
              <a:t>Dělení kurzů: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Státní správa a samospráva,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Zdravotnictví,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Školy,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(Veřejnost).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66674" indent="0" algn="just">
              <a:spcBef>
                <a:spcPts val="825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ctrTitle"/>
          </p:nvPr>
        </p:nvSpPr>
        <p:spPr>
          <a:xfrm>
            <a:off x="344025" y="108000"/>
            <a:ext cx="6330825" cy="457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buNone/>
            </a:pPr>
            <a:r>
              <a:rPr lang="cs-CZ" sz="2400" dirty="0"/>
              <a:t>Online kurzy a vzdělávání</a:t>
            </a:r>
            <a:endParaRPr sz="21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A5316D-7D76-07F5-A4F8-82F3269DD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60" y="2120680"/>
            <a:ext cx="3919549" cy="2295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26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8</a:t>
            </a:fld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44025" y="849064"/>
            <a:ext cx="8455875" cy="40253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66674" indent="0" algn="just">
              <a:spcBef>
                <a:spcPts val="825"/>
              </a:spcBef>
            </a:pPr>
            <a:r>
              <a:rPr lang="cs-CZ" b="1" dirty="0">
                <a:solidFill>
                  <a:schemeClr val="tx1"/>
                </a:solidFill>
              </a:rPr>
              <a:t>Dvě varianty registrace: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Registrace jednotlivců – možnost využít samoregistraci.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Registrace hromadná – prostřednictvím formuláře.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Většina kurzů je průchozích bez registrace – bez certifikátu.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Kurzy nejsou zpoplatněny!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ctrTitle"/>
          </p:nvPr>
        </p:nvSpPr>
        <p:spPr>
          <a:xfrm>
            <a:off x="344025" y="108000"/>
            <a:ext cx="6330825" cy="457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buNone/>
            </a:pPr>
            <a:r>
              <a:rPr lang="cs-CZ" sz="2400" dirty="0"/>
              <a:t>Registrace</a:t>
            </a:r>
            <a:endParaRPr sz="21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A2261F-8E17-D65F-0BFC-E164A8A2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17" y="2861723"/>
            <a:ext cx="3596640" cy="1728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49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137050" y="4858931"/>
            <a:ext cx="662850" cy="27382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cs-CZ"/>
              <a:pPr/>
              <a:t>9</a:t>
            </a:fld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344025" y="849064"/>
            <a:ext cx="7793025" cy="40253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„Dávej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!“ – základy kybernetické bezpečnosti,</a:t>
            </a:r>
          </a:p>
          <a:p>
            <a:pPr marL="695315" lvl="1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„Dávej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 2!“ – určeno samosprávním celkům,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„Šéfuj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!“ – pro manažery kybernetické bezpečnosti,</a:t>
            </a:r>
          </a:p>
          <a:p>
            <a:pPr marL="695315" lvl="1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„Šéfuj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 2!“ – určeno samosprávním celkům,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 SCADA – bezpečnost průmyslových řídících systémů.</a:t>
            </a: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52424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VÝJIMKA! </a:t>
            </a:r>
            <a:r>
              <a:rPr lang="cs-CZ" dirty="0">
                <a:solidFill>
                  <a:schemeClr val="tx1"/>
                </a:solidFill>
              </a:rPr>
              <a:t>„Dávej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 2, Šéfuj </a:t>
            </a:r>
            <a:r>
              <a:rPr lang="cs-CZ" dirty="0" err="1">
                <a:solidFill>
                  <a:schemeClr val="tx1"/>
                </a:solidFill>
              </a:rPr>
              <a:t>kyber</a:t>
            </a:r>
            <a:r>
              <a:rPr lang="cs-CZ" dirty="0">
                <a:solidFill>
                  <a:schemeClr val="tx1"/>
                </a:solidFill>
              </a:rPr>
              <a:t> 2“.</a:t>
            </a:r>
          </a:p>
          <a:p>
            <a:pPr marL="695315" lvl="1" indent="-285750" algn="just"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Ubuntu" panose="020B0504030602030204" pitchFamily="34" charset="0"/>
              </a:rPr>
              <a:t>Zájemce o akreditované kurzy dle </a:t>
            </a:r>
            <a:r>
              <a:rPr lang="cs-CZ" b="1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zákona č. 312/2002 Sb.</a:t>
            </a:r>
            <a:r>
              <a:rPr lang="cs-CZ" dirty="0">
                <a:solidFill>
                  <a:schemeClr val="tx1"/>
                </a:solidFill>
                <a:latin typeface="Ubuntu" panose="020B0504030602030204" pitchFamily="34" charset="0"/>
              </a:rPr>
              <a:t>, je třeba registrovat, stejně jako u hromadné registrace, </a:t>
            </a:r>
            <a:r>
              <a:rPr lang="cs-CZ" b="1" dirty="0">
                <a:solidFill>
                  <a:schemeClr val="tx1"/>
                </a:solidFill>
                <a:latin typeface="Ubuntu" panose="020B0504030602030204" pitchFamily="34" charset="0"/>
              </a:rPr>
              <a:t>prostřednictvím formuláře.</a:t>
            </a:r>
            <a:endParaRPr lang="cs-CZ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ctrTitle"/>
          </p:nvPr>
        </p:nvSpPr>
        <p:spPr>
          <a:xfrm>
            <a:off x="344025" y="108000"/>
            <a:ext cx="6330825" cy="457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buNone/>
            </a:pPr>
            <a:r>
              <a:rPr lang="cs-CZ" sz="2400" dirty="0"/>
              <a:t>Státní správa a samospráva</a:t>
            </a:r>
            <a:endParaRPr sz="21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B7A292-BAD7-D7D9-FFD1-438AB9ED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65" y="960120"/>
            <a:ext cx="1509512" cy="2602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0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111111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4764</TotalTime>
  <Words>1458</Words>
  <Application>Microsoft Office PowerPoint</Application>
  <PresentationFormat>Předvádění na obrazovce (16:9)</PresentationFormat>
  <Paragraphs>156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Times New Roman</vt:lpstr>
      <vt:lpstr>Symbol</vt:lpstr>
      <vt:lpstr>Ubuntu</vt:lpstr>
      <vt:lpstr>Calibri</vt:lpstr>
      <vt:lpstr>Arial</vt:lpstr>
      <vt:lpstr>Office Theme</vt:lpstr>
      <vt:lpstr>Kybernetická a informační bezpečnost</vt:lpstr>
      <vt:lpstr>Představení a činnost NÚKIB</vt:lpstr>
      <vt:lpstr>Činnost NÚKIB</vt:lpstr>
      <vt:lpstr>Primární cílové skupiny</vt:lpstr>
      <vt:lpstr>Prezentace aplikace PowerPoint</vt:lpstr>
      <vt:lpstr>Online kurzy a vzdělávání</vt:lpstr>
      <vt:lpstr>Online kurzy a vzdělávání</vt:lpstr>
      <vt:lpstr>Registrace</vt:lpstr>
      <vt:lpstr>Státní správa a samospráva</vt:lpstr>
      <vt:lpstr>Zdravotnictví</vt:lpstr>
      <vt:lpstr>Školy</vt:lpstr>
      <vt:lpstr>Statistiky</vt:lpstr>
      <vt:lpstr>Připravujeme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ODDĚLENÍ VZDĚLÁVÁNÍ</dc:title>
  <dc:creator>Martin Hájek</dc:creator>
  <cp:lastModifiedBy>MIHULOVÁ Lucie, Ing.</cp:lastModifiedBy>
  <cp:revision>206</cp:revision>
  <dcterms:modified xsi:type="dcterms:W3CDTF">2024-10-31T13:54:48Z</dcterms:modified>
</cp:coreProperties>
</file>