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30" r:id="rId2"/>
    <p:sldId id="833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8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0A6A-5FA1-45A4-92C6-FE46C667AD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404E4-93A2-4E1A-9FC1-0970012DD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98459-D76B-9E41-AFDF-7399883A9B6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9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EBAC-1055-6BA1-C7CF-580A4D73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A70C26-3DCC-4EA0-E8C8-A7FF9F6E1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09C8F9-2E50-8950-B428-F24614654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FAA36-BC6A-640B-CAD2-10BF20BF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98459-D76B-9E41-AFDF-7399883A9B6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03E269-9E23-3850-18B9-BFED7015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848268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265199"/>
            <a:ext cx="11113200" cy="1173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  <a:defRPr sz="3200" cap="all" baseline="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F45B2B3-EA87-06E1-C21A-D47287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5841718"/>
            <a:ext cx="1738990" cy="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 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6385-261F-8D4B-E9CF-F0148C1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07E3-ACC6-DFAC-43E1-F355DCF8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0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6"/>
            <a:ext cx="5400000" cy="40465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825626"/>
            <a:ext cx="5400000" cy="4046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52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5946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5400000" cy="4046538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400000" cy="4046400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1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1"/>
            <a:ext cx="11113200" cy="576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5400000" cy="396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2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88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576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3518765" cy="396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647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334DA0B0-CD8C-3E60-D93E-FA6C86C9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000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5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_ Text s odrážkami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D486-026F-F07F-0719-E63DC50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5B587-08F7-9284-D67E-2309FAF1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01A4A-DA79-C8F2-E5C5-28A03D7E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631ED-DEF3-6A6D-32E8-2DCF679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461A86-1EBD-9C84-718F-87D77A97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9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475E19F0-E25C-3988-D787-829F824E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9F9E4587-C623-2EB1-6917-B73C5E40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44794EE0-21BB-601D-18A0-78895EC0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B918A1-F9FA-ACE4-A10C-71B17E0A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07424CD-CCAE-AD61-7550-8BE6149D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7904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volný pro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165B9-8657-8AF6-AFCC-CB497BE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1E40B-5C8A-83AA-5A88-1D8DCF5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7591AE-875D-DB42-8535-2A7829F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612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C6D30CE-5961-C3DF-5F10-695BBF58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285462"/>
            <a:ext cx="3115556" cy="45835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24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2293A-552E-86EF-639C-8B6F238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812289-740C-E50E-D6AE-E0D6DC97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881F-3F3A-6A05-6BFD-6C25A9B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6E924-A96C-FB97-913A-EED484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78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F89947-13F9-1BB0-576B-8A3B91ED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3713" y="432000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FA057-2E82-D72A-31C2-4EC80D7B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387" y="432000"/>
            <a:ext cx="853192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361D0-B494-0E13-7236-DAACD14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3F1E6-DE6A-3590-85F9-AC6DCD4A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9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bez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13200" cy="1296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11113200" cy="414486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88000" indent="0">
              <a:lnSpc>
                <a:spcPct val="120000"/>
              </a:lnSpc>
              <a:buNone/>
              <a:defRPr/>
            </a:lvl2pPr>
            <a:lvl3pPr marL="576000" indent="0">
              <a:lnSpc>
                <a:spcPct val="120000"/>
              </a:lnSpc>
              <a:buNone/>
              <a:defRPr/>
            </a:lvl3pPr>
            <a:lvl4pPr marL="576000" indent="0">
              <a:lnSpc>
                <a:spcPct val="120000"/>
              </a:lnSpc>
              <a:buNone/>
              <a:defRPr/>
            </a:lvl4pPr>
            <a:lvl5pPr marL="5760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129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75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, podtitul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57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odnadpis">
            <a:extLst>
              <a:ext uri="{FF2B5EF4-FFF2-40B4-BE49-F238E27FC236}">
                <a16:creationId xmlns:a16="http://schemas.microsoft.com/office/drawing/2014/main" id="{84F93504-89B1-112D-FF63-11139C2036DE}"/>
              </a:ext>
            </a:extLst>
          </p:cNvPr>
          <p:cNvSpPr txBox="1">
            <a:spLocks/>
          </p:cNvSpPr>
          <p:nvPr userDrawn="1"/>
        </p:nvSpPr>
        <p:spPr>
          <a:xfrm>
            <a:off x="540000" y="1282799"/>
            <a:ext cx="11113200" cy="4515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endParaRPr lang="cs-CZ" sz="1800" dirty="0">
              <a:solidFill>
                <a:srgbClr val="2E2D2C"/>
              </a:solidFill>
            </a:endParaRPr>
          </a:p>
        </p:txBody>
      </p:sp>
      <p:sp>
        <p:nvSpPr>
          <p:cNvPr id="8" name="Obsah">
            <a:extLst>
              <a:ext uri="{FF2B5EF4-FFF2-40B4-BE49-F238E27FC236}">
                <a16:creationId xmlns:a16="http://schemas.microsoft.com/office/drawing/2014/main" id="{2A58A94E-2737-0B65-DC6C-F1223EB65F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8800" y="1080000"/>
            <a:ext cx="11113200" cy="440837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1pPr>
            <a:lvl2pPr marL="216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2pPr>
            <a:lvl3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3pPr>
            <a:lvl4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4pPr>
            <a:lvl5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 dirty="0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243784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BC63B7-C438-CDCA-2E62-A019E80E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FDAF7-49CF-94EF-AE6B-E3C8DF53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95600"/>
            <a:ext cx="11113200" cy="23580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91657B4-57AA-E6DE-504E-12F9C647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8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8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68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686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2E2D2C"/>
                </a:solidFill>
                <a:latin typeface="Arial" panose="020B0604020202020204" pitchFamily="34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DIA.</a:t>
            </a:r>
            <a:r>
              <a:rPr lang="cs-CZ" dirty="0">
                <a:solidFill>
                  <a:schemeClr val="accent1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414708"/>
            <a:ext cx="11113200" cy="1385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9794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3618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DB8E4877-94CD-06BF-64E7-44B6ABB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2346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Nadpis_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95866B9-FF4B-FA8F-43D9-233B746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144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patí dia.gov.cz">
            <a:extLst>
              <a:ext uri="{FF2B5EF4-FFF2-40B4-BE49-F238E27FC236}">
                <a16:creationId xmlns:a16="http://schemas.microsoft.com/office/drawing/2014/main" id="{824AA539-D3C0-6E93-E74F-681DDD08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554" y="6325354"/>
            <a:ext cx="53808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Číslo snímku">
            <a:extLst>
              <a:ext uri="{FF2B5EF4-FFF2-40B4-BE49-F238E27FC236}">
                <a16:creationId xmlns:a16="http://schemas.microsoft.com/office/drawing/2014/main" id="{6F5FBFCB-C39A-B440-936C-FA3E617E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1571" y="6325354"/>
            <a:ext cx="19210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fld id="{F21F385E-1634-DB44-B85F-E6359124737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Logo Digitální a Informační agentura">
            <a:extLst>
              <a:ext uri="{FF2B5EF4-FFF2-40B4-BE49-F238E27FC236}">
                <a16:creationId xmlns:a16="http://schemas.microsoft.com/office/drawing/2014/main" id="{1391B34F-7EA5-7A87-B33E-6D1F2140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3299" y="6021421"/>
            <a:ext cx="1336305" cy="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fallOver"/>
      </p:transition>
    </mc:Choice>
    <mc:Fallback xmlns="">
      <p:transition spd="slow" advClick="0" advTm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Azeret Mono Medium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2FE85-AA95-517E-579F-683E03C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/>
          <a:lstStyle/>
          <a:p>
            <a:r>
              <a:rPr lang="cs-CZ" dirty="0"/>
              <a:t>Cloud computing_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F1254-56E3-E23A-DAB9-AC345798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39999"/>
            <a:ext cx="10414389" cy="4144963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>
                <a:solidFill>
                  <a:schemeClr val="accent1"/>
                </a:solidFill>
                <a:latin typeface="DM Sans" pitchFamily="2" charset="-18"/>
              </a:rPr>
              <a:t>Katalog cloud computingu</a:t>
            </a:r>
          </a:p>
          <a:p>
            <a:pPr lvl="1" algn="just"/>
            <a:r>
              <a:rPr lang="cs-CZ" sz="2000" dirty="0">
                <a:latin typeface="DM Sans" pitchFamily="2" charset="-18"/>
              </a:rPr>
              <a:t>pro provoz ISVS lze využívat pouze služby z katalogu DIA</a:t>
            </a:r>
          </a:p>
          <a:p>
            <a:pPr lvl="2" algn="just"/>
            <a:r>
              <a:rPr lang="cs-CZ" sz="2000" dirty="0">
                <a:latin typeface="DM Sans" pitchFamily="2" charset="-18"/>
              </a:rPr>
              <a:t>pokud OVS nesplňuje tuto povinnost , musí do 12 měsíců zjednat nápravu</a:t>
            </a:r>
          </a:p>
          <a:p>
            <a:pPr lvl="1" algn="just"/>
            <a:endParaRPr lang="cs-CZ" sz="2000" dirty="0">
              <a:latin typeface="DM Sans" pitchFamily="2" charset="-18"/>
            </a:endParaRPr>
          </a:p>
          <a:p>
            <a:pPr lvl="1" algn="just"/>
            <a:r>
              <a:rPr lang="cs-CZ" sz="2000" dirty="0">
                <a:latin typeface="DM Sans" pitchFamily="2" charset="-18"/>
              </a:rPr>
              <a:t>výhody</a:t>
            </a:r>
          </a:p>
          <a:p>
            <a:pPr lvl="2" algn="just"/>
            <a:r>
              <a:rPr lang="cs-CZ" sz="2000" dirty="0">
                <a:latin typeface="DM Sans" pitchFamily="2" charset="-18"/>
              </a:rPr>
              <a:t>důsledně prověřené služby od prověřených poskytovatelů</a:t>
            </a:r>
          </a:p>
          <a:p>
            <a:pPr lvl="2" algn="just"/>
            <a:r>
              <a:rPr lang="cs-CZ" sz="2000" dirty="0">
                <a:latin typeface="DM Sans" pitchFamily="2" charset="-18"/>
              </a:rPr>
              <a:t>finanční úspora při zajištění odpovídající bezpečnosti</a:t>
            </a:r>
          </a:p>
          <a:p>
            <a:pPr algn="just"/>
            <a:endParaRPr lang="cs-CZ" b="1" dirty="0">
              <a:solidFill>
                <a:schemeClr val="accent1"/>
              </a:solidFill>
              <a:latin typeface="DM Sans" pitchFamily="2" charset="-18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77AD5D-A5A7-7C61-4815-188D2C37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F385E-1634-DB44-B85F-E63591247372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rgbClr val="368537"/>
              </a:solidFill>
              <a:effectLst/>
              <a:uLnTx/>
              <a:uFillTx/>
              <a:latin typeface="Azeret Mono" pitchFamily="2" charset="0"/>
              <a:ea typeface="+mn-ea"/>
              <a:cs typeface="Azeret Mono" pitchFamily="2" charset="0"/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CE84AE25-F394-D1B1-B946-DE355F69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2E2C2B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DIA.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GOV.CZ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19FCED8-7C99-78FB-04A9-1A463BC5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27" y="607524"/>
            <a:ext cx="1131658" cy="11416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CC15D3C-A9A6-1DD4-2C73-F85978CD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055" y="3006339"/>
            <a:ext cx="3651214" cy="15049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CC37E6A-EA9D-ECBE-298C-B0C1108E7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513" y="4614327"/>
            <a:ext cx="4005756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5361-A779-A519-E803-9C7B6573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4CF770-A0FF-9442-1CD0-EE4E48C1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2E2C2B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DIA.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C580FE-D7D8-849E-6F94-A32CEA5D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F385E-1634-DB44-B85F-E63591247372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rgbClr val="368537"/>
              </a:solidFill>
              <a:effectLst/>
              <a:uLnTx/>
              <a:uFillTx/>
              <a:latin typeface="Azeret Mono" pitchFamily="2" charset="0"/>
              <a:ea typeface="+mn-ea"/>
              <a:cs typeface="Azeret Mono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86903A7-EE23-B718-A407-BA1A617C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414" y="431999"/>
            <a:ext cx="1526891" cy="1470931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6A02F01-BDD5-434D-7949-0D7608F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/>
          <a:lstStyle/>
          <a:p>
            <a:r>
              <a:rPr lang="cs-CZ" dirty="0"/>
              <a:t>Cloud computing_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5194A0D-BC3D-40F2-FE7D-7752A0D4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39999"/>
            <a:ext cx="10414389" cy="4144963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368537"/>
              </a:buClr>
              <a:defRPr/>
            </a:pPr>
            <a:r>
              <a:rPr lang="cs-CZ" sz="2800" b="1" dirty="0">
                <a:solidFill>
                  <a:srgbClr val="368537"/>
                </a:solidFill>
                <a:latin typeface="DM Sans" pitchFamily="2" charset="-18"/>
              </a:rPr>
              <a:t>Dynamický nákupní systém</a:t>
            </a:r>
          </a:p>
          <a:p>
            <a:pPr lvl="1">
              <a:spcAft>
                <a:spcPts val="0"/>
              </a:spcAft>
              <a:buClr>
                <a:srgbClr val="368537"/>
              </a:buClr>
              <a:defRPr/>
            </a:pPr>
            <a:r>
              <a:rPr lang="cs-CZ" sz="2000" dirty="0">
                <a:solidFill>
                  <a:srgbClr val="000000"/>
                </a:solidFill>
                <a:latin typeface="DM Sans" pitchFamily="2" charset="-18"/>
              </a:rPr>
              <a:t>služby třídy SaaS a smíšené modely</a:t>
            </a:r>
          </a:p>
          <a:p>
            <a:pPr lvl="2">
              <a:spcAft>
                <a:spcPts val="0"/>
              </a:spcAft>
              <a:defRPr/>
            </a:pPr>
            <a:r>
              <a:rPr lang="cs-CZ" sz="2000" dirty="0">
                <a:solidFill>
                  <a:srgbClr val="000000"/>
                </a:solidFill>
                <a:latin typeface="DM Sans" pitchFamily="2" charset="-18"/>
              </a:rPr>
              <a:t>spisové služby, portálová řešení, finanční a účetní systémy</a:t>
            </a:r>
          </a:p>
          <a:p>
            <a:pPr lvl="1">
              <a:spcAft>
                <a:spcPts val="0"/>
              </a:spcAft>
              <a:buClr>
                <a:srgbClr val="368537"/>
              </a:buClr>
            </a:pPr>
            <a:endParaRPr lang="cs-CZ" sz="2000" dirty="0">
              <a:solidFill>
                <a:srgbClr val="000000"/>
              </a:solidFill>
              <a:latin typeface="DM Sans" pitchFamily="2" charset="-18"/>
            </a:endParaRPr>
          </a:p>
          <a:p>
            <a:pPr lvl="1">
              <a:spcAft>
                <a:spcPts val="0"/>
              </a:spcAft>
              <a:buClr>
                <a:srgbClr val="368537"/>
              </a:buClr>
            </a:pPr>
            <a:r>
              <a:rPr lang="cs-CZ" sz="2000" dirty="0">
                <a:solidFill>
                  <a:srgbClr val="000000"/>
                </a:solidFill>
                <a:latin typeface="DM Sans" pitchFamily="2" charset="-18"/>
              </a:rPr>
              <a:t>DIA může být v roli centrálního zadavatele</a:t>
            </a:r>
          </a:p>
          <a:p>
            <a:pPr lvl="1">
              <a:spcAft>
                <a:spcPts val="0"/>
              </a:spcAft>
              <a:buClr>
                <a:srgbClr val="368537"/>
              </a:buClr>
            </a:pPr>
            <a:endParaRPr lang="cs-CZ" sz="2000" dirty="0">
              <a:solidFill>
                <a:srgbClr val="000000"/>
              </a:solidFill>
              <a:latin typeface="DM Sans" pitchFamily="2" charset="-18"/>
            </a:endParaRPr>
          </a:p>
          <a:p>
            <a:pPr lvl="1">
              <a:spcAft>
                <a:spcPts val="0"/>
              </a:spcAft>
              <a:buClr>
                <a:srgbClr val="368537"/>
              </a:buClr>
            </a:pPr>
            <a:r>
              <a:rPr lang="cs-CZ" sz="2000" dirty="0">
                <a:solidFill>
                  <a:srgbClr val="000000"/>
                </a:solidFill>
                <a:latin typeface="DM Sans" pitchFamily="2" charset="-18"/>
              </a:rPr>
              <a:t>vzorová smlouva pro dílčí veřejnou zakázku</a:t>
            </a:r>
          </a:p>
          <a:p>
            <a:pPr lvl="2">
              <a:spcAft>
                <a:spcPts val="0"/>
              </a:spcAft>
              <a:buClr>
                <a:schemeClr val="bg1">
                  <a:lumMod val="65000"/>
                </a:schemeClr>
              </a:buClr>
            </a:pPr>
            <a:r>
              <a:rPr lang="cs-CZ" sz="2000" dirty="0">
                <a:solidFill>
                  <a:srgbClr val="000000"/>
                </a:solidFill>
                <a:latin typeface="DM Sans" pitchFamily="2" charset="-18"/>
              </a:rPr>
              <a:t>pro projekty s jednoduchou i náročnější implementací</a:t>
            </a:r>
          </a:p>
          <a:p>
            <a:pPr algn="just"/>
            <a:endParaRPr lang="cs-CZ" b="1" dirty="0">
              <a:solidFill>
                <a:schemeClr val="accent1"/>
              </a:solidFill>
              <a:latin typeface="DM Sans" pitchFamily="2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3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A_ nadpis a text s odrážkami">
  <a:themeElements>
    <a:clrScheme name="DIA_ Barvy">
      <a:dk1>
        <a:srgbClr val="000000"/>
      </a:dk1>
      <a:lt1>
        <a:srgbClr val="FFFFFF"/>
      </a:lt1>
      <a:dk2>
        <a:srgbClr val="2E2C2B"/>
      </a:dk2>
      <a:lt2>
        <a:srgbClr val="DCDCDC"/>
      </a:lt2>
      <a:accent1>
        <a:srgbClr val="368537"/>
      </a:accent1>
      <a:accent2>
        <a:srgbClr val="35398E"/>
      </a:accent2>
      <a:accent3>
        <a:srgbClr val="2E2C2B"/>
      </a:accent3>
      <a:accent4>
        <a:srgbClr val="BDBCBC"/>
      </a:accent4>
      <a:accent5>
        <a:srgbClr val="C52A3A"/>
      </a:accent5>
      <a:accent6>
        <a:srgbClr val="757575"/>
      </a:accent6>
      <a:hlink>
        <a:srgbClr val="368537"/>
      </a:hlink>
      <a:folHlink>
        <a:srgbClr val="353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z="1800" dirty="0" smtClean="0">
            <a:solidFill>
              <a:srgbClr val="2E2D2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_Šablona pro PowerPoint" id="{845E3423-9213-7344-8D79-E13CB9AF2AF1}" vid="{AE38C9AC-1AAC-2E40-A7C1-95048C41D4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Širokoúhlá obrazovka</PresentationFormat>
  <Paragraphs>23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9" baseType="lpstr">
      <vt:lpstr>Aptos</vt:lpstr>
      <vt:lpstr>Arial</vt:lpstr>
      <vt:lpstr>Azeret Mono</vt:lpstr>
      <vt:lpstr>Azeret Mono Medium</vt:lpstr>
      <vt:lpstr>DM Sans</vt:lpstr>
      <vt:lpstr>Wingdings</vt:lpstr>
      <vt:lpstr>DIA_ nadpis a text s odrážkami</vt:lpstr>
      <vt:lpstr>Cloud computing_</vt:lpstr>
      <vt:lpstr>Cloud computing_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Ulrychová Helena</dc:creator>
  <cp:lastModifiedBy>Ulrychová Helena</cp:lastModifiedBy>
  <cp:revision>1</cp:revision>
  <dcterms:created xsi:type="dcterms:W3CDTF">2025-10-06T08:55:16Z</dcterms:created>
  <dcterms:modified xsi:type="dcterms:W3CDTF">2025-10-06T09:13:49Z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2025-10-06T09:13:48Z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5b6b85cd-44ef-4d66-86d4-603dd2160780</vt:lpwstr>
  </property>
  <property fmtid="{D5CDD505-2E9C-101B-9397-08002B2CF9AE}" pid="7" name="MSIP_Label_defa4170-0d19-0005-0004-bc88714345d2_ActionId">
    <vt:lpwstr>900acbb8-dc2e-46e3-a079-05cca91ffeea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