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76947-6BE5-4962-B5E2-582C08F510C9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C8FCF7A-2484-4277-8036-E2314A748F22}">
      <dgm:prSet/>
      <dgm:spPr/>
      <dgm:t>
        <a:bodyPr/>
        <a:lstStyle/>
        <a:p>
          <a:r>
            <a:rPr lang="en-US" dirty="0"/>
            <a:t>• </a:t>
          </a:r>
          <a:r>
            <a:rPr lang="cs-CZ" dirty="0"/>
            <a:t>Sladění časových možností úřadu a Policie ČR</a:t>
          </a:r>
          <a:endParaRPr lang="en-US" dirty="0"/>
        </a:p>
      </dgm:t>
    </dgm:pt>
    <dgm:pt modelId="{3BD054AB-3AA8-4D25-8354-36D6A889E479}" type="parTrans" cxnId="{15331C9C-0B5A-4525-9259-CF12CA341A14}">
      <dgm:prSet/>
      <dgm:spPr/>
      <dgm:t>
        <a:bodyPr/>
        <a:lstStyle/>
        <a:p>
          <a:endParaRPr lang="en-US"/>
        </a:p>
      </dgm:t>
    </dgm:pt>
    <dgm:pt modelId="{C548E4C2-B0C9-447E-B972-F9FFF0EDE7B3}" type="sibTrans" cxnId="{15331C9C-0B5A-4525-9259-CF12CA341A14}">
      <dgm:prSet/>
      <dgm:spPr/>
      <dgm:t>
        <a:bodyPr/>
        <a:lstStyle/>
        <a:p>
          <a:endParaRPr lang="en-US"/>
        </a:p>
      </dgm:t>
    </dgm:pt>
    <dgm:pt modelId="{AE5AE848-7D3B-4239-8846-8E8FFAB3EFE1}">
      <dgm:prSet/>
      <dgm:spPr/>
      <dgm:t>
        <a:bodyPr/>
        <a:lstStyle/>
        <a:p>
          <a:r>
            <a:rPr lang="cs-CZ"/>
            <a:t>• Zajištění realistické simulace a vhodných prostor</a:t>
          </a:r>
          <a:endParaRPr lang="en-US"/>
        </a:p>
      </dgm:t>
    </dgm:pt>
    <dgm:pt modelId="{CC363D09-0611-4C5D-AB57-98EAAE7EB853}" type="parTrans" cxnId="{D0B49296-8766-4384-9737-70F54FA9DCBC}">
      <dgm:prSet/>
      <dgm:spPr/>
      <dgm:t>
        <a:bodyPr/>
        <a:lstStyle/>
        <a:p>
          <a:endParaRPr lang="en-US"/>
        </a:p>
      </dgm:t>
    </dgm:pt>
    <dgm:pt modelId="{7ADC11E3-8DA8-4E85-A872-505B045044AD}" type="sibTrans" cxnId="{D0B49296-8766-4384-9737-70F54FA9DCBC}">
      <dgm:prSet/>
      <dgm:spPr/>
      <dgm:t>
        <a:bodyPr/>
        <a:lstStyle/>
        <a:p>
          <a:endParaRPr lang="en-US"/>
        </a:p>
      </dgm:t>
    </dgm:pt>
    <dgm:pt modelId="{7417D43B-7F29-4EB8-A53A-91D2E74BA7ED}">
      <dgm:prSet/>
      <dgm:spPr/>
      <dgm:t>
        <a:bodyPr/>
        <a:lstStyle/>
        <a:p>
          <a:r>
            <a:rPr lang="cs-CZ"/>
            <a:t>• Překonání obav zaměstnanců</a:t>
          </a:r>
          <a:endParaRPr lang="en-US"/>
        </a:p>
      </dgm:t>
    </dgm:pt>
    <dgm:pt modelId="{6077C315-4FC6-4987-9BF9-85B5F8075A1E}" type="parTrans" cxnId="{148846A7-EEF2-4712-A28C-2B17ADEE4DE2}">
      <dgm:prSet/>
      <dgm:spPr/>
      <dgm:t>
        <a:bodyPr/>
        <a:lstStyle/>
        <a:p>
          <a:endParaRPr lang="en-US"/>
        </a:p>
      </dgm:t>
    </dgm:pt>
    <dgm:pt modelId="{87F3C7CD-62BC-4E9B-86C3-393B3C01EABD}" type="sibTrans" cxnId="{148846A7-EEF2-4712-A28C-2B17ADEE4DE2}">
      <dgm:prSet/>
      <dgm:spPr/>
      <dgm:t>
        <a:bodyPr/>
        <a:lstStyle/>
        <a:p>
          <a:endParaRPr lang="en-US"/>
        </a:p>
      </dgm:t>
    </dgm:pt>
    <dgm:pt modelId="{9B1CD87A-0AC5-4A4A-9147-7DD6A1150D52}">
      <dgm:prSet/>
      <dgm:spPr/>
      <dgm:t>
        <a:bodyPr/>
        <a:lstStyle/>
        <a:p>
          <a:r>
            <a:rPr lang="cs-CZ"/>
            <a:t>• Nutnost utajení detailního scénáře pro zachování autentičnosti</a:t>
          </a:r>
          <a:endParaRPr lang="en-US"/>
        </a:p>
      </dgm:t>
    </dgm:pt>
    <dgm:pt modelId="{FE3E1005-3422-4C42-AA9A-8ACBCC03F089}" type="parTrans" cxnId="{D5539CE2-EA44-4CC6-9809-7AAEC01CA06B}">
      <dgm:prSet/>
      <dgm:spPr/>
      <dgm:t>
        <a:bodyPr/>
        <a:lstStyle/>
        <a:p>
          <a:endParaRPr lang="en-US"/>
        </a:p>
      </dgm:t>
    </dgm:pt>
    <dgm:pt modelId="{B1CB61B9-7DF4-44DA-8D78-177D3C1E6731}" type="sibTrans" cxnId="{D5539CE2-EA44-4CC6-9809-7AAEC01CA06B}">
      <dgm:prSet/>
      <dgm:spPr/>
      <dgm:t>
        <a:bodyPr/>
        <a:lstStyle/>
        <a:p>
          <a:endParaRPr lang="en-US"/>
        </a:p>
      </dgm:t>
    </dgm:pt>
    <dgm:pt modelId="{3D2E908F-E3EA-41C8-968C-65F9B2B42D57}" type="pres">
      <dgm:prSet presAssocID="{68476947-6BE5-4962-B5E2-582C08F510C9}" presName="outerComposite" presStyleCnt="0">
        <dgm:presLayoutVars>
          <dgm:chMax val="5"/>
          <dgm:dir/>
          <dgm:resizeHandles val="exact"/>
        </dgm:presLayoutVars>
      </dgm:prSet>
      <dgm:spPr/>
    </dgm:pt>
    <dgm:pt modelId="{C614DCF6-E2D4-4FD8-AE18-B091B645EFF5}" type="pres">
      <dgm:prSet presAssocID="{68476947-6BE5-4962-B5E2-582C08F510C9}" presName="dummyMaxCanvas" presStyleCnt="0">
        <dgm:presLayoutVars/>
      </dgm:prSet>
      <dgm:spPr/>
    </dgm:pt>
    <dgm:pt modelId="{ECA9DD4C-4FCA-401C-88F4-6CFB677F5C52}" type="pres">
      <dgm:prSet presAssocID="{68476947-6BE5-4962-B5E2-582C08F510C9}" presName="FourNodes_1" presStyleLbl="node1" presStyleIdx="0" presStyleCnt="4">
        <dgm:presLayoutVars>
          <dgm:bulletEnabled val="1"/>
        </dgm:presLayoutVars>
      </dgm:prSet>
      <dgm:spPr/>
    </dgm:pt>
    <dgm:pt modelId="{90F1E400-CC25-4CE7-BC9F-A71E75104F82}" type="pres">
      <dgm:prSet presAssocID="{68476947-6BE5-4962-B5E2-582C08F510C9}" presName="FourNodes_2" presStyleLbl="node1" presStyleIdx="1" presStyleCnt="4">
        <dgm:presLayoutVars>
          <dgm:bulletEnabled val="1"/>
        </dgm:presLayoutVars>
      </dgm:prSet>
      <dgm:spPr/>
    </dgm:pt>
    <dgm:pt modelId="{87DCEB3C-9DFC-414A-B71D-23F29052EC24}" type="pres">
      <dgm:prSet presAssocID="{68476947-6BE5-4962-B5E2-582C08F510C9}" presName="FourNodes_3" presStyleLbl="node1" presStyleIdx="2" presStyleCnt="4">
        <dgm:presLayoutVars>
          <dgm:bulletEnabled val="1"/>
        </dgm:presLayoutVars>
      </dgm:prSet>
      <dgm:spPr/>
    </dgm:pt>
    <dgm:pt modelId="{6BF46726-0C09-4CE2-A82B-0E61C0BA062C}" type="pres">
      <dgm:prSet presAssocID="{68476947-6BE5-4962-B5E2-582C08F510C9}" presName="FourNodes_4" presStyleLbl="node1" presStyleIdx="3" presStyleCnt="4">
        <dgm:presLayoutVars>
          <dgm:bulletEnabled val="1"/>
        </dgm:presLayoutVars>
      </dgm:prSet>
      <dgm:spPr/>
    </dgm:pt>
    <dgm:pt modelId="{507C8A16-C9A2-45B7-A3B2-125032A812D0}" type="pres">
      <dgm:prSet presAssocID="{68476947-6BE5-4962-B5E2-582C08F510C9}" presName="FourConn_1-2" presStyleLbl="fgAccFollowNode1" presStyleIdx="0" presStyleCnt="3">
        <dgm:presLayoutVars>
          <dgm:bulletEnabled val="1"/>
        </dgm:presLayoutVars>
      </dgm:prSet>
      <dgm:spPr/>
    </dgm:pt>
    <dgm:pt modelId="{F6A1FB85-ECF2-4D08-8BEE-FE1C2A2EF3E8}" type="pres">
      <dgm:prSet presAssocID="{68476947-6BE5-4962-B5E2-582C08F510C9}" presName="FourConn_2-3" presStyleLbl="fgAccFollowNode1" presStyleIdx="1" presStyleCnt="3">
        <dgm:presLayoutVars>
          <dgm:bulletEnabled val="1"/>
        </dgm:presLayoutVars>
      </dgm:prSet>
      <dgm:spPr/>
    </dgm:pt>
    <dgm:pt modelId="{EF11D153-7676-4AE8-BB1B-397285C369F2}" type="pres">
      <dgm:prSet presAssocID="{68476947-6BE5-4962-B5E2-582C08F510C9}" presName="FourConn_3-4" presStyleLbl="fgAccFollowNode1" presStyleIdx="2" presStyleCnt="3">
        <dgm:presLayoutVars>
          <dgm:bulletEnabled val="1"/>
        </dgm:presLayoutVars>
      </dgm:prSet>
      <dgm:spPr/>
    </dgm:pt>
    <dgm:pt modelId="{F859680A-471F-4620-A682-5B01DC7AB0AA}" type="pres">
      <dgm:prSet presAssocID="{68476947-6BE5-4962-B5E2-582C08F510C9}" presName="FourNodes_1_text" presStyleLbl="node1" presStyleIdx="3" presStyleCnt="4">
        <dgm:presLayoutVars>
          <dgm:bulletEnabled val="1"/>
        </dgm:presLayoutVars>
      </dgm:prSet>
      <dgm:spPr/>
    </dgm:pt>
    <dgm:pt modelId="{7F5B3A99-D049-44CF-B644-B6F95866F9D1}" type="pres">
      <dgm:prSet presAssocID="{68476947-6BE5-4962-B5E2-582C08F510C9}" presName="FourNodes_2_text" presStyleLbl="node1" presStyleIdx="3" presStyleCnt="4">
        <dgm:presLayoutVars>
          <dgm:bulletEnabled val="1"/>
        </dgm:presLayoutVars>
      </dgm:prSet>
      <dgm:spPr/>
    </dgm:pt>
    <dgm:pt modelId="{4B70D165-626B-4F31-9B79-E07DAC82AA92}" type="pres">
      <dgm:prSet presAssocID="{68476947-6BE5-4962-B5E2-582C08F510C9}" presName="FourNodes_3_text" presStyleLbl="node1" presStyleIdx="3" presStyleCnt="4">
        <dgm:presLayoutVars>
          <dgm:bulletEnabled val="1"/>
        </dgm:presLayoutVars>
      </dgm:prSet>
      <dgm:spPr/>
    </dgm:pt>
    <dgm:pt modelId="{907BCA8B-A256-495D-9A05-74B2672AC96C}" type="pres">
      <dgm:prSet presAssocID="{68476947-6BE5-4962-B5E2-582C08F510C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4966715-6AE3-4E94-BEDE-AFD002DD610F}" type="presOf" srcId="{9B1CD87A-0AC5-4A4A-9147-7DD6A1150D52}" destId="{6BF46726-0C09-4CE2-A82B-0E61C0BA062C}" srcOrd="0" destOrd="0" presId="urn:microsoft.com/office/officeart/2005/8/layout/vProcess5"/>
    <dgm:cxn modelId="{7ED6981E-5F95-441C-A07A-7F1DB2DC7AC8}" type="presOf" srcId="{AE5AE848-7D3B-4239-8846-8E8FFAB3EFE1}" destId="{90F1E400-CC25-4CE7-BC9F-A71E75104F82}" srcOrd="0" destOrd="0" presId="urn:microsoft.com/office/officeart/2005/8/layout/vProcess5"/>
    <dgm:cxn modelId="{5734F043-EA00-4771-8752-FEA4F5F95C62}" type="presOf" srcId="{68476947-6BE5-4962-B5E2-582C08F510C9}" destId="{3D2E908F-E3EA-41C8-968C-65F9B2B42D57}" srcOrd="0" destOrd="0" presId="urn:microsoft.com/office/officeart/2005/8/layout/vProcess5"/>
    <dgm:cxn modelId="{48305468-8A7A-4880-90B4-0FECCF60CE95}" type="presOf" srcId="{AE5AE848-7D3B-4239-8846-8E8FFAB3EFE1}" destId="{7F5B3A99-D049-44CF-B644-B6F95866F9D1}" srcOrd="1" destOrd="0" presId="urn:microsoft.com/office/officeart/2005/8/layout/vProcess5"/>
    <dgm:cxn modelId="{F8F5577B-A33A-4DE6-88D7-D4D48CC099C8}" type="presOf" srcId="{7417D43B-7F29-4EB8-A53A-91D2E74BA7ED}" destId="{4B70D165-626B-4F31-9B79-E07DAC82AA92}" srcOrd="1" destOrd="0" presId="urn:microsoft.com/office/officeart/2005/8/layout/vProcess5"/>
    <dgm:cxn modelId="{99E7A692-CFF2-4F1E-998D-2CCF5ACF6FED}" type="presOf" srcId="{C548E4C2-B0C9-447E-B972-F9FFF0EDE7B3}" destId="{507C8A16-C9A2-45B7-A3B2-125032A812D0}" srcOrd="0" destOrd="0" presId="urn:microsoft.com/office/officeart/2005/8/layout/vProcess5"/>
    <dgm:cxn modelId="{D0B49296-8766-4384-9737-70F54FA9DCBC}" srcId="{68476947-6BE5-4962-B5E2-582C08F510C9}" destId="{AE5AE848-7D3B-4239-8846-8E8FFAB3EFE1}" srcOrd="1" destOrd="0" parTransId="{CC363D09-0611-4C5D-AB57-98EAAE7EB853}" sibTransId="{7ADC11E3-8DA8-4E85-A872-505B045044AD}"/>
    <dgm:cxn modelId="{F7386F98-A1CD-485A-BD83-87ADEC87CCD5}" type="presOf" srcId="{9B1CD87A-0AC5-4A4A-9147-7DD6A1150D52}" destId="{907BCA8B-A256-495D-9A05-74B2672AC96C}" srcOrd="1" destOrd="0" presId="urn:microsoft.com/office/officeart/2005/8/layout/vProcess5"/>
    <dgm:cxn modelId="{15331C9C-0B5A-4525-9259-CF12CA341A14}" srcId="{68476947-6BE5-4962-B5E2-582C08F510C9}" destId="{BC8FCF7A-2484-4277-8036-E2314A748F22}" srcOrd="0" destOrd="0" parTransId="{3BD054AB-3AA8-4D25-8354-36D6A889E479}" sibTransId="{C548E4C2-B0C9-447E-B972-F9FFF0EDE7B3}"/>
    <dgm:cxn modelId="{4CD1DF9E-A8E2-4055-B82E-4AC02A63192C}" type="presOf" srcId="{7ADC11E3-8DA8-4E85-A872-505B045044AD}" destId="{F6A1FB85-ECF2-4D08-8BEE-FE1C2A2EF3E8}" srcOrd="0" destOrd="0" presId="urn:microsoft.com/office/officeart/2005/8/layout/vProcess5"/>
    <dgm:cxn modelId="{148846A7-EEF2-4712-A28C-2B17ADEE4DE2}" srcId="{68476947-6BE5-4962-B5E2-582C08F510C9}" destId="{7417D43B-7F29-4EB8-A53A-91D2E74BA7ED}" srcOrd="2" destOrd="0" parTransId="{6077C315-4FC6-4987-9BF9-85B5F8075A1E}" sibTransId="{87F3C7CD-62BC-4E9B-86C3-393B3C01EABD}"/>
    <dgm:cxn modelId="{20059BAA-B9BF-4919-A756-D05DB8ADFDE2}" type="presOf" srcId="{BC8FCF7A-2484-4277-8036-E2314A748F22}" destId="{ECA9DD4C-4FCA-401C-88F4-6CFB677F5C52}" srcOrd="0" destOrd="0" presId="urn:microsoft.com/office/officeart/2005/8/layout/vProcess5"/>
    <dgm:cxn modelId="{F035B5C9-9EBF-48D4-A075-ABA3000EB18B}" type="presOf" srcId="{BC8FCF7A-2484-4277-8036-E2314A748F22}" destId="{F859680A-471F-4620-A682-5B01DC7AB0AA}" srcOrd="1" destOrd="0" presId="urn:microsoft.com/office/officeart/2005/8/layout/vProcess5"/>
    <dgm:cxn modelId="{36DB2BCD-88BF-48B4-AE41-1292EC53827E}" type="presOf" srcId="{7417D43B-7F29-4EB8-A53A-91D2E74BA7ED}" destId="{87DCEB3C-9DFC-414A-B71D-23F29052EC24}" srcOrd="0" destOrd="0" presId="urn:microsoft.com/office/officeart/2005/8/layout/vProcess5"/>
    <dgm:cxn modelId="{B76C4DE0-A3A1-477D-8EF7-6D78D0B7E017}" type="presOf" srcId="{87F3C7CD-62BC-4E9B-86C3-393B3C01EABD}" destId="{EF11D153-7676-4AE8-BB1B-397285C369F2}" srcOrd="0" destOrd="0" presId="urn:microsoft.com/office/officeart/2005/8/layout/vProcess5"/>
    <dgm:cxn modelId="{D5539CE2-EA44-4CC6-9809-7AAEC01CA06B}" srcId="{68476947-6BE5-4962-B5E2-582C08F510C9}" destId="{9B1CD87A-0AC5-4A4A-9147-7DD6A1150D52}" srcOrd="3" destOrd="0" parTransId="{FE3E1005-3422-4C42-AA9A-8ACBCC03F089}" sibTransId="{B1CB61B9-7DF4-44DA-8D78-177D3C1E6731}"/>
    <dgm:cxn modelId="{4E165D47-1B9C-4712-896A-F90925FDBD3D}" type="presParOf" srcId="{3D2E908F-E3EA-41C8-968C-65F9B2B42D57}" destId="{C614DCF6-E2D4-4FD8-AE18-B091B645EFF5}" srcOrd="0" destOrd="0" presId="urn:microsoft.com/office/officeart/2005/8/layout/vProcess5"/>
    <dgm:cxn modelId="{A85AE164-4D1F-416C-AD8D-EB9B2F844C48}" type="presParOf" srcId="{3D2E908F-E3EA-41C8-968C-65F9B2B42D57}" destId="{ECA9DD4C-4FCA-401C-88F4-6CFB677F5C52}" srcOrd="1" destOrd="0" presId="urn:microsoft.com/office/officeart/2005/8/layout/vProcess5"/>
    <dgm:cxn modelId="{98068F5D-8A97-46D0-BD1C-211896180F97}" type="presParOf" srcId="{3D2E908F-E3EA-41C8-968C-65F9B2B42D57}" destId="{90F1E400-CC25-4CE7-BC9F-A71E75104F82}" srcOrd="2" destOrd="0" presId="urn:microsoft.com/office/officeart/2005/8/layout/vProcess5"/>
    <dgm:cxn modelId="{8DE96FC1-1BD6-4F22-96CB-AF8D7F75CCB4}" type="presParOf" srcId="{3D2E908F-E3EA-41C8-968C-65F9B2B42D57}" destId="{87DCEB3C-9DFC-414A-B71D-23F29052EC24}" srcOrd="3" destOrd="0" presId="urn:microsoft.com/office/officeart/2005/8/layout/vProcess5"/>
    <dgm:cxn modelId="{4B768F38-7995-4AEF-A811-5BF5C74BC5DD}" type="presParOf" srcId="{3D2E908F-E3EA-41C8-968C-65F9B2B42D57}" destId="{6BF46726-0C09-4CE2-A82B-0E61C0BA062C}" srcOrd="4" destOrd="0" presId="urn:microsoft.com/office/officeart/2005/8/layout/vProcess5"/>
    <dgm:cxn modelId="{7BF43E4C-0E18-4067-80C9-6FC23BC6C63D}" type="presParOf" srcId="{3D2E908F-E3EA-41C8-968C-65F9B2B42D57}" destId="{507C8A16-C9A2-45B7-A3B2-125032A812D0}" srcOrd="5" destOrd="0" presId="urn:microsoft.com/office/officeart/2005/8/layout/vProcess5"/>
    <dgm:cxn modelId="{858CCB30-9521-4259-A544-46E308365E66}" type="presParOf" srcId="{3D2E908F-E3EA-41C8-968C-65F9B2B42D57}" destId="{F6A1FB85-ECF2-4D08-8BEE-FE1C2A2EF3E8}" srcOrd="6" destOrd="0" presId="urn:microsoft.com/office/officeart/2005/8/layout/vProcess5"/>
    <dgm:cxn modelId="{D2E57E6E-B257-4183-83A9-76DE2AF87EEA}" type="presParOf" srcId="{3D2E908F-E3EA-41C8-968C-65F9B2B42D57}" destId="{EF11D153-7676-4AE8-BB1B-397285C369F2}" srcOrd="7" destOrd="0" presId="urn:microsoft.com/office/officeart/2005/8/layout/vProcess5"/>
    <dgm:cxn modelId="{37E22135-5C90-4CAE-A2FB-B36EE8274DF4}" type="presParOf" srcId="{3D2E908F-E3EA-41C8-968C-65F9B2B42D57}" destId="{F859680A-471F-4620-A682-5B01DC7AB0AA}" srcOrd="8" destOrd="0" presId="urn:microsoft.com/office/officeart/2005/8/layout/vProcess5"/>
    <dgm:cxn modelId="{E23F6029-8B62-462F-B84C-EF7E96CABADA}" type="presParOf" srcId="{3D2E908F-E3EA-41C8-968C-65F9B2B42D57}" destId="{7F5B3A99-D049-44CF-B644-B6F95866F9D1}" srcOrd="9" destOrd="0" presId="urn:microsoft.com/office/officeart/2005/8/layout/vProcess5"/>
    <dgm:cxn modelId="{86A6B5D9-CFFC-471B-9A02-82A6305D38FC}" type="presParOf" srcId="{3D2E908F-E3EA-41C8-968C-65F9B2B42D57}" destId="{4B70D165-626B-4F31-9B79-E07DAC82AA92}" srcOrd="10" destOrd="0" presId="urn:microsoft.com/office/officeart/2005/8/layout/vProcess5"/>
    <dgm:cxn modelId="{FD16A135-7790-4711-87C0-952AF3E36AA9}" type="presParOf" srcId="{3D2E908F-E3EA-41C8-968C-65F9B2B42D57}" destId="{907BCA8B-A256-495D-9A05-74B2672AC96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9DD4C-4FCA-401C-88F4-6CFB677F5C52}">
      <dsp:nvSpPr>
        <dsp:cNvPr id="0" name=""/>
        <dsp:cNvSpPr/>
      </dsp:nvSpPr>
      <dsp:spPr>
        <a:xfrm>
          <a:off x="0" y="0"/>
          <a:ext cx="3100386" cy="790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• </a:t>
          </a:r>
          <a:r>
            <a:rPr lang="cs-CZ" sz="1500" kern="1200" dirty="0"/>
            <a:t>Sladění časových možností úřadu a Policie ČR</a:t>
          </a:r>
          <a:endParaRPr lang="en-US" sz="1500" kern="1200" dirty="0"/>
        </a:p>
      </dsp:txBody>
      <dsp:txXfrm>
        <a:off x="23138" y="23138"/>
        <a:ext cx="2181156" cy="743727"/>
      </dsp:txXfrm>
    </dsp:sp>
    <dsp:sp modelId="{90F1E400-CC25-4CE7-BC9F-A71E75104F82}">
      <dsp:nvSpPr>
        <dsp:cNvPr id="0" name=""/>
        <dsp:cNvSpPr/>
      </dsp:nvSpPr>
      <dsp:spPr>
        <a:xfrm>
          <a:off x="259657" y="933640"/>
          <a:ext cx="3100386" cy="790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• Zajištění realistické simulace a vhodných prostor</a:t>
          </a:r>
          <a:endParaRPr lang="en-US" sz="1500" kern="1200"/>
        </a:p>
      </dsp:txBody>
      <dsp:txXfrm>
        <a:off x="282795" y="956778"/>
        <a:ext cx="2280950" cy="743727"/>
      </dsp:txXfrm>
    </dsp:sp>
    <dsp:sp modelId="{87DCEB3C-9DFC-414A-B71D-23F29052EC24}">
      <dsp:nvSpPr>
        <dsp:cNvPr id="0" name=""/>
        <dsp:cNvSpPr/>
      </dsp:nvSpPr>
      <dsp:spPr>
        <a:xfrm>
          <a:off x="515439" y="1867281"/>
          <a:ext cx="3100386" cy="790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• Překonání obav zaměstnanců</a:t>
          </a:r>
          <a:endParaRPr lang="en-US" sz="1500" kern="1200"/>
        </a:p>
      </dsp:txBody>
      <dsp:txXfrm>
        <a:off x="538577" y="1890419"/>
        <a:ext cx="2284826" cy="743727"/>
      </dsp:txXfrm>
    </dsp:sp>
    <dsp:sp modelId="{6BF46726-0C09-4CE2-A82B-0E61C0BA062C}">
      <dsp:nvSpPr>
        <dsp:cNvPr id="0" name=""/>
        <dsp:cNvSpPr/>
      </dsp:nvSpPr>
      <dsp:spPr>
        <a:xfrm>
          <a:off x="775096" y="2800921"/>
          <a:ext cx="3100386" cy="790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• Nutnost utajení detailního scénáře pro zachování autentičnosti</a:t>
          </a:r>
          <a:endParaRPr lang="en-US" sz="1500" kern="1200"/>
        </a:p>
      </dsp:txBody>
      <dsp:txXfrm>
        <a:off x="798234" y="2824059"/>
        <a:ext cx="2280950" cy="743727"/>
      </dsp:txXfrm>
    </dsp:sp>
    <dsp:sp modelId="{507C8A16-C9A2-45B7-A3B2-125032A812D0}">
      <dsp:nvSpPr>
        <dsp:cNvPr id="0" name=""/>
        <dsp:cNvSpPr/>
      </dsp:nvSpPr>
      <dsp:spPr>
        <a:xfrm>
          <a:off x="2586884" y="605070"/>
          <a:ext cx="513502" cy="513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702422" y="605070"/>
        <a:ext cx="282426" cy="386410"/>
      </dsp:txXfrm>
    </dsp:sp>
    <dsp:sp modelId="{F6A1FB85-ECF2-4D08-8BEE-FE1C2A2EF3E8}">
      <dsp:nvSpPr>
        <dsp:cNvPr id="0" name=""/>
        <dsp:cNvSpPr/>
      </dsp:nvSpPr>
      <dsp:spPr>
        <a:xfrm>
          <a:off x="2846541" y="1538711"/>
          <a:ext cx="513502" cy="513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962079" y="1538711"/>
        <a:ext cx="282426" cy="386410"/>
      </dsp:txXfrm>
    </dsp:sp>
    <dsp:sp modelId="{EF11D153-7676-4AE8-BB1B-397285C369F2}">
      <dsp:nvSpPr>
        <dsp:cNvPr id="0" name=""/>
        <dsp:cNvSpPr/>
      </dsp:nvSpPr>
      <dsp:spPr>
        <a:xfrm>
          <a:off x="3102323" y="2472351"/>
          <a:ext cx="513502" cy="513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217861" y="2472351"/>
        <a:ext cx="282426" cy="386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4692DD-B863-9A21-10A9-C3D7F1846C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D7CA4C-9595-7D95-199D-F44061DE9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D8367-08FA-4C2F-AF5A-380DACE89F60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F960FD-A51E-38AC-2FDC-55E99F13E2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153506-D29E-7DDC-6C4A-2E1F953D78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22C66-5DA4-46AC-928B-D3C2CFCE9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3303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EE2A6-D771-4084-B0C9-119840DCDD8C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030B-8BEC-495A-A5F0-F04939B142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696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6A87-4AD1-41DF-B052-0ACAF43AA680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5793-BF92-4B32-B869-D77FDAB9A8F9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25AF-844E-48DE-AC1D-4AA171B939FE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45E9-31A4-424B-8C45-DC1E791B6F84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3A89-C00A-4B88-86CF-B487AA437260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D7CA-0941-43E9-A785-5BC17204529E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380A-E439-44A4-80DE-1BBACF449141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8A65-1C98-4954-827B-223A0AD6D5D1}" type="datetime1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F967-1614-4867-ACA2-9CAC95F0A585}" type="datetime1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462F-5C24-471B-9EF4-86BAE8A07FCD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9FA2-6525-4AE4-9E5D-3C46782BBBA8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61B9-2354-4320-819E-2ED507AE5524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/>
            <a:r>
              <a:rPr lang="cs-CZ" sz="4700" noProof="0"/>
              <a:t>Aktivní útočník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algn="l"/>
            <a:r>
              <a:rPr lang="cs-CZ" noProof="0" dirty="0"/>
              <a:t>Městský ú</a:t>
            </a:r>
            <a:r>
              <a:rPr dirty="0"/>
              <a:t>řad Prachatice</a:t>
            </a:r>
            <a:endParaRPr lang="cs-CZ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oblečení, venku, budova, boty&#10;&#10;Obsah generovaný pomocí AI může být nesprávný.">
            <a:extLst>
              <a:ext uri="{FF2B5EF4-FFF2-40B4-BE49-F238E27FC236}">
                <a16:creationId xmlns:a16="http://schemas.microsoft.com/office/drawing/2014/main" id="{14CE5BDE-6EA4-94E7-316A-3CC4FE47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520D43-9919-3189-DD46-B77CED6D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3850" y="6356350"/>
            <a:ext cx="5715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>
            <a:normAutofit/>
          </a:bodyPr>
          <a:lstStyle/>
          <a:p>
            <a:r>
              <a:rPr lang="cs-CZ" sz="4200" noProof="0"/>
              <a:t>Impuls k realizaci</a:t>
            </a:r>
          </a:p>
        </p:txBody>
      </p:sp>
      <p:pic>
        <p:nvPicPr>
          <p:cNvPr id="6" name="Obrázek 5" descr="Obsah obrázku zeď, interiér, oblečení, osoba&#10;&#10;Obsah generovaný pomocí AI může být nesprávný.">
            <a:extLst>
              <a:ext uri="{FF2B5EF4-FFF2-40B4-BE49-F238E27FC236}">
                <a16:creationId xmlns:a16="http://schemas.microsoft.com/office/drawing/2014/main" id="{753ADF23-A39E-CBD3-C1F5-783C4E46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75" b="20056"/>
          <a:stretch>
            <a:fillRect/>
          </a:stretch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127" y="2892"/>
                  <a:pt x="1371229" y="8681"/>
                  <a:pt x="1371600" y="13716"/>
                </a:cubicBezTo>
                <a:cubicBezTo>
                  <a:pt x="1107995" y="21892"/>
                  <a:pt x="1033361" y="28370"/>
                  <a:pt x="713232" y="13716"/>
                </a:cubicBezTo>
                <a:cubicBezTo>
                  <a:pt x="393103" y="-938"/>
                  <a:pt x="289343" y="38649"/>
                  <a:pt x="0" y="13716"/>
                </a:cubicBezTo>
                <a:cubicBezTo>
                  <a:pt x="227" y="7219"/>
                  <a:pt x="197" y="5990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228" y="6235"/>
                  <a:pt x="1371259" y="10206"/>
                  <a:pt x="1371600" y="13716"/>
                </a:cubicBezTo>
                <a:cubicBezTo>
                  <a:pt x="1176823" y="-5981"/>
                  <a:pt x="900830" y="5417"/>
                  <a:pt x="713232" y="13716"/>
                </a:cubicBezTo>
                <a:cubicBezTo>
                  <a:pt x="525634" y="22015"/>
                  <a:pt x="282837" y="1152"/>
                  <a:pt x="0" y="13716"/>
                </a:cubicBezTo>
                <a:cubicBezTo>
                  <a:pt x="596" y="8712"/>
                  <a:pt x="320" y="34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0" y="4777739"/>
            <a:ext cx="5173220" cy="1399223"/>
          </a:xfrm>
        </p:spPr>
        <p:txBody>
          <a:bodyPr anchor="ctr">
            <a:normAutofit lnSpcReduction="10000"/>
          </a:bodyPr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312"/>
              </a:spcBef>
              <a:buNone/>
            </a:pPr>
            <a:r>
              <a:rPr lang="cs-CZ" sz="13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Nutnost ověřit připravenost MěÚ na krizovou situaci zahrnující ozbrojeného pachatele</a:t>
            </a: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312"/>
              </a:spcBef>
              <a:buNone/>
            </a:pPr>
            <a:r>
              <a:rPr lang="cs-CZ" sz="13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Cílem bylo zajistit rychlou, efektivní a koordinovanou reakci všech zúčastněných</a:t>
            </a: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312"/>
              </a:spcBef>
              <a:buNone/>
            </a:pPr>
            <a:r>
              <a:rPr lang="cs-CZ" sz="13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Kontrola funkčnosti interních postupů a komunikačních kanálů</a:t>
            </a: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312"/>
              </a:spcBef>
              <a:buNone/>
            </a:pPr>
            <a:r>
              <a:rPr lang="cs-CZ" sz="13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Posílení důvěry zaměstnanců i veřejnosti v schopnost instituce adekvátně reagovat</a:t>
            </a:r>
            <a:endParaRPr lang="cs-CZ" sz="1300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70EA25-DCEF-A355-A8C4-EB9A8105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300" noProof="0"/>
              <a:t>Kroky přípravy – 6 měsíců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Spolupráce s Policií ČR</a:t>
            </a:r>
            <a:b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Zapojení tajemníka, úřadu, městské i státní policie</a:t>
            </a:r>
            <a:b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Stanovení pravidel zásahu a evakuace</a:t>
            </a:r>
            <a:b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Informování zaměstnanců o bezpečnostních pravidlech</a:t>
            </a:r>
            <a:endParaRPr lang="cs-CZ" sz="1900" noProof="0" dirty="0"/>
          </a:p>
        </p:txBody>
      </p:sp>
      <p:pic>
        <p:nvPicPr>
          <p:cNvPr id="6" name="Obrázek 5" descr="Obsah obrázku interiér, zeď, hodiny, dveře&#10;&#10;Obsah generovaný pomocí AI může být nesprávný.">
            <a:extLst>
              <a:ext uri="{FF2B5EF4-FFF2-40B4-BE49-F238E27FC236}">
                <a16:creationId xmlns:a16="http://schemas.microsoft.com/office/drawing/2014/main" id="{B96AF583-EF02-08A6-DB51-AF5E149067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92980E-AB83-73EA-C341-6E09F0C3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60" y="327025"/>
            <a:ext cx="3875483" cy="1946274"/>
          </a:xfrm>
        </p:spPr>
        <p:txBody>
          <a:bodyPr anchor="b">
            <a:normAutofit/>
          </a:bodyPr>
          <a:lstStyle/>
          <a:p>
            <a:r>
              <a:rPr lang="cs-CZ" sz="3100" noProof="0"/>
              <a:t>Bariéry při zavádění</a:t>
            </a:r>
          </a:p>
        </p:txBody>
      </p:sp>
      <p:pic>
        <p:nvPicPr>
          <p:cNvPr id="34" name="Obrázek 33" descr="Obsah obrázku interiér, zeď, oblečení, boty&#10;&#10;Obsah generovaný pomocí AI může být nesprávný.">
            <a:extLst>
              <a:ext uri="{FF2B5EF4-FFF2-40B4-BE49-F238E27FC236}">
                <a16:creationId xmlns:a16="http://schemas.microsoft.com/office/drawing/2014/main" id="{0063FD40-0F99-FB86-FF7C-D78EAF367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89" r="36728" b="1"/>
          <a:stretch>
            <a:fillRect/>
          </a:stretch>
        </p:blipFill>
        <p:spPr>
          <a:xfrm>
            <a:off x="4291152" y="1"/>
            <a:ext cx="4852848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1A8CBF-41CE-BDE0-E986-2AD02D97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6496" y="6356350"/>
            <a:ext cx="6143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z="100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4845BCE-DEE6-9B8C-25CD-059E2133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768188"/>
              </p:ext>
            </p:extLst>
          </p:nvPr>
        </p:nvGraphicFramePr>
        <p:xfrm>
          <a:off x="360760" y="2614613"/>
          <a:ext cx="3875483" cy="359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cs-CZ" sz="4700"/>
              <a:t>Průběh cvičení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 algn="l" rtl="0" eaLnBrk="1" latinLnBrk="0" hangingPunct="1">
              <a:spcBef>
                <a:spcPts val="456"/>
              </a:spcBef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Autentická simulace útoku ozbrojeného útočníka</a:t>
            </a:r>
          </a:p>
          <a:p>
            <a:pPr marL="0" indent="0" algn="l" rtl="0" eaLnBrk="1" latinLnBrk="0" hangingPunct="1">
              <a:spcBef>
                <a:spcPts val="456"/>
              </a:spcBef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Trénink evakuačních postupů a krizové komunikace</a:t>
            </a:r>
          </a:p>
          <a:p>
            <a:pPr marL="0" indent="0" algn="l" rtl="0" eaLnBrk="1" latinLnBrk="0" hangingPunct="1">
              <a:spcBef>
                <a:spcPts val="456"/>
              </a:spcBef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Spolupráce s intervenčními složkami</a:t>
            </a:r>
          </a:p>
          <a:p>
            <a:pPr marL="0" indent="0" algn="l" rtl="0" eaLnBrk="1" latinLnBrk="0" hangingPunct="1">
              <a:spcBef>
                <a:spcPts val="456"/>
              </a:spcBef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Možnost opakování a úpravy podle různých scénářů</a:t>
            </a:r>
            <a:endParaRPr lang="cs-CZ" sz="1900" noProof="0" dirty="0"/>
          </a:p>
        </p:txBody>
      </p:sp>
      <p:pic>
        <p:nvPicPr>
          <p:cNvPr id="6" name="Obrázek 5" descr="Obsah obrázku zeď, interiér, oblečení, osoba&#10;&#10;Obsah generovaný pomocí AI může být nesprávný.">
            <a:extLst>
              <a:ext uri="{FF2B5EF4-FFF2-40B4-BE49-F238E27FC236}">
                <a16:creationId xmlns:a16="http://schemas.microsoft.com/office/drawing/2014/main" id="{8FCB78A5-9EE2-B2B6-CA31-A9532B7FF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90" r="21790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D243A8-9C30-D6E6-483A-28A97F4D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cs-CZ" sz="4700"/>
              <a:t>Přínosy a reakce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 marL="0" indent="0" algn="l" rtl="0" eaLnBrk="1" latinLnBrk="0" hangingPunct="1">
              <a:spcBef>
                <a:spcPts val="456"/>
              </a:spcBef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Posílení důvěry veřejnosti v schopnost úřadu reagovat</a:t>
            </a:r>
          </a:p>
          <a:p>
            <a:pPr marL="0" indent="0" algn="l" rtl="0" eaLnBrk="1" latinLnBrk="0" hangingPunct="1">
              <a:spcBef>
                <a:spcPts val="456"/>
              </a:spcBef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Klady odezvy jak ze strany zaměstnanců, tak občanů</a:t>
            </a:r>
          </a:p>
          <a:p>
            <a:pPr marL="0" indent="0" algn="l" rtl="0" eaLnBrk="1" latinLnBrk="0" hangingPunct="1">
              <a:spcBef>
                <a:spcPts val="456"/>
              </a:spcBef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Získání praktických zkušeností, které lze využít i mimo rámec úřadu</a:t>
            </a:r>
          </a:p>
          <a:p>
            <a:pPr marL="0" indent="0" algn="l" rtl="0" eaLnBrk="1" latinLnBrk="0" hangingPunct="1">
              <a:spcBef>
                <a:spcPts val="456"/>
              </a:spcBef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Rozvoj bezpečnostní kultury a zvýšení odolnosti komunity</a:t>
            </a:r>
            <a:endParaRPr lang="cs-CZ" sz="1900" noProof="0" dirty="0"/>
          </a:p>
        </p:txBody>
      </p:sp>
      <p:pic>
        <p:nvPicPr>
          <p:cNvPr id="6" name="Obrázek 5" descr="Obsah obrázku zeď, interiér, nábytek, stůl&#10;&#10;Obsah generovaný pomocí AI může být nesprávný.">
            <a:extLst>
              <a:ext uri="{FF2B5EF4-FFF2-40B4-BE49-F238E27FC236}">
                <a16:creationId xmlns:a16="http://schemas.microsoft.com/office/drawing/2014/main" id="{6B598AF9-C2D1-4A86-A405-AF26622B2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5" r="-3" b="-3"/>
          <a:stretch>
            <a:fillRect/>
          </a:stretch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5754F4-26EA-AFF6-64F7-6861060A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cs-CZ" sz="4700"/>
              <a:t>Další rozvoj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/>
              <a:t>• </a:t>
            </a:r>
            <a:r>
              <a:rPr lang="cs-CZ" sz="1900" noProof="0" dirty="0"/>
              <a:t>Plán pravidelného opakování </a:t>
            </a:r>
          </a:p>
          <a:p>
            <a:pPr marL="0" indent="0">
              <a:buNone/>
            </a:pPr>
            <a:r>
              <a:rPr lang="cs-CZ" sz="1900" noProof="0" dirty="0"/>
              <a:t>• Rozšíření o nové scénáře (požár, únik látek, hrozba výbušniny)</a:t>
            </a:r>
          </a:p>
          <a:p>
            <a:pPr marL="0" indent="0">
              <a:buNone/>
            </a:pPr>
            <a:r>
              <a:rPr lang="cs-CZ" sz="1900" noProof="0" dirty="0"/>
              <a:t>• Budování dlouhodobého systému praktického výcviku</a:t>
            </a:r>
          </a:p>
          <a:p>
            <a:pPr marL="0" indent="0">
              <a:buNone/>
            </a:pPr>
            <a:r>
              <a:rPr lang="cs-CZ" sz="1900" noProof="0" dirty="0"/>
              <a:t>• Cíl: automatizované a jisté reakce i ve stresových situacích</a:t>
            </a:r>
          </a:p>
        </p:txBody>
      </p:sp>
      <p:pic>
        <p:nvPicPr>
          <p:cNvPr id="6" name="Obrázek 5" descr="Obsah obrázku venku, mrak, obloha, auto&#10;&#10;Obsah generovaný pomocí AI může být nesprávný.">
            <a:extLst>
              <a:ext uri="{FF2B5EF4-FFF2-40B4-BE49-F238E27FC236}">
                <a16:creationId xmlns:a16="http://schemas.microsoft.com/office/drawing/2014/main" id="{ED485940-5455-DD18-26F6-16801966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8" r="2474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64544A-0228-0A5F-966F-61D4CE1D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cs-CZ" sz="4700" dirty="0"/>
              <a:t>Kontakt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706624"/>
            <a:ext cx="5170932" cy="3483864"/>
          </a:xfrm>
        </p:spPr>
        <p:txBody>
          <a:bodyPr>
            <a:normAutofit/>
          </a:bodyPr>
          <a:lstStyle/>
          <a:p>
            <a:r>
              <a:rPr lang="cs-CZ" sz="1900" dirty="0"/>
              <a:t>Mgr. Luboš Šafránek</a:t>
            </a:r>
          </a:p>
          <a:p>
            <a:r>
              <a:rPr lang="cs-CZ" sz="1900" noProof="0" dirty="0"/>
              <a:t>Městský</a:t>
            </a:r>
            <a:r>
              <a:rPr lang="cs-CZ" sz="1900" dirty="0"/>
              <a:t> úřad Prachatice</a:t>
            </a:r>
          </a:p>
          <a:p>
            <a:r>
              <a:rPr lang="cs-CZ" sz="1900" dirty="0"/>
              <a:t>E-mail: lsafranek@mupt.cz</a:t>
            </a:r>
          </a:p>
        </p:txBody>
      </p:sp>
      <p:pic>
        <p:nvPicPr>
          <p:cNvPr id="6" name="Obrázek 5" descr="Obsah obrázku Pozemní vozidlo, vozidlo, venku, kolo&#10;&#10;Obsah generovaný pomocí AI může být nesprávný.">
            <a:extLst>
              <a:ext uri="{FF2B5EF4-FFF2-40B4-BE49-F238E27FC236}">
                <a16:creationId xmlns:a16="http://schemas.microsoft.com/office/drawing/2014/main" id="{CAA7A93C-A208-3DB8-E5A9-99B6D1EB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973" y="329183"/>
            <a:ext cx="2572476" cy="3429969"/>
          </a:xfrm>
          <a:prstGeom prst="rect">
            <a:avLst/>
          </a:prstGeom>
        </p:spPr>
      </p:pic>
      <p:pic>
        <p:nvPicPr>
          <p:cNvPr id="10" name="Obrázek 9" descr="Obsah obrázku venku, obloha, mrak, Pozemní vozidlo&#10;&#10;Obsah generovaný pomocí AI může být nesprávný.">
            <a:extLst>
              <a:ext uri="{FF2B5EF4-FFF2-40B4-BE49-F238E27FC236}">
                <a16:creationId xmlns:a16="http://schemas.microsoft.com/office/drawing/2014/main" id="{1EA81925-B87C-3526-F034-F7A1F7CD3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05" y="4079193"/>
            <a:ext cx="2901696" cy="21762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75A139-CA03-48DE-42F1-3119F937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245</Words>
  <Application>Microsoft Office PowerPoint</Application>
  <PresentationFormat>Předvádění na obrazovce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 Theme</vt:lpstr>
      <vt:lpstr>Aktivní útočník</vt:lpstr>
      <vt:lpstr>Impuls k realizaci</vt:lpstr>
      <vt:lpstr>Kroky přípravy – 6 měsíců</vt:lpstr>
      <vt:lpstr>Bariéry při zavádění</vt:lpstr>
      <vt:lpstr>Průběh cvičení</vt:lpstr>
      <vt:lpstr>Přínosy a reakce</vt:lpstr>
      <vt:lpstr>Další rozvoj</vt:lpstr>
      <vt:lpstr>Kontakt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Mgr. Jitka Bízková</dc:creator>
  <cp:keywords/>
  <dc:description>generated using python-pptx</dc:description>
  <cp:lastModifiedBy>Mgr. Jitka Bízková</cp:lastModifiedBy>
  <cp:revision>7</cp:revision>
  <dcterms:created xsi:type="dcterms:W3CDTF">2013-01-27T09:14:16Z</dcterms:created>
  <dcterms:modified xsi:type="dcterms:W3CDTF">2025-10-02T16:12:52Z</dcterms:modified>
  <cp:category/>
</cp:coreProperties>
</file>