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76" r:id="rId2"/>
    <p:sldMasterId id="2147483704" r:id="rId3"/>
  </p:sldMasterIdLst>
  <p:notesMasterIdLst>
    <p:notesMasterId r:id="rId23"/>
  </p:notesMasterIdLst>
  <p:sldIdLst>
    <p:sldId id="256" r:id="rId4"/>
    <p:sldId id="257" r:id="rId5"/>
    <p:sldId id="258" r:id="rId6"/>
    <p:sldId id="259" r:id="rId7"/>
    <p:sldId id="264" r:id="rId8"/>
    <p:sldId id="268" r:id="rId9"/>
    <p:sldId id="266" r:id="rId10"/>
    <p:sldId id="314" r:id="rId11"/>
    <p:sldId id="261" r:id="rId12"/>
    <p:sldId id="262" r:id="rId13"/>
    <p:sldId id="315" r:id="rId14"/>
    <p:sldId id="318" r:id="rId15"/>
    <p:sldId id="275" r:id="rId16"/>
    <p:sldId id="277" r:id="rId17"/>
    <p:sldId id="278" r:id="rId18"/>
    <p:sldId id="279" r:id="rId19"/>
    <p:sldId id="283" r:id="rId20"/>
    <p:sldId id="280" r:id="rId21"/>
    <p:sldId id="297" r:id="rId22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Calibri Light" panose="020F0302020204030204" pitchFamily="34" charset="0"/>
      <p:regular r:id="rId28"/>
      <p:italic r:id="rId29"/>
    </p:embeddedFont>
    <p:embeddedFont>
      <p:font typeface="DM Sans" panose="020B0604020202020204" charset="-18"/>
      <p:regular r:id="rId30"/>
      <p:bold r:id="rId31"/>
      <p:italic r:id="rId32"/>
      <p:boldItalic r:id="rId33"/>
    </p:embeddedFont>
    <p:embeddedFont>
      <p:font typeface="DM Sans ExtraBold" panose="020B0604020202020204" charset="-18"/>
      <p:bold r:id="rId34"/>
      <p:italic r:id="rId35"/>
      <p:boldItalic r:id="rId36"/>
    </p:embeddedFont>
    <p:embeddedFont>
      <p:font typeface="Sora" panose="020B0604020202020204" charset="0"/>
      <p:regular r:id="rId37"/>
      <p:bold r:id="rId3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4" roundtripDataSignature="AMtx7mjv+zws6+eWuNyYYbl+DIlGebqKu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008080"/>
    <a:srgbClr val="339966"/>
    <a:srgbClr val="0000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88"/>
    <p:restoredTop sz="94696"/>
  </p:normalViewPr>
  <p:slideViewPr>
    <p:cSldViewPr snapToGrid="0">
      <p:cViewPr varScale="1">
        <p:scale>
          <a:sx n="107" d="100"/>
          <a:sy n="107" d="100"/>
        </p:scale>
        <p:origin x="850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3.fntdata"/><Relationship Id="rId21" Type="http://schemas.openxmlformats.org/officeDocument/2006/relationships/slide" Target="slides/slide18.xml"/><Relationship Id="rId34" Type="http://schemas.openxmlformats.org/officeDocument/2006/relationships/font" Target="fonts/font11.fntdata"/><Relationship Id="rId76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6.fntdata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74" Type="http://customschemas.google.com/relationships/presentationmetadata" Target="meta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8.fntdata"/><Relationship Id="rId78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77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2a6a257883f_1_4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3" name="Google Shape;333;g2a6a257883f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59" name="Google Shape;65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Google Shape;674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75" name="Google Shape;67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g2a7d8beaef0_0_1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728" name="Google Shape;728;g2a7d8beaef0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93" name="Google Shape;69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5" name="Google Shape;915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2a6c66510c1_0_1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5" name="Google Shape;345;g2a6c66510c1_0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58" name="Google Shape;35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371" name="Google Shape;3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3" name="Google Shape;463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40" name="Google Shape;54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08" name="Google Shape;40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1" name="Google Shape;4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" name="Google Shape;15;p32"/>
          <p:cNvSpPr>
            <a:spLocks noGrp="1"/>
          </p:cNvSpPr>
          <p:nvPr>
            <p:ph type="pic" idx="2"/>
          </p:nvPr>
        </p:nvSpPr>
        <p:spPr>
          <a:xfrm>
            <a:off x="5279231" y="485775"/>
            <a:ext cx="2453879" cy="2536031"/>
          </a:xfrm>
          <a:prstGeom prst="roundRect">
            <a:avLst>
              <a:gd name="adj" fmla="val 5142"/>
            </a:avLst>
          </a:prstGeom>
          <a:noFill/>
          <a:ln>
            <a:noFill/>
          </a:ln>
        </p:spPr>
      </p:sp>
      <p:sp>
        <p:nvSpPr>
          <p:cNvPr id="16" name="Google Shape;16;p32"/>
          <p:cNvSpPr>
            <a:spLocks noGrp="1"/>
          </p:cNvSpPr>
          <p:nvPr>
            <p:ph type="pic" idx="3"/>
          </p:nvPr>
        </p:nvSpPr>
        <p:spPr>
          <a:xfrm>
            <a:off x="8007395" y="1511774"/>
            <a:ext cx="2453879" cy="2536031"/>
          </a:xfrm>
          <a:prstGeom prst="roundRect">
            <a:avLst>
              <a:gd name="adj" fmla="val 5142"/>
            </a:avLst>
          </a:prstGeom>
          <a:noFill/>
          <a:ln>
            <a:noFill/>
          </a:ln>
        </p:spPr>
      </p:sp>
      <p:sp>
        <p:nvSpPr>
          <p:cNvPr id="17" name="Google Shape;17;p32"/>
          <p:cNvSpPr>
            <a:spLocks noGrp="1"/>
          </p:cNvSpPr>
          <p:nvPr>
            <p:ph type="pic" idx="4"/>
          </p:nvPr>
        </p:nvSpPr>
        <p:spPr>
          <a:xfrm>
            <a:off x="4760810" y="3547743"/>
            <a:ext cx="2453878" cy="2536031"/>
          </a:xfrm>
          <a:prstGeom prst="roundRect">
            <a:avLst>
              <a:gd name="adj" fmla="val 5142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Custom Layout">
  <p:cSld name="7_Custom Layou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4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4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" name="Google Shape;67;p40"/>
          <p:cNvSpPr>
            <a:spLocks noGrp="1"/>
          </p:cNvSpPr>
          <p:nvPr>
            <p:ph type="pic" idx="2"/>
          </p:nvPr>
        </p:nvSpPr>
        <p:spPr>
          <a:xfrm>
            <a:off x="4572000" y="1317232"/>
            <a:ext cx="3781664" cy="1332450"/>
          </a:xfrm>
          <a:prstGeom prst="roundRect">
            <a:avLst>
              <a:gd name="adj" fmla="val 7080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Custom Layout">
  <p:cSld name="8_Custom Layou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Custom Layout">
  <p:cSld name="10_Custom Layou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" name="Google Shape;76;p43"/>
          <p:cNvSpPr>
            <a:spLocks noGrp="1"/>
          </p:cNvSpPr>
          <p:nvPr>
            <p:ph type="pic" idx="2"/>
          </p:nvPr>
        </p:nvSpPr>
        <p:spPr>
          <a:xfrm>
            <a:off x="1955338" y="641523"/>
            <a:ext cx="1997241" cy="1235494"/>
          </a:xfrm>
          <a:prstGeom prst="roundRect">
            <a:avLst>
              <a:gd name="adj" fmla="val 10894"/>
            </a:avLst>
          </a:prstGeom>
          <a:noFill/>
          <a:ln>
            <a:noFill/>
          </a:ln>
        </p:spPr>
      </p:sp>
      <p:sp>
        <p:nvSpPr>
          <p:cNvPr id="77" name="Google Shape;77;p43"/>
          <p:cNvSpPr>
            <a:spLocks noGrp="1"/>
          </p:cNvSpPr>
          <p:nvPr>
            <p:ph type="pic" idx="3"/>
          </p:nvPr>
        </p:nvSpPr>
        <p:spPr>
          <a:xfrm>
            <a:off x="5190434" y="2182910"/>
            <a:ext cx="1997241" cy="1235495"/>
          </a:xfrm>
          <a:prstGeom prst="roundRect">
            <a:avLst>
              <a:gd name="adj" fmla="val 10894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Custom Layout">
  <p:cSld name="11_Custom Layou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4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Custom Layout">
  <p:cSld name="12_Custom Layou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4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6" name="Google Shape;86;p45"/>
          <p:cNvSpPr>
            <a:spLocks noGrp="1"/>
          </p:cNvSpPr>
          <p:nvPr>
            <p:ph type="pic" idx="2"/>
          </p:nvPr>
        </p:nvSpPr>
        <p:spPr>
          <a:xfrm>
            <a:off x="3575515" y="552303"/>
            <a:ext cx="1989583" cy="1918263"/>
          </a:xfrm>
          <a:prstGeom prst="roundRect">
            <a:avLst>
              <a:gd name="adj" fmla="val 5950"/>
            </a:avLst>
          </a:prstGeom>
          <a:noFill/>
          <a:ln>
            <a:noFill/>
          </a:ln>
        </p:spPr>
      </p:sp>
      <p:sp>
        <p:nvSpPr>
          <p:cNvPr id="87" name="Google Shape;87;p45"/>
          <p:cNvSpPr>
            <a:spLocks noGrp="1"/>
          </p:cNvSpPr>
          <p:nvPr>
            <p:ph type="pic" idx="3"/>
          </p:nvPr>
        </p:nvSpPr>
        <p:spPr>
          <a:xfrm>
            <a:off x="3575515" y="2699645"/>
            <a:ext cx="1989583" cy="1918263"/>
          </a:xfrm>
          <a:prstGeom prst="roundRect">
            <a:avLst>
              <a:gd name="adj" fmla="val 5950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Custom Layout">
  <p:cSld name="13_Custom Layout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4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2" name="Google Shape;92;p46"/>
          <p:cNvSpPr>
            <a:spLocks noGrp="1"/>
          </p:cNvSpPr>
          <p:nvPr>
            <p:ph type="pic" idx="2"/>
          </p:nvPr>
        </p:nvSpPr>
        <p:spPr>
          <a:xfrm>
            <a:off x="2329527" y="2047573"/>
            <a:ext cx="2718410" cy="1550067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93" name="Google Shape;93;p46"/>
          <p:cNvSpPr>
            <a:spLocks noGrp="1"/>
          </p:cNvSpPr>
          <p:nvPr>
            <p:ph type="pic" idx="3"/>
          </p:nvPr>
        </p:nvSpPr>
        <p:spPr>
          <a:xfrm>
            <a:off x="5171606" y="2047573"/>
            <a:ext cx="2718410" cy="1550067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94" name="Google Shape;94;p46"/>
          <p:cNvSpPr>
            <a:spLocks noGrp="1"/>
          </p:cNvSpPr>
          <p:nvPr>
            <p:ph type="pic" idx="4"/>
          </p:nvPr>
        </p:nvSpPr>
        <p:spPr>
          <a:xfrm>
            <a:off x="8013684" y="2047573"/>
            <a:ext cx="2718410" cy="1550067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Custom Layout">
  <p:cSld name="14_Custom Layout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4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4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9" name="Google Shape;99;p47"/>
          <p:cNvSpPr>
            <a:spLocks noGrp="1"/>
          </p:cNvSpPr>
          <p:nvPr>
            <p:ph type="pic" idx="2"/>
          </p:nvPr>
        </p:nvSpPr>
        <p:spPr>
          <a:xfrm>
            <a:off x="821069" y="789202"/>
            <a:ext cx="1711115" cy="1107997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100" name="Google Shape;100;p47"/>
          <p:cNvSpPr>
            <a:spLocks noGrp="1"/>
          </p:cNvSpPr>
          <p:nvPr>
            <p:ph type="pic" idx="3"/>
          </p:nvPr>
        </p:nvSpPr>
        <p:spPr>
          <a:xfrm>
            <a:off x="2831098" y="789202"/>
            <a:ext cx="1711115" cy="1107997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101" name="Google Shape;101;p47"/>
          <p:cNvSpPr>
            <a:spLocks noGrp="1"/>
          </p:cNvSpPr>
          <p:nvPr>
            <p:ph type="pic" idx="4"/>
          </p:nvPr>
        </p:nvSpPr>
        <p:spPr>
          <a:xfrm>
            <a:off x="821069" y="2991675"/>
            <a:ext cx="2726627" cy="1107997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102" name="Google Shape;102;p47"/>
          <p:cNvSpPr>
            <a:spLocks noGrp="1"/>
          </p:cNvSpPr>
          <p:nvPr>
            <p:ph type="pic" idx="5"/>
          </p:nvPr>
        </p:nvSpPr>
        <p:spPr>
          <a:xfrm>
            <a:off x="3885190" y="2991675"/>
            <a:ext cx="1711115" cy="1107997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Custom Layout">
  <p:cSld name="15_Custom Layou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7" name="Google Shape;107;p48"/>
          <p:cNvSpPr>
            <a:spLocks noGrp="1"/>
          </p:cNvSpPr>
          <p:nvPr>
            <p:ph type="pic" idx="2"/>
          </p:nvPr>
        </p:nvSpPr>
        <p:spPr>
          <a:xfrm>
            <a:off x="842655" y="539214"/>
            <a:ext cx="1719329" cy="1578509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108" name="Google Shape;108;p48"/>
          <p:cNvSpPr>
            <a:spLocks noGrp="1"/>
          </p:cNvSpPr>
          <p:nvPr>
            <p:ph type="pic" idx="3"/>
          </p:nvPr>
        </p:nvSpPr>
        <p:spPr>
          <a:xfrm>
            <a:off x="2755772" y="539214"/>
            <a:ext cx="1719328" cy="1421938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109" name="Google Shape;109;p48"/>
          <p:cNvSpPr>
            <a:spLocks noGrp="1"/>
          </p:cNvSpPr>
          <p:nvPr>
            <p:ph type="pic" idx="4"/>
          </p:nvPr>
        </p:nvSpPr>
        <p:spPr>
          <a:xfrm>
            <a:off x="4668888" y="539215"/>
            <a:ext cx="1719328" cy="1107144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110" name="Google Shape;110;p48"/>
          <p:cNvSpPr>
            <a:spLocks noGrp="1"/>
          </p:cNvSpPr>
          <p:nvPr>
            <p:ph type="pic" idx="5"/>
          </p:nvPr>
        </p:nvSpPr>
        <p:spPr>
          <a:xfrm>
            <a:off x="6582005" y="539215"/>
            <a:ext cx="1719329" cy="1107144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111" name="Google Shape;111;p48"/>
          <p:cNvSpPr>
            <a:spLocks noGrp="1"/>
          </p:cNvSpPr>
          <p:nvPr>
            <p:ph type="pic" idx="6"/>
          </p:nvPr>
        </p:nvSpPr>
        <p:spPr>
          <a:xfrm>
            <a:off x="842655" y="2876855"/>
            <a:ext cx="1719329" cy="1107146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112" name="Google Shape;112;p48"/>
          <p:cNvSpPr>
            <a:spLocks noGrp="1"/>
          </p:cNvSpPr>
          <p:nvPr>
            <p:ph type="pic" idx="7"/>
          </p:nvPr>
        </p:nvSpPr>
        <p:spPr>
          <a:xfrm>
            <a:off x="842655" y="4829954"/>
            <a:ext cx="1719329" cy="1107146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113" name="Google Shape;113;p48"/>
          <p:cNvSpPr>
            <a:spLocks noGrp="1"/>
          </p:cNvSpPr>
          <p:nvPr>
            <p:ph type="pic" idx="8"/>
          </p:nvPr>
        </p:nvSpPr>
        <p:spPr>
          <a:xfrm>
            <a:off x="2755772" y="2732349"/>
            <a:ext cx="1719328" cy="3204750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114" name="Google Shape;114;p48"/>
          <p:cNvSpPr>
            <a:spLocks noGrp="1"/>
          </p:cNvSpPr>
          <p:nvPr>
            <p:ph type="pic" idx="9"/>
          </p:nvPr>
        </p:nvSpPr>
        <p:spPr>
          <a:xfrm>
            <a:off x="4668888" y="2405489"/>
            <a:ext cx="1719328" cy="1578511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115" name="Google Shape;115;p48"/>
          <p:cNvSpPr>
            <a:spLocks noGrp="1"/>
          </p:cNvSpPr>
          <p:nvPr>
            <p:ph type="pic" idx="13"/>
          </p:nvPr>
        </p:nvSpPr>
        <p:spPr>
          <a:xfrm>
            <a:off x="4668888" y="4829954"/>
            <a:ext cx="1719328" cy="1107144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116" name="Google Shape;116;p48"/>
          <p:cNvSpPr>
            <a:spLocks noGrp="1"/>
          </p:cNvSpPr>
          <p:nvPr>
            <p:ph type="pic" idx="14"/>
          </p:nvPr>
        </p:nvSpPr>
        <p:spPr>
          <a:xfrm>
            <a:off x="6582005" y="2422479"/>
            <a:ext cx="1719329" cy="1107144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117" name="Google Shape;117;p48"/>
          <p:cNvSpPr>
            <a:spLocks noGrp="1"/>
          </p:cNvSpPr>
          <p:nvPr>
            <p:ph type="pic" idx="15"/>
          </p:nvPr>
        </p:nvSpPr>
        <p:spPr>
          <a:xfrm>
            <a:off x="6582005" y="4305745"/>
            <a:ext cx="1719329" cy="1631354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Custom Layout">
  <p:cSld name="16_Custom Layou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49"/>
          <p:cNvSpPr>
            <a:spLocks noGrp="1"/>
          </p:cNvSpPr>
          <p:nvPr>
            <p:ph type="pic" idx="2"/>
          </p:nvPr>
        </p:nvSpPr>
        <p:spPr>
          <a:xfrm>
            <a:off x="4688533" y="453494"/>
            <a:ext cx="4046625" cy="3818767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4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4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4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Custom Layout">
  <p:cSld name="17_Custom Layou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5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5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5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7" name="Google Shape;127;p50"/>
          <p:cNvSpPr>
            <a:spLocks noGrp="1"/>
          </p:cNvSpPr>
          <p:nvPr>
            <p:ph type="pic" idx="2"/>
          </p:nvPr>
        </p:nvSpPr>
        <p:spPr>
          <a:xfrm>
            <a:off x="790336" y="1627857"/>
            <a:ext cx="3684767" cy="1691414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  <p:sp>
        <p:nvSpPr>
          <p:cNvPr id="128" name="Google Shape;128;p50"/>
          <p:cNvSpPr>
            <a:spLocks noGrp="1"/>
          </p:cNvSpPr>
          <p:nvPr>
            <p:ph type="pic" idx="3"/>
          </p:nvPr>
        </p:nvSpPr>
        <p:spPr>
          <a:xfrm>
            <a:off x="4668894" y="1627857"/>
            <a:ext cx="3684767" cy="1691414"/>
          </a:xfrm>
          <a:prstGeom prst="roundRect">
            <a:avLst>
              <a:gd name="adj" fmla="val 6754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ustom Layout">
  <p:cSld name="5_Custom Layou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" name="Google Shape;22;p38"/>
          <p:cNvSpPr>
            <a:spLocks noGrp="1"/>
          </p:cNvSpPr>
          <p:nvPr>
            <p:ph type="pic" idx="2"/>
          </p:nvPr>
        </p:nvSpPr>
        <p:spPr>
          <a:xfrm>
            <a:off x="3998563" y="1711579"/>
            <a:ext cx="1981514" cy="2436500"/>
          </a:xfrm>
          <a:prstGeom prst="roundRect">
            <a:avLst>
              <a:gd name="adj" fmla="val 7080"/>
            </a:avLst>
          </a:prstGeom>
          <a:noFill/>
          <a:ln>
            <a:noFill/>
          </a:ln>
        </p:spPr>
      </p:sp>
      <p:sp>
        <p:nvSpPr>
          <p:cNvPr id="23" name="Google Shape;23;p38"/>
          <p:cNvSpPr>
            <a:spLocks noGrp="1"/>
          </p:cNvSpPr>
          <p:nvPr>
            <p:ph type="pic" idx="3"/>
          </p:nvPr>
        </p:nvSpPr>
        <p:spPr>
          <a:xfrm>
            <a:off x="6235546" y="2223023"/>
            <a:ext cx="1981513" cy="2436500"/>
          </a:xfrm>
          <a:prstGeom prst="roundRect">
            <a:avLst>
              <a:gd name="adj" fmla="val 7080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Custom Layout">
  <p:cSld name="18_Custom Layou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1"/>
          <p:cNvSpPr>
            <a:spLocks noGrp="1"/>
          </p:cNvSpPr>
          <p:nvPr>
            <p:ph type="pic" idx="2"/>
          </p:nvPr>
        </p:nvSpPr>
        <p:spPr>
          <a:xfrm>
            <a:off x="961437" y="733115"/>
            <a:ext cx="3313288" cy="3676952"/>
          </a:xfrm>
          <a:prstGeom prst="rect">
            <a:avLst/>
          </a:prstGeom>
          <a:noFill/>
          <a:ln>
            <a:noFill/>
          </a:ln>
        </p:spPr>
      </p:sp>
      <p:sp>
        <p:nvSpPr>
          <p:cNvPr id="131" name="Google Shape;131;p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5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5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Custom Layout">
  <p:cSld name="20_Custom Layou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53"/>
          <p:cNvSpPr>
            <a:spLocks noGrp="1"/>
          </p:cNvSpPr>
          <p:nvPr>
            <p:ph type="pic" idx="2"/>
          </p:nvPr>
        </p:nvSpPr>
        <p:spPr>
          <a:xfrm>
            <a:off x="6254077" y="710458"/>
            <a:ext cx="2889923" cy="3727008"/>
          </a:xfrm>
          <a:prstGeom prst="rect">
            <a:avLst/>
          </a:prstGeom>
          <a:noFill/>
          <a:ln>
            <a:noFill/>
          </a:ln>
        </p:spPr>
      </p:sp>
      <p:sp>
        <p:nvSpPr>
          <p:cNvPr id="136" name="Google Shape;136;p5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5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_Custom Layout">
  <p:cSld name="21_Custom Layout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5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5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Custom Layout">
  <p:cSld name="23_Custom Layou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5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5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7" name="Google Shape;147;p56"/>
          <p:cNvSpPr>
            <a:spLocks noGrp="1"/>
          </p:cNvSpPr>
          <p:nvPr>
            <p:ph type="pic" idx="2"/>
          </p:nvPr>
        </p:nvSpPr>
        <p:spPr>
          <a:xfrm>
            <a:off x="4843712" y="757184"/>
            <a:ext cx="4530316" cy="3240587"/>
          </a:xfrm>
          <a:prstGeom prst="roundRect">
            <a:avLst>
              <a:gd name="adj" fmla="val 2906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Custom Layout">
  <p:cSld name="24_Custom Layout"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5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5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2" name="Google Shape;152;p57"/>
          <p:cNvSpPr>
            <a:spLocks noGrp="1"/>
          </p:cNvSpPr>
          <p:nvPr>
            <p:ph type="pic" idx="2"/>
          </p:nvPr>
        </p:nvSpPr>
        <p:spPr>
          <a:xfrm>
            <a:off x="837936" y="-265114"/>
            <a:ext cx="2389466" cy="1620293"/>
          </a:xfrm>
          <a:prstGeom prst="roundRect">
            <a:avLst>
              <a:gd name="adj" fmla="val 6239"/>
            </a:avLst>
          </a:prstGeom>
          <a:noFill/>
          <a:ln>
            <a:noFill/>
          </a:ln>
        </p:spPr>
      </p:sp>
      <p:sp>
        <p:nvSpPr>
          <p:cNvPr id="153" name="Google Shape;153;p57"/>
          <p:cNvSpPr>
            <a:spLocks noGrp="1"/>
          </p:cNvSpPr>
          <p:nvPr>
            <p:ph type="pic" idx="3"/>
          </p:nvPr>
        </p:nvSpPr>
        <p:spPr>
          <a:xfrm>
            <a:off x="662276" y="1642488"/>
            <a:ext cx="2740788" cy="1858524"/>
          </a:xfrm>
          <a:prstGeom prst="roundRect">
            <a:avLst>
              <a:gd name="adj" fmla="val 7324"/>
            </a:avLst>
          </a:prstGeom>
          <a:noFill/>
          <a:ln>
            <a:noFill/>
          </a:ln>
        </p:spPr>
      </p:sp>
      <p:sp>
        <p:nvSpPr>
          <p:cNvPr id="154" name="Google Shape;154;p57"/>
          <p:cNvSpPr>
            <a:spLocks noGrp="1"/>
          </p:cNvSpPr>
          <p:nvPr>
            <p:ph type="pic" idx="4"/>
          </p:nvPr>
        </p:nvSpPr>
        <p:spPr>
          <a:xfrm>
            <a:off x="837936" y="3794636"/>
            <a:ext cx="2389466" cy="1620293"/>
          </a:xfrm>
          <a:prstGeom prst="roundRect">
            <a:avLst>
              <a:gd name="adj" fmla="val 6239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Custom Layout">
  <p:cSld name="26_Custom Layout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5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5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5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Custom Layout">
  <p:cSld name="27_Custom Layout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0"/>
          <p:cNvSpPr>
            <a:spLocks noGrp="1"/>
          </p:cNvSpPr>
          <p:nvPr>
            <p:ph type="pic" idx="2"/>
          </p:nvPr>
        </p:nvSpPr>
        <p:spPr>
          <a:xfrm>
            <a:off x="4430697" y="1365158"/>
            <a:ext cx="4168635" cy="4224184"/>
          </a:xfrm>
          <a:prstGeom prst="rect">
            <a:avLst/>
          </a:prstGeom>
          <a:noFill/>
          <a:ln>
            <a:noFill/>
          </a:ln>
        </p:spPr>
      </p:sp>
      <p:sp>
        <p:nvSpPr>
          <p:cNvPr id="161" name="Google Shape;161;p6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6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6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Custom Layout">
  <p:cSld name="28_Custom Layout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6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6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E68190-286B-45E8-9E67-4227B84E49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FB3D113-0EC3-43FC-9947-775C8C83C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D5CDDE-399B-447A-8481-DE6C3E3A7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D0D7D-E419-49D4-84FC-DDEAE445C3E4}" type="datetimeFigureOut">
              <a:rPr lang="cs-CZ" smtClean="0"/>
              <a:t>01.11.2024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C0F3EF-5813-4FAA-B6CC-737442968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8F59C6-75A4-49AD-8F54-671094ECC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3B02-F671-428B-B445-366585664FB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66824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3609070-EF29-41F0-A58F-8ACACC066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713FD-C23A-40E6-9C62-AD10B62F00B1}" type="datetimeFigureOut">
              <a:rPr lang="cs-CZ" smtClean="0"/>
              <a:t>01.11.2024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213181A-0BDA-4572-A9D1-0704F0EEC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832711-320E-4724-80A0-974282975C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A9721-1757-43B7-B5A1-BDF7E2F21B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0321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Custom Layout">
  <p:cSld name="9_Custom Layout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" name="Google Shape;28;p42"/>
          <p:cNvSpPr>
            <a:spLocks noGrp="1"/>
          </p:cNvSpPr>
          <p:nvPr>
            <p:ph type="pic" idx="2"/>
          </p:nvPr>
        </p:nvSpPr>
        <p:spPr>
          <a:xfrm>
            <a:off x="1955338" y="1709290"/>
            <a:ext cx="1997241" cy="1235495"/>
          </a:xfrm>
          <a:prstGeom prst="roundRect">
            <a:avLst>
              <a:gd name="adj" fmla="val 10894"/>
            </a:avLst>
          </a:prstGeom>
          <a:noFill/>
          <a:ln>
            <a:noFill/>
          </a:ln>
        </p:spPr>
      </p:sp>
      <p:sp>
        <p:nvSpPr>
          <p:cNvPr id="29" name="Google Shape;29;p42"/>
          <p:cNvSpPr>
            <a:spLocks noGrp="1"/>
          </p:cNvSpPr>
          <p:nvPr>
            <p:ph type="pic" idx="3"/>
          </p:nvPr>
        </p:nvSpPr>
        <p:spPr>
          <a:xfrm>
            <a:off x="5190434" y="3250677"/>
            <a:ext cx="1997241" cy="1235494"/>
          </a:xfrm>
          <a:prstGeom prst="roundRect">
            <a:avLst>
              <a:gd name="adj" fmla="val 10894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obsah" type="obj">
  <p:cSld name="OBJECT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77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77" name="Google Shape;177;p7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7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7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ustom Layout">
  <p:cSld name="5_Custom Layout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8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78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78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4" name="Google Shape;184;p78"/>
          <p:cNvSpPr>
            <a:spLocks noGrp="1"/>
          </p:cNvSpPr>
          <p:nvPr>
            <p:ph type="pic" idx="2"/>
          </p:nvPr>
        </p:nvSpPr>
        <p:spPr>
          <a:xfrm>
            <a:off x="3998563" y="1711579"/>
            <a:ext cx="1981514" cy="2436500"/>
          </a:xfrm>
          <a:prstGeom prst="roundRect">
            <a:avLst>
              <a:gd name="adj" fmla="val 7080"/>
            </a:avLst>
          </a:prstGeom>
          <a:noFill/>
          <a:ln>
            <a:noFill/>
          </a:ln>
        </p:spPr>
      </p:sp>
      <p:sp>
        <p:nvSpPr>
          <p:cNvPr id="185" name="Google Shape;185;p78"/>
          <p:cNvSpPr>
            <a:spLocks noGrp="1"/>
          </p:cNvSpPr>
          <p:nvPr>
            <p:ph type="pic" idx="3"/>
          </p:nvPr>
        </p:nvSpPr>
        <p:spPr>
          <a:xfrm>
            <a:off x="6235547" y="2223024"/>
            <a:ext cx="1981513" cy="2436500"/>
          </a:xfrm>
          <a:prstGeom prst="roundRect">
            <a:avLst>
              <a:gd name="adj" fmla="val 7080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Úvodní snímek" type="title">
  <p:cSld name="TITL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82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5" name="Google Shape;195;p82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6" name="Google Shape;196;p8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8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8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Záhlaví oddílu" type="secHead">
  <p:cSld name="SECTION_HEADER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83"/>
          <p:cNvSpPr txBox="1"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83"/>
          <p:cNvSpPr txBox="1"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2" name="Google Shape;202;p8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8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8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va obsahy" type="twoObj">
  <p:cSld name="TWO_OBJECTS"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8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7" name="Google Shape;207;p84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8" name="Google Shape;208;p84"/>
          <p:cNvSpPr txBox="1">
            <a:spLocks noGrp="1"/>
          </p:cNvSpPr>
          <p:nvPr>
            <p:ph type="body" idx="2"/>
          </p:nvPr>
        </p:nvSpPr>
        <p:spPr>
          <a:xfrm>
            <a:off x="4629150" y="1369218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9" name="Google Shape;209;p8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8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8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orovnání" type="twoTxTwoObj">
  <p:cSld name="TWO_OBJECTS_WITH_TEXT"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8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85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15" name="Google Shape;215;p85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6" name="Google Shape;216;p85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17" name="Google Shape;217;p85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8" name="Google Shape;218;p8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8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8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Jenom nadpis" type="titleOnly">
  <p:cSld name="TITLE_ONLY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8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4" name="Google Shape;224;p8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8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ázdný" type="blank">
  <p:cSld name="BLANK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8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8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8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sah s titulkem" type="objTx">
  <p:cSld name="OBJECT_WITH_CAPTION_TEXT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8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88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33" name="Google Shape;233;p88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234" name="Google Shape;234;p8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8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8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brázek s titulkem" type="picTx">
  <p:cSld name="PICTURE_WITH_CAPTION_TEXT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8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89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240" name="Google Shape;240;p89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241" name="Google Shape;241;p8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8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8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3"/>
          <p:cNvSpPr>
            <a:spLocks noGrp="1"/>
          </p:cNvSpPr>
          <p:nvPr>
            <p:ph type="pic" idx="2"/>
          </p:nvPr>
        </p:nvSpPr>
        <p:spPr>
          <a:xfrm>
            <a:off x="4507636" y="2153840"/>
            <a:ext cx="4636364" cy="2989659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dpis a svislý text" type="vertTx">
  <p:cSld name="VERTICAL_TEXT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9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9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7" name="Google Shape;247;p9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9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9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vislý nadpis a text" type="vertTitleAndTx">
  <p:cSld name="VERTICAL_TITLE_AND_VERTICAL_TEXT"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91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91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3" name="Google Shape;253;p9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9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9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E68190-286B-45E8-9E67-4227B84E49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FB3D113-0EC3-43FC-9947-775C8C83CB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1D5CDDE-399B-447A-8481-DE6C3E3A7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D0D7D-E419-49D4-84FC-DDEAE445C3E4}" type="datetimeFigureOut">
              <a:rPr lang="cs-CZ" smtClean="0"/>
              <a:t>01.11.2024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BC0F3EF-5813-4FAA-B6CC-737442968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A8F59C6-75A4-49AD-8F54-671094ECC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3B02-F671-428B-B445-366585664FB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875810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807EA7-BCC7-4C2D-B14A-7957643AC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BB57F5-4882-41B0-BCC9-C559F4FC02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42F0E0-4557-4E59-AAA3-5B72EB21A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D0D7D-E419-49D4-84FC-DDEAE445C3E4}" type="datetimeFigureOut">
              <a:rPr lang="cs-CZ" smtClean="0"/>
              <a:t>01.11.2024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52B680-5597-4EDE-B169-74D2BA1D03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649424A-2A8F-4E75-B58D-BBE53C64F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3B02-F671-428B-B445-366585664FB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834580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5DEB94F-059A-43A0-8A71-925216E31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DA949F-B13B-4F0A-8453-9BB9249B0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19C9AC-1379-4F11-9C0C-68787F0F0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D0D7D-E419-49D4-84FC-DDEAE445C3E4}" type="datetimeFigureOut">
              <a:rPr lang="cs-CZ" smtClean="0"/>
              <a:t>01.11.2024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C5DCED-3B5B-4A37-A052-B3EC9CA27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5C12AE-7C72-4706-B691-D54C75BDE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3B02-F671-428B-B445-366585664FB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719031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3BB70F-88AF-4B30-BEB5-C4ADE2E5F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DDF2D6-416E-4510-ADB5-9A9CCCF8FE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FFB8AB6-BE7E-4E12-9A60-DD88CECB8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3DAA55B-01E2-4477-BABB-5E4BF9239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D0D7D-E419-49D4-84FC-DDEAE445C3E4}" type="datetimeFigureOut">
              <a:rPr lang="cs-CZ" smtClean="0"/>
              <a:t>01.11.2024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B947B98-1C32-47BC-96E1-B8BA1BB33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7241C01-810D-4A28-9006-4D51B6177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3B02-F671-428B-B445-366585664FB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041027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43B35E-1859-42C9-B7D4-9AE03B31C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F29E627-CFCD-472A-8E79-27FC2A7570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1489BB2-9C3B-440C-975E-B4BBED7CB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DCBD9B6-C67C-4D6D-808A-70FA3D21B8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BF685C2-5C13-45A1-8EB6-D0CD8AD8A7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EB285CA-DEF6-4D15-B0FA-8E690DAF4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D0D7D-E419-49D4-84FC-DDEAE445C3E4}" type="datetimeFigureOut">
              <a:rPr lang="cs-CZ" smtClean="0"/>
              <a:t>01.11.2024</a:t>
            </a:fld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121B1115-95E6-472E-8B74-7B8D1A970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B1754A2F-1C90-43B7-B41B-2D0ED7831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3B02-F671-428B-B445-366585664FB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256056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EA23A0-56A5-4483-B364-CAB5BE4C35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F7E34CC1-4C60-4B5A-8E85-27FA1CF98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D0D7D-E419-49D4-84FC-DDEAE445C3E4}" type="datetimeFigureOut">
              <a:rPr lang="cs-CZ" smtClean="0"/>
              <a:t>01.11.2024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FBA6081-EBA6-4E29-B43D-A783BC7C1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C9A0366-7889-4B9B-ABFF-39610CB20D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3B02-F671-428B-B445-366585664FB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0832750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6EA527C8-9EB8-4183-B076-AFADC10E1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D0D7D-E419-49D4-84FC-DDEAE445C3E4}" type="datetimeFigureOut">
              <a:rPr lang="cs-CZ" smtClean="0"/>
              <a:t>01.11.2024</a:t>
            </a:fld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EC95ECB-E22E-4D4B-88C8-02458458E1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BF0094-93D1-4FE2-8AA3-77155002B7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3B02-F671-428B-B445-366585664FB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860064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FC39ED-25C0-4014-BB83-B3EE731B5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7BFAEAC-4CE7-42AD-BE94-4F1CD1721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602527C-F2C0-45B1-B053-30C220EAB8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8F9628B-85CC-4472-9CCF-167CD1734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D0D7D-E419-49D4-84FC-DDEAE445C3E4}" type="datetimeFigureOut">
              <a:rPr lang="cs-CZ" smtClean="0"/>
              <a:t>01.11.2024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C6C9133-FF74-4379-A896-C629200BB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61F16F1-1C6F-47E8-A90F-11B7C37E0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3B02-F671-428B-B445-366585664FB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01378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Custom Layout">
  <p:cSld name="1_Custom Layou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4"/>
          <p:cNvSpPr>
            <a:spLocks noGrp="1"/>
          </p:cNvSpPr>
          <p:nvPr>
            <p:ph type="pic" idx="2"/>
          </p:nvPr>
        </p:nvSpPr>
        <p:spPr>
          <a:xfrm>
            <a:off x="1139181" y="2924997"/>
            <a:ext cx="8004819" cy="2218503"/>
          </a:xfrm>
          <a:prstGeom prst="rect">
            <a:avLst/>
          </a:prstGeom>
          <a:noFill/>
          <a:ln>
            <a:noFill/>
          </a:ln>
        </p:spPr>
      </p:sp>
      <p:sp>
        <p:nvSpPr>
          <p:cNvPr id="37" name="Google Shape;37;p3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B99588-3824-44C6-B843-F48AB7787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4711169-459D-4582-96FC-98E098067E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13CDD90-7083-41F0-BDC0-7E9BD6D3FE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731006F-5A23-4424-842E-3A8A58B9E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D0D7D-E419-49D4-84FC-DDEAE445C3E4}" type="datetimeFigureOut">
              <a:rPr lang="cs-CZ" smtClean="0"/>
              <a:t>01.11.2024</a:t>
            </a:fld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485FCBD-14C8-4D17-B5FF-181877863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09E39A0-03F1-485C-8E49-4232A2EF5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3B02-F671-428B-B445-366585664FB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807113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715D2A-18CE-4AD7-9D54-16B44D612C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31B33FC-3165-46D9-AE0C-1019AFD444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A2BB46A-B37F-4A88-AE0C-CC77CF985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D0D7D-E419-49D4-84FC-DDEAE445C3E4}" type="datetimeFigureOut">
              <a:rPr lang="cs-CZ" smtClean="0"/>
              <a:t>01.11.2024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AD3D89-1705-4B39-AE69-A6A0AA9657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689E6EA-8A7E-4226-B6FF-1B5DA3DA8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3B02-F671-428B-B445-366585664FB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275191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FDF3C5A9-A4F1-433E-B19B-ECB4EFD968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C1FB882-F7BA-4CB7-8B6F-8DE0F31B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EE885C1-E312-475B-95B0-ED93C570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D0D7D-E419-49D4-84FC-DDEAE445C3E4}" type="datetimeFigureOut">
              <a:rPr lang="cs-CZ" smtClean="0"/>
              <a:t>01.11.2024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4DF8205-6EA9-45F7-A967-E236CE423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197D5AE-D399-4986-A755-FA39E478B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993B02-F671-428B-B445-366585664FB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462374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2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2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32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15" name="Google Shape;15;p32"/>
          <p:cNvSpPr>
            <a:spLocks noGrp="1"/>
          </p:cNvSpPr>
          <p:nvPr>
            <p:ph type="pic" idx="2"/>
          </p:nvPr>
        </p:nvSpPr>
        <p:spPr>
          <a:xfrm>
            <a:off x="5279232" y="485776"/>
            <a:ext cx="2453879" cy="2536031"/>
          </a:xfrm>
          <a:prstGeom prst="roundRect">
            <a:avLst>
              <a:gd name="adj" fmla="val 5142"/>
            </a:avLst>
          </a:prstGeom>
          <a:noFill/>
          <a:ln>
            <a:noFill/>
          </a:ln>
        </p:spPr>
      </p:sp>
      <p:sp>
        <p:nvSpPr>
          <p:cNvPr id="16" name="Google Shape;16;p32"/>
          <p:cNvSpPr>
            <a:spLocks noGrp="1"/>
          </p:cNvSpPr>
          <p:nvPr>
            <p:ph type="pic" idx="3"/>
          </p:nvPr>
        </p:nvSpPr>
        <p:spPr>
          <a:xfrm>
            <a:off x="8007396" y="1511775"/>
            <a:ext cx="2453879" cy="2536031"/>
          </a:xfrm>
          <a:prstGeom prst="roundRect">
            <a:avLst>
              <a:gd name="adj" fmla="val 5142"/>
            </a:avLst>
          </a:prstGeom>
          <a:noFill/>
          <a:ln>
            <a:noFill/>
          </a:ln>
        </p:spPr>
      </p:sp>
      <p:sp>
        <p:nvSpPr>
          <p:cNvPr id="17" name="Google Shape;17;p32"/>
          <p:cNvSpPr>
            <a:spLocks noGrp="1"/>
          </p:cNvSpPr>
          <p:nvPr>
            <p:ph type="pic" idx="4"/>
          </p:nvPr>
        </p:nvSpPr>
        <p:spPr>
          <a:xfrm>
            <a:off x="4760811" y="3547744"/>
            <a:ext cx="2453878" cy="2536031"/>
          </a:xfrm>
          <a:prstGeom prst="roundRect">
            <a:avLst>
              <a:gd name="adj" fmla="val 5142"/>
            </a:avLst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46954506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Custom Layout">
  <p:cSld name="5_Custom Layou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8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8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8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sp>
        <p:nvSpPr>
          <p:cNvPr id="34" name="Google Shape;34;p38"/>
          <p:cNvSpPr>
            <a:spLocks noGrp="1"/>
          </p:cNvSpPr>
          <p:nvPr>
            <p:ph type="pic" idx="2"/>
          </p:nvPr>
        </p:nvSpPr>
        <p:spPr>
          <a:xfrm>
            <a:off x="3998563" y="1711579"/>
            <a:ext cx="1981514" cy="2436500"/>
          </a:xfrm>
          <a:prstGeom prst="roundRect">
            <a:avLst>
              <a:gd name="adj" fmla="val 7080"/>
            </a:avLst>
          </a:prstGeom>
          <a:noFill/>
          <a:ln>
            <a:noFill/>
          </a:ln>
        </p:spPr>
      </p:sp>
      <p:sp>
        <p:nvSpPr>
          <p:cNvPr id="35" name="Google Shape;35;p38"/>
          <p:cNvSpPr>
            <a:spLocks noGrp="1"/>
          </p:cNvSpPr>
          <p:nvPr>
            <p:ph type="pic" idx="3"/>
          </p:nvPr>
        </p:nvSpPr>
        <p:spPr>
          <a:xfrm>
            <a:off x="6235547" y="2223024"/>
            <a:ext cx="1981513" cy="2436500"/>
          </a:xfrm>
          <a:prstGeom prst="roundRect">
            <a:avLst>
              <a:gd name="adj" fmla="val 7080"/>
            </a:avLst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89175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3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4" name="Google Shape;44;p35"/>
          <p:cNvSpPr>
            <a:spLocks noGrp="1"/>
          </p:cNvSpPr>
          <p:nvPr>
            <p:ph type="pic" idx="2"/>
          </p:nvPr>
        </p:nvSpPr>
        <p:spPr>
          <a:xfrm>
            <a:off x="1061514" y="987532"/>
            <a:ext cx="3226070" cy="2060442"/>
          </a:xfrm>
          <a:prstGeom prst="roundRect">
            <a:avLst>
              <a:gd name="adj" fmla="val 5142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Custom Layout">
  <p:cSld name="3_Custom Layou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9" name="Google Shape;49;p36"/>
          <p:cNvSpPr>
            <a:spLocks noGrp="1"/>
          </p:cNvSpPr>
          <p:nvPr>
            <p:ph type="pic" idx="2"/>
          </p:nvPr>
        </p:nvSpPr>
        <p:spPr>
          <a:xfrm>
            <a:off x="4031394" y="653486"/>
            <a:ext cx="1781042" cy="3715444"/>
          </a:xfrm>
          <a:prstGeom prst="roundRect">
            <a:avLst>
              <a:gd name="adj" fmla="val 6760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Custom Layout">
  <p:cSld name="4_Custom Layou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4" name="Google Shape;54;p37"/>
          <p:cNvSpPr>
            <a:spLocks noGrp="1"/>
          </p:cNvSpPr>
          <p:nvPr>
            <p:ph type="pic" idx="2"/>
          </p:nvPr>
        </p:nvSpPr>
        <p:spPr>
          <a:xfrm>
            <a:off x="1102861" y="663315"/>
            <a:ext cx="1488109" cy="919078"/>
          </a:xfrm>
          <a:prstGeom prst="roundRect">
            <a:avLst>
              <a:gd name="adj" fmla="val 7080"/>
            </a:avLst>
          </a:prstGeom>
          <a:noFill/>
          <a:ln>
            <a:noFill/>
          </a:ln>
        </p:spPr>
      </p:sp>
      <p:sp>
        <p:nvSpPr>
          <p:cNvPr id="55" name="Google Shape;55;p37"/>
          <p:cNvSpPr>
            <a:spLocks noGrp="1"/>
          </p:cNvSpPr>
          <p:nvPr>
            <p:ph type="pic" idx="3"/>
          </p:nvPr>
        </p:nvSpPr>
        <p:spPr>
          <a:xfrm>
            <a:off x="2822982" y="1029650"/>
            <a:ext cx="1488109" cy="919078"/>
          </a:xfrm>
          <a:prstGeom prst="roundRect">
            <a:avLst>
              <a:gd name="adj" fmla="val 7080"/>
            </a:avLst>
          </a:prstGeom>
          <a:noFill/>
          <a:ln>
            <a:noFill/>
          </a:ln>
        </p:spPr>
      </p:sp>
      <p:sp>
        <p:nvSpPr>
          <p:cNvPr id="56" name="Google Shape;56;p37"/>
          <p:cNvSpPr>
            <a:spLocks noGrp="1"/>
          </p:cNvSpPr>
          <p:nvPr>
            <p:ph type="pic" idx="4"/>
          </p:nvPr>
        </p:nvSpPr>
        <p:spPr>
          <a:xfrm>
            <a:off x="1102861" y="2433079"/>
            <a:ext cx="1488109" cy="919078"/>
          </a:xfrm>
          <a:prstGeom prst="roundRect">
            <a:avLst>
              <a:gd name="adj" fmla="val 7080"/>
            </a:avLst>
          </a:prstGeom>
          <a:noFill/>
          <a:ln>
            <a:noFill/>
          </a:ln>
        </p:spPr>
      </p:sp>
      <p:sp>
        <p:nvSpPr>
          <p:cNvPr id="57" name="Google Shape;57;p37"/>
          <p:cNvSpPr>
            <a:spLocks noGrp="1"/>
          </p:cNvSpPr>
          <p:nvPr>
            <p:ph type="pic" idx="5"/>
          </p:nvPr>
        </p:nvSpPr>
        <p:spPr>
          <a:xfrm>
            <a:off x="2822982" y="2799413"/>
            <a:ext cx="1488109" cy="919078"/>
          </a:xfrm>
          <a:prstGeom prst="roundRect">
            <a:avLst>
              <a:gd name="adj" fmla="val 7080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Custom Layout">
  <p:cSld name="6_Custom Layou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9"/>
          <p:cNvSpPr>
            <a:spLocks noGrp="1"/>
          </p:cNvSpPr>
          <p:nvPr>
            <p:ph type="pic" idx="2"/>
          </p:nvPr>
        </p:nvSpPr>
        <p:spPr>
          <a:xfrm>
            <a:off x="-8550" y="0"/>
            <a:ext cx="4171894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0" name="Google Shape;60;p3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3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1"/>
          <p:cNvSpPr/>
          <p:nvPr/>
        </p:nvSpPr>
        <p:spPr>
          <a:xfrm>
            <a:off x="0" y="4710065"/>
            <a:ext cx="433434" cy="433434"/>
          </a:xfrm>
          <a:custGeom>
            <a:avLst/>
            <a:gdLst/>
            <a:ahLst/>
            <a:cxnLst/>
            <a:rect l="l" t="t" r="r" b="b"/>
            <a:pathLst>
              <a:path w="577912" h="577912" extrusionOk="0">
                <a:moveTo>
                  <a:pt x="0" y="0"/>
                </a:moveTo>
                <a:lnTo>
                  <a:pt x="96321" y="0"/>
                </a:lnTo>
                <a:lnTo>
                  <a:pt x="393824" y="0"/>
                </a:lnTo>
                <a:lnTo>
                  <a:pt x="481591" y="0"/>
                </a:lnTo>
                <a:cubicBezTo>
                  <a:pt x="534788" y="0"/>
                  <a:pt x="577912" y="43124"/>
                  <a:pt x="577912" y="96321"/>
                </a:cubicBezTo>
                <a:lnTo>
                  <a:pt x="577912" y="212786"/>
                </a:lnTo>
                <a:lnTo>
                  <a:pt x="577912" y="481591"/>
                </a:lnTo>
                <a:lnTo>
                  <a:pt x="577912" y="577911"/>
                </a:lnTo>
                <a:lnTo>
                  <a:pt x="481596" y="577911"/>
                </a:lnTo>
                <a:lnTo>
                  <a:pt x="481591" y="577912"/>
                </a:lnTo>
                <a:lnTo>
                  <a:pt x="393824" y="577912"/>
                </a:lnTo>
                <a:lnTo>
                  <a:pt x="96321" y="577912"/>
                </a:lnTo>
                <a:lnTo>
                  <a:pt x="0" y="577912"/>
                </a:lnTo>
                <a:lnTo>
                  <a:pt x="0" y="481591"/>
                </a:lnTo>
                <a:lnTo>
                  <a:pt x="0" y="481591"/>
                </a:lnTo>
                <a:lnTo>
                  <a:pt x="0" y="96321"/>
                </a:lnTo>
                <a:lnTo>
                  <a:pt x="0" y="96321"/>
                </a:lnTo>
                <a:close/>
              </a:path>
            </a:pathLst>
          </a:custGeom>
          <a:solidFill>
            <a:srgbClr val="1F2464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7" name="Google Shape;7;p3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8" name="Google Shape;8;p3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9" name="Google Shape;9;p3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B8B94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" name="Google Shape;10;p31"/>
          <p:cNvSpPr txBox="1"/>
          <p:nvPr/>
        </p:nvSpPr>
        <p:spPr>
          <a:xfrm flipH="1">
            <a:off x="35540" y="4789861"/>
            <a:ext cx="362354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fld id="{00000000-1234-1234-1234-123412341234}" type="slidenum">
              <a:rPr lang="en" sz="800" b="0" i="0" u="none" strike="noStrike" cap="non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‹#›</a:t>
            </a:fld>
            <a:endParaRPr sz="800" b="0" i="0" u="none" strike="noStrike" cap="none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702" r:id="rId28"/>
    <p:sldLayoutId id="2147483718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0" name="Google Shape;170;p76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1" name="Google Shape;171;p7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2" name="Google Shape;172;p7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3" name="Google Shape;173;p7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FEB2FFB-B7FC-4866-9B3A-8633282F8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16E8F23-8CFD-41FA-A5C2-7D84DCDC6C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DED8DD3-AD12-4F17-9A86-73325214AA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D0D7D-E419-49D4-84FC-DDEAE445C3E4}" type="datetimeFigureOut">
              <a:rPr lang="cs-CZ" smtClean="0"/>
              <a:t>01.11.2024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DEFC4FF-3BF8-4DBA-9F54-C318EB860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688D206-A7B7-47F1-8056-AFBD34F464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93B02-F671-428B-B445-366585664FB5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8729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1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hyperlink" Target="mailto:david.slama@mvcr.cz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2a6a257883f_1_49"/>
          <p:cNvSpPr/>
          <p:nvPr/>
        </p:nvSpPr>
        <p:spPr>
          <a:xfrm>
            <a:off x="0" y="-7272"/>
            <a:ext cx="9144000" cy="5157900"/>
          </a:xfrm>
          <a:prstGeom prst="rect">
            <a:avLst/>
          </a:prstGeom>
          <a:solidFill>
            <a:srgbClr val="1B5BB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336" name="Google Shape;336;g2a6a257883f_1_49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1900" y="4537365"/>
            <a:ext cx="1285500" cy="427775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g2a6a257883f_1_49"/>
          <p:cNvSpPr txBox="1"/>
          <p:nvPr/>
        </p:nvSpPr>
        <p:spPr>
          <a:xfrm>
            <a:off x="1005663" y="1129697"/>
            <a:ext cx="3759900" cy="1546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0" i="0" u="none" strike="noStrike" cap="none" dirty="0">
                <a:solidFill>
                  <a:schemeClr val="lt2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Představení </a:t>
            </a:r>
            <a:r>
              <a:rPr lang="cs-CZ" sz="3200" b="0" i="0" u="none" strike="noStrike" cap="none" dirty="0">
                <a:solidFill>
                  <a:schemeClr val="lt2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systému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" sz="3200" b="0" i="0" u="none" strike="noStrike" cap="none" dirty="0">
                <a:solidFill>
                  <a:schemeClr val="lt2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e-Sbírka </a:t>
            </a:r>
            <a:endParaRPr sz="3000" b="0" i="0" u="none" strike="noStrike" cap="none" dirty="0">
              <a:solidFill>
                <a:schemeClr val="lt2"/>
              </a:solidFill>
              <a:latin typeface="DM Sans ExtraBold"/>
              <a:ea typeface="DM Sans ExtraBold"/>
              <a:cs typeface="DM Sans ExtraBold"/>
              <a:sym typeface="DM Sans ExtraBold"/>
            </a:endParaRPr>
          </a:p>
        </p:txBody>
      </p:sp>
      <p:sp>
        <p:nvSpPr>
          <p:cNvPr id="338" name="Google Shape;338;g2a6a257883f_1_49"/>
          <p:cNvSpPr txBox="1"/>
          <p:nvPr/>
        </p:nvSpPr>
        <p:spPr>
          <a:xfrm>
            <a:off x="812150" y="3349883"/>
            <a:ext cx="3317100" cy="13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 dirty="0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 dirty="0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 dirty="0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 dirty="0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0" u="none" strike="noStrike" cap="none" dirty="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Ing. Mgr. David Sláma</a:t>
            </a:r>
            <a:endParaRPr sz="900" b="1" i="0" u="none" strike="noStrike" cap="none" dirty="0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1" i="0" u="none" strike="noStrike" cap="none" dirty="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ředitel odboru strategického rozvoje a koordinace veřejné správy</a:t>
            </a:r>
            <a:endParaRPr sz="900" b="1" i="0" u="none" strike="noStrike" cap="none" dirty="0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 dirty="0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1" i="0" u="none" strike="noStrike" cap="none" dirty="0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339" name="Google Shape;339;g2a6a257883f_1_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16042" y="87813"/>
            <a:ext cx="4797529" cy="4530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g2a6a257883f_1_4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09242" y="4563712"/>
            <a:ext cx="1474452" cy="3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g2a6a257883f_1_49"/>
          <p:cNvSpPr/>
          <p:nvPr/>
        </p:nvSpPr>
        <p:spPr>
          <a:xfrm>
            <a:off x="-3900" y="5081488"/>
            <a:ext cx="9147900" cy="75300"/>
          </a:xfrm>
          <a:prstGeom prst="rect">
            <a:avLst/>
          </a:prstGeom>
          <a:solidFill>
            <a:srgbClr val="FFCF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2" name="Google Shape;342;g2a6a257883f_1_49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150" y="336775"/>
            <a:ext cx="633900" cy="61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4"/>
          <p:cNvSpPr/>
          <p:nvPr/>
        </p:nvSpPr>
        <p:spPr>
          <a:xfrm>
            <a:off x="0" y="-7017"/>
            <a:ext cx="9144000" cy="5157900"/>
          </a:xfrm>
          <a:prstGeom prst="rect">
            <a:avLst/>
          </a:prstGeom>
          <a:solidFill>
            <a:srgbClr val="1B5BB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24" name="Google Shape;424;p4"/>
          <p:cNvSpPr txBox="1"/>
          <p:nvPr/>
        </p:nvSpPr>
        <p:spPr>
          <a:xfrm>
            <a:off x="812155" y="4574302"/>
            <a:ext cx="34608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1" i="0" u="none" strike="noStrike" cap="non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www.zakony.gov.cz</a:t>
            </a:r>
            <a:endParaRPr sz="1000" b="1" i="0" u="none" strike="noStrike" cap="none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25" name="Google Shape;425;p4"/>
          <p:cNvSpPr txBox="1"/>
          <p:nvPr/>
        </p:nvSpPr>
        <p:spPr>
          <a:xfrm>
            <a:off x="812150" y="452945"/>
            <a:ext cx="7947900" cy="930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" sz="2800" b="1" i="0" u="none" strike="noStrike" cap="none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Digitální transformace v oblasti právních předpisů ČR</a:t>
            </a:r>
            <a:endParaRPr sz="3200" b="0" i="0" u="none" strike="noStrike" cap="none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26" name="Google Shape;426;p4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1900" y="4537365"/>
            <a:ext cx="1285500" cy="42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7" name="Google Shape;427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09242" y="4563712"/>
            <a:ext cx="1474452" cy="3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428" name="Google Shape;428;p4"/>
          <p:cNvSpPr/>
          <p:nvPr/>
        </p:nvSpPr>
        <p:spPr>
          <a:xfrm>
            <a:off x="1795795" y="2387716"/>
            <a:ext cx="1493520" cy="1493520"/>
          </a:xfrm>
          <a:prstGeom prst="ellipse">
            <a:avLst/>
          </a:prstGeom>
          <a:solidFill>
            <a:schemeClr val="accent3"/>
          </a:solidFill>
          <a:ln w="25400" cap="flat" cmpd="sng">
            <a:solidFill>
              <a:srgbClr val="FFD04A"/>
            </a:solidFill>
            <a:prstDash val="solid"/>
            <a:round/>
            <a:headEnd type="none" w="sm" len="sm"/>
            <a:tailEnd type="none" w="sm" len="sm"/>
          </a:ln>
          <a:effectLst>
            <a:outerShdw blurRad="597509" sx="89000" sy="89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4"/>
          <p:cNvSpPr/>
          <p:nvPr/>
        </p:nvSpPr>
        <p:spPr>
          <a:xfrm>
            <a:off x="3685555" y="2416146"/>
            <a:ext cx="1493520" cy="1493520"/>
          </a:xfrm>
          <a:prstGeom prst="ellipse">
            <a:avLst/>
          </a:prstGeom>
          <a:solidFill>
            <a:schemeClr val="lt1"/>
          </a:solidFill>
          <a:ln w="25400" cap="flat" cmpd="sng">
            <a:solidFill>
              <a:srgbClr val="FFD04A"/>
            </a:solidFill>
            <a:prstDash val="solid"/>
            <a:round/>
            <a:headEnd type="none" w="sm" len="sm"/>
            <a:tailEnd type="none" w="sm" len="sm"/>
          </a:ln>
          <a:effectLst>
            <a:outerShdw blurRad="597509" sx="89000" sy="89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0" name="Google Shape;430;p4"/>
          <p:cNvSpPr/>
          <p:nvPr/>
        </p:nvSpPr>
        <p:spPr>
          <a:xfrm>
            <a:off x="5575315" y="2387716"/>
            <a:ext cx="1493520" cy="1493520"/>
          </a:xfrm>
          <a:prstGeom prst="ellipse">
            <a:avLst/>
          </a:prstGeom>
          <a:solidFill>
            <a:srgbClr val="008080"/>
          </a:solidFill>
          <a:ln w="25400" cap="flat" cmpd="sng">
            <a:solidFill>
              <a:srgbClr val="FFD04A"/>
            </a:solidFill>
            <a:prstDash val="solid"/>
            <a:round/>
            <a:headEnd type="none" w="sm" len="sm"/>
            <a:tailEnd type="none" w="sm" len="sm"/>
          </a:ln>
          <a:effectLst>
            <a:outerShdw blurRad="597509" sx="89000" sy="89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p4"/>
          <p:cNvSpPr txBox="1"/>
          <p:nvPr/>
        </p:nvSpPr>
        <p:spPr>
          <a:xfrm>
            <a:off x="1836109" y="2890544"/>
            <a:ext cx="1392571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rgbClr val="1A5BC0"/>
                </a:solidFill>
                <a:latin typeface="DM Sans"/>
                <a:ea typeface="DM Sans"/>
                <a:cs typeface="DM Sans"/>
                <a:sym typeface="DM Sans"/>
              </a:rPr>
              <a:t>Vyhlášky</a:t>
            </a:r>
            <a:br>
              <a:rPr lang="en" sz="1400" b="1" i="0" u="none" strike="noStrike" cap="none">
                <a:solidFill>
                  <a:srgbClr val="1A5BC0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400" b="1" i="0" u="none" strike="noStrike" cap="none">
                <a:solidFill>
                  <a:srgbClr val="1A5BC0"/>
                </a:solidFill>
                <a:latin typeface="DM Sans"/>
                <a:ea typeface="DM Sans"/>
                <a:cs typeface="DM Sans"/>
                <a:sym typeface="DM Sans"/>
              </a:rPr>
              <a:t>ÚSC</a:t>
            </a:r>
            <a:endParaRPr b="1"/>
          </a:p>
        </p:txBody>
      </p:sp>
      <p:sp>
        <p:nvSpPr>
          <p:cNvPr id="432" name="Google Shape;432;p4"/>
          <p:cNvSpPr txBox="1"/>
          <p:nvPr/>
        </p:nvSpPr>
        <p:spPr>
          <a:xfrm>
            <a:off x="4050665" y="3020575"/>
            <a:ext cx="785496" cy="284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>
                <a:solidFill>
                  <a:srgbClr val="1A5BC0"/>
                </a:solidFill>
                <a:latin typeface="DM Sans"/>
                <a:ea typeface="DM Sans"/>
                <a:cs typeface="DM Sans"/>
                <a:sym typeface="DM Sans"/>
              </a:rPr>
              <a:t>Zákony</a:t>
            </a:r>
            <a:endParaRPr b="1"/>
          </a:p>
        </p:txBody>
      </p:sp>
      <p:sp>
        <p:nvSpPr>
          <p:cNvPr id="433" name="Google Shape;433;p4"/>
          <p:cNvSpPr txBox="1"/>
          <p:nvPr/>
        </p:nvSpPr>
        <p:spPr>
          <a:xfrm>
            <a:off x="5675643" y="2861253"/>
            <a:ext cx="1283958" cy="500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 dirty="0">
                <a:solidFill>
                  <a:schemeClr val="bg1"/>
                </a:solidFill>
                <a:latin typeface="DM Sans"/>
                <a:ea typeface="DM Sans"/>
                <a:cs typeface="DM Sans"/>
                <a:sym typeface="DM Sans"/>
              </a:rPr>
              <a:t>Tvorba</a:t>
            </a:r>
            <a:br>
              <a:rPr lang="en" sz="1400" b="1" i="0" u="none" strike="noStrike" cap="none" dirty="0">
                <a:solidFill>
                  <a:schemeClr val="bg1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400" b="1" i="0" u="none" strike="noStrike" cap="none" dirty="0">
                <a:solidFill>
                  <a:schemeClr val="bg1"/>
                </a:solidFill>
                <a:latin typeface="DM Sans"/>
                <a:ea typeface="DM Sans"/>
                <a:cs typeface="DM Sans"/>
                <a:sym typeface="DM Sans"/>
              </a:rPr>
              <a:t>legislativy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434" name="Google Shape;434;p4"/>
          <p:cNvSpPr txBox="1"/>
          <p:nvPr/>
        </p:nvSpPr>
        <p:spPr>
          <a:xfrm>
            <a:off x="1795795" y="1638990"/>
            <a:ext cx="1384535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Spuštění systému pro Sbírku právních předpisů ÚSC</a:t>
            </a:r>
            <a:endParaRPr/>
          </a:p>
        </p:txBody>
      </p:sp>
      <p:sp>
        <p:nvSpPr>
          <p:cNvPr id="435" name="Google Shape;435;p4"/>
          <p:cNvSpPr txBox="1"/>
          <p:nvPr/>
        </p:nvSpPr>
        <p:spPr>
          <a:xfrm>
            <a:off x="3605191" y="1644946"/>
            <a:ext cx="1602505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Spuštění systému pro Sbírku zákonů a mezinárodních smluv</a:t>
            </a:r>
            <a:endParaRPr/>
          </a:p>
        </p:txBody>
      </p:sp>
      <p:sp>
        <p:nvSpPr>
          <p:cNvPr id="436" name="Google Shape;436;p4"/>
          <p:cNvSpPr txBox="1"/>
          <p:nvPr/>
        </p:nvSpPr>
        <p:spPr>
          <a:xfrm>
            <a:off x="5454222" y="1616256"/>
            <a:ext cx="1743518" cy="692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Postupné spouštění systému pro automatizovanou tvorbu legislativy  </a:t>
            </a:r>
            <a:endParaRPr/>
          </a:p>
        </p:txBody>
      </p:sp>
      <p:sp>
        <p:nvSpPr>
          <p:cNvPr id="437" name="Google Shape;437;p4"/>
          <p:cNvSpPr txBox="1"/>
          <p:nvPr/>
        </p:nvSpPr>
        <p:spPr>
          <a:xfrm>
            <a:off x="2300595" y="4007825"/>
            <a:ext cx="595005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50" b="1" i="0" u="none" strike="noStrike" cap="none">
                <a:solidFill>
                  <a:srgbClr val="FFD04A"/>
                </a:solidFill>
                <a:latin typeface="DM Sans"/>
                <a:ea typeface="DM Sans"/>
                <a:cs typeface="DM Sans"/>
                <a:sym typeface="DM Sans"/>
              </a:rPr>
              <a:t>2022</a:t>
            </a:r>
            <a:endParaRPr sz="1050" b="1" i="0" u="none" strike="noStrike" cap="none">
              <a:solidFill>
                <a:srgbClr val="FFD04A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38" name="Google Shape;438;p4"/>
          <p:cNvSpPr txBox="1"/>
          <p:nvPr/>
        </p:nvSpPr>
        <p:spPr>
          <a:xfrm>
            <a:off x="4228133" y="4013047"/>
            <a:ext cx="595005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50" b="1" i="0" u="none" strike="noStrike" cap="none">
                <a:solidFill>
                  <a:srgbClr val="FFD04A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endParaRPr sz="1050" b="1" i="0" u="none" strike="noStrike" cap="none">
              <a:solidFill>
                <a:srgbClr val="FFD04A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39" name="Google Shape;439;p4"/>
          <p:cNvSpPr txBox="1"/>
          <p:nvPr/>
        </p:nvSpPr>
        <p:spPr>
          <a:xfrm>
            <a:off x="5786438" y="4007825"/>
            <a:ext cx="1173163" cy="230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50" b="1" i="0" u="none" strike="noStrike" cap="none" dirty="0">
                <a:solidFill>
                  <a:srgbClr val="FFD04A"/>
                </a:solidFill>
                <a:latin typeface="DM Sans"/>
                <a:ea typeface="DM Sans"/>
                <a:cs typeface="DM Sans"/>
                <a:sym typeface="DM Sans"/>
              </a:rPr>
              <a:t>2024</a:t>
            </a:r>
            <a:r>
              <a:rPr lang="cs-CZ" sz="1050" b="1" i="0" u="none" strike="noStrike" cap="none" dirty="0">
                <a:solidFill>
                  <a:srgbClr val="FFD04A"/>
                </a:solidFill>
                <a:latin typeface="DM Sans"/>
                <a:ea typeface="DM Sans"/>
                <a:cs typeface="DM Sans"/>
                <a:sym typeface="DM Sans"/>
              </a:rPr>
              <a:t> - 2025</a:t>
            </a:r>
            <a:endParaRPr sz="1050" b="1" i="0" u="none" strike="noStrike" cap="none" dirty="0">
              <a:solidFill>
                <a:srgbClr val="FFD04A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40" name="Google Shape;440;p4"/>
          <p:cNvSpPr/>
          <p:nvPr/>
        </p:nvSpPr>
        <p:spPr>
          <a:xfrm>
            <a:off x="-3900" y="5075472"/>
            <a:ext cx="9147900" cy="75300"/>
          </a:xfrm>
          <a:prstGeom prst="rect">
            <a:avLst/>
          </a:prstGeom>
          <a:solidFill>
            <a:srgbClr val="FFCF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>
            <a:extLst>
              <a:ext uri="{FF2B5EF4-FFF2-40B4-BE49-F238E27FC236}">
                <a16:creationId xmlns:a16="http://schemas.microsoft.com/office/drawing/2014/main" id="{B2B98D38-D590-4A1A-A266-090F4E768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44"/>
            <a:ext cx="9144000" cy="5143500"/>
          </a:xfrm>
          <a:prstGeom prst="rect">
            <a:avLst/>
          </a:prstGeom>
        </p:spPr>
      </p:pic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9056B9-AE1D-4F9D-B362-1965FCD577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442913" y="4451747"/>
            <a:ext cx="8558213" cy="1241822"/>
          </a:xfrm>
        </p:spPr>
        <p:txBody>
          <a:bodyPr>
            <a:normAutofit/>
          </a:bodyPr>
          <a:lstStyle/>
          <a:p>
            <a:r>
              <a:rPr lang="cs-CZ" b="1" i="1" dirty="0">
                <a:solidFill>
                  <a:schemeClr val="accent3"/>
                </a:solidFill>
              </a:rPr>
              <a:t>Kompletní garantovaný právní řád dostupný každému bez omezení</a:t>
            </a:r>
          </a:p>
        </p:txBody>
      </p:sp>
    </p:spTree>
    <p:extLst>
      <p:ext uri="{BB962C8B-B14F-4D97-AF65-F5344CB8AC3E}">
        <p14:creationId xmlns:p14="http://schemas.microsoft.com/office/powerpoint/2010/main" val="19728891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0D1884E3-C443-4C13-95FD-90290BCC0B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963" y="2063692"/>
            <a:ext cx="8352074" cy="1824605"/>
          </a:xfrm>
        </p:spPr>
      </p:pic>
      <p:pic>
        <p:nvPicPr>
          <p:cNvPr id="3074" name="Picture 2" descr="undefined">
            <a:extLst>
              <a:ext uri="{FF2B5EF4-FFF2-40B4-BE49-F238E27FC236}">
                <a16:creationId xmlns:a16="http://schemas.microsoft.com/office/drawing/2014/main" id="{3BB24F26-2E9A-400C-839A-F774B5954B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556" y="1356101"/>
            <a:ext cx="1178347" cy="88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305967AA-EAD1-4FB4-9FA2-E9770DA7B3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2474" y="3734329"/>
            <a:ext cx="699075" cy="1409171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489C4368-A4AB-48A2-A585-3CEAB16C75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5504" y="1735927"/>
            <a:ext cx="1394973" cy="567446"/>
          </a:xfrm>
          <a:prstGeom prst="rect">
            <a:avLst/>
          </a:prstGeom>
        </p:spPr>
      </p:pic>
      <p:pic>
        <p:nvPicPr>
          <p:cNvPr id="3081" name="Picture 9">
            <a:extLst>
              <a:ext uri="{FF2B5EF4-FFF2-40B4-BE49-F238E27FC236}">
                <a16:creationId xmlns:a16="http://schemas.microsoft.com/office/drawing/2014/main" id="{D8800BB1-A3D5-4317-BB5F-7BB45634B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546" y="3785425"/>
            <a:ext cx="1519030" cy="86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5F3F7AB5-CCC8-402D-9C8F-26AF0B799188}"/>
              </a:ext>
            </a:extLst>
          </p:cNvPr>
          <p:cNvSpPr txBox="1"/>
          <p:nvPr/>
        </p:nvSpPr>
        <p:spPr>
          <a:xfrm>
            <a:off x="4572000" y="2255884"/>
            <a:ext cx="1769969" cy="3693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cs-CZ" sz="900" kern="12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První publikovaná sbírka u nás Sbírka zákonů soudních</a:t>
            </a:r>
            <a:endParaRPr lang="cs-CZ" sz="900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6CE627F-3D00-489D-AB4E-943E2B6CBB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256" y="823572"/>
            <a:ext cx="866874" cy="1416289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B85014D2-48D6-4E98-BA21-6933D791F7E2}"/>
              </a:ext>
            </a:extLst>
          </p:cNvPr>
          <p:cNvSpPr txBox="1"/>
          <p:nvPr/>
        </p:nvSpPr>
        <p:spPr>
          <a:xfrm>
            <a:off x="3131484" y="2733115"/>
            <a:ext cx="781610" cy="323165"/>
          </a:xfrm>
          <a:prstGeom prst="rect">
            <a:avLst/>
          </a:prstGeom>
          <a:solidFill>
            <a:srgbClr val="3399FF"/>
          </a:solidFill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cs-CZ" sz="1500" b="1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1786</a:t>
            </a:r>
          </a:p>
        </p:txBody>
      </p:sp>
      <p:sp>
        <p:nvSpPr>
          <p:cNvPr id="18" name="Google Shape;606;p16">
            <a:extLst>
              <a:ext uri="{FF2B5EF4-FFF2-40B4-BE49-F238E27FC236}">
                <a16:creationId xmlns:a16="http://schemas.microsoft.com/office/drawing/2014/main" id="{0113882B-101C-4343-8BAC-BE8EEB169CE7}"/>
              </a:ext>
            </a:extLst>
          </p:cNvPr>
          <p:cNvSpPr txBox="1"/>
          <p:nvPr/>
        </p:nvSpPr>
        <p:spPr>
          <a:xfrm>
            <a:off x="800137" y="253875"/>
            <a:ext cx="7947900" cy="86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 dirty="0">
                <a:solidFill>
                  <a:srgbClr val="1B5BBF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Od kamene po datový fragment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" sz="1600" b="0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Vývoj zaznamenávání práva</a:t>
            </a:r>
            <a:r>
              <a:rPr lang="en" sz="2600" b="0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sz="3200" b="0" i="0" u="none" strike="noStrike" cap="none" dirty="0">
              <a:solidFill>
                <a:srgbClr val="1B5BB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BB14209-F50C-48BB-856D-C0EDF0240E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35504" y="571959"/>
            <a:ext cx="1394973" cy="1731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727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" name="Google Shape;624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3896"/>
            <a:ext cx="9144000" cy="51473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pu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endParaRPr/>
          </a:p>
        </p:txBody>
      </p:sp>
      <p:sp>
        <p:nvSpPr>
          <p:cNvPr id="654" name="Google Shape;654;p19"/>
          <p:cNvSpPr txBox="1"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381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endParaRPr/>
          </a:p>
        </p:txBody>
      </p:sp>
      <p:pic>
        <p:nvPicPr>
          <p:cNvPr id="655" name="Google Shape;655;p19" descr="Obsah obrázku sníh, obloha, exteriér&#10;&#10;Popis byl vytvořen automaticky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1"/>
            <a:ext cx="91439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56" name="Google Shape;656;p19"/>
          <p:cNvSpPr/>
          <p:nvPr/>
        </p:nvSpPr>
        <p:spPr>
          <a:xfrm>
            <a:off x="6300788" y="3730928"/>
            <a:ext cx="2615700" cy="1072200"/>
          </a:xfrm>
          <a:prstGeom prst="roundRect">
            <a:avLst>
              <a:gd name="adj" fmla="val 16667"/>
            </a:avLst>
          </a:prstGeom>
          <a:solidFill>
            <a:srgbClr val="1C5B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b="0" i="0" u="none" strike="noStrike" cap="none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Jednotlivé stránky Sbírky, položené na sebe na výšku, sahají více než 28 kilometrů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50" b="0" i="0" u="none" strike="noStrike" cap="none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za hranic</a:t>
            </a:r>
            <a:r>
              <a:rPr lang="cs-CZ" sz="1350" b="0" i="0" u="none" strike="noStrike" cap="none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" sz="1350" b="0" i="0" u="none" strike="noStrike" cap="none" dirty="0">
                <a:solidFill>
                  <a:srgbClr val="FFFFFF"/>
                </a:solidFill>
                <a:latin typeface="DM Sans"/>
                <a:ea typeface="DM Sans"/>
                <a:cs typeface="DM Sans"/>
                <a:sym typeface="DM Sans"/>
              </a:rPr>
              <a:t> vesmíru… </a:t>
            </a:r>
            <a:endParaRPr dirty="0"/>
          </a:p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656;p19">
            <a:extLst>
              <a:ext uri="{FF2B5EF4-FFF2-40B4-BE49-F238E27FC236}">
                <a16:creationId xmlns:a16="http://schemas.microsoft.com/office/drawing/2014/main" id="{A1E815D7-2829-4589-B6B9-606AE4E677BA}"/>
              </a:ext>
            </a:extLst>
          </p:cNvPr>
          <p:cNvSpPr/>
          <p:nvPr/>
        </p:nvSpPr>
        <p:spPr>
          <a:xfrm>
            <a:off x="3457576" y="3730928"/>
            <a:ext cx="2615700" cy="1072200"/>
          </a:xfrm>
          <a:prstGeom prst="roundRect">
            <a:avLst>
              <a:gd name="adj" fmla="val 16667"/>
            </a:avLst>
          </a:prstGeom>
          <a:solidFill>
            <a:srgbClr val="1C5BC0"/>
          </a:solidFill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cs-CZ" sz="1200" b="1" dirty="0">
                <a:solidFill>
                  <a:schemeClr val="bg1"/>
                </a:solidFill>
                <a:latin typeface="DM Sans"/>
                <a:sym typeface="DM Sans"/>
              </a:rPr>
              <a:t>e-Sbírka obsahuje</a:t>
            </a:r>
          </a:p>
          <a:p>
            <a:endParaRPr lang="cs-CZ" sz="1200" dirty="0">
              <a:solidFill>
                <a:schemeClr val="bg1"/>
              </a:solidFill>
              <a:latin typeface="DM Sans"/>
              <a:sym typeface="DM Sans"/>
            </a:endParaRPr>
          </a:p>
          <a:p>
            <a:r>
              <a:rPr lang="cs-CZ" sz="1200" dirty="0">
                <a:solidFill>
                  <a:schemeClr val="bg1"/>
                </a:solidFill>
                <a:latin typeface="DM Sans"/>
                <a:sym typeface="DM Sans"/>
              </a:rPr>
              <a:t>44 600 právních předpisů</a:t>
            </a:r>
          </a:p>
          <a:p>
            <a:r>
              <a:rPr lang="cs-CZ" sz="1200" dirty="0">
                <a:solidFill>
                  <a:schemeClr val="bg1"/>
                </a:solidFill>
                <a:latin typeface="DM Sans"/>
                <a:sym typeface="DM Sans"/>
              </a:rPr>
              <a:t>26 mil. fragmentů </a:t>
            </a:r>
          </a:p>
          <a:p>
            <a:r>
              <a:rPr lang="cs-CZ" sz="1200" dirty="0">
                <a:solidFill>
                  <a:schemeClr val="bg1"/>
                </a:solidFill>
                <a:latin typeface="DM Sans"/>
                <a:sym typeface="DM Sans"/>
              </a:rPr>
              <a:t>6,8 mld. znaků</a:t>
            </a:r>
            <a:endParaRPr lang="cs-CZ" sz="1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push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20"/>
          <p:cNvSpPr txBox="1"/>
          <p:nvPr/>
        </p:nvSpPr>
        <p:spPr>
          <a:xfrm>
            <a:off x="607965" y="405472"/>
            <a:ext cx="79479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 dirty="0">
                <a:solidFill>
                  <a:srgbClr val="1B5BBF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Veřejný portál e-Sbírky</a:t>
            </a:r>
            <a:endParaRPr sz="3200" b="0" i="0" u="none" strike="noStrike" cap="none" dirty="0">
              <a:solidFill>
                <a:srgbClr val="1B5BBF"/>
              </a:solidFill>
              <a:latin typeface="DM Sans ExtraBold"/>
              <a:ea typeface="DM Sans ExtraBold"/>
              <a:cs typeface="DM Sans ExtraBold"/>
              <a:sym typeface="DM Sans ExtraBold"/>
            </a:endParaRPr>
          </a:p>
        </p:txBody>
      </p:sp>
      <p:pic>
        <p:nvPicPr>
          <p:cNvPr id="662" name="Google Shape;662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9187" y="4563701"/>
            <a:ext cx="1474575" cy="37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3" name="Google Shape;663;p20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0566" y="4537363"/>
            <a:ext cx="1285500" cy="4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664" name="Google Shape;664;p20"/>
          <p:cNvSpPr txBox="1"/>
          <p:nvPr/>
        </p:nvSpPr>
        <p:spPr>
          <a:xfrm>
            <a:off x="6414159" y="2636557"/>
            <a:ext cx="2343300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500" b="1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Notifikace</a:t>
            </a:r>
            <a:endParaRPr dirty="0"/>
          </a:p>
        </p:txBody>
      </p:sp>
      <p:sp>
        <p:nvSpPr>
          <p:cNvPr id="665" name="Google Shape;665;p20"/>
          <p:cNvSpPr txBox="1"/>
          <p:nvPr/>
        </p:nvSpPr>
        <p:spPr>
          <a:xfrm>
            <a:off x="6414159" y="2892543"/>
            <a:ext cx="2141706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Umožní zasílání oznámení o připravovaných změnách</a:t>
            </a:r>
            <a:endParaRPr dirty="0"/>
          </a:p>
        </p:txBody>
      </p:sp>
      <p:sp>
        <p:nvSpPr>
          <p:cNvPr id="666" name="Google Shape;666;p20"/>
          <p:cNvSpPr txBox="1"/>
          <p:nvPr/>
        </p:nvSpPr>
        <p:spPr>
          <a:xfrm>
            <a:off x="6414159" y="1462455"/>
            <a:ext cx="2104335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500" b="1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API a Open data</a:t>
            </a:r>
            <a:endParaRPr dirty="0"/>
          </a:p>
        </p:txBody>
      </p:sp>
      <p:sp>
        <p:nvSpPr>
          <p:cNvPr id="667" name="Google Shape;667;p20"/>
          <p:cNvSpPr txBox="1"/>
          <p:nvPr/>
        </p:nvSpPr>
        <p:spPr>
          <a:xfrm>
            <a:off x="6429707" y="1700681"/>
            <a:ext cx="2192799" cy="807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možné připojení dalších systémů i na komerční bázi, které budou čerpat z naší datové báze</a:t>
            </a:r>
            <a:endParaRPr dirty="0"/>
          </a:p>
        </p:txBody>
      </p:sp>
      <p:sp>
        <p:nvSpPr>
          <p:cNvPr id="668" name="Google Shape;668;p20"/>
          <p:cNvSpPr txBox="1"/>
          <p:nvPr/>
        </p:nvSpPr>
        <p:spPr>
          <a:xfrm>
            <a:off x="6414159" y="3479370"/>
            <a:ext cx="2343300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cs-CZ" sz="1500" b="1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Menší</a:t>
            </a:r>
            <a:r>
              <a:rPr lang="en" sz="1500" b="1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 chybovost</a:t>
            </a:r>
            <a:endParaRPr dirty="0"/>
          </a:p>
        </p:txBody>
      </p:sp>
      <p:sp>
        <p:nvSpPr>
          <p:cNvPr id="669" name="Google Shape;669;p20"/>
          <p:cNvSpPr txBox="1"/>
          <p:nvPr/>
        </p:nvSpPr>
        <p:spPr>
          <a:xfrm>
            <a:off x="6414159" y="3802260"/>
            <a:ext cx="234991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Několik vln systematických a hlubokých kontrol</a:t>
            </a: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70" name="Google Shape;670;p20"/>
          <p:cNvSpPr txBox="1"/>
          <p:nvPr/>
        </p:nvSpPr>
        <p:spPr>
          <a:xfrm>
            <a:off x="588135" y="1197691"/>
            <a:ext cx="3029629" cy="3208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lang="cs-CZ" sz="1400" b="0" i="0" u="none" strike="noStrike" cap="none" dirty="0">
              <a:solidFill>
                <a:srgbClr val="1B5BB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lang="cs-CZ" dirty="0">
              <a:solidFill>
                <a:srgbClr val="1B5BB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Umožní moderní dynamickou práci s právními předpisy</a:t>
            </a:r>
            <a:r>
              <a:rPr lang="cs-CZ" sz="1200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:</a:t>
            </a: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Char char="-"/>
            </a:pPr>
            <a:r>
              <a:rPr lang="en" sz="1200" b="0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vyhledávání v textu, </a:t>
            </a:r>
            <a:endParaRPr lang="cs-CZ" sz="1200" b="0" i="0" u="none" strike="noStrike" cap="none" dirty="0">
              <a:solidFill>
                <a:srgbClr val="1B5BB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Char char="-"/>
            </a:pPr>
            <a:r>
              <a:rPr lang="en" sz="1200" b="0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zobrazení úplných znění v různých časových okamžicích, </a:t>
            </a:r>
            <a:endParaRPr lang="cs-CZ" sz="1200" b="0" i="0" u="none" strike="noStrike" cap="none" dirty="0">
              <a:solidFill>
                <a:srgbClr val="1B5BB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Char char="-"/>
            </a:pPr>
            <a:r>
              <a:rPr lang="en" sz="1200" b="0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svázání základních předpisů s novelami, </a:t>
            </a:r>
            <a:endParaRPr lang="cs-CZ" sz="1200" b="0" i="0" u="none" strike="noStrike" cap="none" dirty="0">
              <a:solidFill>
                <a:srgbClr val="1B5BB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Tx/>
              <a:buChar char="-"/>
            </a:pPr>
            <a:r>
              <a:rPr lang="en" sz="1200" b="0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využívání odkazů do souvisejících předpisů a právních slovníků. </a:t>
            </a:r>
            <a:br>
              <a:rPr lang="en" sz="1200" b="0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</a:br>
            <a:endParaRPr lang="cs-CZ" sz="1200" b="0" i="0" u="none" strike="noStrike" cap="none" dirty="0">
              <a:solidFill>
                <a:srgbClr val="1B5BB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lang="cs-CZ" sz="1200" b="0" i="0" u="none" strike="noStrike" cap="none" dirty="0">
              <a:solidFill>
                <a:srgbClr val="1B5BB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To vše v přehledném a intuitivním grafickém rozhraní určeném pro různé úrovně uživatelů</a:t>
            </a:r>
            <a:r>
              <a:rPr lang="en" b="0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endParaRPr dirty="0"/>
          </a:p>
        </p:txBody>
      </p:sp>
      <p:pic>
        <p:nvPicPr>
          <p:cNvPr id="672" name="Google Shape;672;p20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6128" y="1197691"/>
            <a:ext cx="3029629" cy="3725278"/>
          </a:xfrm>
          <a:custGeom>
            <a:avLst/>
            <a:gdLst/>
            <a:ahLst/>
            <a:cxnLst/>
            <a:rect l="l" t="t" r="r" b="b"/>
            <a:pathLst>
              <a:path w="2642018" h="3248667" extrusionOk="0">
                <a:moveTo>
                  <a:pt x="187055" y="0"/>
                </a:moveTo>
                <a:lnTo>
                  <a:pt x="2454963" y="0"/>
                </a:lnTo>
                <a:cubicBezTo>
                  <a:pt x="2558271" y="0"/>
                  <a:pt x="2642018" y="83747"/>
                  <a:pt x="2642018" y="187055"/>
                </a:cubicBezTo>
                <a:lnTo>
                  <a:pt x="2642018" y="3061612"/>
                </a:lnTo>
                <a:cubicBezTo>
                  <a:pt x="2642018" y="3164920"/>
                  <a:pt x="2558271" y="3248667"/>
                  <a:pt x="2454963" y="3248667"/>
                </a:cubicBezTo>
                <a:lnTo>
                  <a:pt x="187055" y="3248667"/>
                </a:lnTo>
                <a:cubicBezTo>
                  <a:pt x="83747" y="3248667"/>
                  <a:pt x="0" y="3164920"/>
                  <a:pt x="0" y="3061612"/>
                </a:cubicBezTo>
                <a:lnTo>
                  <a:pt x="0" y="187055"/>
                </a:lnTo>
                <a:cubicBezTo>
                  <a:pt x="0" y="83747"/>
                  <a:pt x="83747" y="0"/>
                  <a:pt x="187055" y="0"/>
                </a:cubicBezTo>
                <a:close/>
              </a:path>
            </a:pathLst>
          </a:custGeom>
          <a:noFill/>
          <a:ln>
            <a:noFill/>
          </a:ln>
          <a:effectLst>
            <a:outerShdw blurRad="250806" dist="38100" dir="5400000" algn="t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ransition spd="slow">
    <p:push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22"/>
          <p:cNvSpPr txBox="1"/>
          <p:nvPr/>
        </p:nvSpPr>
        <p:spPr>
          <a:xfrm>
            <a:off x="812150" y="518163"/>
            <a:ext cx="7947900" cy="469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 dirty="0">
                <a:solidFill>
                  <a:srgbClr val="1B5BBF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Veřejný portál e-Sbírky</a:t>
            </a:r>
            <a:endParaRPr sz="3200" b="0" i="0" u="none" strike="noStrike" cap="none" dirty="0">
              <a:solidFill>
                <a:srgbClr val="1B5BBF"/>
              </a:solidFill>
              <a:latin typeface="DM Sans ExtraBold"/>
              <a:ea typeface="DM Sans ExtraBold"/>
              <a:cs typeface="DM Sans ExtraBold"/>
              <a:sym typeface="DM Sans ExtraBold"/>
            </a:endParaRPr>
          </a:p>
        </p:txBody>
      </p:sp>
      <p:pic>
        <p:nvPicPr>
          <p:cNvPr id="678" name="Google Shape;678;p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9187" y="4563701"/>
            <a:ext cx="1474575" cy="37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9" name="Google Shape;679;p22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0566" y="4537363"/>
            <a:ext cx="1285500" cy="4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680" name="Google Shape;680;p22"/>
          <p:cNvSpPr txBox="1"/>
          <p:nvPr/>
        </p:nvSpPr>
        <p:spPr>
          <a:xfrm>
            <a:off x="812150" y="1598883"/>
            <a:ext cx="2343300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500" b="1" i="0" u="none" strike="noStrike" cap="none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Garance</a:t>
            </a:r>
            <a:endParaRPr/>
          </a:p>
        </p:txBody>
      </p:sp>
      <p:sp>
        <p:nvSpPr>
          <p:cNvPr id="681" name="Google Shape;681;p22"/>
          <p:cNvSpPr txBox="1"/>
          <p:nvPr/>
        </p:nvSpPr>
        <p:spPr>
          <a:xfrm>
            <a:off x="812151" y="1970794"/>
            <a:ext cx="1473850" cy="2654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Elektronická a státem garantovaná úplná znění právních aktů obsažených ve Sbírce zákonů a mezinárodních smluv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V režimu 24/7</a:t>
            </a:r>
            <a:br>
              <a:rPr lang="en" sz="1200" b="1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1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a bezplatně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82" name="Google Shape;682;p22"/>
          <p:cNvSpPr txBox="1"/>
          <p:nvPr/>
        </p:nvSpPr>
        <p:spPr>
          <a:xfrm>
            <a:off x="2394855" y="1598883"/>
            <a:ext cx="1371574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500" b="1" i="0" u="none" strike="noStrike" cap="none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Pružnost</a:t>
            </a:r>
            <a:endParaRPr/>
          </a:p>
        </p:txBody>
      </p:sp>
      <p:sp>
        <p:nvSpPr>
          <p:cNvPr id="683" name="Google Shape;683;p22"/>
          <p:cNvSpPr txBox="1"/>
          <p:nvPr/>
        </p:nvSpPr>
        <p:spPr>
          <a:xfrm>
            <a:off x="2394855" y="1970794"/>
            <a:ext cx="1669793" cy="2285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Pružná práce s aktuálními či minulými zněními právních aktů v podobě historie časových znění novelizací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84" name="Google Shape;684;p22"/>
          <p:cNvSpPr txBox="1"/>
          <p:nvPr/>
        </p:nvSpPr>
        <p:spPr>
          <a:xfrm>
            <a:off x="3852571" y="1598883"/>
            <a:ext cx="2343300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500" b="1" i="0" u="none" strike="noStrike" cap="none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Vazby</a:t>
            </a:r>
            <a:endParaRPr/>
          </a:p>
        </p:txBody>
      </p:sp>
      <p:sp>
        <p:nvSpPr>
          <p:cNvPr id="685" name="Google Shape;685;p22"/>
          <p:cNvSpPr txBox="1"/>
          <p:nvPr/>
        </p:nvSpPr>
        <p:spPr>
          <a:xfrm>
            <a:off x="3852571" y="1970794"/>
            <a:ext cx="1669793" cy="2100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Propojení s informacemi s odůvodňujícími, vysvětlujícími a metodickými dokumenty veřejné správy (důvodové zprávy, výkladová stanoviska)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86" name="Google Shape;686;p22"/>
          <p:cNvSpPr txBox="1"/>
          <p:nvPr/>
        </p:nvSpPr>
        <p:spPr>
          <a:xfrm>
            <a:off x="5480569" y="1583413"/>
            <a:ext cx="2104335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500" b="1" i="0" u="none" strike="noStrike" cap="none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Platformy</a:t>
            </a:r>
            <a:endParaRPr/>
          </a:p>
        </p:txBody>
      </p:sp>
      <p:sp>
        <p:nvSpPr>
          <p:cNvPr id="687" name="Google Shape;687;p22"/>
          <p:cNvSpPr txBox="1"/>
          <p:nvPr/>
        </p:nvSpPr>
        <p:spPr>
          <a:xfrm>
            <a:off x="5480569" y="1970794"/>
            <a:ext cx="1637338" cy="2285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Pro různé platformy webových a mobilních zařízení </a:t>
            </a:r>
            <a:b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i v dalších formátech umožňujících následné využití dat v komerčních </a:t>
            </a:r>
            <a:b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i neziskových projektech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88" name="Google Shape;688;p22"/>
          <p:cNvSpPr txBox="1"/>
          <p:nvPr/>
        </p:nvSpPr>
        <p:spPr>
          <a:xfrm>
            <a:off x="7194711" y="1592239"/>
            <a:ext cx="2343300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500" b="1" i="0" u="none" strike="noStrike" cap="none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Evropa</a:t>
            </a:r>
            <a:endParaRPr/>
          </a:p>
        </p:txBody>
      </p:sp>
      <p:sp>
        <p:nvSpPr>
          <p:cNvPr id="689" name="Google Shape;689;p22"/>
          <p:cNvSpPr txBox="1"/>
          <p:nvPr/>
        </p:nvSpPr>
        <p:spPr>
          <a:xfrm>
            <a:off x="7194711" y="1979620"/>
            <a:ext cx="1474575" cy="2285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Propojení se systémy Evropské unie EUR-Lex </a:t>
            </a:r>
            <a:b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a N-Lex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b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</a:b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90" name="Google Shape;690;p22"/>
          <p:cNvSpPr txBox="1"/>
          <p:nvPr/>
        </p:nvSpPr>
        <p:spPr>
          <a:xfrm>
            <a:off x="812155" y="4659936"/>
            <a:ext cx="34608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1" i="0" u="none" strike="noStrike" cap="none">
                <a:solidFill>
                  <a:srgbClr val="1A5BC0"/>
                </a:solidFill>
                <a:latin typeface="DM Sans"/>
                <a:ea typeface="DM Sans"/>
                <a:cs typeface="DM Sans"/>
                <a:sym typeface="DM Sans"/>
              </a:rPr>
              <a:t>www.zakony.gov.cz</a:t>
            </a:r>
            <a:endParaRPr sz="1000" b="1" i="0" u="none" strike="noStrike" cap="none">
              <a:solidFill>
                <a:srgbClr val="1A5BC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g2a7d8beaef0_0_123"/>
          <p:cNvSpPr/>
          <p:nvPr/>
        </p:nvSpPr>
        <p:spPr>
          <a:xfrm>
            <a:off x="0" y="-7272"/>
            <a:ext cx="9144000" cy="5157900"/>
          </a:xfrm>
          <a:prstGeom prst="rect">
            <a:avLst/>
          </a:prstGeom>
          <a:solidFill>
            <a:srgbClr val="1B5BB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731" name="Google Shape;731;g2a7d8beaef0_0_123"/>
          <p:cNvSpPr/>
          <p:nvPr/>
        </p:nvSpPr>
        <p:spPr>
          <a:xfrm>
            <a:off x="-3900" y="5075472"/>
            <a:ext cx="9147900" cy="75300"/>
          </a:xfrm>
          <a:prstGeom prst="rect">
            <a:avLst/>
          </a:prstGeom>
          <a:solidFill>
            <a:srgbClr val="FFCF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g2a7d8beaef0_0_123"/>
          <p:cNvSpPr txBox="1"/>
          <p:nvPr/>
        </p:nvSpPr>
        <p:spPr>
          <a:xfrm>
            <a:off x="699525" y="1826550"/>
            <a:ext cx="2575200" cy="20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900" b="1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Optimalizováno </a:t>
            </a:r>
            <a:br>
              <a:rPr lang="en" sz="1900" b="1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900" b="1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pro pohodlnou </a:t>
            </a:r>
            <a:br>
              <a:rPr lang="en" sz="1900" b="1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900" b="1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práci s právními akty včetně pokročilých </a:t>
            </a:r>
            <a:br>
              <a:rPr lang="en" sz="1900" b="1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900" b="1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nástrojů</a:t>
            </a:r>
            <a:endParaRPr sz="1900" b="1" i="0" u="none" strike="noStrike" cap="none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33" name="Google Shape;733;g2a7d8beaef0_0_123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9526" y="394025"/>
            <a:ext cx="1255400" cy="42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34" name="Google Shape;734;g2a7d8beaef0_0_1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19405" y="500500"/>
            <a:ext cx="5068187" cy="3799825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  <a:effectLst>
            <a:outerShdw blurRad="855123" sx="102000" sy="102000" algn="ctr" rotWithShape="0">
              <a:srgbClr val="000000">
                <a:alpha val="40000"/>
              </a:srgbClr>
            </a:outerShdw>
            <a:reflection stA="20000" endPos="20000" dist="38100" dir="5400000" fadeDir="5400012" sy="-100000" algn="bl" rotWithShape="0"/>
          </a:effectLst>
        </p:spPr>
      </p:pic>
    </p:spTree>
  </p:cSld>
  <p:clrMapOvr>
    <a:masterClrMapping/>
  </p:clrMapOvr>
  <p:transition spd="slow"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23"/>
          <p:cNvSpPr/>
          <p:nvPr/>
        </p:nvSpPr>
        <p:spPr>
          <a:xfrm>
            <a:off x="3789013" y="627682"/>
            <a:ext cx="1981500" cy="3520500"/>
          </a:xfrm>
          <a:prstGeom prst="roundRect">
            <a:avLst>
              <a:gd name="adj" fmla="val 6893"/>
            </a:avLst>
          </a:prstGeom>
          <a:solidFill>
            <a:srgbClr val="1B5BB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697" name="Google Shape;697;p23"/>
          <p:cNvSpPr txBox="1"/>
          <p:nvPr/>
        </p:nvSpPr>
        <p:spPr>
          <a:xfrm>
            <a:off x="4001152" y="732488"/>
            <a:ext cx="15573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1" i="0" u="none" strike="noStrike" cap="non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Desktopová verze</a:t>
            </a:r>
            <a:endParaRPr sz="1000" b="1" i="0" u="none" strike="noStrike" cap="none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698" name="Google Shape;698;p23"/>
          <p:cNvSpPr txBox="1"/>
          <p:nvPr/>
        </p:nvSpPr>
        <p:spPr>
          <a:xfrm>
            <a:off x="4001152" y="1112721"/>
            <a:ext cx="15573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optimalizovaná </a:t>
            </a:r>
            <a:endParaRPr sz="900" b="0" i="0" u="none" strike="noStrike" cap="none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pro všechna zařízení</a:t>
            </a:r>
            <a:endParaRPr sz="900" b="0" i="0" u="none" strike="noStrike" cap="none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699" name="Google Shape;699;p2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789013" y="1711579"/>
            <a:ext cx="1981514" cy="2436500"/>
          </a:xfrm>
          <a:custGeom>
            <a:avLst/>
            <a:gdLst/>
            <a:ahLst/>
            <a:cxnLst/>
            <a:rect l="l" t="t" r="r" b="b"/>
            <a:pathLst>
              <a:path w="2642018" h="3248667" extrusionOk="0">
                <a:moveTo>
                  <a:pt x="187055" y="0"/>
                </a:moveTo>
                <a:lnTo>
                  <a:pt x="2454963" y="0"/>
                </a:lnTo>
                <a:cubicBezTo>
                  <a:pt x="2558271" y="0"/>
                  <a:pt x="2642018" y="83747"/>
                  <a:pt x="2642018" y="187055"/>
                </a:cubicBezTo>
                <a:lnTo>
                  <a:pt x="2642018" y="3061612"/>
                </a:lnTo>
                <a:cubicBezTo>
                  <a:pt x="2642018" y="3164920"/>
                  <a:pt x="2558271" y="3248667"/>
                  <a:pt x="2454963" y="3248667"/>
                </a:cubicBezTo>
                <a:lnTo>
                  <a:pt x="187055" y="3248667"/>
                </a:lnTo>
                <a:cubicBezTo>
                  <a:pt x="83747" y="3248667"/>
                  <a:pt x="0" y="3164920"/>
                  <a:pt x="0" y="3061612"/>
                </a:cubicBezTo>
                <a:lnTo>
                  <a:pt x="0" y="187055"/>
                </a:lnTo>
                <a:cubicBezTo>
                  <a:pt x="0" y="83747"/>
                  <a:pt x="83747" y="0"/>
                  <a:pt x="187055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700" name="Google Shape;700;p23"/>
          <p:cNvSpPr/>
          <p:nvPr/>
        </p:nvSpPr>
        <p:spPr>
          <a:xfrm>
            <a:off x="6205066" y="631126"/>
            <a:ext cx="1981500" cy="3520500"/>
          </a:xfrm>
          <a:prstGeom prst="roundRect">
            <a:avLst>
              <a:gd name="adj" fmla="val 6893"/>
            </a:avLst>
          </a:prstGeom>
          <a:solidFill>
            <a:srgbClr val="1B5BB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701" name="Google Shape;701;p23"/>
          <p:cNvSpPr txBox="1"/>
          <p:nvPr/>
        </p:nvSpPr>
        <p:spPr>
          <a:xfrm>
            <a:off x="6418095" y="735931"/>
            <a:ext cx="15573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1" i="0" u="none" strike="noStrike" cap="non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Mobilní verze</a:t>
            </a:r>
            <a:endParaRPr sz="1000" b="1" i="0" u="none" strike="noStrike" cap="none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702" name="Google Shape;702;p23"/>
          <p:cNvSpPr txBox="1"/>
          <p:nvPr/>
        </p:nvSpPr>
        <p:spPr>
          <a:xfrm>
            <a:off x="6418095" y="1116165"/>
            <a:ext cx="15573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optimalizovaná</a:t>
            </a:r>
            <a:endParaRPr sz="900" b="0" i="0" u="none" strike="noStrike" cap="none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900" b="0" i="0" u="none" strike="noStrike" cap="non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pro mobilní telefony </a:t>
            </a:r>
            <a:br>
              <a:rPr lang="en" sz="900" b="0" i="0" u="none" strike="noStrike" cap="non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900" b="0" i="0" u="none" strike="noStrike" cap="non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a tablety</a:t>
            </a:r>
            <a:endParaRPr sz="900" b="0" i="0" u="none" strike="noStrike" cap="none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703" name="Google Shape;703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59312" y="1715023"/>
            <a:ext cx="1981514" cy="2436500"/>
          </a:xfrm>
          <a:custGeom>
            <a:avLst/>
            <a:gdLst/>
            <a:ahLst/>
            <a:cxnLst/>
            <a:rect l="l" t="t" r="r" b="b"/>
            <a:pathLst>
              <a:path w="2642018" h="3248667" extrusionOk="0">
                <a:moveTo>
                  <a:pt x="187055" y="0"/>
                </a:moveTo>
                <a:lnTo>
                  <a:pt x="2454963" y="0"/>
                </a:lnTo>
                <a:cubicBezTo>
                  <a:pt x="2558271" y="0"/>
                  <a:pt x="2642018" y="83747"/>
                  <a:pt x="2642018" y="187055"/>
                </a:cubicBezTo>
                <a:lnTo>
                  <a:pt x="2642018" y="3061612"/>
                </a:lnTo>
                <a:cubicBezTo>
                  <a:pt x="2642018" y="3164920"/>
                  <a:pt x="2558271" y="3248667"/>
                  <a:pt x="2454963" y="3248667"/>
                </a:cubicBezTo>
                <a:lnTo>
                  <a:pt x="187055" y="3248667"/>
                </a:lnTo>
                <a:cubicBezTo>
                  <a:pt x="83747" y="3248667"/>
                  <a:pt x="0" y="3164920"/>
                  <a:pt x="0" y="3061612"/>
                </a:cubicBezTo>
                <a:lnTo>
                  <a:pt x="0" y="187055"/>
                </a:lnTo>
                <a:cubicBezTo>
                  <a:pt x="0" y="83747"/>
                  <a:pt x="83747" y="0"/>
                  <a:pt x="187055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704" name="Google Shape;704;p23"/>
          <p:cNvSpPr txBox="1"/>
          <p:nvPr/>
        </p:nvSpPr>
        <p:spPr>
          <a:xfrm>
            <a:off x="737874" y="894850"/>
            <a:ext cx="3020400" cy="2038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en" sz="3200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Variabilní přístupnost portálu </a:t>
            </a:r>
            <a:br>
              <a:rPr lang="en" sz="3200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</a:br>
            <a:r>
              <a:rPr lang="en" sz="3200" b="0" i="0" u="none" strike="noStrike" cap="none" dirty="0">
                <a:solidFill>
                  <a:schemeClr val="accent1">
                    <a:lumMod val="75000"/>
                  </a:schemeClr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e-Sbírka</a:t>
            </a:r>
            <a:endParaRPr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05" name="Google Shape;705;p2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09187" y="4563701"/>
            <a:ext cx="1474575" cy="37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6" name="Google Shape;706;p23"/>
          <p:cNvPicPr preferRelativeResize="0"/>
          <p:nvPr/>
        </p:nvPicPr>
        <p:blipFill rotWithShape="1"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0566" y="4537363"/>
            <a:ext cx="1285500" cy="4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707" name="Google Shape;707;p23"/>
          <p:cNvSpPr txBox="1"/>
          <p:nvPr/>
        </p:nvSpPr>
        <p:spPr>
          <a:xfrm>
            <a:off x="812155" y="4659936"/>
            <a:ext cx="34608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1" i="0" u="none" strike="noStrike" cap="none">
                <a:solidFill>
                  <a:srgbClr val="1A5BC0"/>
                </a:solidFill>
                <a:latin typeface="DM Sans"/>
                <a:ea typeface="DM Sans"/>
                <a:cs typeface="DM Sans"/>
                <a:sym typeface="DM Sans"/>
              </a:rPr>
              <a:t>www.zakony.gov.cz</a:t>
            </a:r>
            <a:endParaRPr sz="1000" b="1" i="0" u="none" strike="noStrike" cap="none">
              <a:solidFill>
                <a:srgbClr val="1A5BC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</p:spTree>
  </p:cSld>
  <p:clrMapOvr>
    <a:masterClrMapping/>
  </p:clrMapOvr>
  <p:transition spd="slow">
    <p:push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2"/>
          <p:cNvSpPr/>
          <p:nvPr/>
        </p:nvSpPr>
        <p:spPr>
          <a:xfrm>
            <a:off x="-3900" y="-14544"/>
            <a:ext cx="9147900" cy="5158044"/>
          </a:xfrm>
          <a:prstGeom prst="rect">
            <a:avLst/>
          </a:prstGeom>
          <a:solidFill>
            <a:srgbClr val="1B5BB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918" name="Google Shape;918;p2"/>
          <p:cNvSpPr txBox="1"/>
          <p:nvPr/>
        </p:nvSpPr>
        <p:spPr>
          <a:xfrm>
            <a:off x="867349" y="537037"/>
            <a:ext cx="4192800" cy="1546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lang="en" sz="4800" dirty="0">
                <a:solidFill>
                  <a:schemeClr val="lt2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Děkuji za pozornost.</a:t>
            </a:r>
            <a:endParaRPr sz="4800" b="0" i="0" strike="noStrike" cap="none" dirty="0">
              <a:solidFill>
                <a:schemeClr val="lt2"/>
              </a:solidFill>
              <a:latin typeface="DM Sans ExtraBold"/>
              <a:ea typeface="DM Sans ExtraBold"/>
              <a:cs typeface="DM Sans ExtraBold"/>
              <a:sym typeface="DM Sans ExtraBold"/>
            </a:endParaRPr>
          </a:p>
        </p:txBody>
      </p:sp>
      <p:sp>
        <p:nvSpPr>
          <p:cNvPr id="920" name="Google Shape;920;p2"/>
          <p:cNvSpPr/>
          <p:nvPr/>
        </p:nvSpPr>
        <p:spPr>
          <a:xfrm>
            <a:off x="-3900" y="5075472"/>
            <a:ext cx="9147900" cy="75300"/>
          </a:xfrm>
          <a:prstGeom prst="rect">
            <a:avLst/>
          </a:prstGeom>
          <a:solidFill>
            <a:srgbClr val="FFCF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2" name="Google Shape;922;p2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1900" y="4537365"/>
            <a:ext cx="1285500" cy="42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1" name="Google Shape;921;p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379244" y="579787"/>
            <a:ext cx="2101176" cy="670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3" name="Google Shape;923;p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09242" y="4563712"/>
            <a:ext cx="1474452" cy="37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4" name="Google Shape;924;p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277822" y="891718"/>
            <a:ext cx="3619930" cy="336006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952BE41-B328-4C42-8DB9-3670E3536C9D}"/>
              </a:ext>
            </a:extLst>
          </p:cNvPr>
          <p:cNvSpPr txBox="1"/>
          <p:nvPr/>
        </p:nvSpPr>
        <p:spPr>
          <a:xfrm>
            <a:off x="867349" y="2815599"/>
            <a:ext cx="442476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chemeClr val="bg1"/>
                </a:solidFill>
              </a:rPr>
              <a:t>Ing. Mgr. David Sláma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ředitel odboru strategického rozvoje </a:t>
            </a:r>
          </a:p>
          <a:p>
            <a:r>
              <a:rPr lang="cs-CZ" dirty="0">
                <a:solidFill>
                  <a:schemeClr val="bg1"/>
                </a:solidFill>
              </a:rPr>
              <a:t>a koordinace veřejné správy</a:t>
            </a:r>
          </a:p>
          <a:p>
            <a:r>
              <a:rPr lang="cs-CZ" dirty="0">
                <a:solidFill>
                  <a:schemeClr val="bg1"/>
                </a:solidFill>
              </a:rPr>
              <a:t>Ministerstvo vnitra</a:t>
            </a:r>
          </a:p>
          <a:p>
            <a:endParaRPr lang="cs-CZ" dirty="0">
              <a:solidFill>
                <a:schemeClr val="accent3"/>
              </a:solidFill>
              <a:hlinkClick r:id="rId7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cs-CZ" dirty="0">
                <a:solidFill>
                  <a:schemeClr val="accent3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david.slama@mvcr.cz</a:t>
            </a:r>
            <a:r>
              <a:rPr lang="cs-CZ" dirty="0">
                <a:solidFill>
                  <a:schemeClr val="accent3"/>
                </a:solidFill>
              </a:rPr>
              <a:t> </a:t>
            </a:r>
          </a:p>
        </p:txBody>
      </p:sp>
    </p:spTree>
  </p:cSld>
  <p:clrMapOvr>
    <a:masterClrMapping/>
  </p:clrMapOvr>
  <p:transition spd="slow">
    <p:pu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7" name="Google Shape;347;g2a6c66510c1_0_12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9187" y="4563701"/>
            <a:ext cx="1474575" cy="37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g2a6c66510c1_0_122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0566" y="4537363"/>
            <a:ext cx="1285500" cy="4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g2a6c66510c1_0_122"/>
          <p:cNvSpPr txBox="1"/>
          <p:nvPr/>
        </p:nvSpPr>
        <p:spPr>
          <a:xfrm>
            <a:off x="812150" y="549306"/>
            <a:ext cx="79479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 dirty="0">
                <a:solidFill>
                  <a:srgbClr val="1B5BBF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Základní informace o projektu </a:t>
            </a:r>
            <a:endParaRPr sz="2600" b="0" i="0" u="none" strike="noStrike" cap="none" dirty="0">
              <a:solidFill>
                <a:srgbClr val="1B5BBF"/>
              </a:solidFill>
              <a:latin typeface="DM Sans ExtraBold"/>
              <a:ea typeface="DM Sans ExtraBold"/>
              <a:cs typeface="DM Sans ExtraBold"/>
              <a:sym typeface="DM Sans Extra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 dirty="0">
                <a:solidFill>
                  <a:srgbClr val="1B5BBF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e-Sbírka a e-Legislativa</a:t>
            </a:r>
            <a:endParaRPr sz="3200" b="0" i="0" u="none" strike="noStrike" cap="none" dirty="0">
              <a:solidFill>
                <a:srgbClr val="1B5BBF"/>
              </a:solidFill>
              <a:latin typeface="DM Sans ExtraBold"/>
              <a:ea typeface="DM Sans ExtraBold"/>
              <a:cs typeface="DM Sans ExtraBold"/>
              <a:sym typeface="DM Sans ExtraBold"/>
            </a:endParaRPr>
          </a:p>
        </p:txBody>
      </p:sp>
      <p:sp>
        <p:nvSpPr>
          <p:cNvPr id="350" name="Google Shape;350;g2a6c66510c1_0_122"/>
          <p:cNvSpPr txBox="1"/>
          <p:nvPr/>
        </p:nvSpPr>
        <p:spPr>
          <a:xfrm>
            <a:off x="812150" y="2393420"/>
            <a:ext cx="2343300" cy="1731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Elektronická Sbírka zákonů a mezinárodních smluv </a:t>
            </a:r>
            <a:endParaRPr lang="cs-CZ"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(</a:t>
            </a:r>
            <a:r>
              <a:rPr lang="en" sz="1200" b="1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e-Sbírka</a:t>
            </a: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) je provázána s elektronickou tvorbou právních předpisů (</a:t>
            </a:r>
            <a:r>
              <a:rPr lang="en" sz="1200" b="1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e-Legislativa</a:t>
            </a: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) </a:t>
            </a:r>
            <a:endParaRPr lang="cs-CZ"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v komplexním a rozsáhlém Projektu eSeL.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51" name="Google Shape;351;g2a6c66510c1_0_122"/>
          <p:cNvSpPr txBox="1"/>
          <p:nvPr/>
        </p:nvSpPr>
        <p:spPr>
          <a:xfrm>
            <a:off x="3311149" y="2393420"/>
            <a:ext cx="2339495" cy="1915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Cílem je zajistit zvýšení dostupnosti, přehlednosti a srozumitelnosti platného práva a zvýšení kvality, efektivity a transparentnosti jeho tvorby.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Klíčovým aspektem je úplné znění předpisu jako základ legislativní práce i právně závazné podoby předpisu. </a:t>
            </a:r>
            <a:endParaRPr dirty="0"/>
          </a:p>
        </p:txBody>
      </p:sp>
      <p:sp>
        <p:nvSpPr>
          <p:cNvPr id="352" name="Google Shape;352;g2a6c66510c1_0_122"/>
          <p:cNvSpPr txBox="1"/>
          <p:nvPr/>
        </p:nvSpPr>
        <p:spPr>
          <a:xfrm>
            <a:off x="5810200" y="2386992"/>
            <a:ext cx="2863800" cy="992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Projekt eSeL je součástí digitální transformace</a:t>
            </a: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53" name="Google Shape;353;g2a6c66510c1_0_122"/>
          <p:cNvSpPr txBox="1"/>
          <p:nvPr/>
        </p:nvSpPr>
        <p:spPr>
          <a:xfrm>
            <a:off x="813800" y="2059895"/>
            <a:ext cx="2343300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500" b="1" i="0" u="none" strike="noStrike" cap="none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Projekt eSeL</a:t>
            </a:r>
            <a:endParaRPr/>
          </a:p>
        </p:txBody>
      </p:sp>
      <p:sp>
        <p:nvSpPr>
          <p:cNvPr id="354" name="Google Shape;354;g2a6c66510c1_0_122"/>
          <p:cNvSpPr txBox="1"/>
          <p:nvPr/>
        </p:nvSpPr>
        <p:spPr>
          <a:xfrm>
            <a:off x="5810200" y="2059895"/>
            <a:ext cx="2343300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500" b="1" i="0" u="none" strike="noStrike" cap="none">
                <a:solidFill>
                  <a:srgbClr val="1A5BC1"/>
                </a:solidFill>
                <a:latin typeface="DM Sans"/>
                <a:ea typeface="DM Sans"/>
                <a:cs typeface="DM Sans"/>
                <a:sym typeface="DM Sans"/>
              </a:rPr>
              <a:t>Kontext projektu</a:t>
            </a:r>
            <a:endParaRPr/>
          </a:p>
        </p:txBody>
      </p:sp>
      <p:sp>
        <p:nvSpPr>
          <p:cNvPr id="355" name="Google Shape;355;g2a6c66510c1_0_122"/>
          <p:cNvSpPr txBox="1"/>
          <p:nvPr/>
        </p:nvSpPr>
        <p:spPr>
          <a:xfrm>
            <a:off x="3307345" y="2059895"/>
            <a:ext cx="2343300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500" b="1" i="0" u="none" strike="noStrike" cap="none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Hlavní cíl projektu 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0" name="Google Shape;360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9187" y="4563701"/>
            <a:ext cx="1474575" cy="37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p21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0566" y="4537363"/>
            <a:ext cx="1285500" cy="4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21"/>
          <p:cNvSpPr txBox="1"/>
          <p:nvPr/>
        </p:nvSpPr>
        <p:spPr>
          <a:xfrm>
            <a:off x="812150" y="470725"/>
            <a:ext cx="79479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 dirty="0">
                <a:solidFill>
                  <a:srgbClr val="1B5BBF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Základní informace o projektu </a:t>
            </a:r>
            <a:endParaRPr sz="2600" b="0" i="0" u="none" strike="noStrike" cap="none" dirty="0">
              <a:solidFill>
                <a:srgbClr val="1B5BBF"/>
              </a:solidFill>
              <a:latin typeface="DM Sans ExtraBold"/>
              <a:ea typeface="DM Sans ExtraBold"/>
              <a:cs typeface="DM Sans ExtraBold"/>
              <a:sym typeface="DM Sans ExtraBold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en" sz="2600" b="0" i="0" u="none" strike="noStrike" cap="none" dirty="0">
                <a:solidFill>
                  <a:srgbClr val="1B5BBF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e-Sbírka a e-Legislativa</a:t>
            </a:r>
            <a:endParaRPr sz="3200" b="0" i="0" u="none" strike="noStrike" cap="none" dirty="0">
              <a:solidFill>
                <a:srgbClr val="1B5BBF"/>
              </a:solidFill>
              <a:latin typeface="DM Sans ExtraBold"/>
              <a:ea typeface="DM Sans ExtraBold"/>
              <a:cs typeface="DM Sans ExtraBold"/>
              <a:sym typeface="DM Sans ExtraBold"/>
            </a:endParaRPr>
          </a:p>
        </p:txBody>
      </p:sp>
      <p:sp>
        <p:nvSpPr>
          <p:cNvPr id="363" name="Google Shape;363;p21"/>
          <p:cNvSpPr txBox="1"/>
          <p:nvPr/>
        </p:nvSpPr>
        <p:spPr>
          <a:xfrm>
            <a:off x="812150" y="2627394"/>
            <a:ext cx="2499000" cy="1915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cs-CZ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Díky </a:t>
            </a: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zrušení povinnosti obecních a krajských úřadů zajistit pro veřejnost přístupnost Sbírky zákonů v tištěné podobě</a:t>
            </a:r>
            <a:r>
              <a:rPr lang="cs-CZ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b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</a:br>
            <a:endParaRPr lang="cs-CZ"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Roční </a:t>
            </a:r>
            <a:r>
              <a:rPr lang="cs-CZ" sz="1200" b="1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náklady</a:t>
            </a:r>
            <a:br>
              <a:rPr lang="en" sz="1200" b="1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cs-CZ" sz="1200" b="1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cca </a:t>
            </a:r>
            <a:r>
              <a:rPr lang="en" sz="1200" b="1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16 000 Kč x 6254 obcí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64" name="Google Shape;364;p21"/>
          <p:cNvSpPr txBox="1"/>
          <p:nvPr/>
        </p:nvSpPr>
        <p:spPr>
          <a:xfrm>
            <a:off x="3348479" y="2627394"/>
            <a:ext cx="2499000" cy="1361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e-Sbírka b</a:t>
            </a:r>
            <a:r>
              <a:rPr lang="cs-CZ" sz="1200" b="0" i="0" u="none" strike="noStrike" cap="none" dirty="0" err="1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yla</a:t>
            </a: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 spuštěna 1. 1. 2024.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1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cs-CZ" sz="1200" b="1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1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www.e-sbirka.cz</a:t>
            </a:r>
            <a:endParaRPr sz="1200" b="1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65" name="Google Shape;365;p21"/>
          <p:cNvSpPr txBox="1"/>
          <p:nvPr/>
        </p:nvSpPr>
        <p:spPr>
          <a:xfrm>
            <a:off x="5810200" y="2627394"/>
            <a:ext cx="2863800" cy="1915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e-Legislativa bude zaváděna mezi uživatele postupně v několika krocích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v průběhu roku 2024</a:t>
            </a:r>
            <a:r>
              <a:rPr lang="cs-CZ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 - 2024</a:t>
            </a: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www.e-legislativa.cz</a:t>
            </a:r>
            <a:endParaRPr sz="1200" b="1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66" name="Google Shape;366;p21"/>
          <p:cNvSpPr txBox="1"/>
          <p:nvPr/>
        </p:nvSpPr>
        <p:spPr>
          <a:xfrm>
            <a:off x="813800" y="2055744"/>
            <a:ext cx="2343300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cs-CZ" sz="1500" b="1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" sz="1500" b="1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oční úspora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cs-CZ" sz="1500" b="1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obcí až </a:t>
            </a:r>
            <a:r>
              <a:rPr lang="en" sz="1500" b="1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100 mil. Kč</a:t>
            </a:r>
            <a:endParaRPr dirty="0"/>
          </a:p>
        </p:txBody>
      </p:sp>
      <p:sp>
        <p:nvSpPr>
          <p:cNvPr id="367" name="Google Shape;367;p21"/>
          <p:cNvSpPr txBox="1"/>
          <p:nvPr/>
        </p:nvSpPr>
        <p:spPr>
          <a:xfrm>
            <a:off x="5810200" y="2055744"/>
            <a:ext cx="2343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500" b="1" i="0" u="none" strike="noStrike" cap="none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Spuštění portálu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500" b="1" i="0" u="none" strike="noStrike" cap="none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e-Legislativa</a:t>
            </a:r>
            <a:endParaRPr/>
          </a:p>
        </p:txBody>
      </p:sp>
      <p:sp>
        <p:nvSpPr>
          <p:cNvPr id="368" name="Google Shape;368;p21"/>
          <p:cNvSpPr txBox="1"/>
          <p:nvPr/>
        </p:nvSpPr>
        <p:spPr>
          <a:xfrm>
            <a:off x="3344674" y="2055744"/>
            <a:ext cx="2343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500" b="1" i="0" u="none" strike="noStrike" cap="none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Spuštění portálu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500" b="1" i="0" u="none" strike="noStrike" cap="none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e-Sbírka</a:t>
            </a:r>
            <a:endParaRPr/>
          </a:p>
        </p:txBody>
      </p:sp>
    </p:spTree>
  </p:cSld>
  <p:clrMapOvr>
    <a:masterClrMapping/>
  </p:clrMapOvr>
  <p:transition spd="slow">
    <p:push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7"/>
          <p:cNvSpPr txBox="1"/>
          <p:nvPr/>
        </p:nvSpPr>
        <p:spPr>
          <a:xfrm>
            <a:off x="714125" y="1800690"/>
            <a:ext cx="2694600" cy="1281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cs-CZ" sz="105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Komplexnost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cs-CZ" sz="1050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Provázanost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cs-CZ" sz="105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Sofistikovanost</a:t>
            </a: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cs-CZ" sz="1050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R</a:t>
            </a:r>
            <a:r>
              <a:rPr lang="en" sz="105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evoluc</a:t>
            </a:r>
            <a:r>
              <a:rPr lang="cs-CZ" sz="105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e</a:t>
            </a:r>
            <a:r>
              <a:rPr lang="en" sz="105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cs-CZ" sz="1050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práce</a:t>
            </a:r>
            <a:r>
              <a:rPr lang="en" sz="105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 s legislativou</a:t>
            </a:r>
            <a:r>
              <a:rPr lang="cs-CZ" sz="105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 a jejím využitím</a:t>
            </a:r>
            <a:endParaRPr sz="105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74" name="Google Shape;374;p7"/>
          <p:cNvSpPr txBox="1"/>
          <p:nvPr/>
        </p:nvSpPr>
        <p:spPr>
          <a:xfrm>
            <a:off x="714136" y="3468353"/>
            <a:ext cx="2694600" cy="930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sz="1400" b="1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Tento projekt na tvorbu a zobrazování připravovaných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cs-CZ" sz="1400" b="1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i platných právních předpisů je jedinečný v rámci EU. </a:t>
            </a:r>
            <a:endParaRPr sz="1400" b="1" i="0" u="none" strike="noStrike" cap="none" dirty="0">
              <a:solidFill>
                <a:srgbClr val="1B5BB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75" name="Google Shape;375;p7"/>
          <p:cNvSpPr/>
          <p:nvPr/>
        </p:nvSpPr>
        <p:spPr>
          <a:xfrm>
            <a:off x="4074763" y="703882"/>
            <a:ext cx="1981500" cy="1734518"/>
          </a:xfrm>
          <a:prstGeom prst="roundRect">
            <a:avLst>
              <a:gd name="adj" fmla="val 6893"/>
            </a:avLst>
          </a:prstGeom>
          <a:solidFill>
            <a:srgbClr val="1B5BB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76" name="Google Shape;376;p7"/>
          <p:cNvSpPr/>
          <p:nvPr/>
        </p:nvSpPr>
        <p:spPr>
          <a:xfrm>
            <a:off x="6209187" y="693003"/>
            <a:ext cx="1981500" cy="1731074"/>
          </a:xfrm>
          <a:prstGeom prst="roundRect">
            <a:avLst>
              <a:gd name="adj" fmla="val 6893"/>
            </a:avLst>
          </a:prstGeom>
          <a:solidFill>
            <a:srgbClr val="1B5BB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378" name="Google Shape;378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9187" y="4563701"/>
            <a:ext cx="1474575" cy="37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7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0566" y="4537363"/>
            <a:ext cx="1285500" cy="4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7"/>
          <p:cNvSpPr/>
          <p:nvPr/>
        </p:nvSpPr>
        <p:spPr>
          <a:xfrm>
            <a:off x="4074763" y="2571750"/>
            <a:ext cx="1981500" cy="1734518"/>
          </a:xfrm>
          <a:prstGeom prst="roundRect">
            <a:avLst>
              <a:gd name="adj" fmla="val 6893"/>
            </a:avLst>
          </a:prstGeom>
          <a:solidFill>
            <a:srgbClr val="1B5BB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1" name="Google Shape;381;p7"/>
          <p:cNvSpPr/>
          <p:nvPr/>
        </p:nvSpPr>
        <p:spPr>
          <a:xfrm>
            <a:off x="6197562" y="2571750"/>
            <a:ext cx="1981500" cy="1734518"/>
          </a:xfrm>
          <a:prstGeom prst="roundRect">
            <a:avLst>
              <a:gd name="adj" fmla="val 6893"/>
            </a:avLst>
          </a:prstGeom>
          <a:solidFill>
            <a:srgbClr val="1B5BB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2" name="Google Shape;382;p7"/>
          <p:cNvSpPr txBox="1"/>
          <p:nvPr/>
        </p:nvSpPr>
        <p:spPr>
          <a:xfrm>
            <a:off x="4286863" y="1250236"/>
            <a:ext cx="1557300" cy="761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0" i="0" u="none" strike="noStrike" cap="none" dirty="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Dokončení digitalizace českého práva (tvorba, schvalování a využití)</a:t>
            </a:r>
            <a:endParaRPr sz="1600" dirty="0"/>
          </a:p>
        </p:txBody>
      </p:sp>
      <p:sp>
        <p:nvSpPr>
          <p:cNvPr id="383" name="Google Shape;383;p7"/>
          <p:cNvSpPr txBox="1"/>
          <p:nvPr/>
        </p:nvSpPr>
        <p:spPr>
          <a:xfrm>
            <a:off x="6321049" y="1175957"/>
            <a:ext cx="1757775" cy="7617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b="0" i="0" u="none" strike="noStrike" cap="none" dirty="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Vznik řady robustních nástrojů na podporu tvorby legislativy</a:t>
            </a:r>
            <a:endParaRPr sz="1600" dirty="0"/>
          </a:p>
        </p:txBody>
      </p:sp>
      <p:sp>
        <p:nvSpPr>
          <p:cNvPr id="384" name="Google Shape;384;p7"/>
          <p:cNvSpPr txBox="1"/>
          <p:nvPr/>
        </p:nvSpPr>
        <p:spPr>
          <a:xfrm>
            <a:off x="4141153" y="3061687"/>
            <a:ext cx="1848720" cy="11079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0" i="0" u="none" strike="noStrike" cap="none" dirty="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Kompletní elektronická báze Sbírky zákonů a mezinárodních smluv od roku 1945, která bude aktualizována a bezúplatně sdílena digitálními prostředky</a:t>
            </a:r>
            <a:endParaRPr dirty="0"/>
          </a:p>
        </p:txBody>
      </p:sp>
      <p:sp>
        <p:nvSpPr>
          <p:cNvPr id="385" name="Google Shape;385;p7"/>
          <p:cNvSpPr txBox="1"/>
          <p:nvPr/>
        </p:nvSpPr>
        <p:spPr>
          <a:xfrm>
            <a:off x="6350291" y="3090614"/>
            <a:ext cx="1676041" cy="530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0" i="0" u="none" strike="noStrike" cap="none" dirty="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Další robustní nástroj českého eGovernmentu</a:t>
            </a:r>
            <a:endParaRPr sz="1600" dirty="0"/>
          </a:p>
        </p:txBody>
      </p:sp>
      <p:sp>
        <p:nvSpPr>
          <p:cNvPr id="386" name="Google Shape;386;p7"/>
          <p:cNvSpPr/>
          <p:nvPr/>
        </p:nvSpPr>
        <p:spPr>
          <a:xfrm>
            <a:off x="4074763" y="699597"/>
            <a:ext cx="1981500" cy="439827"/>
          </a:xfrm>
          <a:prstGeom prst="round2SameRect">
            <a:avLst>
              <a:gd name="adj1" fmla="val 27150"/>
              <a:gd name="adj2" fmla="val 0"/>
            </a:avLst>
          </a:prstGeom>
          <a:solidFill>
            <a:srgbClr val="1D6EEC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7" name="Google Shape;387;p7"/>
          <p:cNvSpPr txBox="1"/>
          <p:nvPr/>
        </p:nvSpPr>
        <p:spPr>
          <a:xfrm>
            <a:off x="4214027" y="764135"/>
            <a:ext cx="1702971" cy="311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50" b="1" i="0" u="none" strike="noStrike" cap="none" dirty="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Digit</a:t>
            </a:r>
            <a:r>
              <a:rPr lang="cs-CZ" sz="1050" b="1" i="0" u="none" strike="noStrike" cap="none" dirty="0" err="1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alizace</a:t>
            </a:r>
            <a:r>
              <a:rPr lang="cs-CZ" sz="1050" b="1" i="0" u="none" strike="noStrike" cap="none" dirty="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 práva</a:t>
            </a:r>
            <a:endParaRPr sz="1050" b="1" i="0" u="none" strike="noStrike" cap="none" dirty="0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88" name="Google Shape;388;p7"/>
          <p:cNvSpPr/>
          <p:nvPr/>
        </p:nvSpPr>
        <p:spPr>
          <a:xfrm>
            <a:off x="6209187" y="698619"/>
            <a:ext cx="1981500" cy="439827"/>
          </a:xfrm>
          <a:prstGeom prst="round2SameRect">
            <a:avLst>
              <a:gd name="adj1" fmla="val 27150"/>
              <a:gd name="adj2" fmla="val 0"/>
            </a:avLst>
          </a:prstGeom>
          <a:solidFill>
            <a:srgbClr val="1D6EEC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9" name="Google Shape;389;p7"/>
          <p:cNvSpPr txBox="1"/>
          <p:nvPr/>
        </p:nvSpPr>
        <p:spPr>
          <a:xfrm>
            <a:off x="6421287" y="759080"/>
            <a:ext cx="1557300" cy="311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50" b="1" i="0" u="none" strike="noStrike" cap="none" dirty="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Nové nástroje</a:t>
            </a:r>
            <a:endParaRPr sz="1050" b="1" i="0" u="none" strike="noStrike" cap="none" dirty="0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90" name="Google Shape;390;p7"/>
          <p:cNvSpPr/>
          <p:nvPr/>
        </p:nvSpPr>
        <p:spPr>
          <a:xfrm>
            <a:off x="4074763" y="2571750"/>
            <a:ext cx="1981500" cy="439827"/>
          </a:xfrm>
          <a:prstGeom prst="round2SameRect">
            <a:avLst>
              <a:gd name="adj1" fmla="val 27150"/>
              <a:gd name="adj2" fmla="val 0"/>
            </a:avLst>
          </a:prstGeom>
          <a:solidFill>
            <a:srgbClr val="1D6EEC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91" name="Google Shape;391;p7"/>
          <p:cNvSpPr txBox="1"/>
          <p:nvPr/>
        </p:nvSpPr>
        <p:spPr>
          <a:xfrm>
            <a:off x="4239361" y="2632279"/>
            <a:ext cx="1557300" cy="311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50" b="1" i="0" u="none" strike="noStrike" cap="non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Datová báze</a:t>
            </a:r>
            <a:endParaRPr sz="1050" b="1" i="0" u="none" strike="noStrike" cap="none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392" name="Google Shape;392;p7"/>
          <p:cNvSpPr/>
          <p:nvPr/>
        </p:nvSpPr>
        <p:spPr>
          <a:xfrm>
            <a:off x="6197562" y="2565088"/>
            <a:ext cx="1981500" cy="439827"/>
          </a:xfrm>
          <a:prstGeom prst="round2SameRect">
            <a:avLst>
              <a:gd name="adj1" fmla="val 27150"/>
              <a:gd name="adj2" fmla="val 0"/>
            </a:avLst>
          </a:prstGeom>
          <a:solidFill>
            <a:srgbClr val="1D6EEC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93" name="Google Shape;393;p7"/>
          <p:cNvSpPr txBox="1"/>
          <p:nvPr/>
        </p:nvSpPr>
        <p:spPr>
          <a:xfrm>
            <a:off x="6409661" y="2624736"/>
            <a:ext cx="1557300" cy="3115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50" b="1" i="0" u="none" strike="noStrike" cap="none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eGovernment</a:t>
            </a:r>
            <a:endParaRPr sz="1050" b="1" i="0" u="none" strike="noStrike" cap="none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23" name="Google Shape;362;p21">
            <a:extLst>
              <a:ext uri="{FF2B5EF4-FFF2-40B4-BE49-F238E27FC236}">
                <a16:creationId xmlns:a16="http://schemas.microsoft.com/office/drawing/2014/main" id="{968B9E98-739D-4FC3-B8AF-FA4C347FFD48}"/>
              </a:ext>
            </a:extLst>
          </p:cNvPr>
          <p:cNvSpPr txBox="1"/>
          <p:nvPr/>
        </p:nvSpPr>
        <p:spPr>
          <a:xfrm>
            <a:off x="812150" y="470725"/>
            <a:ext cx="2596575" cy="1054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cs-CZ" sz="3200" b="0" i="0" u="none" strike="noStrike" cap="none" dirty="0">
                <a:solidFill>
                  <a:srgbClr val="1B5BBF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Přínosy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cs-CZ" sz="3200" dirty="0">
                <a:solidFill>
                  <a:srgbClr val="1B5BBF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projektu</a:t>
            </a:r>
            <a:endParaRPr lang="cs-CZ" sz="3200" b="0" i="0" u="none" strike="noStrike" cap="none" dirty="0">
              <a:solidFill>
                <a:srgbClr val="1B5BBF"/>
              </a:solidFill>
              <a:latin typeface="DM Sans ExtraBold"/>
              <a:ea typeface="DM Sans ExtraBold"/>
              <a:cs typeface="DM Sans ExtraBold"/>
              <a:sym typeface="DM Sans ExtraBold"/>
            </a:endParaRPr>
          </a:p>
        </p:txBody>
      </p:sp>
    </p:spTree>
  </p:cSld>
  <p:clrMapOvr>
    <a:masterClrMapping/>
  </p:clrMapOvr>
  <p:transition spd="slow"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5" name="Google Shape;465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9187" y="4563701"/>
            <a:ext cx="1474575" cy="37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5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0566" y="4537363"/>
            <a:ext cx="1285500" cy="4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5"/>
          <p:cNvSpPr txBox="1"/>
          <p:nvPr/>
        </p:nvSpPr>
        <p:spPr>
          <a:xfrm>
            <a:off x="812155" y="4659936"/>
            <a:ext cx="34608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1" i="0" u="none" strike="noStrike" cap="none">
                <a:solidFill>
                  <a:srgbClr val="1A5BC0"/>
                </a:solidFill>
                <a:latin typeface="DM Sans"/>
                <a:ea typeface="DM Sans"/>
                <a:cs typeface="DM Sans"/>
                <a:sym typeface="DM Sans"/>
              </a:rPr>
              <a:t>www.zakony.gov.cz</a:t>
            </a:r>
            <a:endParaRPr sz="1000" b="1" i="0" u="none" strike="noStrike" cap="none">
              <a:solidFill>
                <a:srgbClr val="1A5BC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468" name="Google Shape;468;p5"/>
          <p:cNvPicPr preferRelativeResize="0"/>
          <p:nvPr/>
        </p:nvPicPr>
        <p:blipFill rotWithShape="1"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69750" y="59650"/>
            <a:ext cx="4781450" cy="451530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5"/>
          <p:cNvSpPr txBox="1"/>
          <p:nvPr/>
        </p:nvSpPr>
        <p:spPr>
          <a:xfrm>
            <a:off x="763137" y="1810018"/>
            <a:ext cx="2694600" cy="11772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eSeL j</a:t>
            </a:r>
            <a:r>
              <a:rPr lang="cs-CZ" sz="1200" b="0" i="0" u="none" strike="noStrike" cap="none" dirty="0" err="1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ako</a:t>
            </a:r>
            <a:r>
              <a:rPr lang="cs-CZ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dynamický ekosystém</a:t>
            </a:r>
            <a:r>
              <a:rPr lang="cs-CZ" sz="1200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r>
              <a:rPr lang="en" sz="1200" b="0" i="0" u="none" strike="noStrike" cap="none" dirty="0">
                <a:solidFill>
                  <a:srgbClr val="1F2464"/>
                </a:solidFill>
                <a:latin typeface="DM Sans"/>
                <a:ea typeface="DM Sans"/>
                <a:cs typeface="DM Sans"/>
                <a:sym typeface="DM Sans"/>
              </a:rPr>
              <a:t>pro synergickou spolupráci mezi různými digitálními službami a produkty</a:t>
            </a:r>
            <a:endParaRPr sz="1200" b="0" i="0" u="none" strike="noStrike" cap="none" dirty="0">
              <a:solidFill>
                <a:srgbClr val="1F2464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70" name="Google Shape;470;p5"/>
          <p:cNvSpPr txBox="1"/>
          <p:nvPr/>
        </p:nvSpPr>
        <p:spPr>
          <a:xfrm>
            <a:off x="714136" y="3468353"/>
            <a:ext cx="2694600" cy="715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sz="1400" b="1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e-Sbírka a e-Legislativa: architektura</a:t>
            </a:r>
            <a:br>
              <a:rPr lang="en" sz="1400" b="1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</a:br>
            <a:r>
              <a:rPr lang="en" sz="1400" b="1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digitálního práva</a:t>
            </a:r>
            <a:endParaRPr sz="1400" b="1" i="0" u="none" strike="noStrike" cap="none" dirty="0">
              <a:solidFill>
                <a:srgbClr val="1B5BB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10" name="Google Shape;362;p21">
            <a:extLst>
              <a:ext uri="{FF2B5EF4-FFF2-40B4-BE49-F238E27FC236}">
                <a16:creationId xmlns:a16="http://schemas.microsoft.com/office/drawing/2014/main" id="{4F8E15A9-3CA7-4AF5-B622-3F28A0B4C428}"/>
              </a:ext>
            </a:extLst>
          </p:cNvPr>
          <p:cNvSpPr txBox="1"/>
          <p:nvPr/>
        </p:nvSpPr>
        <p:spPr>
          <a:xfrm>
            <a:off x="763137" y="409580"/>
            <a:ext cx="2596575" cy="1054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cs-CZ" sz="3200" b="0" i="0" u="none" strike="noStrike" cap="none" dirty="0">
                <a:solidFill>
                  <a:srgbClr val="1B5BBF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Produkty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cs-CZ" sz="3200" b="0" i="0" u="none" strike="noStrike" cap="none" dirty="0">
                <a:solidFill>
                  <a:srgbClr val="1B5BBF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a služby</a:t>
            </a:r>
          </a:p>
        </p:txBody>
      </p:sp>
    </p:spTree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" name="Google Shape;542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09187" y="4563701"/>
            <a:ext cx="1474575" cy="375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10"/>
          <p:cNvPicPr preferRelativeResize="0"/>
          <p:nvPr/>
        </p:nvPicPr>
        <p:blipFill rotWithShape="1">
          <a:blip r:embed="rId4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0566" y="4537363"/>
            <a:ext cx="1285500" cy="427788"/>
          </a:xfrm>
          <a:prstGeom prst="rect">
            <a:avLst/>
          </a:prstGeom>
          <a:noFill/>
          <a:ln>
            <a:noFill/>
          </a:ln>
        </p:spPr>
      </p:pic>
      <p:sp>
        <p:nvSpPr>
          <p:cNvPr id="544" name="Google Shape;544;p10"/>
          <p:cNvSpPr txBox="1"/>
          <p:nvPr/>
        </p:nvSpPr>
        <p:spPr>
          <a:xfrm>
            <a:off x="812155" y="4659936"/>
            <a:ext cx="34608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1" i="0" u="none" strike="noStrike" cap="none">
                <a:solidFill>
                  <a:srgbClr val="1A5BC0"/>
                </a:solidFill>
                <a:latin typeface="DM Sans"/>
                <a:ea typeface="DM Sans"/>
                <a:cs typeface="DM Sans"/>
                <a:sym typeface="DM Sans"/>
              </a:rPr>
              <a:t>www.zakony.gov.cz</a:t>
            </a:r>
            <a:endParaRPr sz="1000" b="1" i="0" u="none" strike="noStrike" cap="none">
              <a:solidFill>
                <a:srgbClr val="1A5BC0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pic>
        <p:nvPicPr>
          <p:cNvPr id="545" name="Google Shape;545;p10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0575" y="-76211"/>
            <a:ext cx="5251799" cy="4959448"/>
          </a:xfrm>
          <a:prstGeom prst="rect">
            <a:avLst/>
          </a:prstGeom>
          <a:noFill/>
          <a:ln>
            <a:noFill/>
          </a:ln>
        </p:spPr>
      </p:pic>
      <p:sp>
        <p:nvSpPr>
          <p:cNvPr id="547" name="Google Shape;547;p10"/>
          <p:cNvSpPr txBox="1"/>
          <p:nvPr/>
        </p:nvSpPr>
        <p:spPr>
          <a:xfrm>
            <a:off x="647875" y="2350917"/>
            <a:ext cx="2694600" cy="7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b="1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eSeL pokrývá </a:t>
            </a:r>
            <a:endParaRPr b="1" dirty="0">
              <a:solidFill>
                <a:srgbClr val="1B5BBF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" b="1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všechny uživatelské segmenty </a:t>
            </a:r>
            <a:r>
              <a:rPr lang="en" sz="1400" b="1" i="0" u="none" strike="noStrike" cap="none" dirty="0">
                <a:solidFill>
                  <a:srgbClr val="1B5BBF"/>
                </a:solidFill>
                <a:latin typeface="DM Sans"/>
                <a:ea typeface="DM Sans"/>
                <a:cs typeface="DM Sans"/>
                <a:sym typeface="DM Sans"/>
              </a:rPr>
              <a:t>digitálního práva</a:t>
            </a:r>
            <a:endParaRPr sz="1400" b="1" i="0" u="none" strike="noStrike" cap="none" dirty="0">
              <a:solidFill>
                <a:srgbClr val="1B5BBF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9" name="Google Shape;362;p21">
            <a:extLst>
              <a:ext uri="{FF2B5EF4-FFF2-40B4-BE49-F238E27FC236}">
                <a16:creationId xmlns:a16="http://schemas.microsoft.com/office/drawing/2014/main" id="{08E2174F-0AB1-4747-8A5E-4B7E5557D044}"/>
              </a:ext>
            </a:extLst>
          </p:cNvPr>
          <p:cNvSpPr txBox="1"/>
          <p:nvPr/>
        </p:nvSpPr>
        <p:spPr>
          <a:xfrm>
            <a:off x="763137" y="409580"/>
            <a:ext cx="2596575" cy="1054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lang="cs-CZ" sz="3200" b="0" i="0" u="none" strike="noStrike" cap="none" dirty="0">
                <a:solidFill>
                  <a:srgbClr val="1B5BBF"/>
                </a:solidFill>
                <a:latin typeface="DM Sans ExtraBold"/>
                <a:ea typeface="DM Sans ExtraBold"/>
                <a:cs typeface="DM Sans ExtraBold"/>
                <a:sym typeface="DM Sans ExtraBold"/>
              </a:rPr>
              <a:t>Cílové skupiny</a:t>
            </a:r>
          </a:p>
        </p:txBody>
      </p:sp>
    </p:spTree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flipV="1">
            <a:off x="1178594" y="2071671"/>
            <a:ext cx="0" cy="508331"/>
          </a:xfrm>
          <a:prstGeom prst="line">
            <a:avLst/>
          </a:prstGeom>
          <a:ln w="38100" cap="flat">
            <a:solidFill>
              <a:srgbClr val="DFE4E4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3" name="AutoShape 3"/>
          <p:cNvSpPr/>
          <p:nvPr/>
        </p:nvSpPr>
        <p:spPr>
          <a:xfrm>
            <a:off x="2792129" y="3070953"/>
            <a:ext cx="0" cy="508331"/>
          </a:xfrm>
          <a:prstGeom prst="line">
            <a:avLst/>
          </a:prstGeom>
          <a:ln w="38100" cap="flat">
            <a:solidFill>
              <a:srgbClr val="DFE4E4"/>
            </a:solidFill>
            <a:prstDash val="sysDash"/>
            <a:headEnd type="none" w="sm" len="sm"/>
            <a:tailEnd type="oval" w="lg" len="lg"/>
          </a:ln>
        </p:spPr>
      </p:sp>
      <p:grpSp>
        <p:nvGrpSpPr>
          <p:cNvPr id="4" name="Group 4"/>
          <p:cNvGrpSpPr/>
          <p:nvPr/>
        </p:nvGrpSpPr>
        <p:grpSpPr>
          <a:xfrm>
            <a:off x="514350" y="2258361"/>
            <a:ext cx="1623060" cy="1188896"/>
            <a:chOff x="0" y="0"/>
            <a:chExt cx="110962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13194"/>
              <a:ext cx="1099741" cy="786412"/>
            </a:xfrm>
            <a:custGeom>
              <a:avLst/>
              <a:gdLst/>
              <a:ahLst/>
              <a:cxnLst/>
              <a:rect l="l" t="t" r="r" b="b"/>
              <a:pathLst>
                <a:path w="1099741" h="786412">
                  <a:moveTo>
                    <a:pt x="1092755" y="376342"/>
                  </a:moveTo>
                  <a:lnTo>
                    <a:pt x="720084" y="3670"/>
                  </a:lnTo>
                  <a:cubicBezTo>
                    <a:pt x="717259" y="845"/>
                    <a:pt x="713010" y="0"/>
                    <a:pt x="709318" y="1529"/>
                  </a:cubicBezTo>
                  <a:cubicBezTo>
                    <a:pt x="705627" y="3058"/>
                    <a:pt x="703220" y="6660"/>
                    <a:pt x="703220" y="10656"/>
                  </a:cubicBezTo>
                  <a:lnTo>
                    <a:pt x="703220" y="166156"/>
                  </a:lnTo>
                  <a:cubicBezTo>
                    <a:pt x="703220" y="172482"/>
                    <a:pt x="700707" y="178548"/>
                    <a:pt x="696234" y="183021"/>
                  </a:cubicBezTo>
                  <a:cubicBezTo>
                    <a:pt x="691762" y="187493"/>
                    <a:pt x="685695" y="190006"/>
                    <a:pt x="679370" y="190006"/>
                  </a:cubicBezTo>
                  <a:lnTo>
                    <a:pt x="23850" y="190006"/>
                  </a:lnTo>
                  <a:cubicBezTo>
                    <a:pt x="17524" y="190006"/>
                    <a:pt x="11458" y="192519"/>
                    <a:pt x="6985" y="196991"/>
                  </a:cubicBezTo>
                  <a:cubicBezTo>
                    <a:pt x="2513" y="201464"/>
                    <a:pt x="0" y="207530"/>
                    <a:pt x="0" y="213856"/>
                  </a:cubicBezTo>
                  <a:lnTo>
                    <a:pt x="0" y="572556"/>
                  </a:lnTo>
                  <a:cubicBezTo>
                    <a:pt x="0" y="578882"/>
                    <a:pt x="2513" y="584948"/>
                    <a:pt x="6985" y="589421"/>
                  </a:cubicBezTo>
                  <a:cubicBezTo>
                    <a:pt x="11458" y="593893"/>
                    <a:pt x="17524" y="596406"/>
                    <a:pt x="23850" y="596406"/>
                  </a:cubicBezTo>
                  <a:lnTo>
                    <a:pt x="679370" y="596406"/>
                  </a:lnTo>
                  <a:cubicBezTo>
                    <a:pt x="692542" y="596406"/>
                    <a:pt x="703220" y="607084"/>
                    <a:pt x="703220" y="620256"/>
                  </a:cubicBezTo>
                  <a:lnTo>
                    <a:pt x="703220" y="775756"/>
                  </a:lnTo>
                  <a:cubicBezTo>
                    <a:pt x="703220" y="779752"/>
                    <a:pt x="705627" y="783354"/>
                    <a:pt x="709318" y="784883"/>
                  </a:cubicBezTo>
                  <a:cubicBezTo>
                    <a:pt x="713010" y="786412"/>
                    <a:pt x="717259" y="785567"/>
                    <a:pt x="720084" y="782742"/>
                  </a:cubicBezTo>
                  <a:lnTo>
                    <a:pt x="1092755" y="410070"/>
                  </a:lnTo>
                  <a:cubicBezTo>
                    <a:pt x="1097228" y="405598"/>
                    <a:pt x="1099741" y="399531"/>
                    <a:pt x="1099741" y="393206"/>
                  </a:cubicBezTo>
                  <a:cubicBezTo>
                    <a:pt x="1099741" y="386881"/>
                    <a:pt x="1097228" y="380814"/>
                    <a:pt x="1092755" y="376342"/>
                  </a:cubicBezTo>
                  <a:close/>
                </a:path>
              </a:pathLst>
            </a:custGeom>
            <a:solidFill>
              <a:srgbClr val="084186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165100"/>
              <a:ext cx="1008020" cy="444500"/>
            </a:xfrm>
            <a:prstGeom prst="rect">
              <a:avLst/>
            </a:prstGeom>
          </p:spPr>
          <p:txBody>
            <a:bodyPr lIns="22460" tIns="22460" rIns="22460" bIns="22460" rtlCol="0" anchor="ctr"/>
            <a:lstStyle/>
            <a:p>
              <a:pPr algn="ctr">
                <a:lnSpc>
                  <a:spcPts val="1049"/>
                </a:lnSpc>
              </a:pPr>
              <a:endParaRPr sz="900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2137410" y="2258361"/>
            <a:ext cx="1623060" cy="1188896"/>
            <a:chOff x="0" y="0"/>
            <a:chExt cx="110962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13194"/>
              <a:ext cx="1099741" cy="786412"/>
            </a:xfrm>
            <a:custGeom>
              <a:avLst/>
              <a:gdLst/>
              <a:ahLst/>
              <a:cxnLst/>
              <a:rect l="l" t="t" r="r" b="b"/>
              <a:pathLst>
                <a:path w="1099741" h="786412">
                  <a:moveTo>
                    <a:pt x="1092755" y="376342"/>
                  </a:moveTo>
                  <a:lnTo>
                    <a:pt x="720084" y="3670"/>
                  </a:lnTo>
                  <a:cubicBezTo>
                    <a:pt x="717259" y="845"/>
                    <a:pt x="713010" y="0"/>
                    <a:pt x="709318" y="1529"/>
                  </a:cubicBezTo>
                  <a:cubicBezTo>
                    <a:pt x="705627" y="3058"/>
                    <a:pt x="703220" y="6660"/>
                    <a:pt x="703220" y="10656"/>
                  </a:cubicBezTo>
                  <a:lnTo>
                    <a:pt x="703220" y="166156"/>
                  </a:lnTo>
                  <a:cubicBezTo>
                    <a:pt x="703220" y="172482"/>
                    <a:pt x="700707" y="178548"/>
                    <a:pt x="696234" y="183021"/>
                  </a:cubicBezTo>
                  <a:cubicBezTo>
                    <a:pt x="691762" y="187493"/>
                    <a:pt x="685695" y="190006"/>
                    <a:pt x="679370" y="190006"/>
                  </a:cubicBezTo>
                  <a:lnTo>
                    <a:pt x="23850" y="190006"/>
                  </a:lnTo>
                  <a:cubicBezTo>
                    <a:pt x="17524" y="190006"/>
                    <a:pt x="11458" y="192519"/>
                    <a:pt x="6985" y="196991"/>
                  </a:cubicBezTo>
                  <a:cubicBezTo>
                    <a:pt x="2513" y="201464"/>
                    <a:pt x="0" y="207530"/>
                    <a:pt x="0" y="213856"/>
                  </a:cubicBezTo>
                  <a:lnTo>
                    <a:pt x="0" y="572556"/>
                  </a:lnTo>
                  <a:cubicBezTo>
                    <a:pt x="0" y="578882"/>
                    <a:pt x="2513" y="584948"/>
                    <a:pt x="6985" y="589421"/>
                  </a:cubicBezTo>
                  <a:cubicBezTo>
                    <a:pt x="11458" y="593893"/>
                    <a:pt x="17524" y="596406"/>
                    <a:pt x="23850" y="596406"/>
                  </a:cubicBezTo>
                  <a:lnTo>
                    <a:pt x="679370" y="596406"/>
                  </a:lnTo>
                  <a:cubicBezTo>
                    <a:pt x="692542" y="596406"/>
                    <a:pt x="703220" y="607084"/>
                    <a:pt x="703220" y="620256"/>
                  </a:cubicBezTo>
                  <a:lnTo>
                    <a:pt x="703220" y="775756"/>
                  </a:lnTo>
                  <a:cubicBezTo>
                    <a:pt x="703220" y="779752"/>
                    <a:pt x="705627" y="783354"/>
                    <a:pt x="709318" y="784883"/>
                  </a:cubicBezTo>
                  <a:cubicBezTo>
                    <a:pt x="713010" y="786412"/>
                    <a:pt x="717259" y="785567"/>
                    <a:pt x="720084" y="782742"/>
                  </a:cubicBezTo>
                  <a:lnTo>
                    <a:pt x="1092755" y="410070"/>
                  </a:lnTo>
                  <a:cubicBezTo>
                    <a:pt x="1097228" y="405598"/>
                    <a:pt x="1099741" y="399531"/>
                    <a:pt x="1099741" y="393206"/>
                  </a:cubicBezTo>
                  <a:cubicBezTo>
                    <a:pt x="1099741" y="386881"/>
                    <a:pt x="1097228" y="380814"/>
                    <a:pt x="1092755" y="376342"/>
                  </a:cubicBezTo>
                  <a:close/>
                </a:path>
              </a:pathLst>
            </a:custGeom>
            <a:solidFill>
              <a:srgbClr val="1A86B6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165100"/>
              <a:ext cx="1008020" cy="444500"/>
            </a:xfrm>
            <a:prstGeom prst="rect">
              <a:avLst/>
            </a:prstGeom>
          </p:spPr>
          <p:txBody>
            <a:bodyPr lIns="22460" tIns="22460" rIns="22460" bIns="22460" rtlCol="0" anchor="ctr"/>
            <a:lstStyle/>
            <a:p>
              <a:pPr algn="ctr">
                <a:lnSpc>
                  <a:spcPts val="1049"/>
                </a:lnSpc>
              </a:pPr>
              <a:endParaRPr sz="900"/>
            </a:p>
          </p:txBody>
        </p:sp>
      </p:grpSp>
      <p:sp>
        <p:nvSpPr>
          <p:cNvPr id="11" name="AutoShape 11"/>
          <p:cNvSpPr/>
          <p:nvPr/>
        </p:nvSpPr>
        <p:spPr>
          <a:xfrm flipV="1">
            <a:off x="4424714" y="2071671"/>
            <a:ext cx="0" cy="508331"/>
          </a:xfrm>
          <a:prstGeom prst="line">
            <a:avLst/>
          </a:prstGeom>
          <a:ln w="38100" cap="flat">
            <a:solidFill>
              <a:srgbClr val="DFE4E4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12" name="AutoShape 12"/>
          <p:cNvSpPr/>
          <p:nvPr/>
        </p:nvSpPr>
        <p:spPr>
          <a:xfrm>
            <a:off x="6038249" y="3070953"/>
            <a:ext cx="0" cy="508331"/>
          </a:xfrm>
          <a:prstGeom prst="line">
            <a:avLst/>
          </a:prstGeom>
          <a:ln w="38100" cap="flat">
            <a:solidFill>
              <a:srgbClr val="DFE4E4"/>
            </a:solidFill>
            <a:prstDash val="sysDash"/>
            <a:headEnd type="none" w="sm" len="sm"/>
            <a:tailEnd type="oval" w="lg" len="lg"/>
          </a:ln>
        </p:spPr>
      </p:sp>
      <p:grpSp>
        <p:nvGrpSpPr>
          <p:cNvPr id="13" name="Group 13"/>
          <p:cNvGrpSpPr/>
          <p:nvPr/>
        </p:nvGrpSpPr>
        <p:grpSpPr>
          <a:xfrm>
            <a:off x="3760470" y="2258361"/>
            <a:ext cx="1623060" cy="1188896"/>
            <a:chOff x="0" y="0"/>
            <a:chExt cx="110962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13194"/>
              <a:ext cx="1099741" cy="786412"/>
            </a:xfrm>
            <a:custGeom>
              <a:avLst/>
              <a:gdLst/>
              <a:ahLst/>
              <a:cxnLst/>
              <a:rect l="l" t="t" r="r" b="b"/>
              <a:pathLst>
                <a:path w="1099741" h="786412">
                  <a:moveTo>
                    <a:pt x="1092755" y="376342"/>
                  </a:moveTo>
                  <a:lnTo>
                    <a:pt x="720084" y="3670"/>
                  </a:lnTo>
                  <a:cubicBezTo>
                    <a:pt x="717259" y="845"/>
                    <a:pt x="713010" y="0"/>
                    <a:pt x="709318" y="1529"/>
                  </a:cubicBezTo>
                  <a:cubicBezTo>
                    <a:pt x="705627" y="3058"/>
                    <a:pt x="703220" y="6660"/>
                    <a:pt x="703220" y="10656"/>
                  </a:cubicBezTo>
                  <a:lnTo>
                    <a:pt x="703220" y="166156"/>
                  </a:lnTo>
                  <a:cubicBezTo>
                    <a:pt x="703220" y="172482"/>
                    <a:pt x="700707" y="178548"/>
                    <a:pt x="696234" y="183021"/>
                  </a:cubicBezTo>
                  <a:cubicBezTo>
                    <a:pt x="691762" y="187493"/>
                    <a:pt x="685695" y="190006"/>
                    <a:pt x="679370" y="190006"/>
                  </a:cubicBezTo>
                  <a:lnTo>
                    <a:pt x="23850" y="190006"/>
                  </a:lnTo>
                  <a:cubicBezTo>
                    <a:pt x="17524" y="190006"/>
                    <a:pt x="11458" y="192519"/>
                    <a:pt x="6985" y="196991"/>
                  </a:cubicBezTo>
                  <a:cubicBezTo>
                    <a:pt x="2513" y="201464"/>
                    <a:pt x="0" y="207530"/>
                    <a:pt x="0" y="213856"/>
                  </a:cubicBezTo>
                  <a:lnTo>
                    <a:pt x="0" y="572556"/>
                  </a:lnTo>
                  <a:cubicBezTo>
                    <a:pt x="0" y="578882"/>
                    <a:pt x="2513" y="584948"/>
                    <a:pt x="6985" y="589421"/>
                  </a:cubicBezTo>
                  <a:cubicBezTo>
                    <a:pt x="11458" y="593893"/>
                    <a:pt x="17524" y="596406"/>
                    <a:pt x="23850" y="596406"/>
                  </a:cubicBezTo>
                  <a:lnTo>
                    <a:pt x="679370" y="596406"/>
                  </a:lnTo>
                  <a:cubicBezTo>
                    <a:pt x="692542" y="596406"/>
                    <a:pt x="703220" y="607084"/>
                    <a:pt x="703220" y="620256"/>
                  </a:cubicBezTo>
                  <a:lnTo>
                    <a:pt x="703220" y="775756"/>
                  </a:lnTo>
                  <a:cubicBezTo>
                    <a:pt x="703220" y="779752"/>
                    <a:pt x="705627" y="783354"/>
                    <a:pt x="709318" y="784883"/>
                  </a:cubicBezTo>
                  <a:cubicBezTo>
                    <a:pt x="713010" y="786412"/>
                    <a:pt x="717259" y="785567"/>
                    <a:pt x="720084" y="782742"/>
                  </a:cubicBezTo>
                  <a:lnTo>
                    <a:pt x="1092755" y="410070"/>
                  </a:lnTo>
                  <a:cubicBezTo>
                    <a:pt x="1097228" y="405598"/>
                    <a:pt x="1099741" y="399531"/>
                    <a:pt x="1099741" y="393206"/>
                  </a:cubicBezTo>
                  <a:cubicBezTo>
                    <a:pt x="1099741" y="386881"/>
                    <a:pt x="1097228" y="380814"/>
                    <a:pt x="1092755" y="376342"/>
                  </a:cubicBezTo>
                  <a:close/>
                </a:path>
              </a:pathLst>
            </a:custGeom>
            <a:solidFill>
              <a:srgbClr val="25BDCB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165100"/>
              <a:ext cx="1008020" cy="444500"/>
            </a:xfrm>
            <a:prstGeom prst="rect">
              <a:avLst/>
            </a:prstGeom>
          </p:spPr>
          <p:txBody>
            <a:bodyPr lIns="22460" tIns="22460" rIns="22460" bIns="22460" rtlCol="0" anchor="ctr"/>
            <a:lstStyle/>
            <a:p>
              <a:pPr algn="ctr">
                <a:lnSpc>
                  <a:spcPts val="1049"/>
                </a:lnSpc>
              </a:pPr>
              <a:endParaRPr sz="900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5383530" y="2258361"/>
            <a:ext cx="1623060" cy="1188896"/>
            <a:chOff x="0" y="0"/>
            <a:chExt cx="110962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13194"/>
              <a:ext cx="1099741" cy="786412"/>
            </a:xfrm>
            <a:custGeom>
              <a:avLst/>
              <a:gdLst/>
              <a:ahLst/>
              <a:cxnLst/>
              <a:rect l="l" t="t" r="r" b="b"/>
              <a:pathLst>
                <a:path w="1099741" h="786412">
                  <a:moveTo>
                    <a:pt x="1092755" y="376342"/>
                  </a:moveTo>
                  <a:lnTo>
                    <a:pt x="720084" y="3670"/>
                  </a:lnTo>
                  <a:cubicBezTo>
                    <a:pt x="717259" y="845"/>
                    <a:pt x="713010" y="0"/>
                    <a:pt x="709318" y="1529"/>
                  </a:cubicBezTo>
                  <a:cubicBezTo>
                    <a:pt x="705627" y="3058"/>
                    <a:pt x="703220" y="6660"/>
                    <a:pt x="703220" y="10656"/>
                  </a:cubicBezTo>
                  <a:lnTo>
                    <a:pt x="703220" y="166156"/>
                  </a:lnTo>
                  <a:cubicBezTo>
                    <a:pt x="703220" y="172482"/>
                    <a:pt x="700707" y="178548"/>
                    <a:pt x="696234" y="183021"/>
                  </a:cubicBezTo>
                  <a:cubicBezTo>
                    <a:pt x="691762" y="187493"/>
                    <a:pt x="685695" y="190006"/>
                    <a:pt x="679370" y="190006"/>
                  </a:cubicBezTo>
                  <a:lnTo>
                    <a:pt x="23850" y="190006"/>
                  </a:lnTo>
                  <a:cubicBezTo>
                    <a:pt x="17524" y="190006"/>
                    <a:pt x="11458" y="192519"/>
                    <a:pt x="6985" y="196991"/>
                  </a:cubicBezTo>
                  <a:cubicBezTo>
                    <a:pt x="2513" y="201464"/>
                    <a:pt x="0" y="207530"/>
                    <a:pt x="0" y="213856"/>
                  </a:cubicBezTo>
                  <a:lnTo>
                    <a:pt x="0" y="572556"/>
                  </a:lnTo>
                  <a:cubicBezTo>
                    <a:pt x="0" y="578882"/>
                    <a:pt x="2513" y="584948"/>
                    <a:pt x="6985" y="589421"/>
                  </a:cubicBezTo>
                  <a:cubicBezTo>
                    <a:pt x="11458" y="593893"/>
                    <a:pt x="17524" y="596406"/>
                    <a:pt x="23850" y="596406"/>
                  </a:cubicBezTo>
                  <a:lnTo>
                    <a:pt x="679370" y="596406"/>
                  </a:lnTo>
                  <a:cubicBezTo>
                    <a:pt x="692542" y="596406"/>
                    <a:pt x="703220" y="607084"/>
                    <a:pt x="703220" y="620256"/>
                  </a:cubicBezTo>
                  <a:lnTo>
                    <a:pt x="703220" y="775756"/>
                  </a:lnTo>
                  <a:cubicBezTo>
                    <a:pt x="703220" y="779752"/>
                    <a:pt x="705627" y="783354"/>
                    <a:pt x="709318" y="784883"/>
                  </a:cubicBezTo>
                  <a:cubicBezTo>
                    <a:pt x="713010" y="786412"/>
                    <a:pt x="717259" y="785567"/>
                    <a:pt x="720084" y="782742"/>
                  </a:cubicBezTo>
                  <a:lnTo>
                    <a:pt x="1092755" y="410070"/>
                  </a:lnTo>
                  <a:cubicBezTo>
                    <a:pt x="1097228" y="405598"/>
                    <a:pt x="1099741" y="399531"/>
                    <a:pt x="1099741" y="393206"/>
                  </a:cubicBezTo>
                  <a:cubicBezTo>
                    <a:pt x="1099741" y="386881"/>
                    <a:pt x="1097228" y="380814"/>
                    <a:pt x="1092755" y="376342"/>
                  </a:cubicBezTo>
                  <a:close/>
                </a:path>
              </a:pathLst>
            </a:custGeom>
            <a:solidFill>
              <a:srgbClr val="28BE86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0" y="165100"/>
              <a:ext cx="1008020" cy="444500"/>
            </a:xfrm>
            <a:prstGeom prst="rect">
              <a:avLst/>
            </a:prstGeom>
          </p:spPr>
          <p:txBody>
            <a:bodyPr lIns="22460" tIns="22460" rIns="22460" bIns="22460" rtlCol="0" anchor="ctr"/>
            <a:lstStyle/>
            <a:p>
              <a:pPr algn="ctr">
                <a:lnSpc>
                  <a:spcPts val="1049"/>
                </a:lnSpc>
              </a:pPr>
              <a:endParaRPr sz="900"/>
            </a:p>
          </p:txBody>
        </p:sp>
      </p:grpSp>
      <p:sp>
        <p:nvSpPr>
          <p:cNvPr id="19" name="TextBox 19"/>
          <p:cNvSpPr txBox="1"/>
          <p:nvPr/>
        </p:nvSpPr>
        <p:spPr>
          <a:xfrm>
            <a:off x="1064418" y="410111"/>
            <a:ext cx="6606415" cy="3769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660"/>
              </a:lnSpc>
              <a:spcBef>
                <a:spcPct val="0"/>
              </a:spcBef>
            </a:pPr>
            <a:r>
              <a:rPr lang="cs-CZ" sz="3200" b="1" dirty="0">
                <a:solidFill>
                  <a:schemeClr val="accent5">
                    <a:lumMod val="50000"/>
                  </a:schemeClr>
                </a:solidFill>
                <a:latin typeface="DM Sans ExtraBold" panose="020B0604020202020204" charset="-18"/>
                <a:ea typeface="Inter Bold"/>
                <a:cs typeface="Inter Bold"/>
                <a:sym typeface="Inter Bold"/>
              </a:rPr>
              <a:t>Jak šel s projektem </a:t>
            </a:r>
            <a:r>
              <a:rPr lang="cs-CZ" sz="3200" b="1" dirty="0" err="1">
                <a:solidFill>
                  <a:schemeClr val="accent5">
                    <a:lumMod val="50000"/>
                  </a:schemeClr>
                </a:solidFill>
                <a:latin typeface="DM Sans ExtraBold" panose="020B0604020202020204" charset="-18"/>
                <a:ea typeface="Inter Bold"/>
                <a:cs typeface="Inter Bold"/>
                <a:sym typeface="Inter Bold"/>
              </a:rPr>
              <a:t>eSEL</a:t>
            </a:r>
            <a:r>
              <a:rPr lang="cs-CZ" sz="3200" b="1" dirty="0">
                <a:solidFill>
                  <a:schemeClr val="accent5">
                    <a:lumMod val="50000"/>
                  </a:schemeClr>
                </a:solidFill>
                <a:latin typeface="DM Sans ExtraBold" panose="020B0604020202020204" charset="-18"/>
                <a:ea typeface="Inter Bold"/>
                <a:cs typeface="Inter Bold"/>
                <a:sym typeface="Inter Bold"/>
              </a:rPr>
              <a:t> čas</a:t>
            </a:r>
            <a:endParaRPr lang="en-US" sz="3200" b="1" dirty="0">
              <a:solidFill>
                <a:schemeClr val="accent5">
                  <a:lumMod val="50000"/>
                </a:schemeClr>
              </a:solidFill>
              <a:latin typeface="DM Sans ExtraBold" panose="020B0604020202020204" charset="-18"/>
              <a:ea typeface="Inter Bold"/>
              <a:cs typeface="Inter Bold"/>
              <a:sym typeface="Inter Bold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16315" y="1336063"/>
            <a:ext cx="1324558" cy="902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cs-CZ" sz="1250" dirty="0">
                <a:solidFill>
                  <a:srgbClr val="231F20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Schválena zákonná úprava, </a:t>
            </a:r>
          </a:p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cs-CZ" sz="1250" dirty="0">
                <a:solidFill>
                  <a:srgbClr val="231F20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příprava architektury</a:t>
            </a:r>
            <a:endParaRPr lang="en-US" sz="1250" dirty="0">
              <a:solidFill>
                <a:srgbClr val="231F20"/>
              </a:solidFill>
              <a:latin typeface="Calibri" panose="020F0502020204030204" pitchFamily="34" charset="0"/>
              <a:ea typeface="Inter Bold"/>
              <a:cs typeface="Calibri" panose="020F0502020204030204" pitchFamily="34" charset="0"/>
              <a:sym typeface="Inter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3611859" y="1387164"/>
            <a:ext cx="1757222" cy="4462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cs-CZ" sz="1250" dirty="0">
                <a:solidFill>
                  <a:srgbClr val="231F20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Projektový </a:t>
            </a:r>
            <a:r>
              <a:rPr lang="cs-CZ" sz="1250" dirty="0" err="1">
                <a:solidFill>
                  <a:srgbClr val="231F20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refresh</a:t>
            </a:r>
            <a:r>
              <a:rPr lang="cs-CZ" sz="1250" dirty="0">
                <a:solidFill>
                  <a:srgbClr val="231F20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 a změna na agilnější vývoj</a:t>
            </a:r>
            <a:endParaRPr lang="en-US" sz="1250" dirty="0">
              <a:solidFill>
                <a:srgbClr val="231F20"/>
              </a:solidFill>
              <a:latin typeface="Calibri" panose="020F0502020204030204" pitchFamily="34" charset="0"/>
              <a:ea typeface="Inter Bold"/>
              <a:cs typeface="Calibri" panose="020F0502020204030204" pitchFamily="34" charset="0"/>
              <a:sym typeface="Inter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2129850" y="3719071"/>
            <a:ext cx="1324558" cy="671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cs-CZ" sz="1250" dirty="0">
                <a:solidFill>
                  <a:srgbClr val="231F20"/>
                </a:solidFill>
                <a:ea typeface="Inter Bold"/>
                <a:cs typeface="Inter Bold"/>
                <a:sym typeface="Inter Bold"/>
              </a:rPr>
              <a:t>Podepsaná smlouva s dodavatelem</a:t>
            </a:r>
            <a:endParaRPr lang="en-US" sz="1250" dirty="0">
              <a:solidFill>
                <a:srgbClr val="231F20"/>
              </a:solidFill>
              <a:ea typeface="Inter Bold"/>
              <a:cs typeface="Inter Bold"/>
              <a:sym typeface="Inter Bold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5067794" y="3664434"/>
            <a:ext cx="1924346" cy="1369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cs-CZ" sz="1250" dirty="0">
                <a:solidFill>
                  <a:srgbClr val="231F20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Testování</a:t>
            </a:r>
          </a:p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cs-CZ" sz="1250" dirty="0">
                <a:solidFill>
                  <a:srgbClr val="231F20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Spuštění </a:t>
            </a:r>
          </a:p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cs-CZ" sz="900" dirty="0">
                <a:solidFill>
                  <a:srgbClr val="231F20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1/2024 e-Sbírka</a:t>
            </a:r>
          </a:p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cs-CZ" sz="900" dirty="0">
                <a:solidFill>
                  <a:srgbClr val="231F20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7/2024 e-Legislativa pro mezinárodní smlouvy</a:t>
            </a:r>
          </a:p>
          <a:p>
            <a:pPr algn="ctr">
              <a:lnSpc>
                <a:spcPts val="1750"/>
              </a:lnSpc>
              <a:spcBef>
                <a:spcPct val="0"/>
              </a:spcBef>
            </a:pPr>
            <a:r>
              <a:rPr lang="cs-CZ" sz="1250" dirty="0">
                <a:solidFill>
                  <a:srgbClr val="231F20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Školení</a:t>
            </a:r>
            <a:endParaRPr lang="en-US" sz="1250" dirty="0">
              <a:solidFill>
                <a:srgbClr val="231F20"/>
              </a:solidFill>
              <a:latin typeface="Calibri" panose="020F0502020204030204" pitchFamily="34" charset="0"/>
              <a:ea typeface="Inter Bold"/>
              <a:cs typeface="Calibri" panose="020F0502020204030204" pitchFamily="34" charset="0"/>
              <a:sym typeface="Inter Bold"/>
            </a:endParaRPr>
          </a:p>
        </p:txBody>
      </p:sp>
      <p:sp>
        <p:nvSpPr>
          <p:cNvPr id="28" name="AutoShape 28"/>
          <p:cNvSpPr/>
          <p:nvPr/>
        </p:nvSpPr>
        <p:spPr>
          <a:xfrm flipV="1">
            <a:off x="7670834" y="2071671"/>
            <a:ext cx="0" cy="508331"/>
          </a:xfrm>
          <a:prstGeom prst="line">
            <a:avLst/>
          </a:prstGeom>
          <a:ln w="38100" cap="flat">
            <a:solidFill>
              <a:srgbClr val="DFE4E4"/>
            </a:solidFill>
            <a:prstDash val="sysDash"/>
            <a:headEnd type="none" w="sm" len="sm"/>
            <a:tailEnd type="oval" w="lg" len="lg"/>
          </a:ln>
        </p:spPr>
      </p:sp>
      <p:grpSp>
        <p:nvGrpSpPr>
          <p:cNvPr id="29" name="Group 29"/>
          <p:cNvGrpSpPr/>
          <p:nvPr/>
        </p:nvGrpSpPr>
        <p:grpSpPr>
          <a:xfrm>
            <a:off x="7006590" y="2258361"/>
            <a:ext cx="1623060" cy="1188896"/>
            <a:chOff x="0" y="0"/>
            <a:chExt cx="1109620" cy="812800"/>
          </a:xfrm>
          <a:solidFill>
            <a:srgbClr val="C00000"/>
          </a:solidFill>
        </p:grpSpPr>
        <p:sp>
          <p:nvSpPr>
            <p:cNvPr id="30" name="Freeform 30"/>
            <p:cNvSpPr/>
            <p:nvPr/>
          </p:nvSpPr>
          <p:spPr>
            <a:xfrm>
              <a:off x="0" y="13194"/>
              <a:ext cx="1099741" cy="786412"/>
            </a:xfrm>
            <a:custGeom>
              <a:avLst/>
              <a:gdLst/>
              <a:ahLst/>
              <a:cxnLst/>
              <a:rect l="l" t="t" r="r" b="b"/>
              <a:pathLst>
                <a:path w="1099741" h="786412">
                  <a:moveTo>
                    <a:pt x="1092755" y="376342"/>
                  </a:moveTo>
                  <a:lnTo>
                    <a:pt x="720084" y="3670"/>
                  </a:lnTo>
                  <a:cubicBezTo>
                    <a:pt x="717259" y="845"/>
                    <a:pt x="713010" y="0"/>
                    <a:pt x="709318" y="1529"/>
                  </a:cubicBezTo>
                  <a:cubicBezTo>
                    <a:pt x="705627" y="3058"/>
                    <a:pt x="703220" y="6660"/>
                    <a:pt x="703220" y="10656"/>
                  </a:cubicBezTo>
                  <a:lnTo>
                    <a:pt x="703220" y="166156"/>
                  </a:lnTo>
                  <a:cubicBezTo>
                    <a:pt x="703220" y="172482"/>
                    <a:pt x="700707" y="178548"/>
                    <a:pt x="696234" y="183021"/>
                  </a:cubicBezTo>
                  <a:cubicBezTo>
                    <a:pt x="691762" y="187493"/>
                    <a:pt x="685695" y="190006"/>
                    <a:pt x="679370" y="190006"/>
                  </a:cubicBezTo>
                  <a:lnTo>
                    <a:pt x="23850" y="190006"/>
                  </a:lnTo>
                  <a:cubicBezTo>
                    <a:pt x="17524" y="190006"/>
                    <a:pt x="11458" y="192519"/>
                    <a:pt x="6985" y="196991"/>
                  </a:cubicBezTo>
                  <a:cubicBezTo>
                    <a:pt x="2513" y="201464"/>
                    <a:pt x="0" y="207530"/>
                    <a:pt x="0" y="213856"/>
                  </a:cubicBezTo>
                  <a:lnTo>
                    <a:pt x="0" y="572556"/>
                  </a:lnTo>
                  <a:cubicBezTo>
                    <a:pt x="0" y="578882"/>
                    <a:pt x="2513" y="584948"/>
                    <a:pt x="6985" y="589421"/>
                  </a:cubicBezTo>
                  <a:cubicBezTo>
                    <a:pt x="11458" y="593893"/>
                    <a:pt x="17524" y="596406"/>
                    <a:pt x="23850" y="596406"/>
                  </a:cubicBezTo>
                  <a:lnTo>
                    <a:pt x="679370" y="596406"/>
                  </a:lnTo>
                  <a:cubicBezTo>
                    <a:pt x="692542" y="596406"/>
                    <a:pt x="703220" y="607084"/>
                    <a:pt x="703220" y="620256"/>
                  </a:cubicBezTo>
                  <a:lnTo>
                    <a:pt x="703220" y="775756"/>
                  </a:lnTo>
                  <a:cubicBezTo>
                    <a:pt x="703220" y="779752"/>
                    <a:pt x="705627" y="783354"/>
                    <a:pt x="709318" y="784883"/>
                  </a:cubicBezTo>
                  <a:cubicBezTo>
                    <a:pt x="713010" y="786412"/>
                    <a:pt x="717259" y="785567"/>
                    <a:pt x="720084" y="782742"/>
                  </a:cubicBezTo>
                  <a:lnTo>
                    <a:pt x="1092755" y="410070"/>
                  </a:lnTo>
                  <a:cubicBezTo>
                    <a:pt x="1097228" y="405598"/>
                    <a:pt x="1099741" y="399531"/>
                    <a:pt x="1099741" y="393206"/>
                  </a:cubicBezTo>
                  <a:cubicBezTo>
                    <a:pt x="1099741" y="386881"/>
                    <a:pt x="1097228" y="380814"/>
                    <a:pt x="1092755" y="376342"/>
                  </a:cubicBezTo>
                  <a:close/>
                </a:path>
              </a:pathLst>
            </a:custGeom>
            <a:grpFill/>
          </p:spPr>
        </p:sp>
        <p:sp>
          <p:nvSpPr>
            <p:cNvPr id="31" name="TextBox 31"/>
            <p:cNvSpPr txBox="1"/>
            <p:nvPr/>
          </p:nvSpPr>
          <p:spPr>
            <a:xfrm>
              <a:off x="0" y="165100"/>
              <a:ext cx="1008020" cy="444500"/>
            </a:xfrm>
            <a:prstGeom prst="rect">
              <a:avLst/>
            </a:prstGeom>
            <a:grpFill/>
          </p:spPr>
          <p:txBody>
            <a:bodyPr lIns="22460" tIns="22460" rIns="22460" bIns="22460" rtlCol="0" anchor="ctr"/>
            <a:lstStyle/>
            <a:p>
              <a:pPr algn="ctr">
                <a:lnSpc>
                  <a:spcPts val="1049"/>
                </a:lnSpc>
              </a:pPr>
              <a:endParaRPr sz="900"/>
            </a:p>
          </p:txBody>
        </p:sp>
      </p:grpSp>
      <p:sp>
        <p:nvSpPr>
          <p:cNvPr id="32" name="TextBox 32"/>
          <p:cNvSpPr txBox="1"/>
          <p:nvPr/>
        </p:nvSpPr>
        <p:spPr>
          <a:xfrm>
            <a:off x="6998024" y="1276556"/>
            <a:ext cx="1608609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750"/>
              </a:lnSpc>
            </a:pPr>
            <a:r>
              <a:rPr lang="cs-CZ" sz="1250" dirty="0">
                <a:solidFill>
                  <a:srgbClr val="231F20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Spuštění  e-Legislativa </a:t>
            </a:r>
          </a:p>
          <a:p>
            <a:pPr algn="ctr">
              <a:lnSpc>
                <a:spcPts val="1750"/>
              </a:lnSpc>
            </a:pPr>
            <a:r>
              <a:rPr lang="cs-CZ" sz="1250" dirty="0">
                <a:solidFill>
                  <a:srgbClr val="231F20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Zpětná vazba</a:t>
            </a:r>
          </a:p>
          <a:p>
            <a:pPr algn="ctr">
              <a:lnSpc>
                <a:spcPts val="1750"/>
              </a:lnSpc>
            </a:pPr>
            <a:r>
              <a:rPr lang="cs-CZ" sz="1250" b="1" dirty="0">
                <a:solidFill>
                  <a:srgbClr val="231F20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Rozvojový program</a:t>
            </a:r>
            <a:endParaRPr lang="en-US" sz="1250" b="1" dirty="0">
              <a:solidFill>
                <a:srgbClr val="231F20"/>
              </a:solidFill>
              <a:latin typeface="Calibri" panose="020F0502020204030204" pitchFamily="34" charset="0"/>
              <a:ea typeface="Inter Bold"/>
              <a:cs typeface="Calibri" panose="020F0502020204030204" pitchFamily="34" charset="0"/>
              <a:sym typeface="Inter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853207" y="2690884"/>
            <a:ext cx="650774" cy="271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  <a:spcBef>
                <a:spcPct val="0"/>
              </a:spcBef>
            </a:pPr>
            <a:r>
              <a:rPr lang="cs-CZ" sz="1500" dirty="0">
                <a:solidFill>
                  <a:srgbClr val="FFFFFF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2016</a:t>
            </a:r>
            <a:endParaRPr lang="en-US" sz="1500" dirty="0">
              <a:solidFill>
                <a:srgbClr val="FFFFFF"/>
              </a:solidFill>
              <a:latin typeface="Calibri" panose="020F0502020204030204" pitchFamily="34" charset="0"/>
              <a:ea typeface="Inter Bold"/>
              <a:cs typeface="Calibri" panose="020F0502020204030204" pitchFamily="34" charset="0"/>
              <a:sym typeface="Inter Bold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2466742" y="2690884"/>
            <a:ext cx="650774" cy="271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  <a:spcBef>
                <a:spcPct val="0"/>
              </a:spcBef>
            </a:pPr>
            <a:r>
              <a:rPr lang="cs-CZ" sz="1500" dirty="0">
                <a:solidFill>
                  <a:srgbClr val="FFFFFF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2018</a:t>
            </a:r>
            <a:endParaRPr lang="en-US" sz="1500" dirty="0">
              <a:solidFill>
                <a:srgbClr val="FFFFFF"/>
              </a:solidFill>
              <a:latin typeface="Calibri" panose="020F0502020204030204" pitchFamily="34" charset="0"/>
              <a:ea typeface="Inter Bold"/>
              <a:cs typeface="Calibri" panose="020F0502020204030204" pitchFamily="34" charset="0"/>
              <a:sym typeface="Inter Bold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4080277" y="2690884"/>
            <a:ext cx="650774" cy="271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  <a:spcBef>
                <a:spcPct val="0"/>
              </a:spcBef>
            </a:pP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2022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5693812" y="2690884"/>
            <a:ext cx="650774" cy="271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  <a:spcBef>
                <a:spcPct val="0"/>
              </a:spcBef>
            </a:pPr>
            <a:r>
              <a:rPr lang="cs-CZ" sz="1500" dirty="0">
                <a:solidFill>
                  <a:srgbClr val="FFFFFF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2024</a:t>
            </a:r>
            <a:endParaRPr lang="en-US" sz="1500" dirty="0">
              <a:solidFill>
                <a:srgbClr val="FFFFFF"/>
              </a:solidFill>
              <a:latin typeface="Calibri" panose="020F0502020204030204" pitchFamily="34" charset="0"/>
              <a:ea typeface="Inter Bold"/>
              <a:cs typeface="Calibri" panose="020F0502020204030204" pitchFamily="34" charset="0"/>
              <a:sym typeface="Inter Bold"/>
            </a:endParaRPr>
          </a:p>
        </p:txBody>
      </p:sp>
      <p:sp>
        <p:nvSpPr>
          <p:cNvPr id="38" name="TextBox 38"/>
          <p:cNvSpPr txBox="1"/>
          <p:nvPr/>
        </p:nvSpPr>
        <p:spPr>
          <a:xfrm>
            <a:off x="7307347" y="2690884"/>
            <a:ext cx="650774" cy="271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50"/>
              </a:lnSpc>
              <a:spcBef>
                <a:spcPct val="0"/>
              </a:spcBef>
            </a:pPr>
            <a:r>
              <a:rPr lang="en-US" sz="1500" dirty="0">
                <a:solidFill>
                  <a:srgbClr val="FFFFFF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202</a:t>
            </a:r>
            <a:r>
              <a:rPr lang="cs-CZ" sz="1500" dirty="0">
                <a:solidFill>
                  <a:srgbClr val="FFFFFF"/>
                </a:solidFill>
                <a:latin typeface="Calibri" panose="020F0502020204030204" pitchFamily="34" charset="0"/>
                <a:ea typeface="Inter Bold"/>
                <a:cs typeface="Calibri" panose="020F0502020204030204" pitchFamily="34" charset="0"/>
                <a:sym typeface="Inter Bold"/>
              </a:rPr>
              <a:t>5</a:t>
            </a:r>
            <a:endParaRPr lang="en-US" sz="1500" dirty="0">
              <a:solidFill>
                <a:srgbClr val="FFFFFF"/>
              </a:solidFill>
              <a:latin typeface="Calibri" panose="020F0502020204030204" pitchFamily="34" charset="0"/>
              <a:ea typeface="Inter Bold"/>
              <a:cs typeface="Calibri" panose="020F0502020204030204" pitchFamily="34" charset="0"/>
              <a:sym typeface="Inter Bold"/>
            </a:endParaRPr>
          </a:p>
        </p:txBody>
      </p:sp>
      <p:sp>
        <p:nvSpPr>
          <p:cNvPr id="40" name="Freeform 40"/>
          <p:cNvSpPr/>
          <p:nvPr/>
        </p:nvSpPr>
        <p:spPr>
          <a:xfrm>
            <a:off x="5838156" y="1526496"/>
            <a:ext cx="489271" cy="544104"/>
          </a:xfrm>
          <a:custGeom>
            <a:avLst/>
            <a:gdLst/>
            <a:ahLst/>
            <a:cxnLst/>
            <a:rect l="l" t="t" r="r" b="b"/>
            <a:pathLst>
              <a:path w="800377" h="866444">
                <a:moveTo>
                  <a:pt x="0" y="0"/>
                </a:moveTo>
                <a:lnTo>
                  <a:pt x="800377" y="0"/>
                </a:lnTo>
                <a:lnTo>
                  <a:pt x="800377" y="866444"/>
                </a:lnTo>
                <a:lnTo>
                  <a:pt x="0" y="8664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2" name="Freeform 42"/>
          <p:cNvSpPr/>
          <p:nvPr/>
        </p:nvSpPr>
        <p:spPr>
          <a:xfrm>
            <a:off x="7448373" y="3410059"/>
            <a:ext cx="495461" cy="426096"/>
          </a:xfrm>
          <a:custGeom>
            <a:avLst/>
            <a:gdLst/>
            <a:ahLst/>
            <a:cxnLst/>
            <a:rect l="l" t="t" r="r" b="b"/>
            <a:pathLst>
              <a:path w="990921" h="852192">
                <a:moveTo>
                  <a:pt x="0" y="0"/>
                </a:moveTo>
                <a:lnTo>
                  <a:pt x="990920" y="0"/>
                </a:lnTo>
                <a:lnTo>
                  <a:pt x="990920" y="852192"/>
                </a:lnTo>
                <a:lnTo>
                  <a:pt x="0" y="8521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8" name="Freeform 19">
            <a:extLst>
              <a:ext uri="{FF2B5EF4-FFF2-40B4-BE49-F238E27FC236}">
                <a16:creationId xmlns:a16="http://schemas.microsoft.com/office/drawing/2014/main" id="{F5CFD124-03E7-4EDA-94AE-362A66AC597E}"/>
              </a:ext>
            </a:extLst>
          </p:cNvPr>
          <p:cNvSpPr/>
          <p:nvPr/>
        </p:nvSpPr>
        <p:spPr>
          <a:xfrm>
            <a:off x="838757" y="3431778"/>
            <a:ext cx="537968" cy="508331"/>
          </a:xfrm>
          <a:custGeom>
            <a:avLst/>
            <a:gdLst/>
            <a:ahLst/>
            <a:cxnLst/>
            <a:rect l="l" t="t" r="r" b="b"/>
            <a:pathLst>
              <a:path w="809625" h="789312">
                <a:moveTo>
                  <a:pt x="0" y="0"/>
                </a:moveTo>
                <a:lnTo>
                  <a:pt x="809625" y="0"/>
                </a:lnTo>
                <a:lnTo>
                  <a:pt x="809625" y="789312"/>
                </a:lnTo>
                <a:lnTo>
                  <a:pt x="0" y="78931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1579" t="-2076" r="-1362" b="-3514"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cs-CZ" sz="1050"/>
          </a:p>
        </p:txBody>
      </p:sp>
      <p:sp>
        <p:nvSpPr>
          <p:cNvPr id="59" name="Freeform 18">
            <a:extLst>
              <a:ext uri="{FF2B5EF4-FFF2-40B4-BE49-F238E27FC236}">
                <a16:creationId xmlns:a16="http://schemas.microsoft.com/office/drawing/2014/main" id="{7084C4D0-C17D-4A29-901E-C3363F449078}"/>
              </a:ext>
            </a:extLst>
          </p:cNvPr>
          <p:cNvSpPr/>
          <p:nvPr/>
        </p:nvSpPr>
        <p:spPr>
          <a:xfrm>
            <a:off x="2438917" y="1562269"/>
            <a:ext cx="510665" cy="508331"/>
          </a:xfrm>
          <a:custGeom>
            <a:avLst/>
            <a:gdLst/>
            <a:ahLst/>
            <a:cxnLst/>
            <a:rect l="l" t="t" r="r" b="b"/>
            <a:pathLst>
              <a:path w="813515" h="803347">
                <a:moveTo>
                  <a:pt x="0" y="0"/>
                </a:moveTo>
                <a:lnTo>
                  <a:pt x="813516" y="0"/>
                </a:lnTo>
                <a:lnTo>
                  <a:pt x="813516" y="803347"/>
                </a:lnTo>
                <a:lnTo>
                  <a:pt x="0" y="80334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cs-CZ" sz="1050"/>
          </a:p>
        </p:txBody>
      </p:sp>
      <p:sp>
        <p:nvSpPr>
          <p:cNvPr id="60" name="Freeform 13">
            <a:extLst>
              <a:ext uri="{FF2B5EF4-FFF2-40B4-BE49-F238E27FC236}">
                <a16:creationId xmlns:a16="http://schemas.microsoft.com/office/drawing/2014/main" id="{EA1A1A08-FE81-4C38-8A34-BD5432A07031}"/>
              </a:ext>
            </a:extLst>
          </p:cNvPr>
          <p:cNvSpPr/>
          <p:nvPr/>
        </p:nvSpPr>
        <p:spPr>
          <a:xfrm>
            <a:off x="4076208" y="3453573"/>
            <a:ext cx="552577" cy="563981"/>
          </a:xfrm>
          <a:custGeom>
            <a:avLst/>
            <a:gdLst/>
            <a:ahLst/>
            <a:cxnLst/>
            <a:rect l="l" t="t" r="r" b="b"/>
            <a:pathLst>
              <a:path w="1275726" h="1262969">
                <a:moveTo>
                  <a:pt x="0" y="0"/>
                </a:moveTo>
                <a:lnTo>
                  <a:pt x="1275726" y="0"/>
                </a:lnTo>
                <a:lnTo>
                  <a:pt x="1275726" y="1262969"/>
                </a:lnTo>
                <a:lnTo>
                  <a:pt x="0" y="126296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cs-CZ" sz="105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3570194-A812-4300-B908-039ED52E6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9400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641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"/>
          <p:cNvSpPr/>
          <p:nvPr/>
        </p:nvSpPr>
        <p:spPr>
          <a:xfrm>
            <a:off x="0" y="-7272"/>
            <a:ext cx="9144000" cy="5157900"/>
          </a:xfrm>
          <a:prstGeom prst="rect">
            <a:avLst/>
          </a:prstGeom>
          <a:solidFill>
            <a:srgbClr val="1B5BBF"/>
          </a:solidFill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11" name="Google Shape;411;p3"/>
          <p:cNvSpPr txBox="1"/>
          <p:nvPr/>
        </p:nvSpPr>
        <p:spPr>
          <a:xfrm>
            <a:off x="806268" y="4713122"/>
            <a:ext cx="3460800" cy="2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en" sz="1000" b="1" i="0" u="none" strike="noStrike" cap="none" dirty="0">
                <a:solidFill>
                  <a:schemeClr val="accent3"/>
                </a:solidFill>
                <a:latin typeface="DM Sans"/>
                <a:ea typeface="DM Sans"/>
                <a:cs typeface="DM Sans"/>
                <a:sym typeface="DM Sans"/>
              </a:rPr>
              <a:t>www.zakony.gov.cz</a:t>
            </a:r>
            <a:endParaRPr sz="1000" b="1" i="0" u="none" strike="noStrike" cap="none" dirty="0">
              <a:solidFill>
                <a:schemeClr val="accent3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12" name="Google Shape;412;p3"/>
          <p:cNvSpPr txBox="1"/>
          <p:nvPr/>
        </p:nvSpPr>
        <p:spPr>
          <a:xfrm>
            <a:off x="806268" y="975786"/>
            <a:ext cx="3759900" cy="250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 i="0" u="none" strike="noStrike" cap="none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Jednotná vstupní brána do právní regulace v ČR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en" sz="3000" b="0" i="0" u="none" strike="noStrike" cap="none" dirty="0">
                <a:solidFill>
                  <a:schemeClr val="lt2"/>
                </a:solidFill>
                <a:latin typeface="DM Sans"/>
                <a:ea typeface="DM Sans"/>
                <a:cs typeface="DM Sans"/>
                <a:sym typeface="DM Sans"/>
              </a:rPr>
              <a:t> </a:t>
            </a:r>
            <a:endParaRPr sz="3000" b="0" i="0" u="none" strike="noStrike" cap="none" dirty="0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endParaRPr sz="3000" b="0" i="0" u="none" strike="noStrike" cap="none" dirty="0">
              <a:solidFill>
                <a:schemeClr val="lt2"/>
              </a:solidFill>
              <a:latin typeface="DM Sans"/>
              <a:ea typeface="DM Sans"/>
              <a:cs typeface="DM Sans"/>
              <a:sym typeface="DM Sans"/>
            </a:endParaRPr>
          </a:p>
        </p:txBody>
      </p:sp>
      <p:sp>
        <p:nvSpPr>
          <p:cNvPr id="413" name="Google Shape;413;p3"/>
          <p:cNvSpPr txBox="1"/>
          <p:nvPr/>
        </p:nvSpPr>
        <p:spPr>
          <a:xfrm>
            <a:off x="799292" y="2763160"/>
            <a:ext cx="3733699" cy="1577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1" i="0" u="none" strike="noStrike" cap="none" dirty="0">
                <a:solidFill>
                  <a:schemeClr val="accent3"/>
                </a:solidFill>
                <a:latin typeface="DM Sans"/>
                <a:ea typeface="DM Sans"/>
                <a:cs typeface="DM Sans"/>
                <a:sym typeface="DM Sans"/>
              </a:rPr>
              <a:t>Od ledna 2024</a:t>
            </a:r>
            <a:endParaRPr b="1" dirty="0">
              <a:solidFill>
                <a:schemeClr val="accent3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e-Sbírka 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Sbírka právních předpisů ÚSC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b="0" i="0" u="none" strike="noStrike" cap="none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Online editovatelné formuláře tvorby OZV</a:t>
            </a:r>
            <a:endParaRPr lang="cs-CZ" sz="1400" b="0" i="0" u="none" strike="noStrike" cap="none" dirty="0">
              <a:solidFill>
                <a:schemeClr val="lt1"/>
              </a:solidFill>
              <a:latin typeface="DM Sans"/>
              <a:ea typeface="DM Sans"/>
              <a:cs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dirty="0">
              <a:solidFill>
                <a:schemeClr val="lt1"/>
              </a:solidFill>
              <a:latin typeface="DM Sans"/>
              <a:sym typeface="DM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b="1" dirty="0">
                <a:solidFill>
                  <a:schemeClr val="accent3"/>
                </a:solidFill>
                <a:latin typeface="DM Sans"/>
                <a:sym typeface="DM Sans"/>
              </a:rPr>
              <a:t>Průběžně od července 2024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dirty="0">
                <a:solidFill>
                  <a:schemeClr val="lt1"/>
                </a:solidFill>
                <a:latin typeface="DM Sans"/>
                <a:sym typeface="DM Sans"/>
              </a:rPr>
              <a:t>e-Legislativa</a:t>
            </a:r>
            <a:endParaRPr dirty="0"/>
          </a:p>
        </p:txBody>
      </p:sp>
      <p:pic>
        <p:nvPicPr>
          <p:cNvPr id="414" name="Google Shape;414;p3"/>
          <p:cNvPicPr preferRelativeResize="0"/>
          <p:nvPr/>
        </p:nvPicPr>
        <p:blipFill rotWithShape="1">
          <a:blip r:embed="rId3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61900" y="4537365"/>
            <a:ext cx="1285500" cy="42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09242" y="4563712"/>
            <a:ext cx="1474452" cy="375100"/>
          </a:xfrm>
          <a:prstGeom prst="rect">
            <a:avLst/>
          </a:prstGeom>
          <a:noFill/>
          <a:ln>
            <a:noFill/>
          </a:ln>
        </p:spPr>
      </p:pic>
      <p:sp>
        <p:nvSpPr>
          <p:cNvPr id="416" name="Google Shape;416;p3"/>
          <p:cNvSpPr/>
          <p:nvPr/>
        </p:nvSpPr>
        <p:spPr>
          <a:xfrm>
            <a:off x="-3900" y="5075472"/>
            <a:ext cx="9147900" cy="75300"/>
          </a:xfrm>
          <a:prstGeom prst="rect">
            <a:avLst/>
          </a:prstGeom>
          <a:solidFill>
            <a:srgbClr val="FFCF4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7" name="Google Shape;417;p3"/>
          <p:cNvPicPr preferRelativeResize="0"/>
          <p:nvPr/>
        </p:nvPicPr>
        <p:blipFill>
          <a:blip r:embed="rId5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2150" y="336775"/>
            <a:ext cx="633900" cy="61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3"/>
          <p:cNvPicPr preferRelativeResize="0"/>
          <p:nvPr/>
        </p:nvPicPr>
        <p:blipFill>
          <a:blip r:embed="rId6" cstate="hq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27313" y="-68174"/>
            <a:ext cx="5446687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460;g2a6c66510c1_0_81">
            <a:extLst>
              <a:ext uri="{FF2B5EF4-FFF2-40B4-BE49-F238E27FC236}">
                <a16:creationId xmlns:a16="http://schemas.microsoft.com/office/drawing/2014/main" id="{A842CE81-9299-9AF4-4FC7-38005F818843}"/>
              </a:ext>
            </a:extLst>
          </p:cNvPr>
          <p:cNvSpPr txBox="1"/>
          <p:nvPr/>
        </p:nvSpPr>
        <p:spPr>
          <a:xfrm>
            <a:off x="1423444" y="478025"/>
            <a:ext cx="3213869" cy="338554"/>
          </a:xfrm>
          <a:prstGeom prst="rect">
            <a:avLst/>
          </a:prstGeom>
          <a:solidFill>
            <a:srgbClr val="1A5BC1"/>
          </a:solidFill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0" i="0" u="none" strike="noStrike" cap="none" dirty="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rPr>
              <a:t>eSeL</a:t>
            </a:r>
            <a:endParaRPr dirty="0"/>
          </a:p>
        </p:txBody>
      </p:sp>
    </p:spTree>
  </p:cSld>
  <p:clrMapOvr>
    <a:masterClrMapping/>
  </p:clrMapOvr>
  <p:transition spd="slow">
    <p:push/>
  </p:transition>
</p:sld>
</file>

<file path=ppt/theme/theme1.xml><?xml version="1.0" encoding="utf-8"?>
<a:theme xmlns:a="http://schemas.openxmlformats.org/drawingml/2006/main" name="Office Theme">
  <a:themeElements>
    <a:clrScheme name="Seconday">
      <a:dk1>
        <a:srgbClr val="27284C"/>
      </a:dk1>
      <a:lt1>
        <a:srgbClr val="FFFFFF"/>
      </a:lt1>
      <a:dk2>
        <a:srgbClr val="27284C"/>
      </a:dk2>
      <a:lt2>
        <a:srgbClr val="FFFFFF"/>
      </a:lt2>
      <a:accent1>
        <a:srgbClr val="3E45F5"/>
      </a:accent1>
      <a:accent2>
        <a:srgbClr val="61D259"/>
      </a:accent2>
      <a:accent3>
        <a:srgbClr val="F6C749"/>
      </a:accent3>
      <a:accent4>
        <a:srgbClr val="7B4FBE"/>
      </a:accent4>
      <a:accent5>
        <a:srgbClr val="71A5F8"/>
      </a:accent5>
      <a:accent6>
        <a:srgbClr val="E78583"/>
      </a:accent6>
      <a:hlink>
        <a:srgbClr val="0179C2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761</Words>
  <Application>Microsoft Office PowerPoint</Application>
  <PresentationFormat>Předvádění na obrazovce (16:9)</PresentationFormat>
  <Paragraphs>179</Paragraphs>
  <Slides>19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19</vt:i4>
      </vt:variant>
    </vt:vector>
  </HeadingPairs>
  <TitlesOfParts>
    <vt:vector size="28" baseType="lpstr">
      <vt:lpstr>Sora</vt:lpstr>
      <vt:lpstr>Arial</vt:lpstr>
      <vt:lpstr>DM Sans</vt:lpstr>
      <vt:lpstr>DM Sans ExtraBold</vt:lpstr>
      <vt:lpstr>Calibri Light</vt:lpstr>
      <vt:lpstr>Calibri</vt:lpstr>
      <vt:lpstr>Office Theme</vt:lpstr>
      <vt:lpstr>Motiv Office</vt:lpstr>
      <vt:lpstr>2_Motiv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Sláma David, Ing. Mgr.</dc:creator>
  <cp:lastModifiedBy>David Sláma</cp:lastModifiedBy>
  <cp:revision>20</cp:revision>
  <dcterms:modified xsi:type="dcterms:W3CDTF">2024-11-01T22:38:23Z</dcterms:modified>
</cp:coreProperties>
</file>