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584" r:id="rId4"/>
    <p:sldId id="586" r:id="rId5"/>
    <p:sldId id="587" r:id="rId6"/>
    <p:sldId id="589" r:id="rId7"/>
    <p:sldId id="582" r:id="rId8"/>
    <p:sldId id="260" r:id="rId9"/>
    <p:sldId id="576" r:id="rId10"/>
    <p:sldId id="343" r:id="rId11"/>
    <p:sldId id="257" r:id="rId12"/>
    <p:sldId id="281" r:id="rId13"/>
    <p:sldId id="575" r:id="rId14"/>
    <p:sldId id="279" r:id="rId15"/>
    <p:sldId id="275" r:id="rId16"/>
    <p:sldId id="280" r:id="rId17"/>
    <p:sldId id="1409" r:id="rId18"/>
    <p:sldId id="577" r:id="rId19"/>
    <p:sldId id="28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ddíl bez názvu" id="{30F25D44-7A12-41BE-95F3-596BCB2CD1D4}">
          <p14:sldIdLst>
            <p14:sldId id="256"/>
            <p14:sldId id="259"/>
            <p14:sldId id="584"/>
            <p14:sldId id="586"/>
            <p14:sldId id="587"/>
            <p14:sldId id="589"/>
            <p14:sldId id="582"/>
            <p14:sldId id="260"/>
            <p14:sldId id="576"/>
            <p14:sldId id="343"/>
            <p14:sldId id="257"/>
            <p14:sldId id="281"/>
            <p14:sldId id="575"/>
            <p14:sldId id="279"/>
            <p14:sldId id="275"/>
            <p14:sldId id="280"/>
            <p14:sldId id="1409"/>
            <p14:sldId id="577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BecxCx88XkRGvjwwDvcoV68f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65575-669F-46A9-8246-C4E96F614A86}" v="1" dt="2025-10-05T18:02:13.571"/>
  </p1510:revLst>
</p1510:revInfo>
</file>

<file path=ppt/tableStyles.xml><?xml version="1.0" encoding="utf-8"?>
<a:tblStyleLst xmlns:a="http://schemas.openxmlformats.org/drawingml/2006/main" def="{3FA5383E-94AC-4791-8BD7-9BD648052E06}">
  <a:tblStyle styleId="{3FA5383E-94AC-4791-8BD7-9BD648052E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49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áma David, Ing. Mgr." userId="d3592a66-3882-4295-aa86-3826aa458045" providerId="ADAL" clId="{31DB32D5-BADF-4FB8-BE08-1D31CFB938F7}"/>
    <pc:docChg chg="custSel delSld modSld modSection">
      <pc:chgData name="Sláma David, Ing. Mgr." userId="d3592a66-3882-4295-aa86-3826aa458045" providerId="ADAL" clId="{31DB32D5-BADF-4FB8-BE08-1D31CFB938F7}" dt="2025-10-05T18:07:28.753" v="39" actId="2696"/>
      <pc:docMkLst>
        <pc:docMk/>
      </pc:docMkLst>
      <pc:sldChg chg="addSp delSp modSp mod">
        <pc:chgData name="Sláma David, Ing. Mgr." userId="d3592a66-3882-4295-aa86-3826aa458045" providerId="ADAL" clId="{31DB32D5-BADF-4FB8-BE08-1D31CFB938F7}" dt="2025-10-05T18:02:51.479" v="31" actId="20577"/>
        <pc:sldMkLst>
          <pc:docMk/>
          <pc:sldMk cId="0" sldId="257"/>
        </pc:sldMkLst>
        <pc:spChg chg="mod">
          <ac:chgData name="Sláma David, Ing. Mgr." userId="d3592a66-3882-4295-aa86-3826aa458045" providerId="ADAL" clId="{31DB32D5-BADF-4FB8-BE08-1D31CFB938F7}" dt="2025-10-05T18:02:29.323" v="23" actId="20577"/>
          <ac:spMkLst>
            <pc:docMk/>
            <pc:sldMk cId="0" sldId="257"/>
            <ac:spMk id="205" creationId="{00000000-0000-0000-0000-000000000000}"/>
          </ac:spMkLst>
        </pc:spChg>
        <pc:spChg chg="mod">
          <ac:chgData name="Sláma David, Ing. Mgr." userId="d3592a66-3882-4295-aa86-3826aa458045" providerId="ADAL" clId="{31DB32D5-BADF-4FB8-BE08-1D31CFB938F7}" dt="2025-10-05T18:02:51.479" v="31" actId="20577"/>
          <ac:spMkLst>
            <pc:docMk/>
            <pc:sldMk cId="0" sldId="257"/>
            <ac:spMk id="207" creationId="{00000000-0000-0000-0000-000000000000}"/>
          </ac:spMkLst>
        </pc:spChg>
        <pc:picChg chg="del">
          <ac:chgData name="Sláma David, Ing. Mgr." userId="d3592a66-3882-4295-aa86-3826aa458045" providerId="ADAL" clId="{31DB32D5-BADF-4FB8-BE08-1D31CFB938F7}" dt="2025-10-05T18:02:12.896" v="14" actId="478"/>
          <ac:picMkLst>
            <pc:docMk/>
            <pc:sldMk cId="0" sldId="257"/>
            <ac:picMk id="3" creationId="{D28204AB-8B77-214A-2274-A19D0A1EFCB9}"/>
          </ac:picMkLst>
        </pc:picChg>
        <pc:picChg chg="add mod">
          <ac:chgData name="Sláma David, Ing. Mgr." userId="d3592a66-3882-4295-aa86-3826aa458045" providerId="ADAL" clId="{31DB32D5-BADF-4FB8-BE08-1D31CFB938F7}" dt="2025-10-05T18:02:25.862" v="20" actId="1076"/>
          <ac:picMkLst>
            <pc:docMk/>
            <pc:sldMk cId="0" sldId="257"/>
            <ac:picMk id="4" creationId="{7893E187-16A0-404A-11E7-F268F0D8EC46}"/>
          </ac:picMkLst>
        </pc:picChg>
      </pc:sldChg>
      <pc:sldChg chg="del">
        <pc:chgData name="Sláma David, Ing. Mgr." userId="d3592a66-3882-4295-aa86-3826aa458045" providerId="ADAL" clId="{31DB32D5-BADF-4FB8-BE08-1D31CFB938F7}" dt="2025-10-05T17:48:17.573" v="13" actId="2696"/>
        <pc:sldMkLst>
          <pc:docMk/>
          <pc:sldMk cId="0" sldId="273"/>
        </pc:sldMkLst>
      </pc:sldChg>
      <pc:sldChg chg="del">
        <pc:chgData name="Sláma David, Ing. Mgr." userId="d3592a66-3882-4295-aa86-3826aa458045" providerId="ADAL" clId="{31DB32D5-BADF-4FB8-BE08-1D31CFB938F7}" dt="2025-10-05T18:04:58.304" v="33" actId="2696"/>
        <pc:sldMkLst>
          <pc:docMk/>
          <pc:sldMk cId="0" sldId="274"/>
        </pc:sldMkLst>
      </pc:sldChg>
      <pc:sldChg chg="del">
        <pc:chgData name="Sláma David, Ing. Mgr." userId="d3592a66-3882-4295-aa86-3826aa458045" providerId="ADAL" clId="{31DB32D5-BADF-4FB8-BE08-1D31CFB938F7}" dt="2025-10-05T18:06:24.457" v="35" actId="2696"/>
        <pc:sldMkLst>
          <pc:docMk/>
          <pc:sldMk cId="0" sldId="276"/>
        </pc:sldMkLst>
      </pc:sldChg>
      <pc:sldChg chg="del">
        <pc:chgData name="Sláma David, Ing. Mgr." userId="d3592a66-3882-4295-aa86-3826aa458045" providerId="ADAL" clId="{31DB32D5-BADF-4FB8-BE08-1D31CFB938F7}" dt="2025-10-05T18:06:15.788" v="34" actId="2696"/>
        <pc:sldMkLst>
          <pc:docMk/>
          <pc:sldMk cId="1966990557" sldId="571"/>
        </pc:sldMkLst>
      </pc:sldChg>
      <pc:sldChg chg="del">
        <pc:chgData name="Sláma David, Ing. Mgr." userId="d3592a66-3882-4295-aa86-3826aa458045" providerId="ADAL" clId="{31DB32D5-BADF-4FB8-BE08-1D31CFB938F7}" dt="2025-10-05T18:04:40.649" v="32" actId="2696"/>
        <pc:sldMkLst>
          <pc:docMk/>
          <pc:sldMk cId="3132819145" sldId="579"/>
        </pc:sldMkLst>
      </pc:sldChg>
      <pc:sldChg chg="del">
        <pc:chgData name="Sláma David, Ing. Mgr." userId="d3592a66-3882-4295-aa86-3826aa458045" providerId="ADAL" clId="{31DB32D5-BADF-4FB8-BE08-1D31CFB938F7}" dt="2025-10-05T18:07:06.604" v="37" actId="2696"/>
        <pc:sldMkLst>
          <pc:docMk/>
          <pc:sldMk cId="4067242892" sldId="583"/>
        </pc:sldMkLst>
      </pc:sldChg>
      <pc:sldChg chg="delSp modSp del mod">
        <pc:chgData name="Sláma David, Ing. Mgr." userId="d3592a66-3882-4295-aa86-3826aa458045" providerId="ADAL" clId="{31DB32D5-BADF-4FB8-BE08-1D31CFB938F7}" dt="2025-10-05T18:07:01.020" v="36" actId="2696"/>
        <pc:sldMkLst>
          <pc:docMk/>
          <pc:sldMk cId="14374122" sldId="585"/>
        </pc:sldMkLst>
        <pc:spChg chg="del">
          <ac:chgData name="Sláma David, Ing. Mgr." userId="d3592a66-3882-4295-aa86-3826aa458045" providerId="ADAL" clId="{31DB32D5-BADF-4FB8-BE08-1D31CFB938F7}" dt="2025-10-05T17:46:27.512" v="3" actId="478"/>
          <ac:spMkLst>
            <pc:docMk/>
            <pc:sldMk cId="14374122" sldId="585"/>
            <ac:spMk id="3" creationId="{91723207-DE3A-B4AA-A7BE-847096B7985B}"/>
          </ac:spMkLst>
        </pc:spChg>
        <pc:spChg chg="mod">
          <ac:chgData name="Sláma David, Ing. Mgr." userId="d3592a66-3882-4295-aa86-3826aa458045" providerId="ADAL" clId="{31DB32D5-BADF-4FB8-BE08-1D31CFB938F7}" dt="2025-10-05T17:46:57.113" v="10" actId="14100"/>
          <ac:spMkLst>
            <pc:docMk/>
            <pc:sldMk cId="14374122" sldId="585"/>
            <ac:spMk id="8" creationId="{A710FDF4-1760-1C3B-546F-99ED11AD35DE}"/>
          </ac:spMkLst>
        </pc:spChg>
        <pc:picChg chg="del">
          <ac:chgData name="Sláma David, Ing. Mgr." userId="d3592a66-3882-4295-aa86-3826aa458045" providerId="ADAL" clId="{31DB32D5-BADF-4FB8-BE08-1D31CFB938F7}" dt="2025-10-05T17:46:25.527" v="2" actId="478"/>
          <ac:picMkLst>
            <pc:docMk/>
            <pc:sldMk cId="14374122" sldId="585"/>
            <ac:picMk id="5" creationId="{AE4B3DC3-2636-EBA4-B72F-D3FAB2ECA5A7}"/>
          </ac:picMkLst>
        </pc:picChg>
        <pc:picChg chg="mod">
          <ac:chgData name="Sláma David, Ing. Mgr." userId="d3592a66-3882-4295-aa86-3826aa458045" providerId="ADAL" clId="{31DB32D5-BADF-4FB8-BE08-1D31CFB938F7}" dt="2025-10-05T17:47:09.403" v="12" actId="14100"/>
          <ac:picMkLst>
            <pc:docMk/>
            <pc:sldMk cId="14374122" sldId="585"/>
            <ac:picMk id="7" creationId="{51F14275-B606-C93F-1D21-3C5920748893}"/>
          </ac:picMkLst>
        </pc:picChg>
      </pc:sldChg>
      <pc:sldChg chg="del">
        <pc:chgData name="Sláma David, Ing. Mgr." userId="d3592a66-3882-4295-aa86-3826aa458045" providerId="ADAL" clId="{31DB32D5-BADF-4FB8-BE08-1D31CFB938F7}" dt="2025-10-05T18:07:10.627" v="38" actId="2696"/>
        <pc:sldMkLst>
          <pc:docMk/>
          <pc:sldMk cId="3867895325" sldId="588"/>
        </pc:sldMkLst>
      </pc:sldChg>
      <pc:sldChg chg="del">
        <pc:chgData name="Sláma David, Ing. Mgr." userId="d3592a66-3882-4295-aa86-3826aa458045" providerId="ADAL" clId="{31DB32D5-BADF-4FB8-BE08-1D31CFB938F7}" dt="2025-10-05T18:07:28.753" v="39" actId="2696"/>
        <pc:sldMkLst>
          <pc:docMk/>
          <pc:sldMk cId="3390717236" sldId="590"/>
        </pc:sldMkLst>
      </pc:sldChg>
      <pc:sldChg chg="del">
        <pc:chgData name="Sláma David, Ing. Mgr." userId="d3592a66-3882-4295-aa86-3826aa458045" providerId="ADAL" clId="{31DB32D5-BADF-4FB8-BE08-1D31CFB938F7}" dt="2025-10-05T17:46:19.508" v="1" actId="2696"/>
        <pc:sldMkLst>
          <pc:docMk/>
          <pc:sldMk cId="2409028907" sldId="591"/>
        </pc:sldMkLst>
      </pc:sldChg>
      <pc:sldChg chg="del">
        <pc:chgData name="Sláma David, Ing. Mgr." userId="d3592a66-3882-4295-aa86-3826aa458045" providerId="ADAL" clId="{31DB32D5-BADF-4FB8-BE08-1D31CFB938F7}" dt="2025-10-05T17:46:13.022" v="0" actId="2696"/>
        <pc:sldMkLst>
          <pc:docMk/>
          <pc:sldMk cId="2365414346" sldId="5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57148132412462E-2"/>
          <c:y val="2.6189003155629751E-2"/>
          <c:w val="0.93033763165934169"/>
          <c:h val="0.81903961463184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Stav na bankovních účtech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111</c:v>
                </c:pt>
                <c:pt idx="1">
                  <c:v>122.1</c:v>
                </c:pt>
                <c:pt idx="2">
                  <c:v>129.80000000000001</c:v>
                </c:pt>
                <c:pt idx="3">
                  <c:v>173.5</c:v>
                </c:pt>
                <c:pt idx="4">
                  <c:v>201.4</c:v>
                </c:pt>
                <c:pt idx="5">
                  <c:v>209.9</c:v>
                </c:pt>
                <c:pt idx="6">
                  <c:v>243.7</c:v>
                </c:pt>
                <c:pt idx="7">
                  <c:v>265.60000000000002</c:v>
                </c:pt>
                <c:pt idx="8">
                  <c:v>300.7</c:v>
                </c:pt>
                <c:pt idx="9">
                  <c:v>331.5</c:v>
                </c:pt>
                <c:pt idx="10">
                  <c:v>386.8</c:v>
                </c:pt>
                <c:pt idx="11">
                  <c:v>421.9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1-4C25-BFFE-DF3EA03A1F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Investice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0">
                  <c:v>66.599999999999994</c:v>
                </c:pt>
                <c:pt idx="1">
                  <c:v>85.4</c:v>
                </c:pt>
                <c:pt idx="2">
                  <c:v>77.8</c:v>
                </c:pt>
                <c:pt idx="3">
                  <c:v>51.5</c:v>
                </c:pt>
                <c:pt idx="4">
                  <c:v>67.3</c:v>
                </c:pt>
                <c:pt idx="5">
                  <c:v>94.4</c:v>
                </c:pt>
                <c:pt idx="6">
                  <c:v>92.2</c:v>
                </c:pt>
                <c:pt idx="7">
                  <c:v>97.8</c:v>
                </c:pt>
                <c:pt idx="8">
                  <c:v>97.2</c:v>
                </c:pt>
                <c:pt idx="9">
                  <c:v>117.8</c:v>
                </c:pt>
                <c:pt idx="10">
                  <c:v>115.7</c:v>
                </c:pt>
                <c:pt idx="11">
                  <c:v>131.4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1-4C25-BFFE-DF3EA03A1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1212096"/>
        <c:axId val="911212576"/>
      </c:barChart>
      <c:lineChart>
        <c:grouping val="standar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Dluh 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List1!$A$2:$A$13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List1!$D$2:$D$13</c:f>
              <c:numCache>
                <c:formatCode>General</c:formatCode>
                <c:ptCount val="12"/>
                <c:pt idx="0">
                  <c:v>92.2</c:v>
                </c:pt>
                <c:pt idx="1">
                  <c:v>88.9</c:v>
                </c:pt>
                <c:pt idx="2">
                  <c:v>86.9</c:v>
                </c:pt>
                <c:pt idx="3">
                  <c:v>71.900000000000006</c:v>
                </c:pt>
                <c:pt idx="4">
                  <c:v>69</c:v>
                </c:pt>
                <c:pt idx="5">
                  <c:v>68.599999999999994</c:v>
                </c:pt>
                <c:pt idx="6">
                  <c:v>69.900000000000006</c:v>
                </c:pt>
                <c:pt idx="7">
                  <c:v>71.099999999999994</c:v>
                </c:pt>
                <c:pt idx="8">
                  <c:v>69.599999999999994</c:v>
                </c:pt>
                <c:pt idx="9">
                  <c:v>71.099999999999994</c:v>
                </c:pt>
                <c:pt idx="10">
                  <c:v>64</c:v>
                </c:pt>
                <c:pt idx="11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61-4C25-BFFE-DF3EA03A1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212096"/>
        <c:axId val="911212576"/>
      </c:lineChart>
      <c:catAx>
        <c:axId val="9112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1212576"/>
        <c:crosses val="autoZero"/>
        <c:auto val="1"/>
        <c:lblAlgn val="ctr"/>
        <c:lblOffset val="100"/>
        <c:noMultiLvlLbl val="0"/>
      </c:catAx>
      <c:valAx>
        <c:axId val="91121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12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13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>
          <a:extLst>
            <a:ext uri="{FF2B5EF4-FFF2-40B4-BE49-F238E27FC236}">
              <a16:creationId xmlns:a16="http://schemas.microsoft.com/office/drawing/2014/main" id="{A1717A85-4754-98C6-6E95-8A84A8D5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:notes">
            <a:extLst>
              <a:ext uri="{FF2B5EF4-FFF2-40B4-BE49-F238E27FC236}">
                <a16:creationId xmlns:a16="http://schemas.microsoft.com/office/drawing/2014/main" id="{76D9C7E1-7DA1-D42C-56E2-B457C7F780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23:notes">
            <a:extLst>
              <a:ext uri="{FF2B5EF4-FFF2-40B4-BE49-F238E27FC236}">
                <a16:creationId xmlns:a16="http://schemas.microsoft.com/office/drawing/2014/main" id="{BCC31C46-E29D-7EB6-08C1-3CB4390A3D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634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CBDAB589-45D7-E594-7457-C1CF655AE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>
            <a:extLst>
              <a:ext uri="{FF2B5EF4-FFF2-40B4-BE49-F238E27FC236}">
                <a16:creationId xmlns:a16="http://schemas.microsoft.com/office/drawing/2014/main" id="{1FCCBB09-42AE-78A1-40AA-688724F4C0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>
            <a:extLst>
              <a:ext uri="{FF2B5EF4-FFF2-40B4-BE49-F238E27FC236}">
                <a16:creationId xmlns:a16="http://schemas.microsoft.com/office/drawing/2014/main" id="{81E70774-E938-F746-87AA-46CC5F498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Animace vývoje věkové pyramidy, Detail vrcholku pyramidy 65+, srovnání let 2023 a 2060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Predikce přírůstku seniorů do roku 2100 – projevuje se vstup roč. 70. let do seniorského věku a jejich úmrtí kombinované se slabšími ročníky 90. let </a:t>
            </a:r>
            <a:endParaRPr dirty="0"/>
          </a:p>
        </p:txBody>
      </p:sp>
      <p:sp>
        <p:nvSpPr>
          <p:cNvPr id="220" name="Google Shape;220;p4:notes">
            <a:extLst>
              <a:ext uri="{FF2B5EF4-FFF2-40B4-BE49-F238E27FC236}">
                <a16:creationId xmlns:a16="http://schemas.microsoft.com/office/drawing/2014/main" id="{D49F754F-9943-B9C2-0482-D64DB02E79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43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05236185-82E2-8774-654D-7F158C59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>
            <a:extLst>
              <a:ext uri="{FF2B5EF4-FFF2-40B4-BE49-F238E27FC236}">
                <a16:creationId xmlns:a16="http://schemas.microsoft.com/office/drawing/2014/main" id="{F6B253E8-CB4C-F5F7-C277-49DE01C7D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>
            <a:extLst>
              <a:ext uri="{FF2B5EF4-FFF2-40B4-BE49-F238E27FC236}">
                <a16:creationId xmlns:a16="http://schemas.microsoft.com/office/drawing/2014/main" id="{13EF6587-BCB8-2397-7D1A-04F9FBDB0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:notes">
            <a:extLst>
              <a:ext uri="{FF2B5EF4-FFF2-40B4-BE49-F238E27FC236}">
                <a16:creationId xmlns:a16="http://schemas.microsoft.com/office/drawing/2014/main" id="{5CC23581-854D-9C30-65B7-A86E591CD0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6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05A98AC3-0D0C-EE85-FB16-931A7995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>
            <a:extLst>
              <a:ext uri="{FF2B5EF4-FFF2-40B4-BE49-F238E27FC236}">
                <a16:creationId xmlns:a16="http://schemas.microsoft.com/office/drawing/2014/main" id="{FFA53987-F7C7-4937-84D3-B2EBBEC74A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>
            <a:extLst>
              <a:ext uri="{FF2B5EF4-FFF2-40B4-BE49-F238E27FC236}">
                <a16:creationId xmlns:a16="http://schemas.microsoft.com/office/drawing/2014/main" id="{B09CE899-CCEA-17CA-4E6D-816301A5BC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0" name="Google Shape;220;p4:notes">
            <a:extLst>
              <a:ext uri="{FF2B5EF4-FFF2-40B4-BE49-F238E27FC236}">
                <a16:creationId xmlns:a16="http://schemas.microsoft.com/office/drawing/2014/main" id="{BDDFD497-ADED-D2BA-3108-9818DE97FB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50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>
          <a:extLst>
            <a:ext uri="{FF2B5EF4-FFF2-40B4-BE49-F238E27FC236}">
              <a16:creationId xmlns:a16="http://schemas.microsoft.com/office/drawing/2014/main" id="{262941EA-904D-5C29-B8D1-B1EFFC19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:notes">
            <a:extLst>
              <a:ext uri="{FF2B5EF4-FFF2-40B4-BE49-F238E27FC236}">
                <a16:creationId xmlns:a16="http://schemas.microsoft.com/office/drawing/2014/main" id="{59C2DA18-3FDE-7831-BB00-164A96DC7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0:notes">
            <a:extLst>
              <a:ext uri="{FF2B5EF4-FFF2-40B4-BE49-F238E27FC236}">
                <a16:creationId xmlns:a16="http://schemas.microsoft.com/office/drawing/2014/main" id="{A4695DC2-0EAE-A3C3-5771-02009E335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20:notes">
            <a:extLst>
              <a:ext uri="{FF2B5EF4-FFF2-40B4-BE49-F238E27FC236}">
                <a16:creationId xmlns:a16="http://schemas.microsoft.com/office/drawing/2014/main" id="{212847B9-03C2-3597-30A6-FF5AEDBFF5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22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69AB4BD1-AAF1-3E57-A0A9-1D809D9E7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>
            <a:extLst>
              <a:ext uri="{FF2B5EF4-FFF2-40B4-BE49-F238E27FC236}">
                <a16:creationId xmlns:a16="http://schemas.microsoft.com/office/drawing/2014/main" id="{9CA3F41A-6F01-382A-2370-25A9FDF8C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>
            <a:extLst>
              <a:ext uri="{FF2B5EF4-FFF2-40B4-BE49-F238E27FC236}">
                <a16:creationId xmlns:a16="http://schemas.microsoft.com/office/drawing/2014/main" id="{CCECF08D-3734-760B-5918-C00BDCA45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:notes">
            <a:extLst>
              <a:ext uri="{FF2B5EF4-FFF2-40B4-BE49-F238E27FC236}">
                <a16:creationId xmlns:a16="http://schemas.microsoft.com/office/drawing/2014/main" id="{354ABA84-1183-94B8-480B-659409A82C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43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A84C4-9DB4-4A86-92A4-72BDB541B214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95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enstviobci.gov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olecenstviobci.gov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pevekobce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lama@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>
            <a:spLocks noGrp="1"/>
          </p:cNvSpPr>
          <p:nvPr>
            <p:ph type="ctrTitle"/>
          </p:nvPr>
        </p:nvSpPr>
        <p:spPr>
          <a:xfrm>
            <a:off x="546100" y="2399657"/>
            <a:ext cx="10941050" cy="12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272D58"/>
              </a:buClr>
              <a:buSzPts val="8000"/>
            </a:pPr>
            <a:r>
              <a:rPr lang="cs-CZ" sz="6600" b="1" dirty="0">
                <a:solidFill>
                  <a:schemeClr val="accent1">
                    <a:lumMod val="50000"/>
                  </a:schemeClr>
                </a:solidFill>
              </a:rPr>
              <a:t>Proč společenství obcí? </a:t>
            </a:r>
            <a:endParaRPr sz="4400" b="1" dirty="0"/>
          </a:p>
        </p:txBody>
      </p:sp>
      <p:sp>
        <p:nvSpPr>
          <p:cNvPr id="196" name="Google Shape;196;p1"/>
          <p:cNvSpPr/>
          <p:nvPr/>
        </p:nvSpPr>
        <p:spPr>
          <a:xfrm>
            <a:off x="0" y="5169489"/>
            <a:ext cx="12192000" cy="1688509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526" y="0"/>
            <a:ext cx="4947821" cy="2185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9E32AA5-9028-48A1-A8A1-782181E58526}"/>
              </a:ext>
            </a:extLst>
          </p:cNvPr>
          <p:cNvSpPr txBox="1"/>
          <p:nvPr/>
        </p:nvSpPr>
        <p:spPr>
          <a:xfrm>
            <a:off x="692150" y="5426839"/>
            <a:ext cx="5403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Ing. Mgr. David Sláma</a:t>
            </a:r>
          </a:p>
          <a:p>
            <a:r>
              <a:rPr lang="cs-CZ" dirty="0">
                <a:solidFill>
                  <a:schemeClr val="bg1"/>
                </a:solidFill>
              </a:rPr>
              <a:t>ředitel odboru strategického rozvoje a koordinace veřejné správy </a:t>
            </a:r>
          </a:p>
          <a:p>
            <a:r>
              <a:rPr lang="cs-CZ" dirty="0">
                <a:solidFill>
                  <a:schemeClr val="bg1"/>
                </a:solidFill>
              </a:rPr>
              <a:t>Ministerstvo vnitra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80F478D-369A-40D9-8028-8EAFB26EAADA}"/>
              </a:ext>
            </a:extLst>
          </p:cNvPr>
          <p:cNvSpPr/>
          <p:nvPr/>
        </p:nvSpPr>
        <p:spPr bwMode="auto"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none" strike="noStrike" cap="none" normalizeH="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Kompetence společenství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A76F0FB-7352-4020-ABEE-9EA08D45ABB9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21DE48-EE88-7FD1-5F74-4CAA3625E6E0}"/>
              </a:ext>
            </a:extLst>
          </p:cNvPr>
          <p:cNvSpPr txBox="1"/>
          <p:nvPr/>
        </p:nvSpPr>
        <p:spPr>
          <a:xfrm>
            <a:off x="885422" y="1533465"/>
            <a:ext cx="104211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Právní forma dobrovolného svazku obcí </a:t>
            </a:r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tedy všechny práva a povinnosti jako stávající DSO, možnost čerpat dotace pro DSO.</a:t>
            </a:r>
          </a:p>
          <a:p>
            <a:endParaRPr lang="cs-CZ" sz="24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Těžiště činnosti by mělo být v samostatné působnosti</a:t>
            </a:r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24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role: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koordinace veřejných služeb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koordinace strategického rozvoje </a:t>
            </a:r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území členských obcí</a:t>
            </a:r>
          </a:p>
          <a:p>
            <a:endParaRPr lang="cs-CZ" sz="24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Zpracovává strategii rozvoje společenství obcí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Mohou vytvářet (zakládat, zřizovat) další </a:t>
            </a: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právnické osoby </a:t>
            </a:r>
            <a:r>
              <a:rPr lang="cs-CZ" sz="24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(organizační složky, příspěvkové organizace, s.r.o., akciové společnosti, školské právnické osoby.</a:t>
            </a:r>
          </a:p>
          <a:p>
            <a:endParaRPr lang="cs-CZ" sz="2800" b="1" dirty="0">
              <a:solidFill>
                <a:srgbClr val="272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3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cs-CZ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Přehled společenství obcí k 1.10.2025</a:t>
            </a:r>
            <a:endParaRPr lang="cs-CZ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9201150" y="1522620"/>
            <a:ext cx="2724150" cy="382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72D58"/>
              </a:buClr>
              <a:buSzPts val="2400"/>
            </a:pPr>
            <a:r>
              <a:rPr lang="cs-CZ" sz="2400" b="1" dirty="0">
                <a:solidFill>
                  <a:srgbClr val="272D58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buClr>
                <a:srgbClr val="272D58"/>
              </a:buClr>
              <a:buSzPts val="2400"/>
            </a:pPr>
            <a:r>
              <a:rPr lang="cs-CZ" sz="2400" b="1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Celkem 36 SO</a:t>
            </a:r>
          </a:p>
          <a:p>
            <a:pPr>
              <a:buClr>
                <a:srgbClr val="272D58"/>
              </a:buClr>
              <a:buSzPts val="2400"/>
            </a:pPr>
            <a:endParaRPr lang="cs-CZ" sz="2400" b="1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272D58"/>
              </a:buClr>
              <a:buSzPts val="2400"/>
            </a:pPr>
            <a:r>
              <a:rPr lang="cs-CZ" sz="2400" b="1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725 obcí </a:t>
            </a:r>
          </a:p>
          <a:p>
            <a:pPr>
              <a:buClr>
                <a:srgbClr val="272D58"/>
              </a:buClr>
              <a:buSzPts val="2400"/>
            </a:pPr>
            <a:endParaRPr lang="cs-CZ" sz="2400" b="1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272D58"/>
              </a:buClr>
              <a:buSzPts val="2400"/>
            </a:pPr>
            <a:r>
              <a:rPr lang="cs-CZ" sz="2400" b="1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782 tisíc obyvatel</a:t>
            </a:r>
          </a:p>
          <a:p>
            <a:pPr algn="ctr">
              <a:lnSpc>
                <a:spcPct val="115000"/>
              </a:lnSpc>
            </a:pPr>
            <a:endParaRPr lang="cs-CZ" sz="1800" b="1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7893E187-16A0-404A-11E7-F268F0D8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0" y="1255428"/>
            <a:ext cx="9175437" cy="5262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/>
          <p:cNvSpPr txBox="1">
            <a:spLocks noGrp="1"/>
          </p:cNvSpPr>
          <p:nvPr>
            <p:ph type="body" idx="1"/>
          </p:nvPr>
        </p:nvSpPr>
        <p:spPr>
          <a:xfrm>
            <a:off x="361507" y="1416877"/>
            <a:ext cx="9229060" cy="50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46088" lvl="0" indent="-4460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Speciální webové stránky: </a:t>
            </a:r>
            <a:r>
              <a:rPr lang="cs-CZ" sz="2400" b="1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www.spolecenstviobci.gov.cz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endParaRPr dirty="0"/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>
                <a:solidFill>
                  <a:srgbClr val="272D58"/>
                </a:solidFill>
              </a:rPr>
              <a:t>Vzorové stanovy,</a:t>
            </a:r>
            <a:endParaRPr dirty="0"/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>
                <a:solidFill>
                  <a:srgbClr val="272D58"/>
                </a:solidFill>
              </a:rPr>
              <a:t>Metodický postup vzniku společenství obcí,</a:t>
            </a:r>
            <a:endParaRPr dirty="0"/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>
                <a:solidFill>
                  <a:srgbClr val="272D58"/>
                </a:solidFill>
              </a:rPr>
              <a:t>Metodika činnosti společenství obcí (orgány, sdílený úředník)</a:t>
            </a:r>
            <a:endParaRPr dirty="0"/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>
                <a:solidFill>
                  <a:srgbClr val="272D58"/>
                </a:solidFill>
              </a:rPr>
              <a:t>Vzorová struktura plánovacího dokumentu</a:t>
            </a:r>
            <a:endParaRPr dirty="0"/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>
                <a:solidFill>
                  <a:srgbClr val="272D58"/>
                </a:solidFill>
              </a:rPr>
              <a:t>Vzory pro zápis společenství obcí pro kraje</a:t>
            </a:r>
          </a:p>
          <a:p>
            <a:pPr marL="914400" lvl="1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dirty="0"/>
              <a:t>Příklady dobré praxe</a:t>
            </a:r>
            <a:endParaRPr dirty="0"/>
          </a:p>
          <a:p>
            <a:pPr marL="457200" lvl="0" indent="-4572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Ambasadoři v jednotlivých regionech</a:t>
            </a:r>
            <a:endParaRPr dirty="0"/>
          </a:p>
          <a:p>
            <a:pPr marL="457200" lvl="1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272D58"/>
              </a:solidFill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2400"/>
              <a:buChar char="•"/>
            </a:pPr>
            <a:r>
              <a:rPr lang="cs-CZ" sz="2400" b="1" dirty="0">
                <a:solidFill>
                  <a:srgbClr val="272D58"/>
                </a:solidFill>
              </a:rPr>
              <a:t>Podpora na jednání svazků či setkání starostů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272D58"/>
              </a:solidFill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Podpora ze strany MV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6895" y="1149738"/>
            <a:ext cx="2276061" cy="227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7D0008-9FA7-8E02-D273-C69B23B70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721" y="3763776"/>
            <a:ext cx="5198347" cy="2388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cs-CZ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Ambasadoři pro vznik SO</a:t>
            </a:r>
            <a:endParaRPr lang="cs-CZ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8128000" y="1515419"/>
            <a:ext cx="3816350" cy="569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72D58"/>
              </a:buClr>
              <a:buSzPts val="2400"/>
            </a:pPr>
            <a:r>
              <a:rPr lang="cs-CZ" sz="2400" b="1" dirty="0">
                <a:solidFill>
                  <a:srgbClr val="272D58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cs-CZ" sz="2400" b="1" dirty="0">
                <a:solidFill>
                  <a:srgbClr val="272D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přímé komunikace s obcemi a DSO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cs-CZ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Podrobné kontakty na:</a:t>
            </a:r>
          </a:p>
          <a:p>
            <a:pPr algn="ctr">
              <a:lnSpc>
                <a:spcPct val="115000"/>
              </a:lnSpc>
            </a:pPr>
            <a:r>
              <a:rPr lang="cs-CZ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https://spolecenstviobci.gov.cz/</a:t>
            </a:r>
            <a:r>
              <a:rPr lang="cs-CZ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Clr>
                <a:srgbClr val="272D58"/>
              </a:buClr>
              <a:buSzPts val="2400"/>
              <a:buFont typeface="+mj-lt"/>
              <a:buAutoNum type="arabicPeriod"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 descr="Obsah obrázku mapa, text, atlas&#10;&#10;Obsah generovaný pomocí AI může být nesprávný.">
            <a:extLst>
              <a:ext uri="{FF2B5EF4-FFF2-40B4-BE49-F238E27FC236}">
                <a16:creationId xmlns:a16="http://schemas.microsoft.com/office/drawing/2014/main" id="{C7173D10-F887-BEE3-5EAD-0B997755A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36" y="1587851"/>
            <a:ext cx="7788764" cy="44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354563" y="1260630"/>
            <a:ext cx="11504645" cy="52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457200" lvl="0" indent="-29273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rgbClr val="26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None/>
            </a:pPr>
            <a:r>
              <a:rPr lang="cs-CZ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1) Členské poplatky </a:t>
            </a:r>
            <a:endParaRPr lang="cs-CZ" b="1" dirty="0">
              <a:solidFill>
                <a:srgbClr val="002060"/>
              </a:solidFill>
            </a:endParaRP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262D58"/>
              </a:buClr>
              <a:buSzPct val="100000"/>
            </a:pPr>
            <a:r>
              <a:rPr lang="cs-CZ" dirty="0">
                <a:solidFill>
                  <a:srgbClr val="002060"/>
                </a:solidFill>
              </a:rPr>
              <a:t>s</a:t>
            </a:r>
            <a:r>
              <a:rPr lang="cs-CZ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tandardní nástroj DSO – musí být základem rozpočtu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62D58"/>
              </a:buClr>
              <a:buSzPct val="100000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None/>
            </a:pPr>
            <a:r>
              <a:rPr lang="cs-CZ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2) Dotační titul Ministerstva vnitra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instrument pro rok 2025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002060"/>
                </a:solidFill>
              </a:rPr>
              <a:t>vypsáno počátkem března 2025 jako dotace provozní činnosti v roce 2025 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002060"/>
                </a:solidFill>
              </a:rPr>
              <a:t>průměrná výše dotace 900 tis./SO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002060"/>
                </a:solidFill>
              </a:rPr>
              <a:t>určeno zejména na mzdové výdaje, nájemné, tvorbu strategie SO apod.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None/>
            </a:pPr>
            <a:r>
              <a:rPr lang="cs-CZ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3) Příspěvek na výkon státní správy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262D58"/>
              </a:buClr>
              <a:buSzPct val="100000"/>
            </a:pPr>
            <a:r>
              <a:rPr lang="cs-CZ" dirty="0">
                <a:solidFill>
                  <a:srgbClr val="002060"/>
                </a:solidFill>
              </a:rPr>
              <a:t>Pokud SO skrze sdíleného úředníka vykonává přenesenou působnost, obce by měly převést část vlastního příspěvku na výkon státní správy na společenství (</a:t>
            </a:r>
            <a:r>
              <a:rPr lang="cs-CZ" dirty="0">
                <a:solidFill>
                  <a:srgbClr val="002060"/>
                </a:solidFill>
                <a:hlinkClick r:id="rId3"/>
              </a:rPr>
              <a:t>www.prispevekobce.cz</a:t>
            </a:r>
            <a:r>
              <a:rPr lang="cs-CZ" dirty="0">
                <a:solidFill>
                  <a:srgbClr val="002060"/>
                </a:solidFill>
              </a:rPr>
              <a:t>)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262D58"/>
              </a:buClr>
              <a:buSzPct val="100000"/>
            </a:pPr>
            <a:endParaRPr lang="cs-CZ"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None/>
            </a:pPr>
            <a:r>
              <a:rPr lang="cs-CZ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4) Příjmy z hospodářské činnosti</a:t>
            </a:r>
            <a:endParaRPr dirty="0">
              <a:solidFill>
                <a:srgbClr val="002060"/>
              </a:solidFill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262D58"/>
              </a:solidFill>
            </a:endParaRPr>
          </a:p>
        </p:txBody>
      </p:sp>
      <p:sp>
        <p:nvSpPr>
          <p:cNvPr id="437" name="Google Shape;437;p23"/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Financování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3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cký objekt 1" descr="Mince obrys">
            <a:extLst>
              <a:ext uri="{FF2B5EF4-FFF2-40B4-BE49-F238E27FC236}">
                <a16:creationId xmlns:a16="http://schemas.microsoft.com/office/drawing/2014/main" id="{434EDD3F-7D7C-3C40-AE2B-FCC82D5D4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444" y="1498600"/>
            <a:ext cx="19304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"/>
          <p:cNvSpPr txBox="1">
            <a:spLocks noGrp="1"/>
          </p:cNvSpPr>
          <p:nvPr>
            <p:ph type="body" idx="1"/>
          </p:nvPr>
        </p:nvSpPr>
        <p:spPr>
          <a:xfrm>
            <a:off x="354563" y="1260630"/>
            <a:ext cx="11504645" cy="522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8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Posílení postavení SO v systému veřejné správy, </a:t>
            </a:r>
            <a:r>
              <a:rPr lang="cs-CZ" sz="28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SO jako orgán veřejné moci</a:t>
            </a:r>
            <a:endParaRPr dirty="0"/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Char char="•"/>
            </a:pPr>
            <a:r>
              <a:rPr lang="cs-CZ" dirty="0">
                <a:solidFill>
                  <a:srgbClr val="262D58"/>
                </a:solidFill>
              </a:rPr>
              <a:t>Rozšíření okruhu orgánů společenství - </a:t>
            </a:r>
            <a:r>
              <a:rPr lang="cs-CZ" b="1" dirty="0">
                <a:solidFill>
                  <a:srgbClr val="262D58"/>
                </a:solidFill>
              </a:rPr>
              <a:t>Kancelář a vedoucí kanceláře</a:t>
            </a:r>
            <a:endParaRPr dirty="0"/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8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Možnost výkonu přenesené působnosti </a:t>
            </a:r>
            <a:r>
              <a:rPr lang="cs-CZ" sz="28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(např. veřejné opatrovnictví) </a:t>
            </a:r>
            <a:r>
              <a:rPr lang="cs-CZ" sz="28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vlastním jménem SO</a:t>
            </a:r>
            <a:endParaRPr dirty="0"/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262D58"/>
                </a:solidFill>
              </a:rPr>
              <a:t>M</a:t>
            </a:r>
            <a:r>
              <a:rPr lang="cs-CZ" sz="28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ožnost zřídit </a:t>
            </a:r>
            <a:r>
              <a:rPr lang="cs-CZ" sz="2800" dirty="0" err="1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CzechPoint</a:t>
            </a:r>
            <a:endParaRPr sz="2800" dirty="0">
              <a:solidFill>
                <a:srgbClr val="26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8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Možnost zřízení společné obecní policie</a:t>
            </a:r>
            <a:endParaRPr dirty="0"/>
          </a:p>
          <a:p>
            <a:pPr marL="914400" lvl="1" indent="-457200" algn="l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Clr>
                <a:srgbClr val="262D58"/>
              </a:buClr>
              <a:buSzPct val="100000"/>
              <a:buChar char="•"/>
            </a:pPr>
            <a:r>
              <a:rPr lang="cs-CZ" dirty="0">
                <a:solidFill>
                  <a:srgbClr val="262D58"/>
                </a:solidFill>
              </a:rPr>
              <a:t>SO jako zřizovatel, odpadají veřejnoprávní smlouvy</a:t>
            </a:r>
            <a:endParaRPr dirty="0"/>
          </a:p>
          <a:p>
            <a:pPr marL="914400" lvl="1" indent="-457200" algn="l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Clr>
                <a:srgbClr val="262D58"/>
              </a:buClr>
              <a:buSzPct val="100000"/>
              <a:buChar char="•"/>
            </a:pPr>
            <a:r>
              <a:rPr lang="cs-CZ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Na území jakékoli obce pouze jedna obecní policie (SO x vlastní x zajištěna VPS)</a:t>
            </a:r>
            <a:endParaRPr dirty="0"/>
          </a:p>
          <a:p>
            <a:pPr marL="914400" lvl="1" indent="-457200" algn="l" rtl="0">
              <a:lnSpc>
                <a:spcPct val="107000"/>
              </a:lnSpc>
              <a:spcBef>
                <a:spcPts val="1100"/>
              </a:spcBef>
              <a:spcAft>
                <a:spcPts val="0"/>
              </a:spcAft>
              <a:buClr>
                <a:srgbClr val="262D58"/>
              </a:buClr>
              <a:buSzPct val="100000"/>
              <a:buChar char="•"/>
            </a:pPr>
            <a:r>
              <a:rPr lang="cs-CZ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Příjemcem pokut SO</a:t>
            </a:r>
            <a:endParaRPr dirty="0"/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rgbClr val="262D58"/>
                </a:solidFill>
              </a:rPr>
              <a:t>M</a:t>
            </a:r>
            <a:r>
              <a:rPr lang="cs-CZ" sz="28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ožnost pořizovat společný plán dopravní obslužnosti území </a:t>
            </a:r>
            <a:endParaRPr dirty="0"/>
          </a:p>
        </p:txBody>
      </p:sp>
      <p:sp>
        <p:nvSpPr>
          <p:cNvPr id="406" name="Google Shape;406;p19"/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Uvažované </a:t>
            </a:r>
            <a:r>
              <a:rPr lang="cs-CZ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ozšíření kompetencí společenství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"/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32409" y="341206"/>
            <a:ext cx="1219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Uvažované role 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cs-CZ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regionálním rozvoji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443372" y="1390298"/>
            <a:ext cx="11305256" cy="392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jako subjekt systémově se podílející na regionálním rozvoji/ regionální politice ČR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cs-CZ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společenství obcí doplní soustavu institucí působících v oblasti regionálního rozvoje (vedle státu, krajů a obcí).</a:t>
            </a:r>
          </a:p>
          <a:p>
            <a:pPr marL="800100" marR="0" lvl="1" indent="-34290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cs-CZ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nastaví se vazba strategie společenství obcí na cíle regionální politiky. </a:t>
            </a:r>
          </a:p>
          <a:p>
            <a:pPr marL="800100" lvl="5" indent="-34290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cs-CZ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analýza současného stavu a očekávaného vývoje území SO a dále stanovit strategické cíle a priority rozvoje tohoto území. </a:t>
            </a:r>
          </a:p>
          <a:p>
            <a:pPr marL="800100" lvl="3" indent="-34290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cs-CZ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provázána s cíli a prioritami Strategie regionálního rozvoje a strategie rozvoje kraje. </a:t>
            </a:r>
          </a:p>
          <a:p>
            <a:pPr marL="800100" lvl="3" indent="-342900"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vazba i na další dokumentu a politiky státu.</a:t>
            </a:r>
            <a:endParaRPr lang="cs-CZ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>
          <a:extLst>
            <a:ext uri="{FF2B5EF4-FFF2-40B4-BE49-F238E27FC236}">
              <a16:creationId xmlns:a16="http://schemas.microsoft.com/office/drawing/2014/main" id="{EEE9CFA7-D928-1F9C-7C8F-DE0DB11F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">
            <a:extLst>
              <a:ext uri="{FF2B5EF4-FFF2-40B4-BE49-F238E27FC236}">
                <a16:creationId xmlns:a16="http://schemas.microsoft.com/office/drawing/2014/main" id="{D3F3D5D9-E32D-F660-9A66-455F1F9AB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37781" y="1679914"/>
            <a:ext cx="6109219" cy="349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292735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cs-CZ" sz="2400" dirty="0">
              <a:solidFill>
                <a:srgbClr val="26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rgbClr val="262D58"/>
                </a:solidFill>
              </a:rPr>
              <a:t>Intenzivní d</a:t>
            </a:r>
            <a:r>
              <a:rPr lang="cs-CZ" sz="24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iskuse s MŠMT o roli společenství obcí v oblasti vzdělávání</a:t>
            </a:r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cs-CZ" sz="24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Místní školská správa </a:t>
            </a:r>
            <a:r>
              <a:rPr lang="cs-CZ" sz="24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– řízení kvality vzdělávání prostřednictvím společenství obcí, definování obsahu, pilotní ověření</a:t>
            </a:r>
          </a:p>
          <a:p>
            <a:pPr marL="457200" lvl="0" indent="-4572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rgbClr val="262D58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MAP II </a:t>
            </a:r>
            <a:r>
              <a:rPr lang="cs-CZ" sz="2400" dirty="0">
                <a:solidFill>
                  <a:srgbClr val="262D58"/>
                </a:solidFill>
                <a:latin typeface="Calibri"/>
                <a:ea typeface="Calibri"/>
                <a:cs typeface="Calibri"/>
                <a:sym typeface="Calibri"/>
              </a:rPr>
              <a:t>- aktivita 3 určená pro společenství obcí</a:t>
            </a:r>
            <a:r>
              <a:rPr lang="cs-CZ" sz="2400" dirty="0">
                <a:solidFill>
                  <a:srgbClr val="262D58"/>
                </a:solidFill>
              </a:rPr>
              <a:t> a DSO splňující kritéria</a:t>
            </a:r>
          </a:p>
        </p:txBody>
      </p:sp>
      <p:sp>
        <p:nvSpPr>
          <p:cNvPr id="437" name="Google Shape;437;p23">
            <a:extLst>
              <a:ext uri="{FF2B5EF4-FFF2-40B4-BE49-F238E27FC236}">
                <a16:creationId xmlns:a16="http://schemas.microsoft.com/office/drawing/2014/main" id="{666DED7D-A548-9612-E669-2D750BCD35C9}"/>
              </a:ext>
            </a:extLst>
          </p:cNvPr>
          <p:cNvSpPr/>
          <p:nvPr/>
        </p:nvSpPr>
        <p:spPr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cs-CZ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Vzdělávání</a:t>
            </a:r>
            <a:endParaRPr lang="cs-CZ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3">
            <a:extLst>
              <a:ext uri="{FF2B5EF4-FFF2-40B4-BE49-F238E27FC236}">
                <a16:creationId xmlns:a16="http://schemas.microsoft.com/office/drawing/2014/main" id="{5CF77D45-0EF7-9C20-FCF9-F80AAACC388E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cký objekt 2" descr="Třída obrys">
            <a:extLst>
              <a:ext uri="{FF2B5EF4-FFF2-40B4-BE49-F238E27FC236}">
                <a16:creationId xmlns:a16="http://schemas.microsoft.com/office/drawing/2014/main" id="{9E27BC5B-A23E-DEF2-52C4-152EE3434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600" y="2028973"/>
            <a:ext cx="3149112" cy="31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5193672-DE70-4150-9C3E-57537B9A46B0" descr="PHOTO-2025-02-25-21-44-26.jpg">
            <a:extLst>
              <a:ext uri="{FF2B5EF4-FFF2-40B4-BE49-F238E27FC236}">
                <a16:creationId xmlns:a16="http://schemas.microsoft.com/office/drawing/2014/main" id="{5F4D1EF0-9D60-8260-A325-0F06C283E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5330"/>
          <a:stretch/>
        </p:blipFill>
        <p:spPr bwMode="auto">
          <a:xfrm>
            <a:off x="1576334" y="213527"/>
            <a:ext cx="9513891" cy="64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3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Calibri"/>
              <a:buNone/>
            </a:pPr>
            <a:r>
              <a:rPr lang="cs-CZ" sz="8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endParaRPr sz="8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endParaRPr sz="8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6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6"/>
          <p:cNvSpPr txBox="1"/>
          <p:nvPr/>
        </p:nvSpPr>
        <p:spPr>
          <a:xfrm>
            <a:off x="811792" y="3429000"/>
            <a:ext cx="607335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Ing. Mgr. David Sláma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Ředitel </a:t>
            </a:r>
            <a:br>
              <a:rPr lang="cs-CZ" sz="1800" b="0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0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Odbor strategického rozvoje a koordinace veřejné správy</a:t>
            </a:r>
            <a:br>
              <a:rPr lang="cs-CZ" sz="1800" b="0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0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Ministerstva vnitra</a:t>
            </a:r>
            <a:br>
              <a:rPr lang="cs-CZ" sz="1800" b="0" i="0" u="none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0" i="0" u="sng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david.slama@</a:t>
            </a:r>
            <a:r>
              <a:rPr lang="cs-CZ" sz="1800" b="0" i="0" u="sng" strike="noStrike" cap="none" dirty="0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mv.gov.cz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26" descr="Potřesení rukou obr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544" y="2532561"/>
            <a:ext cx="3818303" cy="381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/>
          <p:nvPr/>
        </p:nvSpPr>
        <p:spPr>
          <a:xfrm>
            <a:off x="0" y="0"/>
            <a:ext cx="12192000" cy="1161119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-26796" y="23671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Proč se společenstvím vůbec zabývat?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94690F-FE51-2250-89D5-81BD1C682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19" y="1316334"/>
            <a:ext cx="11756571" cy="49705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Svět se mění v řadě základních parametrů a bude nutné na změny reagovat v nadlokálním měřítku  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Demografie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Digitalizace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Finanční náročnost apod. </a:t>
            </a:r>
          </a:p>
          <a:p>
            <a:pPr marL="571500" lvl="1" indent="0">
              <a:spcBef>
                <a:spcPts val="0"/>
              </a:spcBef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Cílem není řešit, kde se bude vydávat povolení na kácení stromů apod.</a:t>
            </a:r>
          </a:p>
          <a:p>
            <a:pPr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 je vytvořit platformu pro řešení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nadobecních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úkolů, které přicházejí.</a:t>
            </a:r>
          </a:p>
          <a:p>
            <a:pPr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 aktivit společenství je v samostatné působnosti.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B452F250-F2EE-8911-5D73-CBCDE020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702F135-00A8-8B20-154B-A2930DFC24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653"/>
          <a:stretch/>
        </p:blipFill>
        <p:spPr>
          <a:xfrm>
            <a:off x="4838050" y="2668073"/>
            <a:ext cx="7353950" cy="3953214"/>
          </a:xfrm>
          <a:prstGeom prst="rect">
            <a:avLst/>
          </a:prstGeom>
        </p:spPr>
      </p:pic>
      <p:sp>
        <p:nvSpPr>
          <p:cNvPr id="222" name="Google Shape;222;p4">
            <a:extLst>
              <a:ext uri="{FF2B5EF4-FFF2-40B4-BE49-F238E27FC236}">
                <a16:creationId xmlns:a16="http://schemas.microsoft.com/office/drawing/2014/main" id="{27E79440-EDBD-11C8-A2DB-128B99A2EB6B}"/>
              </a:ext>
            </a:extLst>
          </p:cNvPr>
          <p:cNvSpPr/>
          <p:nvPr/>
        </p:nvSpPr>
        <p:spPr>
          <a:xfrm>
            <a:off x="0" y="0"/>
            <a:ext cx="12192000" cy="1161119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B30C801E-DDFD-E9E4-FE9D-C9BBC12EA26F}"/>
              </a:ext>
            </a:extLst>
          </p:cNvPr>
          <p:cNvSpPr txBox="1"/>
          <p:nvPr/>
        </p:nvSpPr>
        <p:spPr>
          <a:xfrm>
            <a:off x="-26796" y="23671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Demografie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Nahrávání obrazovky 5">
            <a:hlinkClick r:id="" action="ppaction://media"/>
            <a:extLst>
              <a:ext uri="{FF2B5EF4-FFF2-40B4-BE49-F238E27FC236}">
                <a16:creationId xmlns:a16="http://schemas.microsoft.com/office/drawing/2014/main" id="{1A24B954-87ED-1751-F6AE-143ACC6F6C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570114"/>
            <a:ext cx="4914900" cy="5029200"/>
          </a:xfrm>
          <a:prstGeom prst="rect">
            <a:avLst/>
          </a:prstGeom>
        </p:spPr>
      </p:pic>
      <p:sp>
        <p:nvSpPr>
          <p:cNvPr id="232" name="Google Shape;232;p4">
            <a:extLst>
              <a:ext uri="{FF2B5EF4-FFF2-40B4-BE49-F238E27FC236}">
                <a16:creationId xmlns:a16="http://schemas.microsoft.com/office/drawing/2014/main" id="{949291A6-1D82-05AF-5A09-661C6D37AECB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F558EA3-0B75-049A-FD14-A4D0B3DF6838}"/>
              </a:ext>
            </a:extLst>
          </p:cNvPr>
          <p:cNvCxnSpPr>
            <a:cxnSpLocks/>
          </p:cNvCxnSpPr>
          <p:nvPr/>
        </p:nvCxnSpPr>
        <p:spPr>
          <a:xfrm>
            <a:off x="146686" y="3499211"/>
            <a:ext cx="1971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474DF2E-7D07-753E-BFF1-AC8D3FC436CC}"/>
              </a:ext>
            </a:extLst>
          </p:cNvPr>
          <p:cNvCxnSpPr>
            <a:cxnSpLocks/>
          </p:cNvCxnSpPr>
          <p:nvPr/>
        </p:nvCxnSpPr>
        <p:spPr>
          <a:xfrm>
            <a:off x="137062" y="5423461"/>
            <a:ext cx="1971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4FA52A-F20C-65B8-DBAE-F0801A0E7691}"/>
              </a:ext>
            </a:extLst>
          </p:cNvPr>
          <p:cNvCxnSpPr>
            <a:cxnSpLocks/>
          </p:cNvCxnSpPr>
          <p:nvPr/>
        </p:nvCxnSpPr>
        <p:spPr>
          <a:xfrm>
            <a:off x="2480011" y="5423462"/>
            <a:ext cx="1971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99C004-2565-55D9-7F71-349FCCB3E082}"/>
              </a:ext>
            </a:extLst>
          </p:cNvPr>
          <p:cNvCxnSpPr>
            <a:cxnSpLocks/>
          </p:cNvCxnSpPr>
          <p:nvPr/>
        </p:nvCxnSpPr>
        <p:spPr>
          <a:xfrm>
            <a:off x="2479905" y="3499111"/>
            <a:ext cx="1971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D6BEA838-E507-7DE3-D0DA-B25603A19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606" y="919573"/>
            <a:ext cx="3058959" cy="226239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87E69493-6A8F-843A-D0E5-C7733FF3ED6E}"/>
              </a:ext>
            </a:extLst>
          </p:cNvPr>
          <p:cNvSpPr txBox="1"/>
          <p:nvPr/>
        </p:nvSpPr>
        <p:spPr>
          <a:xfrm>
            <a:off x="7698299" y="6622603"/>
            <a:ext cx="4450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Statistický atlas, ČSÚ 2025, ; Demografické změny seniorské populace ČSÚ 2024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D35B29E-E44B-093B-6CA8-B98449240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73587"/>
              </p:ext>
            </p:extLst>
          </p:nvPr>
        </p:nvGraphicFramePr>
        <p:xfrm>
          <a:off x="7277102" y="1347952"/>
          <a:ext cx="4272653" cy="2631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713">
                  <a:extLst>
                    <a:ext uri="{9D8B030D-6E8A-4147-A177-3AD203B41FA5}">
                      <a16:colId xmlns:a16="http://schemas.microsoft.com/office/drawing/2014/main" val="676649436"/>
                    </a:ext>
                  </a:extLst>
                </a:gridCol>
                <a:gridCol w="1414863">
                  <a:extLst>
                    <a:ext uri="{9D8B030D-6E8A-4147-A177-3AD203B41FA5}">
                      <a16:colId xmlns:a16="http://schemas.microsoft.com/office/drawing/2014/main" val="1042685271"/>
                    </a:ext>
                  </a:extLst>
                </a:gridCol>
                <a:gridCol w="1363077">
                  <a:extLst>
                    <a:ext uri="{9D8B030D-6E8A-4147-A177-3AD203B41FA5}">
                      <a16:colId xmlns:a16="http://schemas.microsoft.com/office/drawing/2014/main" val="4258638291"/>
                    </a:ext>
                  </a:extLst>
                </a:gridCol>
              </a:tblGrid>
              <a:tr h="3641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Stárnutí zaměstnanců VS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453"/>
                  </a:ext>
                </a:extLst>
              </a:tr>
              <a:tr h="720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2024 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 zaměstnanců do 30 let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podíl zaměstnanců 55+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366196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obce III. typu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4718700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obce II. typu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7413616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obce I. typu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1782329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kraje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1353335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Hl. m. Praha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7592350"/>
                  </a:ext>
                </a:extLst>
              </a:tr>
              <a:tr h="2393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služební úřady</a:t>
                      </a: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33 %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147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0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D4E840FB-F33D-F280-B557-79B870556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>
            <a:extLst>
              <a:ext uri="{FF2B5EF4-FFF2-40B4-BE49-F238E27FC236}">
                <a16:creationId xmlns:a16="http://schemas.microsoft.com/office/drawing/2014/main" id="{D0D4D5AB-F55D-A3EB-1D6A-F1CE67FE0012}"/>
              </a:ext>
            </a:extLst>
          </p:cNvPr>
          <p:cNvSpPr/>
          <p:nvPr/>
        </p:nvSpPr>
        <p:spPr>
          <a:xfrm>
            <a:off x="0" y="0"/>
            <a:ext cx="12192000" cy="1161119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E8FF3E07-ED0B-69C5-215F-D9095174B33A}"/>
              </a:ext>
            </a:extLst>
          </p:cNvPr>
          <p:cNvSpPr txBox="1"/>
          <p:nvPr/>
        </p:nvSpPr>
        <p:spPr>
          <a:xfrm>
            <a:off x="-26796" y="23671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Cizinci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>
            <a:extLst>
              <a:ext uri="{FF2B5EF4-FFF2-40B4-BE49-F238E27FC236}">
                <a16:creationId xmlns:a16="http://schemas.microsoft.com/office/drawing/2014/main" id="{EC7335A6-7C31-5246-8556-FAAF3FDFE661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826125C-E9AE-20FB-97B4-5AFB94F3E153}"/>
              </a:ext>
            </a:extLst>
          </p:cNvPr>
          <p:cNvSpPr txBox="1"/>
          <p:nvPr/>
        </p:nvSpPr>
        <p:spPr>
          <a:xfrm>
            <a:off x="7777424" y="5393761"/>
            <a:ext cx="382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Podíl obyvatel 65+ na celkové populaci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18F039-029E-8F75-6E96-C242A64765F2}"/>
              </a:ext>
            </a:extLst>
          </p:cNvPr>
          <p:cNvSpPr txBox="1"/>
          <p:nvPr/>
        </p:nvSpPr>
        <p:spPr>
          <a:xfrm>
            <a:off x="2803490" y="6596390"/>
            <a:ext cx="5576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Atlas veřejné správy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990DBBF-B919-7B34-D93C-0CB7B9D8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28" t="22812" b="7221"/>
          <a:stretch/>
        </p:blipFill>
        <p:spPr>
          <a:xfrm>
            <a:off x="0" y="934662"/>
            <a:ext cx="12192000" cy="566172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F26263-785D-ECAF-590C-F2DB0E420D04}"/>
              </a:ext>
            </a:extLst>
          </p:cNvPr>
          <p:cNvSpPr txBox="1"/>
          <p:nvPr/>
        </p:nvSpPr>
        <p:spPr>
          <a:xfrm>
            <a:off x="323223" y="1527296"/>
            <a:ext cx="557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Podíl cizinců na obyvatelstvu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24EA0F1-8335-0A7F-4EC1-9F07D14C895B}"/>
              </a:ext>
            </a:extLst>
          </p:cNvPr>
          <p:cNvSpPr txBox="1"/>
          <p:nvPr/>
        </p:nvSpPr>
        <p:spPr>
          <a:xfrm>
            <a:off x="5697415" y="2100105"/>
            <a:ext cx="208000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Praha: 25 %</a:t>
            </a:r>
          </a:p>
          <a:p>
            <a:pPr>
              <a:spcAft>
                <a:spcPts val="600"/>
              </a:spcAft>
            </a:pPr>
            <a:r>
              <a:rPr lang="cs-CZ" dirty="0"/>
              <a:t>Tachov: 18,2 %</a:t>
            </a:r>
          </a:p>
          <a:p>
            <a:pPr>
              <a:spcAft>
                <a:spcPts val="600"/>
              </a:spcAft>
            </a:pPr>
            <a:r>
              <a:rPr lang="cs-CZ" dirty="0"/>
              <a:t>Cheb: 16,7 %</a:t>
            </a:r>
          </a:p>
          <a:p>
            <a:pPr>
              <a:spcAft>
                <a:spcPts val="600"/>
              </a:spcAft>
            </a:pPr>
            <a:r>
              <a:rPr lang="cs-CZ" dirty="0"/>
              <a:t>Pardubice: 11,8 %</a:t>
            </a:r>
          </a:p>
          <a:p>
            <a:pPr>
              <a:spcAft>
                <a:spcPts val="600"/>
              </a:spcAft>
            </a:pPr>
            <a:r>
              <a:rPr lang="cs-CZ" dirty="0"/>
              <a:t>Český Krumlov: 9,3%</a:t>
            </a:r>
          </a:p>
        </p:txBody>
      </p:sp>
    </p:spTree>
    <p:extLst>
      <p:ext uri="{BB962C8B-B14F-4D97-AF65-F5344CB8AC3E}">
        <p14:creationId xmlns:p14="http://schemas.microsoft.com/office/powerpoint/2010/main" val="153549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6D42CB8C-8474-780E-D51F-8C8C95FA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>
            <a:extLst>
              <a:ext uri="{FF2B5EF4-FFF2-40B4-BE49-F238E27FC236}">
                <a16:creationId xmlns:a16="http://schemas.microsoft.com/office/drawing/2014/main" id="{88FFFDB9-0B05-BB54-CBB7-710CBFC420F8}"/>
              </a:ext>
            </a:extLst>
          </p:cNvPr>
          <p:cNvSpPr/>
          <p:nvPr/>
        </p:nvSpPr>
        <p:spPr>
          <a:xfrm>
            <a:off x="0" y="0"/>
            <a:ext cx="12192000" cy="1161119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D14B6DD1-9603-FBF5-6432-1C2B8064B3EE}"/>
              </a:ext>
            </a:extLst>
          </p:cNvPr>
          <p:cNvSpPr txBox="1"/>
          <p:nvPr/>
        </p:nvSpPr>
        <p:spPr>
          <a:xfrm>
            <a:off x="-26796" y="23671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Investice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>
            <a:extLst>
              <a:ext uri="{FF2B5EF4-FFF2-40B4-BE49-F238E27FC236}">
                <a16:creationId xmlns:a16="http://schemas.microsoft.com/office/drawing/2014/main" id="{1FBA82D6-C228-6161-8543-5B1528B16D58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4E6E0B3-04E2-FDB9-A2F9-D2D2D1F8BC80}"/>
              </a:ext>
            </a:extLst>
          </p:cNvPr>
          <p:cNvSpPr txBox="1"/>
          <p:nvPr/>
        </p:nvSpPr>
        <p:spPr>
          <a:xfrm>
            <a:off x="7777424" y="5393761"/>
            <a:ext cx="382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Podíl obyvatel 65+ na celkové populaci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106EB1-B1EA-B359-B7BA-42616BF743DA}"/>
              </a:ext>
            </a:extLst>
          </p:cNvPr>
          <p:cNvSpPr txBox="1"/>
          <p:nvPr/>
        </p:nvSpPr>
        <p:spPr>
          <a:xfrm>
            <a:off x="5908431" y="1413028"/>
            <a:ext cx="569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/>
              <a:t>Rozdíl mezi úsporami, investicemi a dluhem ÚSC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817C5F-C9AA-1EEE-30A3-BF80F501CD73}"/>
              </a:ext>
            </a:extLst>
          </p:cNvPr>
          <p:cNvSpPr txBox="1"/>
          <p:nvPr/>
        </p:nvSpPr>
        <p:spPr>
          <a:xfrm>
            <a:off x="6875303" y="6550223"/>
            <a:ext cx="382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Data MF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779D07A-9249-82BD-741D-2D450F451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2655"/>
              </p:ext>
            </p:extLst>
          </p:nvPr>
        </p:nvGraphicFramePr>
        <p:xfrm>
          <a:off x="2632669" y="1832237"/>
          <a:ext cx="9395208" cy="469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490413B-D652-077A-E408-7A8CA1E16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74438"/>
              </p:ext>
            </p:extLst>
          </p:nvPr>
        </p:nvGraphicFramePr>
        <p:xfrm>
          <a:off x="364531" y="1461024"/>
          <a:ext cx="5031993" cy="1524000"/>
        </p:xfrm>
        <a:graphic>
          <a:graphicData uri="http://schemas.openxmlformats.org/drawingml/2006/table">
            <a:tbl>
              <a:tblPr firstRow="1" bandRow="1">
                <a:tableStyleId>{3FA5383E-94AC-4791-8BD7-9BD648052E06}</a:tableStyleId>
              </a:tblPr>
              <a:tblGrid>
                <a:gridCol w="1677331">
                  <a:extLst>
                    <a:ext uri="{9D8B030D-6E8A-4147-A177-3AD203B41FA5}">
                      <a16:colId xmlns:a16="http://schemas.microsoft.com/office/drawing/2014/main" val="1496313238"/>
                    </a:ext>
                  </a:extLst>
                </a:gridCol>
                <a:gridCol w="1677331">
                  <a:extLst>
                    <a:ext uri="{9D8B030D-6E8A-4147-A177-3AD203B41FA5}">
                      <a16:colId xmlns:a16="http://schemas.microsoft.com/office/drawing/2014/main" val="2384894320"/>
                    </a:ext>
                  </a:extLst>
                </a:gridCol>
                <a:gridCol w="1677331">
                  <a:extLst>
                    <a:ext uri="{9D8B030D-6E8A-4147-A177-3AD203B41FA5}">
                      <a16:colId xmlns:a16="http://schemas.microsoft.com/office/drawing/2014/main" val="737335083"/>
                    </a:ext>
                  </a:extLst>
                </a:gridCol>
              </a:tblGrid>
              <a:tr h="266179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/>
                          </a:solidFill>
                        </a:rPr>
                        <a:t>obce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31493"/>
                  </a:ext>
                </a:extLst>
              </a:tr>
              <a:tr h="266179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Investice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210,1 mld.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131,4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16666"/>
                  </a:ext>
                </a:extLst>
              </a:tr>
              <a:tr h="266179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Saldo rozpočtu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- 271,4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+ 41,1 mld.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20147"/>
                  </a:ext>
                </a:extLst>
              </a:tr>
              <a:tr h="266179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Obsluha dluhu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88,5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5562"/>
                  </a:ext>
                </a:extLst>
              </a:tr>
              <a:tr h="266179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Dluh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3 110,9 mld.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64,2 mld.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>
          <a:extLst>
            <a:ext uri="{FF2B5EF4-FFF2-40B4-BE49-F238E27FC236}">
              <a16:creationId xmlns:a16="http://schemas.microsoft.com/office/drawing/2014/main" id="{D70F59A5-640E-0F46-4ABC-900249C0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>
            <a:extLst>
              <a:ext uri="{FF2B5EF4-FFF2-40B4-BE49-F238E27FC236}">
                <a16:creationId xmlns:a16="http://schemas.microsoft.com/office/drawing/2014/main" id="{8DE97E9E-44D5-3179-329F-85ABF2EE6BCA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0">
            <a:extLst>
              <a:ext uri="{FF2B5EF4-FFF2-40B4-BE49-F238E27FC236}">
                <a16:creationId xmlns:a16="http://schemas.microsoft.com/office/drawing/2014/main" id="{5190C8B3-BEE6-C4C7-C87B-D07C060B7DA5}"/>
              </a:ext>
            </a:extLst>
          </p:cNvPr>
          <p:cNvSpPr txBox="1"/>
          <p:nvPr/>
        </p:nvSpPr>
        <p:spPr>
          <a:xfrm>
            <a:off x="32409" y="341206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 může tedy společenství obcí pomoci?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0">
            <a:extLst>
              <a:ext uri="{FF2B5EF4-FFF2-40B4-BE49-F238E27FC236}">
                <a16:creationId xmlns:a16="http://schemas.microsoft.com/office/drawing/2014/main" id="{2974778F-41AE-AB53-5DD7-9E1E7311C9A5}"/>
              </a:ext>
            </a:extLst>
          </p:cNvPr>
          <p:cNvSpPr txBox="1"/>
          <p:nvPr/>
        </p:nvSpPr>
        <p:spPr>
          <a:xfrm>
            <a:off x="443400" y="1482956"/>
            <a:ext cx="11305200" cy="50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Koordinace investic v území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Koordinace územních plánů</a:t>
            </a: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Společné zajištění veřejných zakázek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Společné zajištění dotačního managementu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Budování společných škol 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Zajištění společného provozu školských zařízení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Společné zajištění sociálních služeb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Společná adaptační opatření proti suchu a klimatické změně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Společné projekty na integraci cizinců   </a:t>
            </a:r>
            <a:endParaRPr lang="cs-CZ"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16" name="Google Shape;416;p20">
            <a:extLst>
              <a:ext uri="{FF2B5EF4-FFF2-40B4-BE49-F238E27FC236}">
                <a16:creationId xmlns:a16="http://schemas.microsoft.com/office/drawing/2014/main" id="{C351360B-C543-EB61-FBA5-542D85821C10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54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4375F488-677E-47CF-D5E7-A80542F5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>
            <a:extLst>
              <a:ext uri="{FF2B5EF4-FFF2-40B4-BE49-F238E27FC236}">
                <a16:creationId xmlns:a16="http://schemas.microsoft.com/office/drawing/2014/main" id="{8EABB57D-7323-01D5-B90A-B249A4138EFE}"/>
              </a:ext>
            </a:extLst>
          </p:cNvPr>
          <p:cNvSpPr/>
          <p:nvPr/>
        </p:nvSpPr>
        <p:spPr>
          <a:xfrm>
            <a:off x="0" y="0"/>
            <a:ext cx="12192000" cy="1390298"/>
          </a:xfrm>
          <a:prstGeom prst="rect">
            <a:avLst/>
          </a:prstGeom>
          <a:solidFill>
            <a:srgbClr val="272D5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>
            <a:extLst>
              <a:ext uri="{FF2B5EF4-FFF2-40B4-BE49-F238E27FC236}">
                <a16:creationId xmlns:a16="http://schemas.microsoft.com/office/drawing/2014/main" id="{BE82E18A-1027-24F4-93E8-3B91780FEDAF}"/>
              </a:ext>
            </a:extLst>
          </p:cNvPr>
          <p:cNvSpPr/>
          <p:nvPr/>
        </p:nvSpPr>
        <p:spPr>
          <a:xfrm>
            <a:off x="1150213" y="3573227"/>
            <a:ext cx="1758008" cy="50144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>
            <a:extLst>
              <a:ext uri="{FF2B5EF4-FFF2-40B4-BE49-F238E27FC236}">
                <a16:creationId xmlns:a16="http://schemas.microsoft.com/office/drawing/2014/main" id="{29D1452C-8EE8-7B7F-33DF-7F3383B3B8AE}"/>
              </a:ext>
            </a:extLst>
          </p:cNvPr>
          <p:cNvSpPr/>
          <p:nvPr/>
        </p:nvSpPr>
        <p:spPr>
          <a:xfrm>
            <a:off x="4022377" y="2963626"/>
            <a:ext cx="2766797" cy="109728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>
            <a:extLst>
              <a:ext uri="{FF2B5EF4-FFF2-40B4-BE49-F238E27FC236}">
                <a16:creationId xmlns:a16="http://schemas.microsoft.com/office/drawing/2014/main" id="{2A323AA3-09A5-C09E-BC25-4827B2AB62B6}"/>
              </a:ext>
            </a:extLst>
          </p:cNvPr>
          <p:cNvSpPr/>
          <p:nvPr/>
        </p:nvSpPr>
        <p:spPr>
          <a:xfrm>
            <a:off x="7903330" y="2334363"/>
            <a:ext cx="3138457" cy="174031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>
            <a:extLst>
              <a:ext uri="{FF2B5EF4-FFF2-40B4-BE49-F238E27FC236}">
                <a16:creationId xmlns:a16="http://schemas.microsoft.com/office/drawing/2014/main" id="{0D84698D-0880-D6B7-39A4-E1CB0777F3AC}"/>
              </a:ext>
            </a:extLst>
          </p:cNvPr>
          <p:cNvSpPr txBox="1"/>
          <p:nvPr/>
        </p:nvSpPr>
        <p:spPr>
          <a:xfrm>
            <a:off x="0" y="37198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Další schůdek k rozvoji meziobecní spolupráce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>
            <a:extLst>
              <a:ext uri="{FF2B5EF4-FFF2-40B4-BE49-F238E27FC236}">
                <a16:creationId xmlns:a16="http://schemas.microsoft.com/office/drawing/2014/main" id="{71681102-0B20-734B-E75E-26B560F9717C}"/>
              </a:ext>
            </a:extLst>
          </p:cNvPr>
          <p:cNvSpPr txBox="1"/>
          <p:nvPr/>
        </p:nvSpPr>
        <p:spPr>
          <a:xfrm>
            <a:off x="1150213" y="1639594"/>
            <a:ext cx="17580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Obec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>
            <a:extLst>
              <a:ext uri="{FF2B5EF4-FFF2-40B4-BE49-F238E27FC236}">
                <a16:creationId xmlns:a16="http://schemas.microsoft.com/office/drawing/2014/main" id="{404D8866-F0E5-BD5D-ACE1-3AF5735D4CD1}"/>
              </a:ext>
            </a:extLst>
          </p:cNvPr>
          <p:cNvSpPr txBox="1"/>
          <p:nvPr/>
        </p:nvSpPr>
        <p:spPr>
          <a:xfrm>
            <a:off x="4022377" y="1644206"/>
            <a:ext cx="27667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DSO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>
            <a:extLst>
              <a:ext uri="{FF2B5EF4-FFF2-40B4-BE49-F238E27FC236}">
                <a16:creationId xmlns:a16="http://schemas.microsoft.com/office/drawing/2014/main" id="{32CF0332-BF4A-ABC1-717B-AEDD2B0C06EE}"/>
              </a:ext>
            </a:extLst>
          </p:cNvPr>
          <p:cNvSpPr txBox="1"/>
          <p:nvPr/>
        </p:nvSpPr>
        <p:spPr>
          <a:xfrm>
            <a:off x="7925386" y="1644207"/>
            <a:ext cx="31164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Společenství obci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>
            <a:extLst>
              <a:ext uri="{FF2B5EF4-FFF2-40B4-BE49-F238E27FC236}">
                <a16:creationId xmlns:a16="http://schemas.microsoft.com/office/drawing/2014/main" id="{9871E00C-F281-59D5-AA37-45448ECDB9F1}"/>
              </a:ext>
            </a:extLst>
          </p:cNvPr>
          <p:cNvSpPr txBox="1"/>
          <p:nvPr/>
        </p:nvSpPr>
        <p:spPr>
          <a:xfrm>
            <a:off x="4294034" y="4260828"/>
            <a:ext cx="2176862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Volné hranice.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Jednoúčelová spolupráce.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Stávající DSO se neruší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>
            <a:extLst>
              <a:ext uri="{FF2B5EF4-FFF2-40B4-BE49-F238E27FC236}">
                <a16:creationId xmlns:a16="http://schemas.microsoft.com/office/drawing/2014/main" id="{CA89B608-39FD-1BE5-6B97-9E8D8468F367}"/>
              </a:ext>
            </a:extLst>
          </p:cNvPr>
          <p:cNvSpPr txBox="1"/>
          <p:nvPr/>
        </p:nvSpPr>
        <p:spPr>
          <a:xfrm>
            <a:off x="7752184" y="4164955"/>
            <a:ext cx="3854365" cy="241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Kvalifikovaná spolupráce.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Územní pravidla.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Spolupráce v oblasti veřejné správy.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Platforma pro další kompetence na základě oborových zákonů.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2D58"/>
              </a:buClr>
              <a:buSzPts val="1800"/>
              <a:buFont typeface="Calibri"/>
              <a:buChar char="-"/>
            </a:pPr>
            <a:r>
              <a:rPr lang="cs-CZ" sz="1800" b="0" i="0" u="none" strike="noStrike" cap="none">
                <a:solidFill>
                  <a:srgbClr val="272D58"/>
                </a:solidFill>
                <a:latin typeface="Calibri"/>
                <a:ea typeface="Calibri"/>
                <a:cs typeface="Calibri"/>
                <a:sym typeface="Calibri"/>
              </a:rPr>
              <a:t>Sdílený úředník.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2D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>
            <a:extLst>
              <a:ext uri="{FF2B5EF4-FFF2-40B4-BE49-F238E27FC236}">
                <a16:creationId xmlns:a16="http://schemas.microsoft.com/office/drawing/2014/main" id="{7062CA4A-CE5B-780F-1B0B-860E5208D245}"/>
              </a:ext>
            </a:extLst>
          </p:cNvPr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0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5"/>
          <p:cNvGraphicFramePr/>
          <p:nvPr>
            <p:extLst>
              <p:ext uri="{D42A27DB-BD31-4B8C-83A1-F6EECF244321}">
                <p14:modId xmlns:p14="http://schemas.microsoft.com/office/powerpoint/2010/main" val="2578728284"/>
              </p:ext>
            </p:extLst>
          </p:nvPr>
        </p:nvGraphicFramePr>
        <p:xfrm>
          <a:off x="673307" y="357073"/>
          <a:ext cx="11000800" cy="6301000"/>
        </p:xfrm>
        <a:graphic>
          <a:graphicData uri="http://schemas.openxmlformats.org/drawingml/2006/table">
            <a:tbl>
              <a:tblPr firstRow="1" bandRow="1">
                <a:noFill/>
                <a:tableStyleId>{3FA5383E-94AC-4791-8BD7-9BD648052E06}</a:tableStyleId>
              </a:tblPr>
              <a:tblGrid>
                <a:gridCol w="55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DSO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>
                          <a:solidFill>
                            <a:schemeClr val="dk1"/>
                          </a:solidFill>
                        </a:rPr>
                        <a:t>Společenství obcí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Územní rozsah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Zpravidla lokální dopad, často sdružuje jen několik obcí, bez územních pravidel.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Územní rozsah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Mikroregionální záběr, území definované správním obvodem ORP, obec členem pouze jednoho SO.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Cíle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u="none" strike="noStrike" cap="none"/>
                        <a:t>Zpravidla jednoúčelové svazky; některé víceúčelové.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/>
                        <a:t>Cíle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s-CZ" sz="1600" u="none" strike="noStrike" cap="none"/>
                        <a:t>Víceúčelový svazek zaměřený na koordinaci veřejných služeb a všestranný rozvoj území, role ve výkonu veřejné správy.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</a:rPr>
                        <a:t>Postavení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Právní subjektivita (zaměstnanci, majetek aj.)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Pouze samostatná působnost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Poradenská činnost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Fakultativní podpora ze strany krajů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>
                          <a:solidFill>
                            <a:schemeClr val="dk1"/>
                          </a:solidFill>
                        </a:rPr>
                        <a:t>Postavení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Právní forma jako DSO, ale může navíc ze zákona plnit:</a:t>
                      </a:r>
                      <a:endParaRPr sz="1400" u="none" strike="noStrike" cap="none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Výkon správních činností pro členské obce</a:t>
                      </a:r>
                      <a:endParaRPr sz="1400" u="none" strike="noStrike" cap="none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Sdílený úředník</a:t>
                      </a:r>
                      <a:endParaRPr sz="1400" u="none" strike="noStrike" cap="none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Podpora přeneseného výkonu státní správy na obcích  </a:t>
                      </a:r>
                      <a:endParaRPr sz="1400" u="none" strike="noStrike" cap="none"/>
                    </a:p>
                    <a:p>
                      <a:pPr marL="996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aktuálně kompetence obcí I. typu; </a:t>
                      </a:r>
                      <a:endParaRPr sz="1400" u="none" strike="noStrike" cap="none"/>
                    </a:p>
                    <a:p>
                      <a:pPr marL="996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od 1. ledna 2025 pak vše s výjimkou kompetencí obcí III. typu</a:t>
                      </a:r>
                      <a:endParaRPr sz="1400" u="none" strike="noStrike" cap="none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Sdílení pracovníci (od 1. ledna 2025)</a:t>
                      </a:r>
                      <a:endParaRPr sz="1400" u="none" strike="noStrike" cap="none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</a:rPr>
                        <a:t>Sdílení pedagogičtí pracovníci aj. (od 1. ledna 2025)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u="none" strike="noStrike" cap="none"/>
                        <a:t>Nepočítá se s dalším rozvojem.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Calibri"/>
                        <a:buNone/>
                      </a:pPr>
                      <a:r>
                        <a:rPr lang="cs-CZ" sz="1800" b="1" u="none" strike="noStrike" cap="none" dirty="0">
                          <a:solidFill>
                            <a:srgbClr val="C00000"/>
                          </a:solidFill>
                        </a:rPr>
                        <a:t>Budoucí návrh </a:t>
                      </a:r>
                      <a:endParaRPr sz="1400" u="none" strike="noStrike" cap="none" dirty="0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 dirty="0">
                          <a:solidFill>
                            <a:schemeClr val="dk1"/>
                          </a:solidFill>
                        </a:rPr>
                        <a:t>Postavení orgánu veřejné moci            možnost výkonu PP vlastním jménem</a:t>
                      </a:r>
                      <a:endParaRPr sz="1400" u="none" strike="noStrike" cap="none" dirty="0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 dirty="0">
                          <a:solidFill>
                            <a:schemeClr val="dk1"/>
                          </a:solidFill>
                        </a:rPr>
                        <a:t>Společná obecní policie</a:t>
                      </a:r>
                      <a:endParaRPr sz="1400" u="none" strike="noStrike" cap="none" dirty="0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 dirty="0">
                          <a:solidFill>
                            <a:schemeClr val="dk1"/>
                          </a:solidFill>
                        </a:rPr>
                        <a:t>Systémová podpora ze strany státu </a:t>
                      </a:r>
                      <a:endParaRPr sz="1400" u="none" strike="noStrike" cap="none" dirty="0"/>
                    </a:p>
                    <a:p>
                      <a:pPr marL="539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Char char="-"/>
                      </a:pPr>
                      <a:r>
                        <a:rPr lang="cs-CZ" sz="1600" b="0" u="none" strike="noStrike" cap="none" dirty="0">
                          <a:solidFill>
                            <a:schemeClr val="dk1"/>
                          </a:solidFill>
                        </a:rPr>
                        <a:t>Kompetence určené zvláštními zákony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8" name="Google Shape;238;p5"/>
          <p:cNvCxnSpPr/>
          <p:nvPr/>
        </p:nvCxnSpPr>
        <p:spPr>
          <a:xfrm>
            <a:off x="9468679" y="5466188"/>
            <a:ext cx="33107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5"/>
          <p:cNvSpPr txBox="1"/>
          <p:nvPr/>
        </p:nvSpPr>
        <p:spPr>
          <a:xfrm>
            <a:off x="5069633" y="172407"/>
            <a:ext cx="2052734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Dobrovolnost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6B7E7-8933-4BFE-A6F3-296A90F1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949"/>
            <a:ext cx="10515600" cy="50784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Postavení společenství obcí může nabýt svazek obcí, jehož členy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000" b="1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15 obcí</a:t>
            </a: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nebo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alespoň </a:t>
            </a: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tři pětiny všech obcí ze správního obvodu</a:t>
            </a: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obce s rozšířenou působností, jestliže do tohoto správního obvodu náleží méně než 25 obcí.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Členy společenství obcí mohou být pouze </a:t>
            </a: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 nacházející se ve stejném správním obvodu</a:t>
            </a: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obce s rozšířenou působností.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 může být </a:t>
            </a: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členem pouze jednoho </a:t>
            </a:r>
            <a:r>
              <a:rPr lang="cs-CZ" sz="2000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společenství obcí.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272D5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Ve správním obvodu obce s rozšířenou působností, v němž se nachází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nejvýše 40 obcí, může vzniknout jedno 1 společenství obcí,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 až 60 obcí, mohou vzniknout nejvýše 2 společenství obcí,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 až 80 obcí, mohou vzniknout nejvýše 3 společenství obcí a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solidFill>
                  <a:srgbClr val="272D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více než 80 obcí, mohou vzniknout nejvýše 4 společenství obcí.</a:t>
            </a:r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endParaRPr lang="cs-CZ" sz="2000" b="1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endParaRPr lang="cs-CZ" sz="2000" dirty="0">
              <a:solidFill>
                <a:srgbClr val="272D5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6226E6-92F1-6789-18C6-5C180AF8746B}"/>
              </a:ext>
            </a:extLst>
          </p:cNvPr>
          <p:cNvSpPr/>
          <p:nvPr/>
        </p:nvSpPr>
        <p:spPr bwMode="auto">
          <a:xfrm>
            <a:off x="0" y="0"/>
            <a:ext cx="12192000" cy="1098468"/>
          </a:xfrm>
          <a:prstGeom prst="rect">
            <a:avLst/>
          </a:prstGeom>
          <a:solidFill>
            <a:srgbClr val="272D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Územní pravidla pro Společenství</a:t>
            </a:r>
            <a:endParaRPr kumimoji="0" lang="cs-CZ" sz="4000" b="1" i="0" u="none" strike="noStrike" cap="none" normalizeH="0" baseline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36AD73-7241-64AD-655E-82810931A168}"/>
              </a:ext>
            </a:extLst>
          </p:cNvPr>
          <p:cNvSpPr/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solidFill>
            <a:srgbClr val="00A9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Grafický objekt 7" descr="Deska s klipem, odškrtnuté se souvislou výplní">
            <a:extLst>
              <a:ext uri="{FF2B5EF4-FFF2-40B4-BE49-F238E27FC236}">
                <a16:creationId xmlns:a16="http://schemas.microsoft.com/office/drawing/2014/main" id="{05D17839-4CD5-4620-8364-3CD6083AC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356" y="4565051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7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1234</Words>
  <Application>Microsoft Office PowerPoint</Application>
  <PresentationFormat>Širokoúhlá obrazovka</PresentationFormat>
  <Paragraphs>241</Paragraphs>
  <Slides>19</Slides>
  <Notes>17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Motiv Office</vt:lpstr>
      <vt:lpstr>Proč společenství obcí?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Společenství obcí</dc:title>
  <dc:creator>Sláma David, Ing. Mgr.</dc:creator>
  <cp:lastModifiedBy>David Sláma</cp:lastModifiedBy>
  <cp:revision>89</cp:revision>
  <dcterms:created xsi:type="dcterms:W3CDTF">2024-02-27T11:05:06Z</dcterms:created>
  <dcterms:modified xsi:type="dcterms:W3CDTF">2025-10-05T18:07:29Z</dcterms:modified>
</cp:coreProperties>
</file>