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59" r:id="rId3"/>
    <p:sldId id="267" r:id="rId4"/>
    <p:sldId id="260" r:id="rId5"/>
    <p:sldId id="263" r:id="rId6"/>
    <p:sldId id="264" r:id="rId7"/>
    <p:sldId id="268" r:id="rId8"/>
    <p:sldId id="262" r:id="rId9"/>
    <p:sldId id="269" r:id="rId10"/>
    <p:sldId id="270" r:id="rId11"/>
    <p:sldId id="271" r:id="rId12"/>
    <p:sldId id="266" r:id="rId13"/>
    <p:sldId id="275" r:id="rId14"/>
    <p:sldId id="261" r:id="rId15"/>
    <p:sldId id="274" r:id="rId16"/>
    <p:sldId id="273" r:id="rId17"/>
    <p:sldId id="272" r:id="rId18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72" y="184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Veřejná správa a její rozvoj pohledem jednotlivých volebních programů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et Mgr. Jakub Lysek, Ph.D.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E0CFE6C-7B16-2C04-32EF-D698954E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20308"/>
              </p:ext>
            </p:extLst>
          </p:nvPr>
        </p:nvGraphicFramePr>
        <p:xfrm>
          <a:off x="427383" y="1854338"/>
          <a:ext cx="10903224" cy="4079284"/>
        </p:xfrm>
        <a:graphic>
          <a:graphicData uri="http://schemas.openxmlformats.org/drawingml/2006/table">
            <a:tbl>
              <a:tblPr/>
              <a:tblGrid>
                <a:gridCol w="1817204">
                  <a:extLst>
                    <a:ext uri="{9D8B030D-6E8A-4147-A177-3AD203B41FA5}">
                      <a16:colId xmlns:a16="http://schemas.microsoft.com/office/drawing/2014/main" val="2738127246"/>
                    </a:ext>
                  </a:extLst>
                </a:gridCol>
                <a:gridCol w="1817204">
                  <a:extLst>
                    <a:ext uri="{9D8B030D-6E8A-4147-A177-3AD203B41FA5}">
                      <a16:colId xmlns:a16="http://schemas.microsoft.com/office/drawing/2014/main" val="2703104314"/>
                    </a:ext>
                  </a:extLst>
                </a:gridCol>
                <a:gridCol w="1817204">
                  <a:extLst>
                    <a:ext uri="{9D8B030D-6E8A-4147-A177-3AD203B41FA5}">
                      <a16:colId xmlns:a16="http://schemas.microsoft.com/office/drawing/2014/main" val="864449012"/>
                    </a:ext>
                  </a:extLst>
                </a:gridCol>
                <a:gridCol w="1817204">
                  <a:extLst>
                    <a:ext uri="{9D8B030D-6E8A-4147-A177-3AD203B41FA5}">
                      <a16:colId xmlns:a16="http://schemas.microsoft.com/office/drawing/2014/main" val="921590315"/>
                    </a:ext>
                  </a:extLst>
                </a:gridCol>
                <a:gridCol w="1817204">
                  <a:extLst>
                    <a:ext uri="{9D8B030D-6E8A-4147-A177-3AD203B41FA5}">
                      <a16:colId xmlns:a16="http://schemas.microsoft.com/office/drawing/2014/main" val="3740948231"/>
                    </a:ext>
                  </a:extLst>
                </a:gridCol>
                <a:gridCol w="1817204">
                  <a:extLst>
                    <a:ext uri="{9D8B030D-6E8A-4147-A177-3AD203B41FA5}">
                      <a16:colId xmlns:a16="http://schemas.microsoft.com/office/drawing/2014/main" val="1759740304"/>
                    </a:ext>
                  </a:extLst>
                </a:gridCol>
              </a:tblGrid>
              <a:tr h="151321"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/>
                        <a:t>Oblast → </a:t>
                      </a:r>
                    </a:p>
                    <a:p>
                      <a:pPr algn="ctr"/>
                      <a:r>
                        <a:rPr lang="cs-CZ" sz="1050" b="1" dirty="0"/>
                        <a:t>Strana ↓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/>
                        <a:t>Digitalizace &amp; „jednou a dost“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/>
                        <a:t>Řízení státu &amp; byrokracie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/>
                        <a:t>Justice &amp; dohled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/>
                        <a:t>Obce/kraje (finance, pravomoci)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/>
                        <a:t>Stavební řízení / ÚP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96629"/>
                  </a:ext>
                </a:extLst>
              </a:tr>
              <a:tr h="523735"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/>
                        <a:t>SPOLU</a:t>
                      </a:r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Portál občana, dokončení Jednotného inkasního místa; stát „nepožaduje, co už zná“.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„Štíhlejší stát“: audit agend, rušení duplicit, úspory provozu; důraz na PPP tam, kde dává smysl.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Digitalizace justice, lhůty, jednodušší doručování a procesy.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Podpora obcí v zavádění chytrých technologií; práce se státními pozemky pro veřejné projekty.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„Digitální stavební řízení“ – zrychlení a zjednodušení.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59537"/>
                  </a:ext>
                </a:extLst>
              </a:tr>
              <a:tr h="477183"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/>
                        <a:t>ANO</a:t>
                      </a:r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Silný akcent na e-služby, propojování registrů, data-driven stát; kyberbezpečnost.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„Antibyrokratický zákon“; centralizace – přesun agend (např. MMR) pro odstranění duplicit.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E-justice; rozšíření kontrolních kompetencí NKÚ (i na vybrané veřejné instituce).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Obce jako investiční uzel (infrastruktura pro bydlení, brownfieldy, PPP koleje).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Nový stavební zákon, „skutečná digitalizace“, rychlejší povolování.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879923"/>
                  </a:ext>
                </a:extLst>
              </a:tr>
              <a:tr h="803044"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/>
                        <a:t>Motoristé sobě</a:t>
                      </a:r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Centralizace státní IT, interoperabilita, „jen jednou a dost“, otevřené/veřejné vlastnictví softwaru; metriky výkonu úřadů; posílení NÚKIB. 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Povinné ex-post hodnocení efektů zákonů; digitální platforma pro občanské legislativní návrhy. 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Pokračovat v e-justice, důraz na transparentnost. 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Centralizovaná infrastruktura → méně duplicit, ale nároky na integraci u obcí. 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Dokončit e-stavební řízení „pro občany, firmy i samosprávy“. 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43830"/>
                  </a:ext>
                </a:extLst>
              </a:tr>
              <a:tr h="570286"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/>
                        <a:t>SPD</a:t>
                      </a:r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Digitalizace není středobod; spíše důraz na suverenitu a zmenšení státu.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Audit výdajů státu, rušení „nepotřebných úřadů“, méně regulací; posílení prvků přímé demokracie.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Vyšší osobní odpovědnost politiků; zákon o referendu.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Podpora obecní výstavby, dostupnost státních pozemků; kritika nákladných regulací přenášených na obce.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Zkrácení stavebního řízení a méně překážek v ÚP.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34916"/>
                  </a:ext>
                </a:extLst>
              </a:tr>
              <a:tr h="709941"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/>
                        <a:t>STAN</a:t>
                      </a:r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End-to-end e-služby; kyberbezpečnost; JIM + dobrovolná e-fakturace.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Profesionalizace státní služby (kariérní řád), inventura agend; pravidelné spending reviews.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Silný důraz na </a:t>
                      </a:r>
                      <a:r>
                        <a:rPr lang="cs-CZ" sz="900" b="1"/>
                        <a:t>meziobecní spolupráci</a:t>
                      </a:r>
                      <a:r>
                        <a:rPr lang="cs-CZ" sz="900"/>
                        <a:t>, přesun/rozmístění úřadů do regionů; spravedlivější a předvídatelnější RUD; nástroje NRB pro obce.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Zrychlení povolování jako součást digitalizačního balíku.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359698"/>
                  </a:ext>
                </a:extLst>
              </a:tr>
              <a:tr h="663389"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/>
                        <a:t>Piráti</a:t>
                      </a:r>
                      <a:endParaRPr lang="cs-CZ" sz="900" dirty="0"/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„E-služby místo úřadů“ u podnikání; rušení živnostenských úřadů nahrazením digitální službou; jednotné standardy a odpovědnosti.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Jeden typ podniku = jedna kontrolní instituce; „co platí pro firmy, bude platit i pro úřady“ (termíny, sankce); reforma ÚOHS.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Finanční audit NKÚ u veřejnoprávních médií; rychlejší rozhodování soutěžního dozoru.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/>
                        <a:t>Vyšší podíl obcí na daních z místních podniků (motivace k rozvoji); akcelerační zóny.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„Akcelerační zóny“ s automatickým právem stavět; redukce zbytných povinností (např. parkovací normy). </a:t>
                      </a:r>
                    </a:p>
                  </a:txBody>
                  <a:tcPr marL="11666" marR="11666" marT="5833" marB="58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64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2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1C77A52-41FE-84E9-E8DC-836E4A37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87" y="1351829"/>
            <a:ext cx="6015797" cy="51130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EDE90F5-DD71-9BEA-3A30-9CC9FD2DF4A1}"/>
              </a:ext>
            </a:extLst>
          </p:cNvPr>
          <p:cNvSpPr txBox="1"/>
          <p:nvPr/>
        </p:nvSpPr>
        <p:spPr>
          <a:xfrm>
            <a:off x="2763078" y="6464876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LLM model</a:t>
            </a:r>
          </a:p>
        </p:txBody>
      </p:sp>
    </p:spTree>
    <p:extLst>
      <p:ext uri="{BB962C8B-B14F-4D97-AF65-F5344CB8AC3E}">
        <p14:creationId xmlns:p14="http://schemas.microsoft.com/office/powerpoint/2010/main" val="266599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D18E3-1657-FBDB-FFB8-2BDBB9A2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48328"/>
            <a:ext cx="5775800" cy="748080"/>
          </a:xfrm>
        </p:spPr>
        <p:txBody>
          <a:bodyPr/>
          <a:lstStyle/>
          <a:p>
            <a:r>
              <a:rPr lang="cs-CZ" dirty="0"/>
              <a:t>Má smysl číst programy?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4C5F43-144E-9F6C-2A5C-E5AB59B1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" y="1382299"/>
            <a:ext cx="4322236" cy="50683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0DA914-F437-1D3A-0C98-6B218FBB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35" y="1475371"/>
            <a:ext cx="6391646" cy="50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4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CFA59-DCE6-6D00-228B-CCD49096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43" y="345170"/>
            <a:ext cx="6775030" cy="748080"/>
          </a:xfrm>
        </p:spPr>
        <p:txBody>
          <a:bodyPr/>
          <a:lstStyle/>
          <a:p>
            <a:r>
              <a:rPr lang="cs-CZ" dirty="0"/>
              <a:t>Pohled zastupitelů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89AD8BE-6A65-E65A-7534-262EE2A1B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206087"/>
              </p:ext>
            </p:extLst>
          </p:nvPr>
        </p:nvGraphicFramePr>
        <p:xfrm>
          <a:off x="7518719" y="1348460"/>
          <a:ext cx="3591613" cy="5280726"/>
        </p:xfrm>
        <a:graphic>
          <a:graphicData uri="http://schemas.openxmlformats.org/drawingml/2006/table">
            <a:tbl>
              <a:tblPr/>
              <a:tblGrid>
                <a:gridCol w="2381788">
                  <a:extLst>
                    <a:ext uri="{9D8B030D-6E8A-4147-A177-3AD203B41FA5}">
                      <a16:colId xmlns:a16="http://schemas.microsoft.com/office/drawing/2014/main" val="2846759381"/>
                    </a:ext>
                  </a:extLst>
                </a:gridCol>
                <a:gridCol w="1209825">
                  <a:extLst>
                    <a:ext uri="{9D8B030D-6E8A-4147-A177-3AD203B41FA5}">
                      <a16:colId xmlns:a16="http://schemas.microsoft.com/office/drawing/2014/main" val="648375980"/>
                    </a:ext>
                  </a:extLst>
                </a:gridCol>
              </a:tblGrid>
              <a:tr h="1651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Country</a:t>
                      </a:r>
                    </a:p>
                  </a:txBody>
                  <a:tcPr marL="22467" marR="22467" marT="22467" marB="224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22467" marR="22467" marT="22467" marB="224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648251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Andorra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640320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2341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739651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2352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35070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Bosnia and Herzegovina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576216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566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019432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Czechia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1025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3198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1932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535049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2839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23790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2955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74681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1684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720639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828186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Iceland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777240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359456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511379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2867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525867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47145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Lithuania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077973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North Macedonia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83934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998401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070499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768056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Serbia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434437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946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63435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1042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45672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588723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2884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943431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1009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759013"/>
                  </a:ext>
                </a:extLst>
              </a:tr>
              <a:tr h="1651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2086</a:t>
                      </a:r>
                    </a:p>
                  </a:txBody>
                  <a:tcPr marL="22467" marR="22467" marT="22467" marB="2246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59371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2010E85-E941-8670-0486-7A202975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719" y="1040924"/>
            <a:ext cx="1806424" cy="3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02" tIns="45601" rIns="91202" bIns="45601" numCol="1" anchor="ctr" anchorCtr="0" compatLnSpc="1">
            <a:prstTxWarp prst="textNoShape">
              <a:avLst/>
            </a:prstTxWarp>
            <a:spAutoFit/>
          </a:bodyPr>
          <a:lstStyle/>
          <a:p>
            <a:pPr defTabSz="912023" eaLnBrk="0" fontAlgn="base" hangingPunct="0">
              <a:spcBef>
                <a:spcPct val="0"/>
              </a:spcBef>
              <a:spcAft>
                <a:spcPts val="598"/>
              </a:spcAft>
            </a:pPr>
            <a:r>
              <a:rPr lang="en-US" altLang="en-US" sz="1400" b="1" dirty="0" err="1">
                <a:solidFill>
                  <a:srgbClr val="0070C0"/>
                </a:solidFill>
                <a:latin typeface="Helvetica Neue" panose="02000503000000020004" pitchFamily="2" charset="0"/>
              </a:rPr>
              <a:t>Počet</a:t>
            </a:r>
            <a:r>
              <a:rPr lang="en-US" altLang="en-US" sz="1400" b="1" dirty="0">
                <a:solidFill>
                  <a:srgbClr val="0070C0"/>
                </a:solidFill>
                <a:latin typeface="Helvetica Neue" panose="02000503000000020004" pitchFamily="2" charset="0"/>
              </a:rPr>
              <a:t> </a:t>
            </a:r>
            <a:r>
              <a:rPr lang="en-US" altLang="en-US" sz="1400" b="1" dirty="0" err="1">
                <a:solidFill>
                  <a:srgbClr val="0070C0"/>
                </a:solidFill>
                <a:latin typeface="Helvetica Neue" panose="02000503000000020004" pitchFamily="2" charset="0"/>
              </a:rPr>
              <a:t>respondentů</a:t>
            </a:r>
            <a:endParaRPr lang="en-US" altLang="en-US" sz="1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25265F5-F97C-2247-6A18-96C6BD6A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6" y="2823168"/>
            <a:ext cx="5275054" cy="361738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BDD55F-D3BE-BF15-7CB3-66C368D7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91" y="1419337"/>
            <a:ext cx="6640504" cy="959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Return of Councilor (TU Darmstadt, Ghent University, UP v </a:t>
            </a:r>
            <a:r>
              <a:rPr lang="en-US" dirty="0" err="1"/>
              <a:t>Olomouci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1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A745B-E95B-E9BE-0412-88266825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58" y="1272867"/>
            <a:ext cx="10215134" cy="748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Výzvy obecní samosprávy pohledem zastupitelů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E1864E8-E61B-BFBB-FE05-1BD314FEC9DA}"/>
              </a:ext>
            </a:extLst>
          </p:cNvPr>
          <p:cNvGrpSpPr/>
          <p:nvPr/>
        </p:nvGrpSpPr>
        <p:grpSpPr>
          <a:xfrm>
            <a:off x="2357775" y="1848679"/>
            <a:ext cx="6408538" cy="4787546"/>
            <a:chOff x="2526740" y="2049361"/>
            <a:chExt cx="6377787" cy="4605338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4074AE72-278A-4CEE-9659-A4EB43C1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6740" y="2049361"/>
              <a:ext cx="6377787" cy="4605338"/>
            </a:xfrm>
            <a:prstGeom prst="rect">
              <a:avLst/>
            </a:prstGeom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CFBD13E0-5770-E743-6632-4C3ED0E5B83D}"/>
                </a:ext>
              </a:extLst>
            </p:cNvPr>
            <p:cNvSpPr/>
            <p:nvPr/>
          </p:nvSpPr>
          <p:spPr>
            <a:xfrm>
              <a:off x="3329609" y="2405270"/>
              <a:ext cx="4572000" cy="1789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1577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052E8-C08F-FAFE-2DB3-78403661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18" y="1292009"/>
            <a:ext cx="11187380" cy="748080"/>
          </a:xfrm>
        </p:spPr>
        <p:txBody>
          <a:bodyPr>
            <a:normAutofit fontScale="90000"/>
          </a:bodyPr>
          <a:lstStyle/>
          <a:p>
            <a:r>
              <a:rPr lang="cs-CZ" dirty="0"/>
              <a:t>Postoje zastupitelů k fragmentované obecní struktuře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E6D811-3BC8-A56A-D3EE-67801268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18" y="2138523"/>
            <a:ext cx="7772400" cy="44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CAF0CED-4FFA-143F-BF49-0A610F39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26" y="1232453"/>
            <a:ext cx="4629845" cy="532979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5FE36DD-DC0C-0B80-D5AE-C3795F99A387}"/>
              </a:ext>
            </a:extLst>
          </p:cNvPr>
          <p:cNvSpPr txBox="1"/>
          <p:nvPr/>
        </p:nvSpPr>
        <p:spPr>
          <a:xfrm>
            <a:off x="3826565" y="444905"/>
            <a:ext cx="6082748" cy="640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dirty="0">
                <a:effectLst/>
              </a:rPr>
              <a:t>Průměrný vliv ostatních obcí na činnost vlastní obce – pouze zastupitelé v exekutivní koalici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266789-FB18-4646-8777-5DF8C83D6BE1}"/>
              </a:ext>
            </a:extLst>
          </p:cNvPr>
          <p:cNvSpPr txBox="1"/>
          <p:nvPr/>
        </p:nvSpPr>
        <p:spPr>
          <a:xfrm>
            <a:off x="485228" y="2090088"/>
            <a:ext cx="268535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100" dirty="0"/>
              <a:t>Z pohledu koaličních zastupitelů </a:t>
            </a:r>
            <a:r>
              <a:rPr lang="cs-CZ" sz="1100" b="1" dirty="0">
                <a:solidFill>
                  <a:schemeClr val="accent1">
                    <a:lumMod val="50000"/>
                  </a:schemeClr>
                </a:solidFill>
              </a:rPr>
              <a:t>není vliv ostatních obcí na činnost jejich vlastní obce v evropském měřítku hodnocen příliš vysoko</a:t>
            </a:r>
            <a:r>
              <a:rPr lang="cs-CZ" sz="1100" dirty="0"/>
              <a:t>. Průměrné hodnoty se většinou pohybují mezi 2,1 a 2,7 na pětibodové škále, což naznačuje spíše omezené vnímání </a:t>
            </a:r>
            <a:r>
              <a:rPr lang="cs-CZ" sz="1100" dirty="0" err="1"/>
              <a:t>mezikomunálního</a:t>
            </a:r>
            <a:r>
              <a:rPr lang="cs-CZ" sz="1100" dirty="0"/>
              <a:t> vlivu. Nejvyšší hodnocení zaznamenává Rumunsko (2,8), následují Španělsko, Portugalsko, Slovinsko a Bulharsko (všichni 2,7). Naopak nejnižší hodnoty uvádějí zástupci v zemích jako Rakousko (2,1), Česká republika (2,2) nebo Velká Británie (2,2) (Škála 1-5).</a:t>
            </a:r>
          </a:p>
          <a:p>
            <a:pPr algn="just"/>
            <a:endParaRPr lang="cs-CZ" sz="1100" dirty="0"/>
          </a:p>
          <a:p>
            <a:pPr algn="just"/>
            <a:r>
              <a:rPr lang="cs-CZ" sz="1100" dirty="0"/>
              <a:t>Celkově výsledky poukazují na to, že i když mezi obcemi nepochybně existuje spolupráce, její vliv na každodenní rozhodování bývá vnímán jen omezeně</a:t>
            </a:r>
          </a:p>
          <a:p>
            <a:pPr algn="just"/>
            <a:endParaRPr lang="cs-CZ" sz="700" dirty="0"/>
          </a:p>
          <a:p>
            <a:pPr algn="just"/>
            <a:endParaRPr lang="cs-CZ" sz="700" dirty="0"/>
          </a:p>
        </p:txBody>
      </p:sp>
    </p:spTree>
    <p:extLst>
      <p:ext uri="{BB962C8B-B14F-4D97-AF65-F5344CB8AC3E}">
        <p14:creationId xmlns:p14="http://schemas.microsoft.com/office/powerpoint/2010/main" val="132300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25D9A19-9AC8-6F0C-8204-E2D6D14A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08" y="187223"/>
            <a:ext cx="7470307" cy="8796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875610-111C-2C2C-C73D-87741C76C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837" y="1066904"/>
            <a:ext cx="6649144" cy="57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1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Reálný stav veřejné správy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Poddimenzovanost</a:t>
            </a:r>
            <a:r>
              <a:rPr lang="cs-CZ" dirty="0"/>
              <a:t> a nízká kapacita</a:t>
            </a:r>
          </a:p>
          <a:p>
            <a:r>
              <a:rPr lang="cs-CZ" dirty="0"/>
              <a:t>Vysoká rotace pracovníků, zejména na středních a nižších pozicích</a:t>
            </a:r>
          </a:p>
          <a:p>
            <a:r>
              <a:rPr lang="cs-CZ" dirty="0"/>
              <a:t>Nižší platová konkurenceschopnost zejména v Praze na centrálních úřadech, slabý leadership manažerů, </a:t>
            </a:r>
            <a:r>
              <a:rPr lang="cs-CZ" dirty="0" err="1"/>
              <a:t>mikromanagement</a:t>
            </a:r>
            <a:r>
              <a:rPr lang="cs-CZ" dirty="0"/>
              <a:t> </a:t>
            </a:r>
          </a:p>
          <a:p>
            <a:r>
              <a:rPr lang="cs-CZ" dirty="0"/>
              <a:t>Stabilizace krajské a obecní samosprávy po reformě 2004</a:t>
            </a:r>
          </a:p>
          <a:p>
            <a:r>
              <a:rPr lang="cs-CZ" dirty="0"/>
              <a:t>Relativně stabilní důvěra obyvatel, nicméně převládající stereotypy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C61DA-78C4-43FA-AD2B-3217B038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FC79A-3B48-4B7E-BB05-24402343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  <a:p>
            <a:r>
              <a:rPr lang="en-AU" dirty="0"/>
              <a:t>Evidence</a:t>
            </a:r>
            <a:r>
              <a:rPr lang="cs-CZ" dirty="0"/>
              <a:t>-</a:t>
            </a:r>
            <a:r>
              <a:rPr lang="en-AU" dirty="0"/>
              <a:t>based</a:t>
            </a:r>
            <a:r>
              <a:rPr lang="cs-CZ" dirty="0"/>
              <a:t>, datová analýza, analytické výstupy</a:t>
            </a:r>
          </a:p>
          <a:p>
            <a:r>
              <a:rPr lang="cs-CZ" dirty="0"/>
              <a:t>Horizontální spolupráce</a:t>
            </a:r>
          </a:p>
          <a:p>
            <a:r>
              <a:rPr lang="cs-CZ" dirty="0"/>
              <a:t>Iniciativa bez politického zadání</a:t>
            </a:r>
          </a:p>
          <a:p>
            <a:r>
              <a:rPr lang="cs-CZ" dirty="0"/>
              <a:t>Zvýšení důvěry obyvatel</a:t>
            </a:r>
          </a:p>
          <a:p>
            <a:r>
              <a:rPr lang="cs-CZ" dirty="0"/>
              <a:t>Chybějící obory na univerzitách – „</a:t>
            </a:r>
            <a:r>
              <a:rPr lang="en-IE" dirty="0"/>
              <a:t>public administration, public policy analysis</a:t>
            </a:r>
            <a:r>
              <a:rPr lang="cs-CZ" dirty="0"/>
              <a:t>“ 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EBD4782-B783-4BDD-817F-201A3EA67D83}"/>
              </a:ext>
            </a:extLst>
          </p:cNvPr>
          <p:cNvSpPr txBox="1"/>
          <p:nvPr/>
        </p:nvSpPr>
        <p:spPr>
          <a:xfrm>
            <a:off x="5954184" y="111967"/>
            <a:ext cx="6079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400" b="0" i="1" dirty="0">
                <a:effectLst/>
                <a:latin typeface="TwitterChirp"/>
              </a:rPr>
              <a:t>"Jeden z našich národních rysů je silná nechuť k úřadům; ale stejně výrazným rysem naší národní povahy je mystická důvěra, že úřady se mají o všecko postarat a mají k tomu plno prostředků." Karel Čapek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0927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5F25E-4B49-1646-957C-203CE0CA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správa v programech stran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D9393-E249-E96E-878F-83477288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proklamace o škrtání počtu úředníků bez reálné analýzy</a:t>
            </a:r>
          </a:p>
          <a:p>
            <a:r>
              <a:rPr lang="cs-CZ" dirty="0"/>
              <a:t>Obecné proklamace o snížení byrokracie a zvýšení digitalizace</a:t>
            </a:r>
          </a:p>
          <a:p>
            <a:r>
              <a:rPr lang="cs-CZ" dirty="0"/>
              <a:t>Využití nových technologií, absence zmínek jakým způsobem a k čemu konkrétně budou využity</a:t>
            </a:r>
          </a:p>
          <a:p>
            <a:r>
              <a:rPr lang="cs-CZ" dirty="0"/>
              <a:t>Obecně tvoří malou část programu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86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BE6D1-D990-DF65-0886-42C0B39D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00203-2AD4-B78A-826B-57E62F70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2460570"/>
            <a:ext cx="7624478" cy="3898669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Ambice výrazné digitalizace a zjednodušení pro občany = snazší přístup k úřadům, menší časová náročnost.</a:t>
            </a:r>
          </a:p>
          <a:p>
            <a:r>
              <a:rPr lang="cs-CZ" dirty="0"/>
              <a:t>Orientace na štíhlost státní správy a efektivní využití veřejných prostředků.</a:t>
            </a:r>
          </a:p>
          <a:p>
            <a:r>
              <a:rPr lang="cs-CZ" dirty="0"/>
              <a:t>Snahy reformovat justice, snížit byrokracii, odstranit duplicitní agendy.</a:t>
            </a:r>
          </a:p>
          <a:p>
            <a:r>
              <a:rPr lang="cs-CZ" dirty="0"/>
              <a:t>Podpora místní úrovně, zapojení obcí do modernizace a technologií.</a:t>
            </a:r>
          </a:p>
          <a:p>
            <a:pPr lvl="1"/>
            <a:r>
              <a:rPr lang="cs-CZ" sz="2400" dirty="0"/>
              <a:t>Podpora obcí a měst při implementaci moderních technologií (chytrá města, efektivní správa). </a:t>
            </a:r>
            <a:br>
              <a:rPr lang="cs-CZ" sz="2400" dirty="0"/>
            </a:br>
            <a:r>
              <a:rPr lang="cs-CZ" sz="2400" dirty="0"/>
              <a:t>Podpora projektů a agend, které běží přímo na místní úrovni (snížení byrokracie, přístup k financím, zjednodušení stavebních řízení).</a:t>
            </a:r>
          </a:p>
          <a:p>
            <a:r>
              <a:rPr lang="cs-CZ" dirty="0"/>
              <a:t>Výzvy / otázky, na které je třeba si dát pozor:</a:t>
            </a:r>
          </a:p>
          <a:p>
            <a:pPr lvl="1"/>
            <a:r>
              <a:rPr lang="cs-CZ" dirty="0"/>
              <a:t>Kapacity úředníků a institucí zvládnout tak rozsáhlé změny (školení, změna kultury).</a:t>
            </a:r>
          </a:p>
          <a:p>
            <a:pPr lvl="1"/>
            <a:r>
              <a:rPr lang="cs-CZ" dirty="0"/>
              <a:t>Financování: technologické projekty, infrastruktura, přechodné období = značné náklady.</a:t>
            </a:r>
          </a:p>
          <a:p>
            <a:pPr lvl="1"/>
            <a:r>
              <a:rPr lang="cs-CZ" dirty="0"/>
              <a:t>Riziko, že některé skupiny (starší, venkovské oblasti) budou mít horší přístup k digitálním řešením („digitální propast“).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5F14F-B9A4-CD42-EC75-E031AF16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30" y="481299"/>
            <a:ext cx="3238853" cy="35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A2BBA-E4E9-88D1-7D37-B5C9EE4F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C234D-7EC0-63C6-7D2B-2D09B2A6F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„Zákon o právu na digitální služby“, dostupnost on-line agend (řidičák, žádosti o podporu apod.).</a:t>
            </a:r>
          </a:p>
          <a:p>
            <a:r>
              <a:rPr lang="cs-CZ" dirty="0"/>
              <a:t>Propojování registrů, rozhodování „na základě dat“, jednotné standardy kvality služeb napříč ČR.</a:t>
            </a:r>
          </a:p>
          <a:p>
            <a:r>
              <a:rPr lang="cs-CZ" dirty="0"/>
              <a:t>Důraz na kyberbezpečnost, moderní telekomunikační infrastrukturu, více IT odborníků pro veřejný sektor.</a:t>
            </a:r>
          </a:p>
          <a:p>
            <a:r>
              <a:rPr lang="cs-CZ" dirty="0"/>
              <a:t>Podpora inovací a digitálního vzdělávání; zvažované využití blockchainu ve státní správě pro transparentní transakce</a:t>
            </a:r>
          </a:p>
          <a:p>
            <a:r>
              <a:rPr lang="cs-CZ" dirty="0"/>
              <a:t>„Antibyrokratický zákon“ – zásadní přehodnocení byrokratické zátěže podnikatelů a zaměstnavatelů. </a:t>
            </a:r>
            <a:r>
              <a:rPr lang="cs-CZ" b="1" dirty="0"/>
              <a:t>Zrušení Ministerstva pro místní rozvoj (MMR</a:t>
            </a:r>
            <a:r>
              <a:rPr lang="cs-CZ" dirty="0"/>
              <a:t>) a převedení jeho agendy pod Ministerstvo průmyslu a obchodu (MPO);</a:t>
            </a:r>
            <a:r>
              <a:rPr lang="cs-CZ" b="1" dirty="0"/>
              <a:t> </a:t>
            </a:r>
            <a:r>
              <a:rPr lang="cs-CZ" dirty="0"/>
              <a:t>slib úspor a „koncentrace hospodářské agendy pod jednu střechu“</a:t>
            </a:r>
          </a:p>
          <a:p>
            <a:r>
              <a:rPr lang="cs-CZ" dirty="0"/>
              <a:t>Posílení NKÚ k kontrole hospodaření i u České televize/rozhlasu a velkých obcí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97DC02-179D-4F76-8A38-329D0B3C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52" y="1515303"/>
            <a:ext cx="6675816" cy="5993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0B210E-13D5-4FE6-9528-DECADBA5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52" y="820272"/>
            <a:ext cx="6404883" cy="74738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96970DE-EFC1-4E2D-B89E-3E0D84108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23" y="82114"/>
            <a:ext cx="5818478" cy="7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1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86AF1-D55E-46F6-9DBE-C8A878B8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51BE-4939-49C9-8B9C-576ED4CE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Zrušení duplicitních agend, audit výdajů státu a zrušení „nepotřebných úřadů“.</a:t>
            </a:r>
          </a:p>
          <a:p>
            <a:r>
              <a:rPr lang="cs-CZ" dirty="0"/>
              <a:t>Zveřejnění financování neziskových organizací, které se angažují politicky, a omezení vlivu cizích subjektů v ČR.</a:t>
            </a:r>
          </a:p>
          <a:p>
            <a:r>
              <a:rPr lang="cs-CZ" dirty="0"/>
              <a:t>Kritika EU regulací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31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A848D-11CD-134F-51EE-32338425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Motoristé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83C5E-C421-AFB6-D3B8-C8DB22096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Centralizace státní ICT a dat</a:t>
            </a:r>
            <a:r>
              <a:rPr lang="cs-CZ" dirty="0"/>
              <a:t> v ČR, jednotná infrastruktura pro úřady; princip </a:t>
            </a:r>
            <a:r>
              <a:rPr lang="cs-CZ" b="1" dirty="0"/>
              <a:t>„jen jednou a dost“</a:t>
            </a:r>
            <a:endParaRPr lang="cs-CZ" dirty="0"/>
          </a:p>
          <a:p>
            <a:r>
              <a:rPr lang="cs-CZ" dirty="0"/>
              <a:t>Zrušení CERMAT</a:t>
            </a:r>
          </a:p>
          <a:p>
            <a:r>
              <a:rPr lang="cs-CZ" b="1" dirty="0"/>
              <a:t>Automatizace agend pomocí AI</a:t>
            </a:r>
            <a:r>
              <a:rPr lang="cs-CZ" dirty="0"/>
              <a:t> (vč. myšlenky národního modelu AI pro resorty)</a:t>
            </a:r>
          </a:p>
          <a:p>
            <a:r>
              <a:rPr lang="cs-CZ" b="1" dirty="0"/>
              <a:t>Veřejné vlastnictví softwaru</a:t>
            </a:r>
            <a:r>
              <a:rPr lang="cs-CZ" dirty="0"/>
              <a:t> vytvořeného za veřejné peníze; důraz na </a:t>
            </a:r>
            <a:r>
              <a:rPr lang="cs-CZ" b="1" dirty="0" err="1"/>
              <a:t>znovupoužitelnost</a:t>
            </a:r>
            <a:r>
              <a:rPr lang="cs-CZ" dirty="0"/>
              <a:t> a </a:t>
            </a:r>
            <a:r>
              <a:rPr lang="cs-CZ" b="1" dirty="0"/>
              <a:t>interoperabilitu</a:t>
            </a:r>
            <a:r>
              <a:rPr lang="cs-CZ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A8D682-2207-402D-F239-A54FE657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32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346577-67A8-4BA8-B5B8-ACED451F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862" y="104722"/>
            <a:ext cx="3714938" cy="2188895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F342BBAE-DC72-4DA8-B066-910A9CC3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AAD3F73-E8CA-437C-84B9-04FA0078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70" y="2460570"/>
            <a:ext cx="10812730" cy="3898669"/>
          </a:xfrm>
        </p:spPr>
        <p:txBody>
          <a:bodyPr>
            <a:normAutofit/>
          </a:bodyPr>
          <a:lstStyle/>
          <a:p>
            <a:r>
              <a:rPr lang="cs-CZ" b="1" dirty="0"/>
              <a:t>Meziobecní spolupráce</a:t>
            </a:r>
          </a:p>
          <a:p>
            <a:pPr lvl="1"/>
            <a:r>
              <a:rPr lang="cs-CZ" dirty="0"/>
              <a:t> vznik dobrovolných platforem/společenství obcí se sdílením přenesených pravomocí a erudovaným personálem; stát má za vybrané agendy obce bonifikovat. Cílem je přímé financování obcí přes RUD a plná odpovědnost obcí za náklady veřejných služeb</a:t>
            </a:r>
          </a:p>
          <a:p>
            <a:r>
              <a:rPr lang="cs-CZ" b="1" dirty="0"/>
              <a:t>Přesun úřadů do regionů</a:t>
            </a:r>
          </a:p>
          <a:p>
            <a:pPr lvl="1"/>
            <a:r>
              <a:rPr lang="cs-CZ" dirty="0"/>
              <a:t>nástroj pro rozvoj regionální ekonomiky a služeb, snížení přetížení velkých měst a vyvážení veřejných investic.</a:t>
            </a:r>
          </a:p>
        </p:txBody>
      </p:sp>
    </p:spTree>
    <p:extLst>
      <p:ext uri="{BB962C8B-B14F-4D97-AF65-F5344CB8AC3E}">
        <p14:creationId xmlns:p14="http://schemas.microsoft.com/office/powerpoint/2010/main" val="35612586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álněvědní analytik" id="{E47441C0-5967-4080-B170-3B5CAEC47C82}" vid="{14FCE5D6-7F13-4356-A9C2-6D6379C8584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2878</TotalTime>
  <Words>1304</Words>
  <Application>Microsoft Macintosh PowerPoint</Application>
  <PresentationFormat>Vlastní</PresentationFormat>
  <Paragraphs>166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TwitterChirp</vt:lpstr>
      <vt:lpstr>Motiv Office</vt:lpstr>
      <vt:lpstr>Veřejná správa a její rozvoj pohledem jednotlivých volebních programů</vt:lpstr>
      <vt:lpstr>Reálný stav veřejné správy v ČR</vt:lpstr>
      <vt:lpstr>Výzvy veřejné správy</vt:lpstr>
      <vt:lpstr>Veřejná správa v programech stran</vt:lpstr>
      <vt:lpstr>SPOLU</vt:lpstr>
      <vt:lpstr>ANO</vt:lpstr>
      <vt:lpstr>SPD</vt:lpstr>
      <vt:lpstr>Motoristé</vt:lpstr>
      <vt:lpstr>STAN</vt:lpstr>
      <vt:lpstr>Prezentace aplikace PowerPoint</vt:lpstr>
      <vt:lpstr>Prezentace aplikace PowerPoint</vt:lpstr>
      <vt:lpstr>Má smysl číst programy?</vt:lpstr>
      <vt:lpstr>Pohled zastupitelů</vt:lpstr>
      <vt:lpstr>Výzvy obecní samosprávy pohledem zastupitelů</vt:lpstr>
      <vt:lpstr>Postoje zastupitelů k fragmentované obecní struktuře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Lysek Jakub</dc:creator>
  <cp:lastModifiedBy>Jakub Lysek</cp:lastModifiedBy>
  <cp:revision>23</cp:revision>
  <dcterms:created xsi:type="dcterms:W3CDTF">2023-09-24T21:45:02Z</dcterms:created>
  <dcterms:modified xsi:type="dcterms:W3CDTF">2025-10-06T20:32:33Z</dcterms:modified>
</cp:coreProperties>
</file>