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Ex1.xml" ContentType="application/vnd.ms-office.chartex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59" r:id="rId6"/>
    <p:sldId id="292" r:id="rId7"/>
    <p:sldId id="305" r:id="rId8"/>
    <p:sldId id="285" r:id="rId9"/>
    <p:sldId id="286" r:id="rId10"/>
    <p:sldId id="303" r:id="rId11"/>
    <p:sldId id="294" r:id="rId12"/>
    <p:sldId id="258" r:id="rId13"/>
    <p:sldId id="293" r:id="rId14"/>
    <p:sldId id="299" r:id="rId15"/>
    <p:sldId id="298" r:id="rId16"/>
    <p:sldId id="301" r:id="rId17"/>
    <p:sldId id="302" r:id="rId18"/>
    <p:sldId id="300" r:id="rId19"/>
    <p:sldId id="288" r:id="rId20"/>
    <p:sldId id="295" r:id="rId21"/>
    <p:sldId id="265" r:id="rId22"/>
    <p:sldId id="304" r:id="rId23"/>
    <p:sldId id="289" r:id="rId24"/>
    <p:sldId id="296" r:id="rId25"/>
    <p:sldId id="283" r:id="rId26"/>
    <p:sldId id="284" r:id="rId27"/>
    <p:sldId id="282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ůrková Lucie" initials="HL" lastIdx="2" clrIdx="0">
    <p:extLst>
      <p:ext uri="{19B8F6BF-5375-455C-9EA6-DF929625EA0E}">
        <p15:presenceInfo xmlns:p15="http://schemas.microsoft.com/office/powerpoint/2012/main" userId="S::lucie.hurkova@mvcr.cz::d0c0b174-79bc-4efb-b2fe-e818cb1372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6" autoAdjust="0"/>
    <p:restoredTop sz="37280" autoAdjust="0"/>
  </p:normalViewPr>
  <p:slideViewPr>
    <p:cSldViewPr snapToGrid="0">
      <p:cViewPr varScale="1">
        <p:scale>
          <a:sx n="23" d="100"/>
          <a:sy n="23" d="100"/>
        </p:scale>
        <p:origin x="20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92.192.47\docs\ce\OSR\SPOLECNY\SPOLE&#268;N&#221;-nov&#253;\&#268;innost%20OSR\Financov&#225;n&#237;%20VS\Metodika%20p&#367;sobnosti\&#268;istopis_SMO_v&#253;stupy%20dotazn&#237;ku_IMa_151223%20-%20kopie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E-FSH-02\DOCS\CE\OSR\SPOLECNY\SPOLE&#268;N&#221;-nov&#253;\&#268;innost%20OSR\Financov&#225;n&#237;%20VS\$_P&#344;&#205;SP&#282;VEK\P&#344;&#205;SP&#282;VEK%202025\%23%23P&#345;&#237;lohy%20a%20koment&#225;&#345;e\Varianta_0_opr_MMR\Kraje_&#250;vazky_2025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\\CE-FSH-02\DOCS\CE\OSR\SPOLECNY\SPOLE&#268;N&#221;-nov&#253;\&#268;innost%20OSR\Financov&#225;n&#237;%20VS\$_P&#344;&#205;SP&#282;VEK\P&#344;&#205;SP&#282;VEK%202025\%23%23P&#345;&#237;lohy%20a%20koment&#225;&#345;e\Varianta_0_opr_MMR\P&#345;&#237;sp&#283;vek2025_komplex_var0_corrSU_17.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ZP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 rot="-2700000" wrap="none"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/>
                      <a:t>1,5 mld.</a:t>
                    </a:r>
                    <a:r>
                      <a:rPr lang="en-US" baseline="0" dirty="0"/>
                      <a:t> </a:t>
                    </a:r>
                    <a:r>
                      <a:rPr lang="en-US" baseline="0" noProof="0" dirty="0"/>
                      <a:t>Kč</a:t>
                    </a:r>
                    <a:endParaRPr lang="en-US" noProof="0" dirty="0"/>
                  </a:p>
                </c:rich>
              </c:tx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273-4091-AA5D-07B5DBC3D92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-2700000" wrap="none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List1!$B$2</c:f>
              <c:numCache>
                <c:formatCode>0%</c:formatCode>
                <c:ptCount val="1"/>
                <c:pt idx="0">
                  <c:v>0.10858016156029403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73-4091-AA5D-07B5DBC3D925}"/>
            </c:ext>
          </c:extLst>
        </c:ser>
        <c:ser>
          <c:idx val="3"/>
          <c:order val="1"/>
          <c:tx>
            <c:strRef>
              <c:f>List1!$C$1</c:f>
              <c:strCache>
                <c:ptCount val="1"/>
                <c:pt idx="0">
                  <c:v>POÚ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0,7 </a:t>
                    </a:r>
                    <a:r>
                      <a:rPr lang="en-US" dirty="0" err="1"/>
                      <a:t>mld</a:t>
                    </a:r>
                    <a:r>
                      <a:rPr lang="en-US" dirty="0"/>
                      <a:t>. </a:t>
                    </a:r>
                    <a:r>
                      <a:rPr lang="en-US" dirty="0" err="1"/>
                      <a:t>Kč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273-4091-AA5D-07B5DBC3D92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 vertOverflow="overflow" horzOverflow="overflow" wrap="none" lIns="38100" tIns="19050" rIns="38100" bIns="19050" anchor="ctr">
                <a:norm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List1!$C$2</c:f>
              <c:numCache>
                <c:formatCode>0%</c:formatCode>
                <c:ptCount val="1"/>
                <c:pt idx="0">
                  <c:v>4.9632486718579442E-2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273-4091-AA5D-07B5DBC3D925}"/>
            </c:ext>
          </c:extLst>
        </c:ser>
        <c:ser>
          <c:idx val="4"/>
          <c:order val="2"/>
          <c:tx>
            <c:strRef>
              <c:f>List1!$D$1</c:f>
              <c:strCache>
                <c:ptCount val="1"/>
                <c:pt idx="0">
                  <c:v>ORP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9A55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273-4091-AA5D-07B5DBC3D92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8,0 </a:t>
                    </a:r>
                    <a:r>
                      <a:rPr lang="en-US" dirty="0" err="1"/>
                      <a:t>mld</a:t>
                    </a:r>
                    <a:r>
                      <a:rPr lang="en-US" dirty="0"/>
                      <a:t>. </a:t>
                    </a:r>
                    <a:r>
                      <a:rPr lang="en-US" dirty="0" err="1"/>
                      <a:t>Kč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273-4091-AA5D-07B5DBC3D92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List1!$D$2</c:f>
              <c:numCache>
                <c:formatCode>0%</c:formatCode>
                <c:ptCount val="1"/>
                <c:pt idx="0">
                  <c:v>0.58460082963394222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273-4091-AA5D-07B5DBC3D925}"/>
            </c:ext>
          </c:extLst>
        </c:ser>
        <c:ser>
          <c:idx val="1"/>
          <c:order val="3"/>
          <c:tx>
            <c:strRef>
              <c:f>List1!$E$1</c:f>
              <c:strCache>
                <c:ptCount val="1"/>
                <c:pt idx="0">
                  <c:v>Praha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1,3 mld. Kč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273-4091-AA5D-07B5DBC3D92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 wrap="none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List1!$E$2</c:f>
              <c:numCache>
                <c:formatCode>0%</c:formatCode>
                <c:ptCount val="1"/>
                <c:pt idx="0">
                  <c:v>9.4534604468379316E-2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273-4091-AA5D-07B5DBC3D925}"/>
            </c:ext>
          </c:extLst>
        </c:ser>
        <c:ser>
          <c:idx val="2"/>
          <c:order val="4"/>
          <c:tx>
            <c:strRef>
              <c:f>List1!$F$1</c:f>
              <c:strCache>
                <c:ptCount val="1"/>
                <c:pt idx="0">
                  <c:v>Kraje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2,2 </a:t>
                    </a:r>
                    <a:r>
                      <a:rPr lang="en-US" dirty="0" err="1"/>
                      <a:t>mld</a:t>
                    </a:r>
                    <a:r>
                      <a:rPr lang="en-US" dirty="0"/>
                      <a:t>. </a:t>
                    </a:r>
                    <a:r>
                      <a:rPr lang="en-US" dirty="0" err="1"/>
                      <a:t>Kč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273-4091-AA5D-07B5DBC3D92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List1!$F$2</c:f>
              <c:numCache>
                <c:formatCode>0%</c:formatCode>
                <c:ptCount val="1"/>
                <c:pt idx="0">
                  <c:v>0.16265191761880504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273-4091-AA5D-07B5DBC3D92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100"/>
        <c:axId val="433171888"/>
        <c:axId val="433165360"/>
      </c:barChart>
      <c:catAx>
        <c:axId val="4331718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crossAx val="433165360"/>
        <c:crosses val="autoZero"/>
        <c:auto val="1"/>
        <c:lblAlgn val="ctr"/>
        <c:lblOffset val="100"/>
        <c:noMultiLvlLbl val="0"/>
      </c:catAx>
      <c:valAx>
        <c:axId val="433165360"/>
        <c:scaling>
          <c:orientation val="minMax"/>
          <c:max val="1"/>
        </c:scaling>
        <c:delete val="0"/>
        <c:axPos val="b"/>
        <c:minorGridlines/>
        <c:numFmt formatCode="0%" sourceLinked="1"/>
        <c:majorTickMark val="out"/>
        <c:minorTickMark val="none"/>
        <c:tickLblPos val="nextTo"/>
        <c:crossAx val="433171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Příspěvek - obce ČR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List1!$A$2:$A$15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List1!$B$2:$B$15</c:f>
              <c:numCache>
                <c:formatCode>#,##0</c:formatCode>
                <c:ptCount val="14"/>
                <c:pt idx="0">
                  <c:v>7386068000</c:v>
                </c:pt>
                <c:pt idx="1">
                  <c:v>7400899100</c:v>
                </c:pt>
                <c:pt idx="2">
                  <c:v>7407572000</c:v>
                </c:pt>
                <c:pt idx="3">
                  <c:v>7411379000</c:v>
                </c:pt>
                <c:pt idx="4">
                  <c:v>7495652200</c:v>
                </c:pt>
                <c:pt idx="5">
                  <c:v>8172285700</c:v>
                </c:pt>
                <c:pt idx="6">
                  <c:v>8590113100</c:v>
                </c:pt>
                <c:pt idx="7">
                  <c:v>9438377000</c:v>
                </c:pt>
                <c:pt idx="8">
                  <c:v>9828964200</c:v>
                </c:pt>
                <c:pt idx="9">
                  <c:v>10251683200</c:v>
                </c:pt>
                <c:pt idx="10">
                  <c:v>10254389009</c:v>
                </c:pt>
                <c:pt idx="11">
                  <c:v>10783120200</c:v>
                </c:pt>
                <c:pt idx="12">
                  <c:v>10514323800</c:v>
                </c:pt>
                <c:pt idx="13">
                  <c:v>10206527000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BA-4F0C-973E-A8183A8C08E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Příspěvek Praha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List1!$A$2:$A$15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List1!$C$2:$C$15</c:f>
              <c:numCache>
                <c:formatCode>#,##0</c:formatCode>
                <c:ptCount val="14"/>
                <c:pt idx="0">
                  <c:v>753540013</c:v>
                </c:pt>
                <c:pt idx="1">
                  <c:v>758197288</c:v>
                </c:pt>
                <c:pt idx="2">
                  <c:v>761321271</c:v>
                </c:pt>
                <c:pt idx="3">
                  <c:v>759135827</c:v>
                </c:pt>
                <c:pt idx="4">
                  <c:v>776524382</c:v>
                </c:pt>
                <c:pt idx="5">
                  <c:v>820774623</c:v>
                </c:pt>
                <c:pt idx="6">
                  <c:v>871954220</c:v>
                </c:pt>
                <c:pt idx="7">
                  <c:v>968243943</c:v>
                </c:pt>
                <c:pt idx="8">
                  <c:v>1023834417</c:v>
                </c:pt>
                <c:pt idx="9">
                  <c:v>1121111369</c:v>
                </c:pt>
                <c:pt idx="10">
                  <c:v>1131355692</c:v>
                </c:pt>
                <c:pt idx="11">
                  <c:v>1320632800</c:v>
                </c:pt>
                <c:pt idx="12">
                  <c:v>1300382700</c:v>
                </c:pt>
                <c:pt idx="13">
                  <c:v>1299282700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BA-4F0C-973E-A8183A8C08E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 Příspěvek kraje (bez Prahy)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List1!$A$2:$A$15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List1!$D$2:$D$15</c:f>
              <c:numCache>
                <c:formatCode>#,##0</c:formatCode>
                <c:ptCount val="14"/>
                <c:pt idx="0">
                  <c:v>1035651000</c:v>
                </c:pt>
                <c:pt idx="1">
                  <c:v>1035651000</c:v>
                </c:pt>
                <c:pt idx="2">
                  <c:v>1040870000</c:v>
                </c:pt>
                <c:pt idx="3">
                  <c:v>1040870000</c:v>
                </c:pt>
                <c:pt idx="4">
                  <c:v>1069942700</c:v>
                </c:pt>
                <c:pt idx="5">
                  <c:v>1140548000</c:v>
                </c:pt>
                <c:pt idx="6">
                  <c:v>1197575400</c:v>
                </c:pt>
                <c:pt idx="7">
                  <c:v>1317332700</c:v>
                </c:pt>
                <c:pt idx="8">
                  <c:v>1488199500</c:v>
                </c:pt>
                <c:pt idx="9">
                  <c:v>1660631400</c:v>
                </c:pt>
                <c:pt idx="10">
                  <c:v>1743662300</c:v>
                </c:pt>
                <c:pt idx="11">
                  <c:v>1898681000</c:v>
                </c:pt>
                <c:pt idx="12">
                  <c:v>1941508700</c:v>
                </c:pt>
                <c:pt idx="13">
                  <c:v>2235159400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BA-4F0C-973E-A8183A8C0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100"/>
        <c:axId val="433172976"/>
        <c:axId val="433168624"/>
      </c:barChart>
      <c:catAx>
        <c:axId val="433172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3168624"/>
        <c:crosses val="autoZero"/>
        <c:auto val="1"/>
        <c:lblAlgn val="ctr"/>
        <c:lblOffset val="100"/>
        <c:noMultiLvlLbl val="0"/>
      </c:catAx>
      <c:valAx>
        <c:axId val="433168624"/>
        <c:scaling>
          <c:orientation val="minMax"/>
          <c:max val="14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3172976"/>
        <c:crosses val="autoZero"/>
        <c:crossBetween val="between"/>
        <c:majorUnit val="1000000000"/>
        <c:dispUnits>
          <c:builtInUnit val="billions"/>
          <c:dispUnitsLbl>
            <c:layout>
              <c:manualLayout>
                <c:xMode val="edge"/>
                <c:yMode val="edge"/>
                <c:x val="0.91434383202099734"/>
                <c:y val="0.8523267729983971"/>
              </c:manualLayout>
            </c:layout>
            <c:tx>
              <c:rich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cap="all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cs-CZ"/>
                    <a:t>Miliardy Kč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DC-4D0B-86BB-22C73DA6E8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4DC-4D0B-86BB-22C73DA6E8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4DC-4D0B-86BB-22C73DA6E8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4DC-4D0B-86BB-22C73DA6E8C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4DC-4D0B-86BB-22C73DA6E8C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4DC-4D0B-86BB-22C73DA6E8C8}"/>
              </c:ext>
            </c:extLst>
          </c:dPt>
          <c:dLbls>
            <c:dLbl>
              <c:idx val="0"/>
              <c:layout>
                <c:manualLayout>
                  <c:x val="0.12603613495165156"/>
                  <c:y val="-0.1459369817578772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4DC-4D0B-86BB-22C73DA6E8C8}"/>
                </c:ext>
                <c:ext xmlns:c15="http://schemas.microsoft.com/office/drawing/2012/chart" uri="{CE6537A1-D6FC-4f65-9D91-7224C49458BB}">
                  <c15:layout>
                    <c:manualLayout>
                      <c:w val="0.44706924416276672"/>
                      <c:h val="0.1718739635157545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0267827862540788E-2"/>
                  <c:y val="-6.3018242122719795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4DC-4D0B-86BB-22C73DA6E8C8}"/>
                </c:ext>
                <c:ext xmlns:c15="http://schemas.microsoft.com/office/drawing/2012/chart" uri="{CE6537A1-D6FC-4f65-9D91-7224C49458BB}">
                  <c15:layout>
                    <c:manualLayout>
                      <c:w val="0.43100835974061968"/>
                      <c:h val="0.1379767827529021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3518447052258345"/>
                  <c:y val="2.3217377678536513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4DC-4D0B-86BB-22C73DA6E8C8}"/>
                </c:ext>
                <c:ext xmlns:c15="http://schemas.microsoft.com/office/drawing/2012/chart" uri="{CE6537A1-D6FC-4f65-9D91-7224C49458BB}">
                  <c15:layout>
                    <c:manualLayout>
                      <c:w val="0.26667305333456537"/>
                      <c:h val="0.1358208955223880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4956591041271453"/>
                  <c:y val="0.1592039800995024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4DC-4D0B-86BB-22C73DA6E8C8}"/>
                </c:ext>
                <c:ext xmlns:c15="http://schemas.microsoft.com/office/drawing/2012/chart" uri="{CE6537A1-D6FC-4f65-9D91-7224C49458BB}">
                  <c15:layout>
                    <c:manualLayout>
                      <c:w val="0.36691067361681073"/>
                      <c:h val="0.20431177446102819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21571989977007999"/>
                  <c:y val="7.96019900497511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4DC-4D0B-86BB-22C73DA6E8C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1839704600756253E-2"/>
                  <c:y val="-0.2636815920398010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4DC-4D0B-86BB-22C73DA6E8C8}"/>
                </c:ext>
                <c:ext xmlns:c15="http://schemas.microsoft.com/office/drawing/2012/chart" uri="{CE6537A1-D6FC-4f65-9D91-7224C49458BB}">
                  <c15:layout>
                    <c:manualLayout>
                      <c:w val="0.44205321860884789"/>
                      <c:h val="0.16855721393034825"/>
                    </c:manualLayout>
                  </c15:layout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'Medián tematických sekcí'!$A$1:$A$6</c:f>
              <c:strCache>
                <c:ptCount val="6"/>
                <c:pt idx="0">
                  <c:v>Administrativní a faktické kompetence</c:v>
                </c:pt>
                <c:pt idx="1">
                  <c:v>Kontrolní a dozorová činnost</c:v>
                </c:pt>
                <c:pt idx="2">
                  <c:v>Normotvorba</c:v>
                </c:pt>
                <c:pt idx="3">
                  <c:v>Obec jako zvláštní správní úřad</c:v>
                </c:pt>
                <c:pt idx="4">
                  <c:v>Přestupky</c:v>
                </c:pt>
                <c:pt idx="5">
                  <c:v>Složitější rozhodovací činnost</c:v>
                </c:pt>
              </c:strCache>
            </c:strRef>
          </c:cat>
          <c:val>
            <c:numRef>
              <c:f>'Medián tematických sekcí'!$B$1:$B$6</c:f>
              <c:numCache>
                <c:formatCode>0%</c:formatCode>
                <c:ptCount val="6"/>
                <c:pt idx="0">
                  <c:v>0.2</c:v>
                </c:pt>
                <c:pt idx="1">
                  <c:v>0.1</c:v>
                </c:pt>
                <c:pt idx="2">
                  <c:v>0.01</c:v>
                </c:pt>
                <c:pt idx="3">
                  <c:v>0.15</c:v>
                </c:pt>
                <c:pt idx="4">
                  <c:v>0.2</c:v>
                </c:pt>
                <c:pt idx="5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4DC-4D0B-86BB-22C73DA6E8C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3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Vazba počtu obyvatel k adekvátním úvazkům (SR2025)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v>Počet obyvatel</c:v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val>
            <c:numRef>
              <c:f>'Výpočet adekvátních úvazků'!$C$5:$C$17</c:f>
              <c:numCache>
                <c:formatCode>#\ ###\ ##0</c:formatCode>
                <c:ptCount val="13"/>
                <c:pt idx="0">
                  <c:v>295077</c:v>
                </c:pt>
                <c:pt idx="1">
                  <c:v>450728</c:v>
                </c:pt>
                <c:pt idx="2">
                  <c:v>517960</c:v>
                </c:pt>
                <c:pt idx="3">
                  <c:v>530560</c:v>
                </c:pt>
                <c:pt idx="4">
                  <c:v>556949</c:v>
                </c:pt>
                <c:pt idx="5">
                  <c:v>613374</c:v>
                </c:pt>
                <c:pt idx="6">
                  <c:v>580744</c:v>
                </c:pt>
                <c:pt idx="7">
                  <c:v>632864</c:v>
                </c:pt>
                <c:pt idx="8">
                  <c:v>654505</c:v>
                </c:pt>
                <c:pt idx="9">
                  <c:v>811169</c:v>
                </c:pt>
                <c:pt idx="10">
                  <c:v>1226749</c:v>
                </c:pt>
                <c:pt idx="11">
                  <c:v>1189204</c:v>
                </c:pt>
                <c:pt idx="12">
                  <c:v>1455940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99-40A6-837B-5599BC0AE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7149936"/>
        <c:axId val="707151568"/>
      </c:areaChart>
      <c:barChart>
        <c:barDir val="col"/>
        <c:grouping val="clustered"/>
        <c:varyColors val="0"/>
        <c:ser>
          <c:idx val="0"/>
          <c:order val="0"/>
          <c:tx>
            <c:v>Skutečné úvazky</c:v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'Výpočet adekvátních úvazků'!$A$5:$A$17</c:f>
              <c:strCache>
                <c:ptCount val="13"/>
                <c:pt idx="0">
                  <c:v>Karlovarský</c:v>
                </c:pt>
                <c:pt idx="1">
                  <c:v>Liberecký</c:v>
                </c:pt>
                <c:pt idx="2">
                  <c:v>Kraj Vysočina</c:v>
                </c:pt>
                <c:pt idx="3">
                  <c:v>Pardubický</c:v>
                </c:pt>
                <c:pt idx="4">
                  <c:v>Královéhradecký</c:v>
                </c:pt>
                <c:pt idx="5">
                  <c:v>Plzeňský</c:v>
                </c:pt>
                <c:pt idx="6">
                  <c:v>Zlínský</c:v>
                </c:pt>
                <c:pt idx="7">
                  <c:v>Olomoucký</c:v>
                </c:pt>
                <c:pt idx="8">
                  <c:v>Jihočeský</c:v>
                </c:pt>
                <c:pt idx="9">
                  <c:v>Ústecký</c:v>
                </c:pt>
                <c:pt idx="10">
                  <c:v>Jihomoravský</c:v>
                </c:pt>
                <c:pt idx="11">
                  <c:v>Moravskoslezský</c:v>
                </c:pt>
                <c:pt idx="12">
                  <c:v>Středočeský</c:v>
                </c:pt>
              </c:strCache>
            </c:strRef>
          </c:cat>
          <c:val>
            <c:numRef>
              <c:f>'Výpočet adekvátních úvazků'!$E$5:$E$17</c:f>
              <c:numCache>
                <c:formatCode>0.00</c:formatCode>
                <c:ptCount val="13"/>
                <c:pt idx="0">
                  <c:v>167.1</c:v>
                </c:pt>
                <c:pt idx="1">
                  <c:v>190.4</c:v>
                </c:pt>
                <c:pt idx="2">
                  <c:v>173.05</c:v>
                </c:pt>
                <c:pt idx="3">
                  <c:v>153.75</c:v>
                </c:pt>
                <c:pt idx="4">
                  <c:v>187.79</c:v>
                </c:pt>
                <c:pt idx="5">
                  <c:v>182</c:v>
                </c:pt>
                <c:pt idx="6">
                  <c:v>177.05</c:v>
                </c:pt>
                <c:pt idx="7">
                  <c:v>209.7</c:v>
                </c:pt>
                <c:pt idx="8">
                  <c:v>189.05</c:v>
                </c:pt>
                <c:pt idx="9">
                  <c:v>238.85</c:v>
                </c:pt>
                <c:pt idx="10">
                  <c:v>305.89999999999998</c:v>
                </c:pt>
                <c:pt idx="11">
                  <c:v>290.60000000000002</c:v>
                </c:pt>
                <c:pt idx="12">
                  <c:v>331.72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99-40A6-837B-5599BC0AE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07164080"/>
        <c:axId val="707151024"/>
      </c:barChart>
      <c:lineChart>
        <c:grouping val="standard"/>
        <c:varyColors val="0"/>
        <c:ser>
          <c:idx val="1"/>
          <c:order val="1"/>
          <c:tx>
            <c:v>Adekvátní úvazky</c:v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'Výpočet adekvátních úvazků'!$H$5:$H$17</c:f>
              <c:numCache>
                <c:formatCode>0</c:formatCode>
                <c:ptCount val="13"/>
                <c:pt idx="0">
                  <c:v>136</c:v>
                </c:pt>
                <c:pt idx="1">
                  <c:v>170</c:v>
                </c:pt>
                <c:pt idx="2">
                  <c:v>184</c:v>
                </c:pt>
                <c:pt idx="3">
                  <c:v>186</c:v>
                </c:pt>
                <c:pt idx="4">
                  <c:v>191</c:v>
                </c:pt>
                <c:pt idx="5">
                  <c:v>202</c:v>
                </c:pt>
                <c:pt idx="6">
                  <c:v>196</c:v>
                </c:pt>
                <c:pt idx="7">
                  <c:v>206</c:v>
                </c:pt>
                <c:pt idx="8">
                  <c:v>209</c:v>
                </c:pt>
                <c:pt idx="9">
                  <c:v>236</c:v>
                </c:pt>
                <c:pt idx="10">
                  <c:v>289</c:v>
                </c:pt>
                <c:pt idx="11">
                  <c:v>285</c:v>
                </c:pt>
                <c:pt idx="12">
                  <c:v>307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B99-40A6-837B-5599BC0AE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7164080"/>
        <c:axId val="707151024"/>
      </c:lineChart>
      <c:catAx>
        <c:axId val="70716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7151024"/>
        <c:crosses val="autoZero"/>
        <c:auto val="1"/>
        <c:lblAlgn val="ctr"/>
        <c:lblOffset val="100"/>
        <c:noMultiLvlLbl val="0"/>
      </c:catAx>
      <c:valAx>
        <c:axId val="70715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úvazků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7164080"/>
        <c:crosses val="autoZero"/>
        <c:crossBetween val="between"/>
      </c:valAx>
      <c:valAx>
        <c:axId val="707151568"/>
        <c:scaling>
          <c:orientation val="minMax"/>
          <c:max val="1600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obyvatel kraje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\ ##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7149936"/>
        <c:crosses val="max"/>
        <c:crossBetween val="between"/>
      </c:valAx>
      <c:catAx>
        <c:axId val="707149936"/>
        <c:scaling>
          <c:orientation val="minMax"/>
        </c:scaling>
        <c:delete val="1"/>
        <c:axPos val="b"/>
        <c:majorTickMark val="none"/>
        <c:minorTickMark val="none"/>
        <c:tickLblPos val="nextTo"/>
        <c:crossAx val="7071515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Grafy!$A$11:$A$13</cx:f>
        <cx:lvl ptCount="3">
          <cx:pt idx="0">Obecná působnost</cx:pt>
          <cx:pt idx="1">Působnost kraje</cx:pt>
          <cx:pt idx="2">Výkonové platby</cx:pt>
        </cx:lvl>
      </cx:strDim>
      <cx:numDim type="size">
        <cx:f>Grafy!$B$11:$B$13</cx:f>
        <cx:lvl ptCount="3" formatCode="# ##0,00">
          <cx:pt idx="0">983561292.27999997</cx:pt>
          <cx:pt idx="1">91919030</cx:pt>
          <cx:pt idx="2">223802404</cx:pt>
        </cx:lvl>
      </cx:numDim>
    </cx:data>
  </cx:chartData>
  <cx:chart>
    <cx:plotArea>
      <cx:plotAreaRegion>
        <cx:series layoutId="treemap" uniqueId="{2BEC156F-B3BA-4786-8206-A056D37ACE23}">
          <cx:dataLabels pos="inEnd">
            <cx:numFmt formatCode="# ##0 Kč" sourceLinked="0"/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cs-CZ" sz="1050" b="1">
                  <a:solidFill>
                    <a:schemeClr val="tx1"/>
                  </a:solidFill>
                </a:endParaRPr>
              </a:p>
            </cx:txPr>
            <cx:visibility seriesName="0" categoryName="1" value="1"/>
            <cx:separator>
</cx:separator>
          </cx:dataLabels>
          <cx:dataId val="0"/>
          <cx:layoutPr>
            <cx:parentLabelLayout val="overlapping"/>
          </cx:layoutPr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solidFill>
                <a:schemeClr val="tx1"/>
              </a:solidFill>
            </a:defRPr>
          </a:pPr>
          <a:endParaRPr lang="cs-CZ" sz="1197" b="0" i="0" u="none" strike="noStrike" baseline="0">
            <a:solidFill>
              <a:schemeClr val="tx1"/>
            </a:solidFill>
            <a:latin typeface="Calibri" panose="020F0502020204030204"/>
          </a:endParaRPr>
        </a:p>
      </cx:txPr>
    </cx:legend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12">
  <cs:axisTitle>
    <cs:lnRef idx="0"/>
    <cs:fillRef idx="0"/>
    <cs:effectRef idx="0"/>
    <cs:fontRef idx="minor">
      <a:schemeClr val="tx1">
        <a:lumMod val="50000"/>
        <a:lumOff val="50000"/>
      </a:schemeClr>
    </cs:fontRef>
    <cs:spPr>
      <a:solidFill>
        <a:schemeClr val="bg1">
          <a:lumMod val="85000"/>
        </a:schemeClr>
      </a:solidFill>
      <a:ln>
        <a:solidFill>
          <a:schemeClr val="bg1">
            <a:lumMod val="75000"/>
          </a:schemeClr>
        </a:solidFill>
      </a:ln>
    </cs:spPr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41E4E-2BC1-402F-A8A5-021ACC5BCB12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EB31E-326C-4C8B-93C7-CC18973A4C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05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B31E-326C-4C8B-93C7-CC18973A4C9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890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/>
              <a:t>Do struktury příspěvku nebyla v roce 2025 zařazena nová výkonová platba. Došlo však k odlišení finančního objemu pro stavební působnost na úrovni ORP. Výhledově je pro tuto agendu plánováno zavedení výkonového financování. Původně byl 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nejbližší horizont, ke kterému je možné uvažovat o zavedení výkonového financování je státní rozpočet na rok 2027 (tvořeno v roce 2026 na datech za ucelený rok 2025) – to se však nejspíše změní, vzhledem k odkladu nového systému DSŘ.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B31E-326C-4C8B-93C7-CC18973A4C9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898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dirty="0"/>
              <a:t>Pro rok 2025 zůstaly ceny úkonů nezměněné</a:t>
            </a:r>
            <a:r>
              <a:rPr lang="cs-CZ" sz="1200" dirty="0"/>
              <a:t>, proměnila se však dynamika mezi agendami. To mělo dopad na celkovou bilanci výkonových plateb, kde objem financí meziročně klesl. </a:t>
            </a:r>
          </a:p>
          <a:p>
            <a:r>
              <a:rPr lang="cs-CZ" sz="1200" dirty="0"/>
              <a:t>Je důležité připomenout, že </a:t>
            </a:r>
            <a:r>
              <a:rPr lang="cs-CZ" sz="1200" b="1" dirty="0"/>
              <a:t>jde o úkony provedené v roce 2023</a:t>
            </a:r>
            <a:r>
              <a:rPr lang="cs-CZ" sz="1200" dirty="0"/>
              <a:t>. Což je patrné např. z počtu vydaných řidičských průkazů, kde v médiích loni proběhlo několik zpráv o velkém počtu dokladů k výměně. Několik let po sobě také klesá počet vydaných souhlasných stanovisek v územním plánování, stejný trend očekáváme i příští rok – jelikož rok 2024 je poslední období, kdy je bylo možné vydávat.</a:t>
            </a:r>
          </a:p>
          <a:p>
            <a:endParaRPr lang="cs-CZ" sz="1200" dirty="0"/>
          </a:p>
          <a:p>
            <a:r>
              <a:rPr lang="cs-CZ" sz="1200" dirty="0"/>
              <a:t>Co kontinuálně roste již od počátku zavedení výkonové platby v roce 2017 je počet veřejných opatrovanců. Souvisí to s obecnou neochotou rodinných příslušníků přebírat na sebe rozhodování za své blízké, ale i nízkému využívání dalších podpůrných opatření k nápomoci – jako je smlouva o nápomoci při rozhodování, zastoupení členem domácnosti nebo předběžné prohlášení.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B31E-326C-4C8B-93C7-CC18973A4C9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533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/>
              <a:t>Vyhláška MMR č. 130/2024 Sb., která od 1. 7. 2024 stanovila správní obvody v souladu s novým stavebním zákonem.</a:t>
            </a:r>
          </a:p>
          <a:p>
            <a:r>
              <a:rPr lang="cs-CZ" sz="1200" b="1" dirty="0"/>
              <a:t>Stavební úřad Plánice </a:t>
            </a:r>
            <a:r>
              <a:rPr lang="cs-CZ" sz="1200" dirty="0"/>
              <a:t>sice ve vyhlášce zrušen, ale on prakticky už mnoho let neexistoval – působnost byla na Klatovy přenesena veřejnoprávní smlouvou.</a:t>
            </a:r>
          </a:p>
          <a:p>
            <a:r>
              <a:rPr lang="cs-CZ" sz="1200" dirty="0"/>
              <a:t>Vyhláška dále ruší i </a:t>
            </a:r>
            <a:r>
              <a:rPr lang="cs-CZ" sz="1200" b="1" dirty="0"/>
              <a:t>stavební úřad Vrdy </a:t>
            </a:r>
            <a:r>
              <a:rPr lang="cs-CZ" sz="1200" dirty="0"/>
              <a:t>a správní obvod přesouvá na Čáslav. Zde je situace podobná, jemu působnost již dříve odebral krajský úřad.</a:t>
            </a:r>
          </a:p>
          <a:p>
            <a:r>
              <a:rPr lang="cs-CZ" sz="1200" dirty="0"/>
              <a:t>A dále v nové vyhlášce chybí </a:t>
            </a:r>
            <a:r>
              <a:rPr lang="cs-CZ" sz="1200" b="1" dirty="0"/>
              <a:t>stavební úřad Velké Březno</a:t>
            </a:r>
            <a:r>
              <a:rPr lang="cs-CZ" sz="1200" dirty="0"/>
              <a:t>, kde pro změnu o přesunu na Ústí nad Labem rozhodlo dříve Ministerstvo vnitra.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B31E-326C-4C8B-93C7-CC18973A4C9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865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Ministerstvo vnitra </a:t>
            </a:r>
            <a:r>
              <a:rPr lang="cs-CZ" b="1" dirty="0"/>
              <a:t>dokončuje novelu matriční vyhlášky</a:t>
            </a:r>
            <a:r>
              <a:rPr lang="cs-CZ" dirty="0"/>
              <a:t>, která ruší 4 matriční úřady. Důvody se přitom každoročně opakují, obecní úřad požádá o odejmutí agendy pro obecně nízký počet úkonů nebo při problémech s obsazováním úředních pozic.</a:t>
            </a:r>
          </a:p>
          <a:p>
            <a:endParaRPr lang="cs-CZ" dirty="0"/>
          </a:p>
          <a:p>
            <a:r>
              <a:rPr lang="cs-CZ" dirty="0"/>
              <a:t>Současně Ministerstvo pro místní rozvoj pracuje na </a:t>
            </a:r>
            <a:r>
              <a:rPr lang="cs-CZ" b="1" dirty="0"/>
              <a:t>novele vyhlášky o obvodech stavebních úřadů</a:t>
            </a:r>
            <a:r>
              <a:rPr lang="cs-CZ" dirty="0"/>
              <a:t>. Ta by měla přinést také zrušení několika úřadů a sjednotit roztříštěné správní obvody u nižších desítek stavebních úřadů.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B31E-326C-4C8B-93C7-CC18973A4C9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698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1000" b="1" dirty="0"/>
              <a:t>Dnes existuje 48 zákonných norem, podle kterých vykonávají všechny obecní úřady přenesenou působnost</a:t>
            </a:r>
            <a:r>
              <a:rPr lang="cs-CZ" sz="1000" dirty="0"/>
              <a:t>. Přibližně polovina z těchto zákonů má formálnější charakter (zejména poskytování informací a stanovisek různým orgánům, zveřejňovací povinnosti, krizové řízení – tzv. faktické úkoly). Podle odhadu Ministerstva vnitra tvoří 20% podíl na celkovém výkonu přenesené působnosti. Tento odhad byl potvrzen v rámci šetření. Zbylá část se věnuje specifickým kompetencím, které je možné zařadit pod obecné tematické kategorie. </a:t>
            </a:r>
            <a:r>
              <a:rPr lang="cs-CZ" sz="1000" b="1" dirty="0"/>
              <a:t>V rámci vlastního šetření uváděly dotazované obce i odhad procentního podílu na celkové náročnosti výkonu přenesené působnosti</a:t>
            </a:r>
          </a:p>
          <a:p>
            <a:pPr algn="just"/>
            <a:endParaRPr lang="cs-CZ" sz="1000" dirty="0"/>
          </a:p>
          <a:p>
            <a:pPr algn="just"/>
            <a:r>
              <a:rPr lang="cs-CZ" sz="1000" dirty="0"/>
              <a:t>Nejvyššího část tak zabírá zákon č. 133/2000 Sb., o evidenci obyvatel. Jako nejvíce problematická se jeví přestupková agenda, neboť míra jejího výkonu je značně variabilní. Obce se s ní nezřídka vypořádávají prostřednictvím uzavírání veřejnoprávních smluv s jinými obcemi. Některé zákonné normy jsou u konkrétních obcí naplňovány nadstandardním způsobem, ale jedná se o lokálně izolované fenomény.</a:t>
            </a:r>
          </a:p>
          <a:p>
            <a:endParaRPr lang="cs-CZ" dirty="0"/>
          </a:p>
          <a:p>
            <a:r>
              <a:rPr lang="cs-CZ" b="1" u="sng" dirty="0"/>
              <a:t>Příklady</a:t>
            </a:r>
          </a:p>
          <a:p>
            <a:r>
              <a:rPr lang="cs-CZ" sz="1000" dirty="0"/>
              <a:t>Složitější rozhodovací činnost – např. evidence obyvatel</a:t>
            </a:r>
          </a:p>
          <a:p>
            <a:r>
              <a:rPr lang="cs-CZ" sz="1000" dirty="0"/>
              <a:t>Administrativní a faktické kompetence – krizový zákon, OSPOD, místní poplatky, veřejné opatrovnictví</a:t>
            </a:r>
          </a:p>
          <a:p>
            <a:r>
              <a:rPr lang="cs-CZ" sz="1000" dirty="0"/>
              <a:t>Přestupky – podle 9 zákonů (mimo obecné odpovědnosti za přestupky např. o odpadech, na ochranu zvířat)</a:t>
            </a:r>
          </a:p>
          <a:p>
            <a:r>
              <a:rPr lang="cs-CZ" sz="1000" dirty="0"/>
              <a:t>Obec jako zvláštní správní úřad – pozemní komunikace a vody</a:t>
            </a:r>
          </a:p>
          <a:p>
            <a:r>
              <a:rPr lang="cs-CZ" sz="1000" dirty="0"/>
              <a:t>Kontrolní a dozorová činnost – návykové látky, odpady</a:t>
            </a:r>
          </a:p>
          <a:p>
            <a:r>
              <a:rPr lang="cs-CZ" sz="1000" dirty="0"/>
              <a:t>Normotvorba – regulace reklamy, živnostenský zákon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B31E-326C-4C8B-93C7-CC18973A4C9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793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Uvedené podíly odpovídají mediánové obci se základní působností bez matričního a stavebního úřadu. Je ponecháno na uvážení krajského úřadu, aby při převodu zohlednil všechna specifika dané agendy (skutečnou četnost a náročnost, místní podmínky a specifika, územní celistvost a polohu).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je však </a:t>
            </a: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nutné, je zohlednění časového období převodu </a:t>
            </a:r>
            <a:r>
              <a:rPr lang="cs-CZ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(např. 3 měsíce) </a:t>
            </a: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evidence v příslušném informačním systému</a:t>
            </a:r>
            <a:r>
              <a:rPr lang="cs-CZ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Krajský úřad nahraje své rozhodnutí do databáze Rejstříku převodu agend  (součást Registru práv a povinností) a prováže jej s převáděnými agendami dle Katalogu výkonu agend.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200" dirty="0"/>
          </a:p>
          <a:p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B31E-326C-4C8B-93C7-CC18973A4C9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081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Součástí usnesení vlády (č 419 z 26. června 2024) ke změnovému zákonu je také </a:t>
            </a:r>
            <a:r>
              <a:rPr lang="cs-CZ" b="1" dirty="0"/>
              <a:t>úkol pro MPSV analyzovat stávající situaci v oblasti opatrovnictví osob</a:t>
            </a:r>
            <a:r>
              <a:rPr lang="cs-CZ" dirty="0"/>
              <a:t>, které mají jiného než veřejného opatrovníka, a podpůrných opatření při narušení schopnosti zletilého právně jednat a na základě zjištěných skutečností ve spolupráci s ministrem spravedlnosti zpracovat metodické pokyny pro oblast monitoringu a podpory těchto osob a předložit je do 31. prosince 2024 vládě pro informaci.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B31E-326C-4C8B-93C7-CC18973A4C9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351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B31E-326C-4C8B-93C7-CC18973A4C9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733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Důležitá informace pro krajské úřady: je </a:t>
            </a:r>
            <a:r>
              <a:rPr lang="cs-CZ" b="1" dirty="0"/>
              <a:t>potřeba předávat data pro výkonové platby resortům</a:t>
            </a:r>
            <a:r>
              <a:rPr lang="cs-CZ" dirty="0"/>
              <a:t>. Následně je MV přebírá a nastavuje podle nich financování. </a:t>
            </a:r>
            <a:r>
              <a:rPr lang="cs-CZ" b="1" dirty="0"/>
              <a:t>Žádná data = žádné financování.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B31E-326C-4C8B-93C7-CC18973A4C9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629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B31E-326C-4C8B-93C7-CC18973A4C9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925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Financování přenesené působnosti je v České republice vícezdrojové. Hlavní složkou je Příspěvek na výkon státní správy od Ministerstva vnitra, tematické resortní dotace, správní poplatky a pokuty. Systém je nastaven tak, že předpokládá i zapojení vlastních zdrojů. </a:t>
            </a:r>
          </a:p>
          <a:p>
            <a:r>
              <a:rPr lang="cs-CZ" dirty="0"/>
              <a:t>Na druhou stranu je zde volnost územních celků v tom, kolik zaměstnanců na výkon státní správy vyhradí a jak je ohodnotí. V tom jsou mezi obcemi a kraji i násobné rozdíly.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B31E-326C-4C8B-93C7-CC18973A4C9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506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u="sng" dirty="0"/>
              <a:t>Vlevo:</a:t>
            </a:r>
          </a:p>
          <a:p>
            <a:r>
              <a:rPr lang="cs-CZ" dirty="0"/>
              <a:t>MV ve spolupráci s Asociací krajů ČR osloví jednotlivé kraje s žádostí o vyplnění dotazníku na počet úvazků. Kraji vykázané údaje MV validuje, případné nejasnosti řeší s kraji individuálně. Validované počty se použijí pro výpočet adekvátních úvazků na výkon státní správy. Tím se určí i </a:t>
            </a:r>
            <a:r>
              <a:rPr lang="cs-CZ" b="1" dirty="0"/>
              <a:t>příspěvek na 1 úvazek, který je stejný pro všechny kraje</a:t>
            </a:r>
            <a:r>
              <a:rPr lang="cs-CZ" dirty="0"/>
              <a:t>. Adekvátní úvazky zohledňují jak skutečný počet úvazků, tak počet obyvatel kraje. Z nich je sestavena kvadratická rovnice, která určí počet adekvátních úvazků pro každý kraj.</a:t>
            </a:r>
          </a:p>
          <a:p>
            <a:endParaRPr lang="cs-CZ" dirty="0"/>
          </a:p>
          <a:p>
            <a:r>
              <a:rPr lang="cs-CZ" b="1" u="sng" dirty="0"/>
              <a:t>Vpravo:</a:t>
            </a:r>
          </a:p>
          <a:p>
            <a:r>
              <a:rPr lang="cs-CZ" dirty="0"/>
              <a:t>Po součtu výkonových plateb a příspěvku na adekvátní úvazky vychází celkový příspěvek pro každý kraj.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B31E-326C-4C8B-93C7-CC18973A4C9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903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 bylo na jednom z prvních slajdů, příspěvek pro hl. m. Prahu se meziročně nemění. </a:t>
            </a:r>
            <a:r>
              <a:rPr lang="cs-CZ" b="1" dirty="0"/>
              <a:t>Finanční objem zůstává stejný</a:t>
            </a:r>
            <a:r>
              <a:rPr lang="cs-CZ" dirty="0"/>
              <a:t>. Neovlivnily to ani změny u stavebního úřadu, protože Praha vykonává současně obecní i krajské kompetence.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B31E-326C-4C8B-93C7-CC18973A4C9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952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B31E-326C-4C8B-93C7-CC18973A4C9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9132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B31E-326C-4C8B-93C7-CC18973A4C9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250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B31E-326C-4C8B-93C7-CC18973A4C9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549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B31E-326C-4C8B-93C7-CC18973A4C9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1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Aktuálně provádíme rychlý průzkum o stupni informovanosti odborné veřejnosti. Je to pro nás cenná zpětná vazba, jak máme některá témata komunikovat a jak jsou vnímána zástupci ÚSC..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B31E-326C-4C8B-93C7-CC18973A4C9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524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MV sebralo z resortů informace o nově přijaté nebo plánované legislativě dopadající na územní samosprávné celky. Soupis byl následně předán MF, aby promítlo požadavky v příspěvku na výkon státní správy na daný rok. </a:t>
            </a:r>
            <a:r>
              <a:rPr lang="cs-CZ" b="1" dirty="0"/>
              <a:t>Po vzájemných jednáních i jednáních s předkladateli legislativy však nebylo možné ve státním rozpočtu požadované prostředky nalézt</a:t>
            </a:r>
            <a:r>
              <a:rPr lang="cs-CZ" dirty="0"/>
              <a:t>. To platí i pro prosté navýšení o rostoucí počet obyvatel a veřejných opatrovanců.</a:t>
            </a:r>
          </a:p>
          <a:p>
            <a:endParaRPr lang="cs-CZ" dirty="0"/>
          </a:p>
          <a:p>
            <a:r>
              <a:rPr lang="cs-CZ" dirty="0"/>
              <a:t>Současně musí být zmíněno, že i </a:t>
            </a:r>
            <a:r>
              <a:rPr lang="cs-CZ" b="1" dirty="0"/>
              <a:t>po mnoha letech tento proces nezachytí všechny nové předpisy</a:t>
            </a:r>
            <a:r>
              <a:rPr lang="cs-CZ" dirty="0"/>
              <a:t>, protože praxe na ústředních orgánech je různá a nezřídka kdy náš dotaz skončí na odboru legislativy a nedostane se k věcným gestorům, kteří mají detailnější informace o stavu projednávání nových předpisů. V tom spatřujeme ještě velké rezervy.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B31E-326C-4C8B-93C7-CC18973A4C9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248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Návrh státního rozpočtu ve výše uvedené podobě schválila vláda 25. 9. 2024. Ve výsledku bude mezi obce rozděleno 10,21 mld. Kč (meziročně -2,93 %), hl. m. Prahu 1,30 mld. Kč (0 %) a kraje 2,23 mld. Kč (+15,1 %), přičemž důvodem meziročních rozdílů jsou právě změny ve financování stavební agendy.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B31E-326C-4C8B-93C7-CC18973A4C9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135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loňském roce bylo již z příspěvku vyčleněno 55 mil. Kč na vznik Dopravního a energetického stavebního úřadu. Pro rok 2025 budou výše uvedené změny kompetencí doprovázeny výraznějším přesunem financí. V tabulce níže jsou červeně vyznačeny odčítané částky, následně jsou zeleně přičteny na jiné místo. </a:t>
            </a: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 obecného stavebního úřadu dochází k poklesu pracnosti o -41 %, což znamená odebrání 513,2 mil. Kč z této působnosti.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Odebraná částka se následně rozděluje mezi nové stavební úřady ORP a krajské úřady v poměru 40:60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Další změnou je integrace speciálních stavebních úřadů na úrovni ORP do nového stavebního úřadu ORP. Odpovídající podíly 3,34 % a 3,63 % přitom pochází z analýzy MV. Ve skutečnosti jde ale jen o  účetní přesun a bez dopadu pro příjemce. Podíly i finance zůstávají, pouze jsou nově přiřazeny k působnosti stavebního úřadu ORP.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B31E-326C-4C8B-93C7-CC18973A4C9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134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Příspěvek na výkon státní správy stále poměrně silně ovlivňuje počet obyvatel obce. Ten se meziročně opět zvýšil, na celkových 10,9 mil. Kč. </a:t>
            </a:r>
          </a:p>
          <a:p>
            <a:r>
              <a:rPr lang="cs-CZ" dirty="0"/>
              <a:t>V přípravě je </a:t>
            </a:r>
            <a:r>
              <a:rPr lang="cs-CZ" b="1" dirty="0"/>
              <a:t>přechod z dat ČSÚ na ROB</a:t>
            </a:r>
            <a:r>
              <a:rPr lang="cs-CZ" dirty="0"/>
              <a:t>, který přinese přesnější a faktičtější čísla o počtu obyvatel. Nosičem změny je novela zákona o RUD. Ze strany Ministerstva vnitra a DIA se pracuje na analytickém modulu pro informační systém ROB. Přechod z testovacího na ostrý provoz se plánuje k 1. 1. 2025 tak, aby již poskytl automatické údaje pro rozdělení rozpočtového určení daní v roce 2025. </a:t>
            </a:r>
            <a:r>
              <a:rPr lang="cs-CZ" b="1" dirty="0"/>
              <a:t>První příspěvek MV by podle harmonogramu mohl být takto rozdělen pro rok 2026.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B31E-326C-4C8B-93C7-CC18973A4C9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830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posledních 2 letech se projevuje rozhodnutí vlády snižovat deficit státního rozpočtu a příspěvek je držen podle parametrů střednědobého výhledu v relaci -2 % vůči roku 2023. </a:t>
            </a:r>
            <a:r>
              <a:rPr lang="cs-CZ" b="1" dirty="0"/>
              <a:t>Přesto jde o stabilní kanál financování přenesené působnosti v ČR.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B31E-326C-4C8B-93C7-CC18973A4C9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035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4CF2-3AEF-4BB9-A534-D2129341934A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0F85-7B90-4199-8170-0ACD4EF2C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59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4CF2-3AEF-4BB9-A534-D2129341934A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0F85-7B90-4199-8170-0ACD4EF2C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28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4CF2-3AEF-4BB9-A534-D2129341934A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0F85-7B90-4199-8170-0ACD4EF2C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91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4CF2-3AEF-4BB9-A534-D2129341934A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0F85-7B90-4199-8170-0ACD4EF2C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58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4CF2-3AEF-4BB9-A534-D2129341934A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0F85-7B90-4199-8170-0ACD4EF2C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0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4CF2-3AEF-4BB9-A534-D2129341934A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0F85-7B90-4199-8170-0ACD4EF2C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4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4CF2-3AEF-4BB9-A534-D2129341934A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0F85-7B90-4199-8170-0ACD4EF2C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5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4CF2-3AEF-4BB9-A534-D2129341934A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0F85-7B90-4199-8170-0ACD4EF2C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3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4CF2-3AEF-4BB9-A534-D2129341934A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0F85-7B90-4199-8170-0ACD4EF2C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91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4CF2-3AEF-4BB9-A534-D2129341934A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0F85-7B90-4199-8170-0ACD4EF2C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70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4CF2-3AEF-4BB9-A534-D2129341934A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0F85-7B90-4199-8170-0ACD4EF2C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0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B4CF2-3AEF-4BB9-A534-D2129341934A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10F85-7B90-4199-8170-0ACD4EF2C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43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14/relationships/chartEx" Target="../charts/chartEx1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spevekobce.cz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valitavs.cz/" TargetMode="External"/><Relationship Id="rId4" Type="http://schemas.openxmlformats.org/officeDocument/2006/relationships/hyperlink" Target="http://www.mvcr.cz/verejna-sprav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.jpeg"/><Relationship Id="rId4" Type="http://schemas.openxmlformats.org/officeDocument/2006/relationships/image" Target="../media/image9.png"/><Relationship Id="rId9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78330" y="3045024"/>
            <a:ext cx="8561613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Příspěvek na výkon státní správy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na rok 2025</a:t>
            </a:r>
            <a:endParaRPr kumimoji="0" lang="cs-CZ" sz="3200" b="1" i="0" u="none" strike="noStrike" cap="none" spc="0" normalizeH="0" baseline="0" dirty="0">
              <a:ln>
                <a:noFill/>
              </a:ln>
              <a:solidFill>
                <a:srgbClr val="00B0F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 Ligh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8330" y="4982564"/>
            <a:ext cx="7427824" cy="18466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Mgr. Jakub Geier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 Ligh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vedoucí projektového týmu pro financování veřejné správy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libri Ligh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dbor strategického rozvoje a koordinace veřejné správy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Ministerstvo</a:t>
            </a:r>
            <a:r>
              <a:rPr kumimoji="0" lang="cs-CZ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 vnitra ČR</a:t>
            </a:r>
            <a:endParaRPr kumimoji="0" lang="cs-CZ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 Ligh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B9FE810D-BB03-469E-BBAF-26885312B1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0" y="28779"/>
            <a:ext cx="2278868" cy="10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40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>
            <a:extLst>
              <a:ext uri="{FF2B5EF4-FFF2-40B4-BE49-F238E27FC236}">
                <a16:creationId xmlns:a16="http://schemas.microsoft.com/office/drawing/2014/main" xmlns="" id="{C3C95621-068E-4218-9F86-311D86010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73989" cy="1048512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298030" y="5746769"/>
            <a:ext cx="962952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b="1" spc="-50" dirty="0">
                <a:solidFill>
                  <a:srgbClr val="1C8AD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SLOŽKY PŘÍSPĚVKU</a:t>
            </a:r>
          </a:p>
          <a:p>
            <a:pPr>
              <a:spcAft>
                <a:spcPts val="1800"/>
              </a:spcAft>
            </a:pPr>
            <a:r>
              <a:rPr lang="cs-CZ" sz="1600" spc="-50" dirty="0">
                <a:latin typeface="Century Gothic" panose="020B0502020202020204" pitchFamily="34" charset="0"/>
                <a:cs typeface="Arial" panose="020B0604020202020204" pitchFamily="34" charset="0"/>
              </a:rPr>
              <a:t>Příspěvek je kumulativně složen z částek pro jednotlivé působnosti obcí. </a:t>
            </a:r>
            <a:br>
              <a:rPr lang="cs-CZ" sz="1600" spc="-5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1600" spc="-50" dirty="0">
                <a:latin typeface="Century Gothic" panose="020B0502020202020204" pitchFamily="34" charset="0"/>
                <a:cs typeface="Arial" panose="020B0604020202020204" pitchFamily="34" charset="0"/>
              </a:rPr>
              <a:t>Obce dostávají součet jednotlivých složek dle působností, které vykonávají.</a:t>
            </a:r>
            <a:endParaRPr lang="cs-CZ" sz="1600" spc="-5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478764" y="279069"/>
            <a:ext cx="860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Aft>
                <a:spcPts val="600"/>
              </a:spcAft>
            </a:pPr>
            <a:r>
              <a:rPr lang="cs-CZ" sz="2400" b="1" dirty="0">
                <a:solidFill>
                  <a:srgbClr val="1C8A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Složky příspěvku na výkon státní správy obcí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xmlns="" id="{F156D864-C754-491A-BC22-4D3F901C7670}"/>
              </a:ext>
            </a:extLst>
          </p:cNvPr>
          <p:cNvGrpSpPr/>
          <p:nvPr/>
        </p:nvGrpSpPr>
        <p:grpSpPr>
          <a:xfrm>
            <a:off x="300981" y="904215"/>
            <a:ext cx="11458738" cy="4796730"/>
            <a:chOff x="300981" y="904215"/>
            <a:chExt cx="11458738" cy="4796730"/>
          </a:xfrm>
        </p:grpSpPr>
        <p:grpSp>
          <p:nvGrpSpPr>
            <p:cNvPr id="24" name="Skupina 23"/>
            <p:cNvGrpSpPr/>
            <p:nvPr/>
          </p:nvGrpSpPr>
          <p:grpSpPr>
            <a:xfrm>
              <a:off x="300981" y="904215"/>
              <a:ext cx="9896722" cy="4796730"/>
              <a:chOff x="1029935" y="1020518"/>
              <a:chExt cx="9896722" cy="4796730"/>
            </a:xfrm>
          </p:grpSpPr>
          <p:sp>
            <p:nvSpPr>
              <p:cNvPr id="8" name="Šestiúhelník 7"/>
              <p:cNvSpPr/>
              <p:nvPr/>
            </p:nvSpPr>
            <p:spPr>
              <a:xfrm>
                <a:off x="1029935" y="1514406"/>
                <a:ext cx="1958400" cy="1691395"/>
              </a:xfrm>
              <a:prstGeom prst="hexag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600" dirty="0">
                    <a:solidFill>
                      <a:schemeClr val="bg1"/>
                    </a:solidFill>
                  </a:rPr>
                  <a:t>ZÁKLADNÍ PŮSOBNOST</a:t>
                </a:r>
              </a:p>
            </p:txBody>
          </p:sp>
          <p:sp>
            <p:nvSpPr>
              <p:cNvPr id="9" name="Šestiúhelník 8"/>
              <p:cNvSpPr/>
              <p:nvPr/>
            </p:nvSpPr>
            <p:spPr>
              <a:xfrm>
                <a:off x="2603875" y="2382768"/>
                <a:ext cx="1945105" cy="1691395"/>
              </a:xfrm>
              <a:prstGeom prst="hexag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600" dirty="0"/>
                  <a:t>PŮSOBNOST STAVEBNÍHO ÚŘADU</a:t>
                </a:r>
              </a:p>
            </p:txBody>
          </p:sp>
          <p:sp>
            <p:nvSpPr>
              <p:cNvPr id="10" name="Šestiúhelník 9"/>
              <p:cNvSpPr/>
              <p:nvPr/>
            </p:nvSpPr>
            <p:spPr>
              <a:xfrm>
                <a:off x="4161339" y="1515978"/>
                <a:ext cx="1945105" cy="1691395"/>
              </a:xfrm>
              <a:prstGeom prst="hexag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600" dirty="0"/>
                  <a:t>PŮSOBNOST OBCE S ROZŠÍŘENOU PŮSOBNOSTÍ</a:t>
                </a:r>
              </a:p>
            </p:txBody>
          </p:sp>
          <p:sp>
            <p:nvSpPr>
              <p:cNvPr id="11" name="Šestiúhelník 10"/>
              <p:cNvSpPr/>
              <p:nvPr/>
            </p:nvSpPr>
            <p:spPr>
              <a:xfrm>
                <a:off x="5716151" y="2387718"/>
                <a:ext cx="1945105" cy="1691395"/>
              </a:xfrm>
              <a:prstGeom prst="hexagon">
                <a:avLst/>
              </a:prstGeom>
              <a:solidFill>
                <a:srgbClr val="1C8A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600" dirty="0"/>
                  <a:t>VEŘEJNÉ OPATROV-NICTVÍ</a:t>
                </a:r>
              </a:p>
            </p:txBody>
          </p:sp>
          <p:sp>
            <p:nvSpPr>
              <p:cNvPr id="12" name="Šestiúhelník 11"/>
              <p:cNvSpPr/>
              <p:nvPr/>
            </p:nvSpPr>
            <p:spPr>
              <a:xfrm>
                <a:off x="7275598" y="1528525"/>
                <a:ext cx="1945105" cy="1691395"/>
              </a:xfrm>
              <a:prstGeom prst="hexagon">
                <a:avLst/>
              </a:prstGeom>
              <a:solidFill>
                <a:srgbClr val="1C8A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600"/>
                  <a:t>JEDNOTNÁ KONTAKTNÍ MÍSTA</a:t>
                </a:r>
              </a:p>
            </p:txBody>
          </p:sp>
          <p:sp>
            <p:nvSpPr>
              <p:cNvPr id="13" name="Šestiúhelník 12"/>
              <p:cNvSpPr/>
              <p:nvPr/>
            </p:nvSpPr>
            <p:spPr>
              <a:xfrm>
                <a:off x="7273615" y="3265768"/>
                <a:ext cx="1945105" cy="1691395"/>
              </a:xfrm>
              <a:prstGeom prst="hexagon">
                <a:avLst/>
              </a:prstGeom>
              <a:solidFill>
                <a:srgbClr val="1C8A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600"/>
                  <a:t>ÚZEMNÍ PLÁNOVÁNÍ</a:t>
                </a:r>
              </a:p>
            </p:txBody>
          </p:sp>
          <p:sp>
            <p:nvSpPr>
              <p:cNvPr id="14" name="Šestiúhelník 13"/>
              <p:cNvSpPr/>
              <p:nvPr/>
            </p:nvSpPr>
            <p:spPr>
              <a:xfrm>
                <a:off x="4161339" y="3249558"/>
                <a:ext cx="1945105" cy="1691395"/>
              </a:xfrm>
              <a:prstGeom prst="hexagon">
                <a:avLst/>
              </a:prstGeom>
              <a:gradFill flip="none" rotWithShape="1">
                <a:gsLst>
                  <a:gs pos="50000">
                    <a:schemeClr val="bg1">
                      <a:lumMod val="65000"/>
                    </a:schemeClr>
                  </a:gs>
                  <a:gs pos="52000">
                    <a:srgbClr val="1C8ADB"/>
                  </a:gs>
                </a:gsLst>
                <a:lin ang="1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600"/>
                  <a:t>PŮSOBNOST MATRIČNÍHO ÚŘADU</a:t>
                </a:r>
              </a:p>
            </p:txBody>
          </p:sp>
          <p:sp>
            <p:nvSpPr>
              <p:cNvPr id="15" name="Šestiúhelník 14"/>
              <p:cNvSpPr/>
              <p:nvPr/>
            </p:nvSpPr>
            <p:spPr>
              <a:xfrm>
                <a:off x="1034965" y="3251580"/>
                <a:ext cx="1957135" cy="1691395"/>
              </a:xfrm>
              <a:prstGeom prst="hexag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600" dirty="0"/>
                  <a:t>PŮSOBNOST POVĚŘENÉHO OBECNÍHO ÚŘADU</a:t>
                </a:r>
              </a:p>
            </p:txBody>
          </p:sp>
          <p:sp>
            <p:nvSpPr>
              <p:cNvPr id="16" name="Šestiúhelník 15"/>
              <p:cNvSpPr/>
              <p:nvPr/>
            </p:nvSpPr>
            <p:spPr>
              <a:xfrm>
                <a:off x="8849204" y="4125853"/>
                <a:ext cx="2077453" cy="1691395"/>
              </a:xfrm>
              <a:prstGeom prst="hexagon">
                <a:avLst/>
              </a:prstGeom>
              <a:solidFill>
                <a:srgbClr val="1C8A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600" dirty="0"/>
                  <a:t>ŽIVNOSTENSKÉ ÚŘADY</a:t>
                </a:r>
              </a:p>
            </p:txBody>
          </p:sp>
          <p:sp>
            <p:nvSpPr>
              <p:cNvPr id="17" name="Šestiúhelník 16"/>
              <p:cNvSpPr/>
              <p:nvPr/>
            </p:nvSpPr>
            <p:spPr>
              <a:xfrm>
                <a:off x="8839704" y="2393378"/>
                <a:ext cx="2072831" cy="1691395"/>
              </a:xfrm>
              <a:prstGeom prst="hexagon">
                <a:avLst/>
              </a:prstGeom>
              <a:solidFill>
                <a:srgbClr val="1C8A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600" dirty="0"/>
                  <a:t>VÝDEJ OBČANSKÝCH PRŮKAZŮ </a:t>
                </a:r>
                <a:br>
                  <a:rPr lang="cs-CZ" sz="1600" dirty="0"/>
                </a:br>
                <a:r>
                  <a:rPr lang="cs-CZ" sz="1600" i="1" dirty="0"/>
                  <a:t>(+ AKTIVACE ČIPU)</a:t>
                </a:r>
              </a:p>
            </p:txBody>
          </p:sp>
          <p:sp>
            <p:nvSpPr>
              <p:cNvPr id="20" name="Šestiúhelník 19"/>
              <p:cNvSpPr/>
              <p:nvPr/>
            </p:nvSpPr>
            <p:spPr>
              <a:xfrm>
                <a:off x="5708742" y="4113153"/>
                <a:ext cx="1945105" cy="1691395"/>
              </a:xfrm>
              <a:prstGeom prst="hexagon">
                <a:avLst/>
              </a:prstGeom>
              <a:solidFill>
                <a:srgbClr val="1C8A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600"/>
                  <a:t>VÝDEJ ŘIDIČSKÝCH PRŮKAZŮ</a:t>
                </a:r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7020013" y="1020770"/>
                <a:ext cx="298022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cs-CZ" b="1" spc="-50" dirty="0">
                    <a:solidFill>
                      <a:srgbClr val="1C8ADB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Výkonové financování</a:t>
                </a:r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1739288" y="1020518"/>
                <a:ext cx="37566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cs-CZ" b="1" spc="-50" dirty="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Částka dle počtu obyvatel v SO</a:t>
                </a:r>
              </a:p>
            </p:txBody>
          </p:sp>
        </p:grpSp>
        <p:sp>
          <p:nvSpPr>
            <p:cNvPr id="19" name="Šestiúhelník 18"/>
            <p:cNvSpPr/>
            <p:nvPr/>
          </p:nvSpPr>
          <p:spPr>
            <a:xfrm>
              <a:off x="9806887" y="3135907"/>
              <a:ext cx="1952832" cy="1691395"/>
            </a:xfrm>
            <a:prstGeom prst="hexagon">
              <a:avLst/>
            </a:prstGeom>
            <a:solidFill>
              <a:srgbClr val="1C8A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/>
                <a:t>ZKUŠEBNÍ KOMISAŘI</a:t>
              </a:r>
            </a:p>
          </p:txBody>
        </p:sp>
      </p:grpSp>
      <p:sp>
        <p:nvSpPr>
          <p:cNvPr id="26" name="Šestiúhelník 25">
            <a:extLst>
              <a:ext uri="{FF2B5EF4-FFF2-40B4-BE49-F238E27FC236}">
                <a16:creationId xmlns:a16="http://schemas.microsoft.com/office/drawing/2014/main" xmlns="" id="{E8DB7C2E-DB3F-45C2-A656-D35F17408E09}"/>
              </a:ext>
            </a:extLst>
          </p:cNvPr>
          <p:cNvSpPr/>
          <p:nvPr/>
        </p:nvSpPr>
        <p:spPr>
          <a:xfrm>
            <a:off x="1875406" y="4000045"/>
            <a:ext cx="1945105" cy="1691395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PŮSOBNOST STAVEBNÍHO ÚŘADU</a:t>
            </a:r>
          </a:p>
          <a:p>
            <a:pPr algn="ctr"/>
            <a:r>
              <a:rPr lang="cs-CZ" sz="1600" b="1" dirty="0">
                <a:solidFill>
                  <a:schemeClr val="tx1"/>
                </a:solidFill>
              </a:rPr>
              <a:t>ORP</a:t>
            </a:r>
          </a:p>
        </p:txBody>
      </p:sp>
    </p:spTree>
    <p:extLst>
      <p:ext uri="{BB962C8B-B14F-4D97-AF65-F5344CB8AC3E}">
        <p14:creationId xmlns:p14="http://schemas.microsoft.com/office/powerpoint/2010/main" val="39287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06683" y="292079"/>
            <a:ext cx="834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lvl="0" algn="r">
              <a:spcAft>
                <a:spcPts val="600"/>
              </a:spcAft>
              <a:defRPr sz="2400" b="1">
                <a:solidFill>
                  <a:srgbClr val="1C8A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Příspěvek pro obce – výkonové platby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74914" y="1637390"/>
            <a:ext cx="110629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B0F0"/>
                </a:solidFill>
              </a:rPr>
              <a:t>Změny ve výkonových platbách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197020" y="1048370"/>
            <a:ext cx="3740602" cy="923330"/>
          </a:xfrm>
          <a:prstGeom prst="rect">
            <a:avLst/>
          </a:prstGeom>
          <a:solidFill>
            <a:srgbClr val="FFFFFF">
              <a:alpha val="84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b="1" u="sng"/>
            </a:lvl1pPr>
          </a:lstStyle>
          <a:p>
            <a:r>
              <a:rPr lang="cs-CZ" dirty="0"/>
              <a:t>Objem výkonových plateb meziročně </a:t>
            </a:r>
          </a:p>
          <a:p>
            <a:r>
              <a:rPr lang="cs-CZ" b="0" u="none" dirty="0"/>
              <a:t>Obce		- 23 133 305 Kč</a:t>
            </a:r>
          </a:p>
          <a:p>
            <a:r>
              <a:rPr lang="cs-CZ" b="0" u="none" dirty="0"/>
              <a:t>hl. m. Praha	+      837 455 Kč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xmlns="" id="{3BA737F5-55BC-41AC-8287-DBE4E998C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331166"/>
              </p:ext>
            </p:extLst>
          </p:nvPr>
        </p:nvGraphicFramePr>
        <p:xfrm>
          <a:off x="454090" y="2099288"/>
          <a:ext cx="11483532" cy="4632960"/>
        </p:xfrm>
        <a:graphic>
          <a:graphicData uri="http://schemas.openxmlformats.org/drawingml/2006/table">
            <a:tbl>
              <a:tblPr/>
              <a:tblGrid>
                <a:gridCol w="3007945">
                  <a:extLst>
                    <a:ext uri="{9D8B030D-6E8A-4147-A177-3AD203B41FA5}">
                      <a16:colId xmlns:a16="http://schemas.microsoft.com/office/drawing/2014/main" xmlns="" val="2052470014"/>
                    </a:ext>
                  </a:extLst>
                </a:gridCol>
                <a:gridCol w="2355976">
                  <a:extLst>
                    <a:ext uri="{9D8B030D-6E8A-4147-A177-3AD203B41FA5}">
                      <a16:colId xmlns:a16="http://schemas.microsoft.com/office/drawing/2014/main" xmlns="" val="2047880194"/>
                    </a:ext>
                  </a:extLst>
                </a:gridCol>
                <a:gridCol w="1407659">
                  <a:extLst>
                    <a:ext uri="{9D8B030D-6E8A-4147-A177-3AD203B41FA5}">
                      <a16:colId xmlns:a16="http://schemas.microsoft.com/office/drawing/2014/main" xmlns="" val="908284623"/>
                    </a:ext>
                  </a:extLst>
                </a:gridCol>
                <a:gridCol w="2355976">
                  <a:extLst>
                    <a:ext uri="{9D8B030D-6E8A-4147-A177-3AD203B41FA5}">
                      <a16:colId xmlns:a16="http://schemas.microsoft.com/office/drawing/2014/main" xmlns="" val="270991384"/>
                    </a:ext>
                  </a:extLst>
                </a:gridCol>
                <a:gridCol w="2355976">
                  <a:extLst>
                    <a:ext uri="{9D8B030D-6E8A-4147-A177-3AD203B41FA5}">
                      <a16:colId xmlns:a16="http://schemas.microsoft.com/office/drawing/2014/main" xmlns="" val="3175032916"/>
                    </a:ext>
                  </a:extLst>
                </a:gridCol>
              </a:tblGrid>
              <a:tr h="4278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Úkon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Částka 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Změna v počtu úkonů</a:t>
                      </a:r>
                      <a:b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Změna v počtu úkonů</a:t>
                      </a:r>
                      <a:b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hl. m. Praha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1828048"/>
                  </a:ext>
                </a:extLst>
              </a:tr>
              <a:tr h="213944"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Řidičský průkaz 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Vydání</a:t>
                      </a:r>
                    </a:p>
                  </a:txBody>
                  <a:tcPr marL="36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Kč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58,61 %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40,93 %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1894887"/>
                  </a:ext>
                </a:extLst>
              </a:tr>
              <a:tr h="213944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Občanský průkaz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Vydání</a:t>
                      </a:r>
                    </a:p>
                  </a:txBody>
                  <a:tcPr marL="36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Kč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-3,57 %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-3,68 %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4801865"/>
                  </a:ext>
                </a:extLst>
              </a:tr>
              <a:tr h="213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Aktivace</a:t>
                      </a:r>
                    </a:p>
                  </a:txBody>
                  <a:tcPr marL="36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Kč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-34,48 %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-40,45 %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0006128"/>
                  </a:ext>
                </a:extLst>
              </a:tr>
              <a:tr h="213944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Územní plánování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Souhlasné stanovisko</a:t>
                      </a:r>
                    </a:p>
                  </a:txBody>
                  <a:tcPr marL="36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2 742 Kč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-9,71 %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20,64 %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3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06891"/>
                  </a:ext>
                </a:extLst>
              </a:tr>
              <a:tr h="213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Fikce</a:t>
                      </a:r>
                    </a:p>
                  </a:txBody>
                  <a:tcPr marL="36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 Kč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-27,30 %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2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0835639"/>
                  </a:ext>
                </a:extLst>
              </a:tr>
              <a:tr h="213944">
                <a:tc rowSpan="4">
                  <a:txBody>
                    <a:bodyPr/>
                    <a:lstStyle/>
                    <a:p>
                      <a:pPr algn="l" rtl="0" fontAlgn="t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Matriční zápis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Narození</a:t>
                      </a:r>
                    </a:p>
                  </a:txBody>
                  <a:tcPr marL="36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 Kč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-10,90 %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D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-7,06 %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3679834"/>
                  </a:ext>
                </a:extLst>
              </a:tr>
              <a:tr h="213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Úmrtí</a:t>
                      </a:r>
                    </a:p>
                  </a:txBody>
                  <a:tcPr marL="36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1 024 Kč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-6,31 %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D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-5,00 %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0226935"/>
                  </a:ext>
                </a:extLst>
              </a:tr>
              <a:tr h="213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Sňatek + </a:t>
                      </a:r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partnerství</a:t>
                      </a:r>
                    </a:p>
                  </a:txBody>
                  <a:tcPr marL="36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3 072 Kč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-13,74 %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3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-3,34 %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6547780"/>
                  </a:ext>
                </a:extLst>
              </a:tr>
              <a:tr h="213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Prohlášení o otcovství</a:t>
                      </a:r>
                    </a:p>
                  </a:txBody>
                  <a:tcPr marL="36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 Kč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-12,48 %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7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-12,33 %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229243"/>
                  </a:ext>
                </a:extLst>
              </a:tr>
              <a:tr h="213944">
                <a:tc rowSpan="5">
                  <a:txBody>
                    <a:bodyPr/>
                    <a:lstStyle/>
                    <a:p>
                      <a:pPr algn="l" rtl="0" fontAlgn="t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Zkušební komisaři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A, B, C, D, T - test</a:t>
                      </a:r>
                    </a:p>
                  </a:txBody>
                  <a:tcPr marL="36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Kč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3,30 %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0,40 %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1145690"/>
                  </a:ext>
                </a:extLst>
              </a:tr>
              <a:tr h="213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A, B, T – jízda</a:t>
                      </a:r>
                    </a:p>
                  </a:txBody>
                  <a:tcPr marL="36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 Kč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-3,50 %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6037964"/>
                  </a:ext>
                </a:extLst>
              </a:tr>
              <a:tr h="213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C, D – jízda</a:t>
                      </a:r>
                    </a:p>
                  </a:txBody>
                  <a:tcPr marL="36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 Kč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5,20 %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-2,80 %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9184577"/>
                  </a:ext>
                </a:extLst>
              </a:tr>
              <a:tr h="213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C, D – údržba</a:t>
                      </a:r>
                    </a:p>
                  </a:txBody>
                  <a:tcPr marL="36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Kč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2,30 %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-6,80 %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D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4608330"/>
                  </a:ext>
                </a:extLst>
              </a:tr>
              <a:tr h="213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Profesní způsobilost</a:t>
                      </a:r>
                    </a:p>
                  </a:txBody>
                  <a:tcPr marL="36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 Kč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6,50 %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7,90 %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5482188"/>
                  </a:ext>
                </a:extLst>
              </a:tr>
              <a:tr h="213944"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Jednotné kontaktní místo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vyřízených dotazů</a:t>
                      </a:r>
                    </a:p>
                  </a:txBody>
                  <a:tcPr marL="36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72 000 Kč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18,56 %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9,40 %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4928255"/>
                  </a:ext>
                </a:extLst>
              </a:tr>
              <a:tr h="213944"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Veřejné opatrovnictví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opatrovanců</a:t>
                      </a:r>
                    </a:p>
                  </a:txBody>
                  <a:tcPr marL="36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30 500 Kč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3,92 %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2,17 %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7347741"/>
                  </a:ext>
                </a:extLst>
              </a:tr>
              <a:tr h="213944"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Živnostenský úřad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zpracovaných avíz</a:t>
                      </a:r>
                    </a:p>
                  </a:txBody>
                  <a:tcPr marL="36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 Kč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2,80 %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-1,91 %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8881560"/>
                  </a:ext>
                </a:extLst>
              </a:tr>
            </a:tbl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50D46724-E252-4B64-8FDE-4BEC2F10F2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73989" cy="104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39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>
            <a:extLst>
              <a:ext uri="{FF2B5EF4-FFF2-40B4-BE49-F238E27FC236}">
                <a16:creationId xmlns:a16="http://schemas.microsoft.com/office/drawing/2014/main" xmlns="" id="{C3C95621-068E-4218-9F86-311D86010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3"/>
            <a:ext cx="2373989" cy="1048512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3332627" y="293070"/>
            <a:ext cx="860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Aft>
                <a:spcPts val="600"/>
              </a:spcAft>
            </a:pPr>
            <a:r>
              <a:rPr lang="cs-CZ" sz="2400" b="1" dirty="0">
                <a:solidFill>
                  <a:srgbClr val="1C8A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správních obvodů působností obcí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xmlns="" id="{9E11E82E-5958-4E09-9102-16D5323FFD63}"/>
              </a:ext>
            </a:extLst>
          </p:cNvPr>
          <p:cNvSpPr txBox="1"/>
          <p:nvPr/>
        </p:nvSpPr>
        <p:spPr>
          <a:xfrm>
            <a:off x="331596" y="1586240"/>
            <a:ext cx="11605846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rok 2024 byly </a:t>
            </a:r>
            <a:r>
              <a:rPr lang="cs-CZ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průběhu roku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zohledněny následující změny správních obvodů:</a:t>
            </a:r>
          </a:p>
          <a:p>
            <a:pPr algn="just">
              <a:spcAft>
                <a:spcPts val="80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Zrušení MÚ Řepín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přejde pod MÚ Mělník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(Řepín).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rušení SÚ Brandýs nad Orlicí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část pod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 Ústí nad Orlicí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(Brandýs nad Orlicí a Sudislav nad Orlicí)</a:t>
            </a:r>
          </a:p>
          <a:p>
            <a:pPr algn="just"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část pod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 Choceň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(Mostek, Oucmanice, Podlesí, Seč a Sudslava).</a:t>
            </a:r>
            <a:endParaRPr lang="cs-CZ" b="1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Zrušení SÚ Dub nad Moravou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přejde pod SÚ Olomouc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(Dub nad Moravou, Charváty a Věrovany).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Zrušení SÚ Choltice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část pod SÚ Pardubice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(Bezděkov)</a:t>
            </a:r>
          </a:p>
          <a:p>
            <a:pPr lvl="1" algn="just"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→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část pod SÚ Přelouč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pc="-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Bukovina u Přelouče, Holotín, Choltice, Chrtníky, Jedousov, Jeníkovice, Lipoltice, 		             Poběžovice u Přelouče, Sovolusky, Stojice, Svinčany, Svojšice, Turkovice, Urbanice a Veselí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Zrušení SÚ Kašperské Hory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 SÚ Sušice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(Horská Kvilda, Kašperské Hory, Modrava, Rejštejn a Srní).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Zrušení SÚ Milín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část pod SÚ Příbram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(Bohostice, Bukovany, Cetyně, Chraštice, Kozárovice, Lazsko, Lešetice, Milín, 		        Ostrov, Pečice, Radětice, Smolotely, Solenice, Těchařovice, Vrančice, Zalužany, Zbenice) </a:t>
            </a:r>
          </a:p>
          <a:p>
            <a:pPr lvl="4" algn="just">
              <a:spcAft>
                <a:spcPts val="800"/>
              </a:spcAf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→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část pod SÚ Sedlčany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(Klučenice a Milešov).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Zrušení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 Plánice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přejde pod MÚ Klatovy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(Plánice).</a:t>
            </a:r>
          </a:p>
          <a:p>
            <a:pPr lvl="4" algn="just">
              <a:spcAft>
                <a:spcPts val="800"/>
              </a:spcAft>
            </a:pPr>
            <a:endParaRPr lang="cs-CZ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6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>
            <a:extLst>
              <a:ext uri="{FF2B5EF4-FFF2-40B4-BE49-F238E27FC236}">
                <a16:creationId xmlns:a16="http://schemas.microsoft.com/office/drawing/2014/main" xmlns="" id="{C3C95621-068E-4218-9F86-311D86010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3"/>
            <a:ext cx="2373989" cy="1048512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3332627" y="293070"/>
            <a:ext cx="860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Aft>
                <a:spcPts val="600"/>
              </a:spcAft>
            </a:pPr>
            <a:r>
              <a:rPr lang="cs-CZ" sz="2400" b="1" dirty="0">
                <a:solidFill>
                  <a:srgbClr val="1C8A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správních obvodů působností obcí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xmlns="" id="{9E11E82E-5958-4E09-9102-16D5323FFD63}"/>
              </a:ext>
            </a:extLst>
          </p:cNvPr>
          <p:cNvSpPr txBox="1"/>
          <p:nvPr/>
        </p:nvSpPr>
        <p:spPr>
          <a:xfrm>
            <a:off x="331596" y="1586240"/>
            <a:ext cx="11605846" cy="3334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rok 2025 byly zohledněny následující změny správních obvodů:</a:t>
            </a:r>
          </a:p>
          <a:p>
            <a:pPr algn="just">
              <a:spcAft>
                <a:spcPts val="80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Zrušení MÚ Lomnice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přejde pod MÚ Sokolov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(Lomnice, Dolní Nivy).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Zrušení MÚ Jeseník nad Odrou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přejde pod MÚ Nový Jičín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(Jeseník nad Odrou).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Zrušení MÚ Stříbrná Skalice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přejde pod MÚ Kostelec nad Černými Lesy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(Stříbrná Skalice, Vlkančice).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Zrušení MÚ Tasov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přejde pod MÚ Velké Meziříčí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(Tasov).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přípravě novela vyhlášky MMR o obvodech stavebních úřadů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která by měla jednak rušit další stavební úřady a dále vyřešit známé neskladebnosti území.</a:t>
            </a:r>
            <a:endParaRPr lang="cs-CZ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3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629481" y="301196"/>
            <a:ext cx="834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lvl="0" algn="r">
              <a:spcAft>
                <a:spcPts val="600"/>
              </a:spcAft>
              <a:defRPr sz="2400" b="1">
                <a:solidFill>
                  <a:srgbClr val="1C8A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Analýza přenesené působnosti u obcí I. typu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692538" cy="16219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xmlns="" id="{00E3635C-C615-4249-B6AC-645ACD1E980D}"/>
              </a:ext>
            </a:extLst>
          </p:cNvPr>
          <p:cNvSpPr txBox="1">
            <a:spLocks/>
          </p:cNvSpPr>
          <p:nvPr/>
        </p:nvSpPr>
        <p:spPr>
          <a:xfrm>
            <a:off x="674914" y="1637390"/>
            <a:ext cx="5537996" cy="4904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>
                <a:solidFill>
                  <a:srgbClr val="00B0F0"/>
                </a:solidFill>
              </a:rPr>
              <a:t>Hlavní zjištění</a:t>
            </a:r>
          </a:p>
          <a:p>
            <a:pPr algn="just"/>
            <a:r>
              <a:rPr lang="cs-CZ" sz="2000" dirty="0"/>
              <a:t>Dnes existuje </a:t>
            </a:r>
            <a:r>
              <a:rPr lang="cs-CZ" sz="2000" b="1" dirty="0"/>
              <a:t>48 zákonných norem</a:t>
            </a:r>
            <a:r>
              <a:rPr lang="cs-CZ" sz="2000" dirty="0"/>
              <a:t>, podle kterých vykonávají všechny obecní úřady přenesenou působnost.</a:t>
            </a:r>
          </a:p>
          <a:p>
            <a:pPr algn="just"/>
            <a:r>
              <a:rPr lang="cs-CZ" sz="2000" dirty="0"/>
              <a:t>Obce deklarují jako časově nejnáročnější výkon agend, které byly pojmenovány jako </a:t>
            </a:r>
            <a:r>
              <a:rPr lang="cs-CZ" sz="2000" b="1" dirty="0"/>
              <a:t>„Složitější rozhodovací činnost“.</a:t>
            </a:r>
          </a:p>
          <a:p>
            <a:pPr algn="just"/>
            <a:r>
              <a:rPr lang="cs-CZ" sz="2000" dirty="0"/>
              <a:t>Nejvyššího část zabírá zákon </a:t>
            </a:r>
            <a:r>
              <a:rPr lang="cs-CZ" sz="2000" b="1" dirty="0"/>
              <a:t>o evidenci obyvatel</a:t>
            </a:r>
            <a:r>
              <a:rPr lang="cs-CZ" sz="2000" dirty="0"/>
              <a:t>.</a:t>
            </a:r>
          </a:p>
          <a:p>
            <a:pPr algn="just"/>
            <a:r>
              <a:rPr lang="cs-CZ" sz="2000" dirty="0"/>
              <a:t>U méně frekventovaných agend mimořádně velký rozptyl pracnosti (zákon o evidenci sportu, o vodách).</a:t>
            </a:r>
          </a:p>
          <a:p>
            <a:pPr algn="just"/>
            <a:r>
              <a:rPr lang="cs-CZ" sz="2000" dirty="0"/>
              <a:t>Mohou se projevovat lokální specifika území.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xmlns="" id="{EE88A580-7652-43E2-BC30-45BCD34B19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147780"/>
              </p:ext>
            </p:extLst>
          </p:nvPr>
        </p:nvGraphicFramePr>
        <p:xfrm>
          <a:off x="6440736" y="1637389"/>
          <a:ext cx="5537996" cy="4525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B8B0D0E6-3B5C-40EB-BC99-DCE0B00DC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0" y="28779"/>
            <a:ext cx="2278868" cy="10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8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>
            <a:extLst>
              <a:ext uri="{FF2B5EF4-FFF2-40B4-BE49-F238E27FC236}">
                <a16:creationId xmlns:a16="http://schemas.microsoft.com/office/drawing/2014/main" xmlns="" id="{C3C95621-068E-4218-9F86-311D86010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3"/>
            <a:ext cx="2373989" cy="1048512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3175000" y="210985"/>
            <a:ext cx="860481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Aft>
                <a:spcPts val="600"/>
              </a:spcAft>
            </a:pPr>
            <a:r>
              <a:rPr lang="cs-CZ" sz="2400" b="1" dirty="0">
                <a:solidFill>
                  <a:srgbClr val="1C8A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Metodika převodu příspěvku v průběhu roku,</a:t>
            </a:r>
          </a:p>
          <a:p>
            <a:pPr lvl="0" algn="r">
              <a:spcAft>
                <a:spcPts val="600"/>
              </a:spcAft>
            </a:pPr>
            <a:r>
              <a:rPr lang="cs-CZ" sz="2400" dirty="0">
                <a:solidFill>
                  <a:srgbClr val="1C8A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(ne)</a:t>
            </a:r>
            <a:r>
              <a:rPr lang="cs-CZ" sz="2400" b="1" dirty="0">
                <a:solidFill>
                  <a:srgbClr val="1C8A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 pro krajské úřady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xmlns="" id="{9E11E82E-5958-4E09-9102-16D5323FFD63}"/>
              </a:ext>
            </a:extLst>
          </p:cNvPr>
          <p:cNvSpPr txBox="1"/>
          <p:nvPr/>
        </p:nvSpPr>
        <p:spPr>
          <a:xfrm>
            <a:off x="855406" y="1586240"/>
            <a:ext cx="10235379" cy="296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Hlavní přínosy metodiky: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Usnadní krajským úřadům rozhodování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přesunech přenesené působnosti.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Definuje obsahově podobné agendy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základní působnosti vhodné pro současn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ý přesun.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Poskytuje návodný postup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 výpočet nového příspěvku.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Obcím poslouží jako vodítko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při uzavírání veřejnoprávních smluv.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Využitelné pro Společenství obcí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 určení rozsahu vykonávaných kompetencí.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xmlns="" id="{BE4D9E88-0A4C-4E49-A6CA-B6D2AAAA1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101241"/>
              </p:ext>
            </p:extLst>
          </p:nvPr>
        </p:nvGraphicFramePr>
        <p:xfrm>
          <a:off x="5316071" y="4538931"/>
          <a:ext cx="6794622" cy="219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9476">
                  <a:extLst>
                    <a:ext uri="{9D8B030D-6E8A-4147-A177-3AD203B41FA5}">
                      <a16:colId xmlns:a16="http://schemas.microsoft.com/office/drawing/2014/main" xmlns="" val="3561259442"/>
                    </a:ext>
                  </a:extLst>
                </a:gridCol>
                <a:gridCol w="4825146">
                  <a:extLst>
                    <a:ext uri="{9D8B030D-6E8A-4147-A177-3AD203B41FA5}">
                      <a16:colId xmlns:a16="http://schemas.microsoft.com/office/drawing/2014/main" xmlns="" val="915943355"/>
                    </a:ext>
                  </a:extLst>
                </a:gridCol>
              </a:tblGrid>
              <a:tr h="27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cs-CZ" sz="1600" dirty="0"/>
                        <a:t>Procentní podíl</a:t>
                      </a:r>
                    </a:p>
                  </a:txBody>
                  <a:tcPr marL="68580" marR="68580" marT="0" marB="0" anchor="b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cs-CZ" sz="1600" dirty="0"/>
                        <a:t>Tematická kategorie</a:t>
                      </a:r>
                    </a:p>
                  </a:txBody>
                  <a:tcPr marL="68580" marR="68580" marT="0" marB="0" anchor="b">
                    <a:solidFill>
                      <a:srgbClr val="1C8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8290888"/>
                  </a:ext>
                </a:extLst>
              </a:tr>
              <a:tr h="27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cap="all" dirty="0">
                          <a:effectLst/>
                        </a:rPr>
                        <a:t>20 %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Administrativní a faktické kompetence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31495812"/>
                  </a:ext>
                </a:extLst>
              </a:tr>
              <a:tr h="27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cap="all" dirty="0">
                          <a:effectLst/>
                        </a:rPr>
                        <a:t>10 %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Kontrolní a dozorová činnost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2177385"/>
                  </a:ext>
                </a:extLst>
              </a:tr>
              <a:tr h="27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cap="all" dirty="0">
                          <a:effectLst/>
                        </a:rPr>
                        <a:t>1 %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Normotvorba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75664229"/>
                  </a:ext>
                </a:extLst>
              </a:tr>
              <a:tr h="27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cap="all" dirty="0">
                          <a:effectLst/>
                        </a:rPr>
                        <a:t>15 %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Obec jako zvláštní správní úřad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95166005"/>
                  </a:ext>
                </a:extLst>
              </a:tr>
              <a:tr h="27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cap="all" dirty="0">
                          <a:effectLst/>
                        </a:rPr>
                        <a:t>20 %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Přestupky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28906531"/>
                  </a:ext>
                </a:extLst>
              </a:tr>
              <a:tr h="27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cap="all" dirty="0">
                          <a:effectLst/>
                        </a:rPr>
                        <a:t>34 %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Složitější rozhodovací činnost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92763855"/>
                  </a:ext>
                </a:extLst>
              </a:tr>
              <a:tr h="27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i="1" cap="all" dirty="0">
                          <a:effectLst/>
                        </a:rPr>
                        <a:t>100 %</a:t>
                      </a:r>
                      <a:endParaRPr lang="cs-CZ" sz="16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i="1" dirty="0">
                          <a:effectLst/>
                        </a:rPr>
                        <a:t>Přenesená působnost u obcí I. typu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36880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56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soúhelník 1"/>
          <p:cNvSpPr/>
          <p:nvPr/>
        </p:nvSpPr>
        <p:spPr>
          <a:xfrm>
            <a:off x="-522515" y="1515291"/>
            <a:ext cx="7959635" cy="1706880"/>
          </a:xfrm>
          <a:prstGeom prst="parallelogram">
            <a:avLst/>
          </a:prstGeom>
          <a:solidFill>
            <a:srgbClr val="1C8ADB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cs-CZ" sz="1800" b="1" dirty="0"/>
              <a:t>Změnový zákon je schválen vládou a předložen do PSP ČR</a:t>
            </a:r>
            <a:r>
              <a:rPr lang="cs-CZ" sz="1800" dirty="0"/>
              <a:t>. </a:t>
            </a:r>
            <a:r>
              <a:rPr lang="cs-CZ" sz="1800" dirty="0">
                <a:solidFill>
                  <a:schemeClr val="bg1"/>
                </a:solidFill>
              </a:rPr>
              <a:t>Přináší možnost uzavírání VPS mezi obcemi. Kraj může v legitimních případech sám rozhodnout o přesunu výkonu agendy mezi obcemi.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710854" y="301196"/>
            <a:ext cx="834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lvl="0" algn="r">
              <a:spcAft>
                <a:spcPts val="600"/>
              </a:spcAft>
              <a:defRPr sz="2400" b="1">
                <a:solidFill>
                  <a:srgbClr val="1C8A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Veřejné opatrovnictví: změnový zákon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xmlns="" id="{85C28A3F-739A-4F79-AC7F-1915B9DC3E7C}"/>
              </a:ext>
            </a:extLst>
          </p:cNvPr>
          <p:cNvSpPr txBox="1">
            <a:spLocks/>
          </p:cNvSpPr>
          <p:nvPr/>
        </p:nvSpPr>
        <p:spPr>
          <a:xfrm>
            <a:off x="2332151" y="3652203"/>
            <a:ext cx="8085175" cy="64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/>
              <a:t>Rezorty se dohodly na ustanovení </a:t>
            </a:r>
            <a:r>
              <a:rPr lang="cs-CZ" sz="1800" b="1" dirty="0"/>
              <a:t>MPSV gestorem </a:t>
            </a:r>
            <a:r>
              <a:rPr lang="cs-CZ" sz="1800" dirty="0"/>
              <a:t>pro agendu veřejného opatrovnictví.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8D12E23E-96D3-434A-AC38-B981DDECD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01" y="3544549"/>
            <a:ext cx="861640" cy="8616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7072D123-BE8A-43D8-B580-41CC1E0BC0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17" y="4482639"/>
            <a:ext cx="847624" cy="84762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54F5521F-C294-4B3F-AA01-B1CE437494F6}"/>
              </a:ext>
            </a:extLst>
          </p:cNvPr>
          <p:cNvSpPr txBox="1"/>
          <p:nvPr/>
        </p:nvSpPr>
        <p:spPr>
          <a:xfrm>
            <a:off x="2332151" y="4583285"/>
            <a:ext cx="78537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800" b="1" dirty="0"/>
              <a:t>Příspěvek na výkon státní správy</a:t>
            </a:r>
            <a:r>
              <a:rPr lang="cs-CZ" sz="1800" dirty="0"/>
              <a:t> bude v případě VPS a převodu působnosti </a:t>
            </a:r>
            <a:r>
              <a:rPr lang="cs-CZ" sz="1800" b="1" dirty="0"/>
              <a:t>reflektovat faktický stav výkonu agendy</a:t>
            </a:r>
            <a:r>
              <a:rPr lang="cs-CZ" sz="1800" dirty="0"/>
              <a:t>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33573C5E-73A1-45A7-B9E3-124A25F582B5}"/>
              </a:ext>
            </a:extLst>
          </p:cNvPr>
          <p:cNvSpPr txBox="1"/>
          <p:nvPr/>
        </p:nvSpPr>
        <p:spPr>
          <a:xfrm>
            <a:off x="2332151" y="5506887"/>
            <a:ext cx="8349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800" dirty="0"/>
              <a:t>V roce 2024 vykonává agendu </a:t>
            </a:r>
            <a:r>
              <a:rPr lang="cs-CZ" sz="1800" b="1" dirty="0"/>
              <a:t>1 094 obcí I. typu</a:t>
            </a:r>
            <a:r>
              <a:rPr lang="cs-CZ" dirty="0"/>
              <a:t>.</a:t>
            </a:r>
            <a:r>
              <a:rPr lang="cs-CZ" sz="1800" dirty="0"/>
              <a:t> Tyto obce mají ve většině případů soudem svěřeny 1-3 opatrovance. Celkem je obcím svěřena péče o </a:t>
            </a:r>
            <a:r>
              <a:rPr lang="cs-CZ" dirty="0"/>
              <a:t>14 948 opatrovanců.</a:t>
            </a:r>
            <a:endParaRPr lang="cs-CZ" sz="18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580A99AE-DA9C-449D-9C99-108437F673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62" y="5406241"/>
            <a:ext cx="847624" cy="847624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xmlns="" id="{A93314DA-7DB6-45F0-96EC-3086304A9F3D}"/>
              </a:ext>
            </a:extLst>
          </p:cNvPr>
          <p:cNvSpPr/>
          <p:nvPr/>
        </p:nvSpPr>
        <p:spPr>
          <a:xfrm rot="20676821">
            <a:off x="6620434" y="1954734"/>
            <a:ext cx="4307632" cy="134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/>
              <a:t>V přípravě pozměňovací návrh k možnosti vykonávat agendu pro Společenství obcí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BFC62998-DD98-436A-AF1D-D25D81C26A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0" y="28779"/>
            <a:ext cx="2278868" cy="10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soúhelník 1"/>
          <p:cNvSpPr/>
          <p:nvPr/>
        </p:nvSpPr>
        <p:spPr>
          <a:xfrm>
            <a:off x="-522515" y="1515291"/>
            <a:ext cx="7959635" cy="1706880"/>
          </a:xfrm>
          <a:prstGeom prst="parallelogram">
            <a:avLst/>
          </a:prstGeom>
          <a:solidFill>
            <a:srgbClr val="1C8ADB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cs-CZ" sz="1800" b="1"/>
              <a:t>Příspěvek pro kraje je rozdělen </a:t>
            </a:r>
            <a:r>
              <a:rPr lang="cs-CZ" sz="1800">
                <a:solidFill>
                  <a:schemeClr val="bg1"/>
                </a:solidFill>
              </a:rPr>
              <a:t>metodou adekvátního počtu úvazků </a:t>
            </a:r>
            <a:r>
              <a:rPr lang="cs-CZ" sz="1800" b="1"/>
              <a:t>na výkon přenesené působnosti</a:t>
            </a:r>
            <a:r>
              <a:rPr lang="cs-CZ" sz="1800"/>
              <a:t>. Počty skutečných úvazků pro výpočet adekvátních získány ve spolupráci s Asociací krajů ČR.</a:t>
            </a:r>
            <a:endParaRPr lang="cs-CZ" sz="1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73321" y="297596"/>
            <a:ext cx="834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lvl="0" algn="r">
              <a:spcAft>
                <a:spcPts val="600"/>
              </a:spcAft>
              <a:defRPr sz="2400" b="1">
                <a:solidFill>
                  <a:srgbClr val="1C8A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Příspěvek pro kraje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xmlns="" id="{85C28A3F-739A-4F79-AC7F-1915B9DC3E7C}"/>
              </a:ext>
            </a:extLst>
          </p:cNvPr>
          <p:cNvSpPr txBox="1">
            <a:spLocks/>
          </p:cNvSpPr>
          <p:nvPr/>
        </p:nvSpPr>
        <p:spPr>
          <a:xfrm>
            <a:off x="2332151" y="4482639"/>
            <a:ext cx="8085175" cy="847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/>
              <a:t>Míra krytí adekvátních úvazků pro rok vychází na 76,59 %. </a:t>
            </a:r>
            <a:r>
              <a:rPr lang="cs-CZ" sz="1800" dirty="0"/>
              <a:t>Je počítáno s cenou modelového úvazku, která je dle Metodiky pro stanovení nákladů na výkon státní správy v přenesené působnosti rovna 961 183 Kč.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8D12E23E-96D3-434A-AC38-B981DDECD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01" y="3544549"/>
            <a:ext cx="861640" cy="8616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7072D123-BE8A-43D8-B580-41CC1E0BC0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17" y="4482639"/>
            <a:ext cx="847624" cy="84762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54F5521F-C294-4B3F-AA01-B1CE437494F6}"/>
              </a:ext>
            </a:extLst>
          </p:cNvPr>
          <p:cNvSpPr txBox="1"/>
          <p:nvPr/>
        </p:nvSpPr>
        <p:spPr>
          <a:xfrm>
            <a:off x="2332151" y="3784044"/>
            <a:ext cx="7853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800" b="1" dirty="0"/>
              <a:t>Příspěvek pro kraje pro rok 2025 činí 2,235 mld. Kč.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33573C5E-73A1-45A7-B9E3-124A25F582B5}"/>
              </a:ext>
            </a:extLst>
          </p:cNvPr>
          <p:cNvSpPr txBox="1"/>
          <p:nvPr/>
        </p:nvSpPr>
        <p:spPr>
          <a:xfrm>
            <a:off x="2332151" y="5406241"/>
            <a:ext cx="80851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800" dirty="0"/>
              <a:t>V příspěvku pro kraje se pozitivně projevil </a:t>
            </a:r>
            <a:r>
              <a:rPr lang="cs-CZ" b="1" dirty="0"/>
              <a:t>přesun kompetencí v agendě stavebních úřadů</a:t>
            </a:r>
            <a:r>
              <a:rPr lang="cs-CZ" sz="1800" b="1" dirty="0"/>
              <a:t>, kde došlo k přerozdělení 308 mil. Kč</a:t>
            </a:r>
            <a:r>
              <a:rPr lang="cs-CZ" sz="1800" dirty="0"/>
              <a:t>, a dále vlivem nárůstu počtu osob zapojených do náhradní rodinné péče.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580A99AE-DA9C-449D-9C99-108437F673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62" y="5406241"/>
            <a:ext cx="847624" cy="84762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E83FC5EB-CDB4-4F80-8E32-1DE819B730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0" y="28779"/>
            <a:ext cx="2278868" cy="10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5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soúhelník 1"/>
          <p:cNvSpPr/>
          <p:nvPr/>
        </p:nvSpPr>
        <p:spPr>
          <a:xfrm>
            <a:off x="-522515" y="1515291"/>
            <a:ext cx="7959635" cy="1706880"/>
          </a:xfrm>
          <a:prstGeom prst="parallelogram">
            <a:avLst/>
          </a:prstGeom>
          <a:solidFill>
            <a:srgbClr val="1C8ADB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 rok 2025 vykázaly krajské úřady 2797 úvazků vykonávajících přenesenou působnost (+33 úvazků). Podle aktuální míry krytí 76,59 % </a:t>
            </a:r>
            <a:r>
              <a:rPr lang="cs-CZ" b="1" dirty="0"/>
              <a:t>čistý</a:t>
            </a:r>
            <a:r>
              <a:rPr lang="cs-CZ" dirty="0"/>
              <a:t> </a:t>
            </a:r>
            <a:r>
              <a:rPr lang="cs-CZ" b="1" dirty="0"/>
              <a:t>příspěvek na 1 úvazek činí 736 152 Kč</a:t>
            </a:r>
            <a:r>
              <a:rPr lang="cs-CZ" dirty="0"/>
              <a:t>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728628" y="301196"/>
            <a:ext cx="834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lvl="0" algn="r">
              <a:spcAft>
                <a:spcPts val="600"/>
              </a:spcAft>
              <a:defRPr sz="2400" b="1">
                <a:solidFill>
                  <a:srgbClr val="1C8A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Příspěvek pro kraje – výkonové platby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200963" y="3482586"/>
            <a:ext cx="10170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Náhradní rodinná péče</a:t>
            </a:r>
          </a:p>
          <a:p>
            <a:pPr algn="just"/>
            <a:r>
              <a:rPr lang="cs-CZ" sz="1600" dirty="0"/>
              <a:t>Kraje obdrží příspěvek za každé psychologické posouzení a odbornou přípravu žadatelů o náhradní rodinnou péči. V počtu příprav meziročně drobný pokles teoretických příprav dospělých žadatelů o NRP, ale znatelný nárůst psychologických posouzení. V celkovém objemu jde o nárůst financí o +2,6 mil. Kč.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08F3BEC1-00F7-42E2-89FE-DBC3A5ACC81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1" y="3541581"/>
            <a:ext cx="654318" cy="6552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4ACCADBF-7E09-4C68-92C0-8235196D0A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1" y="4652124"/>
            <a:ext cx="655200" cy="6552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7CD2A66C-3EE9-48B7-84B6-2860F1E44CC2}"/>
              </a:ext>
            </a:extLst>
          </p:cNvPr>
          <p:cNvSpPr txBox="1"/>
          <p:nvPr/>
        </p:nvSpPr>
        <p:spPr>
          <a:xfrm>
            <a:off x="1200963" y="4653358"/>
            <a:ext cx="10170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Digitální technické mapy</a:t>
            </a:r>
          </a:p>
          <a:p>
            <a:pPr algn="just"/>
            <a:r>
              <a:rPr lang="cs-CZ" sz="1600" dirty="0"/>
              <a:t>Financování agendy je kombinací paušální platby na provoz HW a SW, a platby dle počtu obyvatel kraje. Od roku 2026 je plánován přechod na výkonové financování, jakmile budou známy počty aktualizačních zakázek pro mapové podklady. Meziročně je rozdělován totožný finanční objem.</a:t>
            </a:r>
            <a:endParaRPr lang="cs-CZ" dirty="0"/>
          </a:p>
        </p:txBody>
      </p:sp>
      <p:pic>
        <p:nvPicPr>
          <p:cNvPr id="13" name="Picture 6" descr="Free vector graphics of Group">
            <a:extLst>
              <a:ext uri="{FF2B5EF4-FFF2-40B4-BE49-F238E27FC236}">
                <a16:creationId xmlns:a16="http://schemas.microsoft.com/office/drawing/2014/main" xmlns="" id="{F7C834CB-C8CF-4FBA-B373-4F4F8726A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2" y="5818807"/>
            <a:ext cx="655200" cy="6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7661750A-7C95-46BC-9092-F4542E9E98EB}"/>
              </a:ext>
            </a:extLst>
          </p:cNvPr>
          <p:cNvSpPr txBox="1"/>
          <p:nvPr/>
        </p:nvSpPr>
        <p:spPr>
          <a:xfrm>
            <a:off x="1200963" y="5824130"/>
            <a:ext cx="101704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Činností ve vztahu k cizincům s dočasnou ochranou (KACPU)</a:t>
            </a:r>
          </a:p>
          <a:p>
            <a:pPr algn="just"/>
            <a:r>
              <a:rPr lang="cs-CZ" sz="1600" dirty="0"/>
              <a:t>Pokračuje financování krajských asistenčních center. Výše příspěvku pro rok 2025 každému kraji činí 1,1 mil. Kč. </a:t>
            </a:r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A1B3F8AD-852D-4001-A6C9-D50C7A1B46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0" y="28779"/>
            <a:ext cx="2278868" cy="10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0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xmlns="" id="{AEAC6AE8-B58F-4FD6-A992-51BCA0BA1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769097"/>
              </p:ext>
            </p:extLst>
          </p:nvPr>
        </p:nvGraphicFramePr>
        <p:xfrm>
          <a:off x="288326" y="1472470"/>
          <a:ext cx="11449895" cy="4926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5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63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58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07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0981">
                  <a:extLst>
                    <a:ext uri="{9D8B030D-6E8A-4147-A177-3AD203B41FA5}">
                      <a16:colId xmlns:a16="http://schemas.microsoft.com/office/drawing/2014/main" xmlns="" val="1419393827"/>
                    </a:ext>
                  </a:extLst>
                </a:gridCol>
                <a:gridCol w="1290981">
                  <a:extLst>
                    <a:ext uri="{9D8B030D-6E8A-4147-A177-3AD203B41FA5}">
                      <a16:colId xmlns:a16="http://schemas.microsoft.com/office/drawing/2014/main" xmlns="" val="402672305"/>
                    </a:ext>
                  </a:extLst>
                </a:gridCol>
                <a:gridCol w="1290981">
                  <a:extLst>
                    <a:ext uri="{9D8B030D-6E8A-4147-A177-3AD203B41FA5}">
                      <a16:colId xmlns:a16="http://schemas.microsoft.com/office/drawing/2014/main" xmlns="" val="193722221"/>
                    </a:ext>
                  </a:extLst>
                </a:gridCol>
                <a:gridCol w="17559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7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59576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Kraj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 anchor="ctr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obyvatel </a:t>
                      </a:r>
                    </a:p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 1. 1. 2023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 vert="vert270" anchor="ctr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Skutečné počty úvazků vykázané kraji 2024</a:t>
                      </a:r>
                    </a:p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(Dotazování ZLK)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 vert="vert270" anchor="ctr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Zaokrouhlené počty </a:t>
                      </a:r>
                    </a:p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adekvátních úvazků</a:t>
                      </a:r>
                    </a:p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(rozdíl oproti skutečnosti)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 vert="vert270" anchor="ctr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Příspěvek na DTM</a:t>
                      </a:r>
                    </a:p>
                  </a:txBody>
                  <a:tcPr marL="9322" marR="9322" marT="9322" marB="0" vert="vert270" anchor="ctr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Příspěvek na agendu náhradní rodinné péče</a:t>
                      </a:r>
                    </a:p>
                  </a:txBody>
                  <a:tcPr marL="9322" marR="9322" marT="9322" marB="0" vert="vert270" anchor="ctr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Příspěvek na provoz KACPU</a:t>
                      </a:r>
                    </a:p>
                    <a:p>
                      <a:pPr algn="ctr" fontAlgn="ctr"/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 vert="vert270" anchor="ctr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Příspěvek na rok 2024</a:t>
                      </a:r>
                    </a:p>
                    <a:p>
                      <a:pPr algn="ctr" fontAlgn="ctr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zaukrouhlený na stokoruny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 vert="vert270" anchor="ctr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Meziroční nárůst </a:t>
                      </a:r>
                    </a:p>
                    <a:p>
                      <a:pPr algn="ctr" fontAlgn="ctr"/>
                      <a:r>
                        <a:rPr lang="cs-CZ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příspěvku </a:t>
                      </a:r>
                    </a:p>
                  </a:txBody>
                  <a:tcPr marL="9525" marR="9525" marT="9525" marB="0" vert="vert270" anchor="ctr">
                    <a:solidFill>
                      <a:srgbClr val="1C8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1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Karlovarský</a:t>
                      </a:r>
                      <a:endParaRPr lang="cs-CZ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 anchor="ctr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295 077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(-31)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7 630 882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975 541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1 098 056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109 821 200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13,3 %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1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Liberecký</a:t>
                      </a:r>
                      <a:endParaRPr lang="cs-CZ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 anchor="ctr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450 728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 (-20)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8 554 459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1 469 098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1 098 056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136 267 500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13,2 %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81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Vysočina</a:t>
                      </a:r>
                      <a:endParaRPr lang="cs-CZ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 anchor="ctr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517 960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 (+11)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8 953 390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1 427 168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1 098 056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146 930 600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13,2 %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81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Pardubický</a:t>
                      </a:r>
                      <a:endParaRPr lang="cs-CZ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 anchor="ctr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530 560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(+32)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9 028 154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2 355 079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1 098 056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149 405 600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13,8 %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81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Královéhradecký</a:t>
                      </a:r>
                      <a:endParaRPr lang="cs-CZ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 anchor="ctr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556 949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 (+3)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9 184 736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2 065 544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1 098 056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152 953 400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81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Plzeňský</a:t>
                      </a:r>
                      <a:endParaRPr lang="cs-CZ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 anchor="ctr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613 374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 (+20)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9 519 542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1 530 429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1 098 056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160 850 700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13,6 %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81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Zlínský</a:t>
                      </a:r>
                      <a:endParaRPr lang="cs-CZ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 anchor="ctr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580 744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 (+19)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9 325 927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994 059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1 098 056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155 703 800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12,9 %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81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Olomoucký</a:t>
                      </a:r>
                      <a:endParaRPr lang="cs-CZ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 anchor="ctr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632 864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 (-4)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9 635 189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1 368 554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1 098 056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163 749 100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13,5 %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81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Jihočeský</a:t>
                      </a:r>
                      <a:endParaRPr lang="cs-CZ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 anchor="ctr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654 505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 (+20)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9 763 599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1 531 078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1 098 056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166 248 500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12,8 %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81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Ústecký</a:t>
                      </a:r>
                      <a:endParaRPr lang="cs-CZ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 anchor="ctr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811 169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 (-3)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10 693 187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2 051 470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1 098 056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187 574 600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13,1 %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81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Jihomoravský</a:t>
                      </a:r>
                      <a:endParaRPr lang="cs-CZ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 anchor="ctr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1 226 749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 (-17)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13 159 090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2 742 304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1 098 056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229 747 400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81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Moravskoslezský</a:t>
                      </a:r>
                      <a:endParaRPr lang="cs-CZ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 anchor="ctr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1 189 204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 (-6)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12 936 312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7 119 649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1 098 056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230 957 300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13,2 %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81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Středočeský</a:t>
                      </a:r>
                      <a:endParaRPr lang="cs-CZ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 anchor="ctr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1 455 940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 (-25)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14 519 028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3 333 934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1 098 056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244 949 700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12,6 %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81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Celkem</a:t>
                      </a:r>
                      <a:endParaRPr lang="cs-CZ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 anchor="ctr">
                    <a:solidFill>
                      <a:srgbClr val="1C8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9 515 823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132 903 495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28 963 907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14 274 728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2 235 159 400 Kč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45C95AB7-2497-40CC-90D9-0EBAD3F0FA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0" y="28779"/>
            <a:ext cx="2278868" cy="1006500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xmlns="" id="{3292E223-16E5-4580-BAF5-5ECD7EB8C575}"/>
              </a:ext>
            </a:extLst>
          </p:cNvPr>
          <p:cNvSpPr txBox="1"/>
          <p:nvPr/>
        </p:nvSpPr>
        <p:spPr>
          <a:xfrm>
            <a:off x="3573321" y="297596"/>
            <a:ext cx="834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lvl="0" algn="r">
              <a:spcAft>
                <a:spcPts val="600"/>
              </a:spcAft>
              <a:defRPr sz="2400" b="1">
                <a:solidFill>
                  <a:srgbClr val="1C8A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Příspěvek pro kraje</a:t>
            </a:r>
          </a:p>
        </p:txBody>
      </p:sp>
    </p:spTree>
    <p:extLst>
      <p:ext uri="{BB962C8B-B14F-4D97-AF65-F5344CB8AC3E}">
        <p14:creationId xmlns:p14="http://schemas.microsoft.com/office/powerpoint/2010/main" val="403352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307570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257925" y="955245"/>
            <a:ext cx="3815542" cy="4638502"/>
          </a:xfrm>
          <a:prstGeom prst="rect">
            <a:avLst/>
          </a:prstGeom>
          <a:solidFill>
            <a:srgbClr val="1C8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361616" y="1338282"/>
            <a:ext cx="3597442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PŘÍSPĚVEK</a:t>
            </a:r>
            <a:r>
              <a:rPr lang="cs-CZ" sz="2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je přidělován </a:t>
            </a:r>
            <a:br>
              <a:rPr lang="cs-CZ" sz="2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 základě zákona pro:</a:t>
            </a:r>
          </a:p>
          <a:p>
            <a:pPr>
              <a:spcAft>
                <a:spcPts val="1200"/>
              </a:spcAft>
            </a:pPr>
            <a:r>
              <a:rPr lang="cs-CZ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Obce</a:t>
            </a:r>
            <a:r>
              <a:rPr lang="cs-CZ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– zákon č. 128/2000 Sb., </a:t>
            </a:r>
            <a:br>
              <a:rPr lang="cs-CZ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 obcích (§ 62)</a:t>
            </a:r>
          </a:p>
          <a:p>
            <a:pPr>
              <a:spcAft>
                <a:spcPts val="1200"/>
              </a:spcAft>
            </a:pPr>
            <a:r>
              <a:rPr lang="cs-CZ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Hlavní město Prahu </a:t>
            </a:r>
            <a:r>
              <a:rPr lang="cs-CZ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zákon </a:t>
            </a:r>
            <a:br>
              <a:rPr lang="cs-CZ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č. 131/2000 Sb., o hlavním městě Praze (§ 31)</a:t>
            </a:r>
          </a:p>
          <a:p>
            <a:pPr>
              <a:spcAft>
                <a:spcPts val="1800"/>
              </a:spcAft>
            </a:pPr>
            <a:r>
              <a:rPr lang="cs-CZ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Kraje</a:t>
            </a:r>
            <a:r>
              <a:rPr lang="cs-CZ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– zákon č. 129/2000 Sb., </a:t>
            </a:r>
            <a:br>
              <a:rPr lang="cs-CZ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 krajích (§ 29)</a:t>
            </a:r>
          </a:p>
          <a:p>
            <a:pPr>
              <a:spcAft>
                <a:spcPts val="1200"/>
              </a:spcAft>
            </a:pPr>
            <a:r>
              <a:rPr lang="cs-CZ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Dá se označit ve své podstatě </a:t>
            </a:r>
            <a:br>
              <a:rPr lang="cs-CZ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za </a:t>
            </a:r>
            <a:r>
              <a:rPr lang="cs-CZ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neúčelovou dotaci</a:t>
            </a:r>
            <a:r>
              <a:rPr lang="cs-CZ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u které není sledován způsob čerpání.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504" y="5851500"/>
            <a:ext cx="2278868" cy="1006500"/>
          </a:xfrm>
          <a:prstGeom prst="rect">
            <a:avLst/>
          </a:prstGeom>
        </p:spPr>
      </p:pic>
      <p:sp>
        <p:nvSpPr>
          <p:cNvPr id="23" name="TextovéPole 22"/>
          <p:cNvSpPr txBox="1"/>
          <p:nvPr/>
        </p:nvSpPr>
        <p:spPr>
          <a:xfrm>
            <a:off x="6392530" y="730708"/>
            <a:ext cx="5481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1C8A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PŘÍSPĚVEK NA VÝKON STÁTNÍ SPRÁVY (MV)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Zejména na mzdové a provozní výdaje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vázané na zaměstnance vykonávající státní správu.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392531" y="2074167"/>
            <a:ext cx="5481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1C8A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RESORTNÍ DOTACE A TRANSFERY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Na konkrétní agendy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podle předem určených parametrů a pravidel (např. sociální práce, SPOD, volby).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6392531" y="3610296"/>
            <a:ext cx="5329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1C8A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SPRÁVNÍ POPLATKY A SANKČNÍ PLATBY</a:t>
            </a:r>
          </a:p>
          <a:p>
            <a:pPr>
              <a:spcAft>
                <a:spcPts val="1800"/>
              </a:spcAft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Tvoří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další příjmy obcí a krajů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při výkonu státní správy.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6392531" y="4924745"/>
            <a:ext cx="5329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1C8A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PŘÍJMY Z ROZPOČTU OBCE A KRAJE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 výkon státní správy je třeba použít i další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příjmy z rozpočtu obce (např. daňový výnos)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dle §9 zákona č. 250/2000 Sb.</a:t>
            </a: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794" y="634373"/>
            <a:ext cx="1116000" cy="1116000"/>
          </a:xfrm>
          <a:prstGeom prst="rect">
            <a:avLst/>
          </a:prstGeom>
        </p:spPr>
      </p:pic>
      <p:pic>
        <p:nvPicPr>
          <p:cNvPr id="28" name="Picture 4" descr="Free vector graphics of Came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589" y="3513961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Free vector graphics of Grou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94" y="4953755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794" y="2073519"/>
            <a:ext cx="1116648" cy="11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7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02779" y="301196"/>
            <a:ext cx="834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lvl="0" algn="r">
              <a:spcAft>
                <a:spcPts val="600"/>
              </a:spcAft>
              <a:defRPr sz="2400" b="1">
                <a:solidFill>
                  <a:srgbClr val="1C8A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Adekvátní úvazky na krajích</a:t>
            </a: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xmlns="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937931"/>
              </p:ext>
            </p:extLst>
          </p:nvPr>
        </p:nvGraphicFramePr>
        <p:xfrm>
          <a:off x="246515" y="1683631"/>
          <a:ext cx="11605515" cy="490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5498AC8A-F104-44EB-BB3F-5545A706A1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0" y="28779"/>
            <a:ext cx="2278868" cy="10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6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49132" y="281492"/>
            <a:ext cx="834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lvl="0" algn="r">
              <a:spcAft>
                <a:spcPts val="600"/>
              </a:spcAft>
              <a:defRPr sz="2400" b="1">
                <a:solidFill>
                  <a:srgbClr val="1C8A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Příspěvek pro hl. m. Prahu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xmlns="" id="{85C28A3F-739A-4F79-AC7F-1915B9DC3E7C}"/>
              </a:ext>
            </a:extLst>
          </p:cNvPr>
          <p:cNvSpPr txBox="1">
            <a:spLocks/>
          </p:cNvSpPr>
          <p:nvPr/>
        </p:nvSpPr>
        <p:spPr>
          <a:xfrm>
            <a:off x="1883597" y="3421922"/>
            <a:ext cx="8163080" cy="646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/>
              <a:t>Objem výkonových plateb meziročně </a:t>
            </a:r>
            <a:r>
              <a:rPr lang="cs-CZ" sz="1800" b="1" dirty="0"/>
              <a:t>+0,4 %.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8D12E23E-96D3-434A-AC38-B981DDECD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9" y="1838834"/>
            <a:ext cx="869942" cy="8616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7072D123-BE8A-43D8-B580-41CC1E0BC0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8" y="3136810"/>
            <a:ext cx="855791" cy="84762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54F5521F-C294-4B3F-AA01-B1CE437494F6}"/>
              </a:ext>
            </a:extLst>
          </p:cNvPr>
          <p:cNvSpPr txBox="1"/>
          <p:nvPr/>
        </p:nvSpPr>
        <p:spPr>
          <a:xfrm>
            <a:off x="1883597" y="1946487"/>
            <a:ext cx="8324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800" dirty="0"/>
              <a:t>Pro rok 2025 dochází ke snížení pevné sazby na 100 obyvatel z 72 525 Kč na 71 029 Kč. Důvodem je růst počtu obyvatel při zachování stejného objemu financí.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33573C5E-73A1-45A7-B9E3-124A25F582B5}"/>
              </a:ext>
            </a:extLst>
          </p:cNvPr>
          <p:cNvSpPr txBox="1"/>
          <p:nvPr/>
        </p:nvSpPr>
        <p:spPr>
          <a:xfrm>
            <a:off x="1883597" y="4660904"/>
            <a:ext cx="5138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800" dirty="0"/>
              <a:t>Celkový příspěvek pro hl. m. Prahu je </a:t>
            </a:r>
            <a:r>
              <a:rPr lang="cs-CZ" sz="1800" b="1" dirty="0"/>
              <a:t>1,3 mld. Kč</a:t>
            </a:r>
            <a:endParaRPr lang="cs-CZ" sz="1800" dirty="0"/>
          </a:p>
        </p:txBody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14" name="Graf 13">
                <a:extLst>
                  <a:ext uri="{FF2B5EF4-FFF2-40B4-BE49-F238E27FC236}">
                    <a16:creationId xmlns:a16="http://schemas.microsoft.com/office/drawing/2014/main" id="{A6B35864-BC0A-437A-8573-DD18D466C5D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67411042"/>
                  </p:ext>
                </p:extLst>
              </p:nvPr>
            </p:nvGraphicFramePr>
            <p:xfrm>
              <a:off x="7326383" y="2700474"/>
              <a:ext cx="4572000" cy="383887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14" name="Graf 13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A6B35864-BC0A-437A-8573-DD18D466C5D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383" y="2700474"/>
                <a:ext cx="4572000" cy="3838874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2" descr="Free euro currency money vector">
            <a:extLst>
              <a:ext uri="{FF2B5EF4-FFF2-40B4-BE49-F238E27FC236}">
                <a16:creationId xmlns:a16="http://schemas.microsoft.com/office/drawing/2014/main" xmlns="" id="{0DC9889B-F354-4F98-A993-C6C009961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51" y="4420770"/>
            <a:ext cx="857786" cy="8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A3AB96F4-0CD0-4465-B40D-96258F9DDB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0" y="28779"/>
            <a:ext cx="2278868" cy="10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0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614862" y="302294"/>
            <a:ext cx="834925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lvl="0" algn="r">
              <a:spcAft>
                <a:spcPts val="600"/>
              </a:spcAft>
              <a:defRPr sz="2400" b="1">
                <a:solidFill>
                  <a:srgbClr val="1C8A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WEBOVÁ APLIKACE </a:t>
            </a:r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www.prispevekobce.cz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12" name="Zástupný symbol pro text 9">
            <a:extLst>
              <a:ext uri="{FF2B5EF4-FFF2-40B4-BE49-F238E27FC236}">
                <a16:creationId xmlns:a16="http://schemas.microsoft.com/office/drawing/2014/main" xmlns="" id="{D7865B92-1A87-4CEA-9FD9-F4FDE2E2364F}"/>
              </a:ext>
            </a:extLst>
          </p:cNvPr>
          <p:cNvSpPr txBox="1">
            <a:spLocks/>
          </p:cNvSpPr>
          <p:nvPr/>
        </p:nvSpPr>
        <p:spPr>
          <a:xfrm>
            <a:off x="637953" y="1035278"/>
            <a:ext cx="5953818" cy="19790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1C8ADB"/>
                </a:solidFill>
                <a:latin typeface="Century Gothic" panose="020B0502020202020204" pitchFamily="34" charset="0"/>
              </a:rPr>
              <a:t>Výhody:</a:t>
            </a:r>
          </a:p>
          <a:p>
            <a:pPr marL="285750" indent="-285750"/>
            <a:r>
              <a:rPr lang="cs-CZ" sz="1600" dirty="0">
                <a:latin typeface="Century Gothic" panose="020B0502020202020204" pitchFamily="34" charset="0"/>
              </a:rPr>
              <a:t>Rychlé vyhledávání podle názvu obce,</a:t>
            </a:r>
          </a:p>
          <a:p>
            <a:pPr marL="285750" indent="-285750"/>
            <a:r>
              <a:rPr lang="cs-CZ" sz="1600" dirty="0">
                <a:latin typeface="Century Gothic" panose="020B0502020202020204" pitchFamily="34" charset="0"/>
              </a:rPr>
              <a:t>Přehledné zobrazení struktury příspěvku,</a:t>
            </a:r>
          </a:p>
          <a:p>
            <a:pPr marL="285750" indent="-285750"/>
            <a:r>
              <a:rPr lang="cs-CZ" sz="1600" dirty="0">
                <a:latin typeface="Century Gothic" panose="020B0502020202020204" pitchFamily="34" charset="0"/>
              </a:rPr>
              <a:t>Informace, metodika a kontakty na jediném místě,</a:t>
            </a:r>
          </a:p>
          <a:p>
            <a:pPr marL="285750" indent="-285750"/>
            <a:r>
              <a:rPr lang="cs-CZ" sz="1600" b="1" dirty="0">
                <a:latin typeface="Century Gothic" panose="020B0502020202020204" pitchFamily="34" charset="0"/>
              </a:rPr>
              <a:t>Aktualizovaná data za Příspěvek na rok 2025 </a:t>
            </a:r>
          </a:p>
          <a:p>
            <a:pPr marL="285750" indent="-285750"/>
            <a:r>
              <a:rPr lang="cs-CZ" sz="1600" b="1" dirty="0">
                <a:latin typeface="Century Gothic" panose="020B0502020202020204" pitchFamily="34" charset="0"/>
              </a:rPr>
              <a:t>Kalkulačka modelového úvazku pro kraje a obce</a:t>
            </a:r>
          </a:p>
          <a:p>
            <a:pPr marL="285750" indent="-285750"/>
            <a:endParaRPr lang="cs-CZ" sz="1600" dirty="0">
              <a:latin typeface="Century Gothic" panose="020B050202020202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1FCA4FE9-79C3-4B63-930F-FC5BB920A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68" y="3399950"/>
            <a:ext cx="6015229" cy="2993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3AC7A52F-6C95-4EFE-B60E-8C451EC72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105" y="1100143"/>
            <a:ext cx="3920929" cy="575785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5B280D7C-2AD0-483E-9F9A-D9FD3FD709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0" y="28779"/>
            <a:ext cx="2278868" cy="10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91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670014" y="301196"/>
            <a:ext cx="834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lvl="0" algn="r">
              <a:spcAft>
                <a:spcPts val="600"/>
              </a:spcAft>
              <a:defRPr sz="2400" b="1">
                <a:solidFill>
                  <a:srgbClr val="1C8A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Kalkulačka ceny úvazku pro obce a kraje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986B34F2-15B3-4BBD-80D9-5E7FE25BF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080" y="1656344"/>
            <a:ext cx="8810625" cy="4333875"/>
          </a:xfrm>
          <a:prstGeom prst="rect">
            <a:avLst/>
          </a:prstGeom>
          <a:effectLst>
            <a:outerShdw blurRad="292100" sx="103000" sy="103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2BAB957-D7D4-492F-910D-B6166BC8C0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0" y="28779"/>
            <a:ext cx="2278868" cy="10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71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3086959"/>
            <a:ext cx="12192000" cy="3627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14" y="0"/>
            <a:ext cx="3084383" cy="136226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434816" y="3541034"/>
            <a:ext cx="5184576" cy="2369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Mgr. Jakub Geier</a:t>
            </a:r>
            <a:endParaRPr kumimoji="0" lang="cs-CZ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 Light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odbor strategického rozvoje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 koordinace veřejné správy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Ministerstvo</a:t>
            </a:r>
            <a:r>
              <a:rPr kumimoji="0" lang="cs-CZ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 vnitra ČR</a:t>
            </a:r>
          </a:p>
          <a:p>
            <a:pPr algn="ctr" hangingPunct="0"/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 Light"/>
                <a:hlinkClick r:id="rId4"/>
              </a:rPr>
              <a:t>www.mvcr.cz/verejna-sprava</a:t>
            </a:r>
            <a:endParaRPr lang="cs-CZ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libri Light"/>
            </a:endParaRPr>
          </a:p>
          <a:p>
            <a:pPr algn="ctr" hangingPunct="0"/>
            <a:r>
              <a:rPr kumimoji="0" lang="cs-CZ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 Light"/>
                <a:hlinkClick r:id="rId5"/>
              </a:rPr>
              <a:t>www.kvalitavs.cz</a:t>
            </a:r>
            <a:r>
              <a:rPr kumimoji="0" lang="cs-CZ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 </a:t>
            </a:r>
            <a:endParaRPr kumimoji="0" lang="cs-CZ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 Ligh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57184" y="1870671"/>
            <a:ext cx="6479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426609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1" y="0"/>
            <a:ext cx="4150895" cy="6858000"/>
          </a:xfrm>
          <a:prstGeom prst="rect">
            <a:avLst/>
          </a:prstGeom>
          <a:solidFill>
            <a:srgbClr val="1C8ADB"/>
          </a:solidFill>
          <a:ln>
            <a:solidFill>
              <a:srgbClr val="1C8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7201" y="331857"/>
            <a:ext cx="3224463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Financování obcí</a:t>
            </a:r>
            <a:endParaRPr lang="cs-CZ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Základním zdrojem financování obcí je </a:t>
            </a:r>
            <a:r>
              <a:rPr lang="cs-CZ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rozpočtové určení daní (RUD)</a:t>
            </a:r>
          </a:p>
          <a:p>
            <a:pPr>
              <a:spcAft>
                <a:spcPts val="1200"/>
              </a:spcAft>
            </a:pPr>
            <a:r>
              <a:rPr lang="cs-CZ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Příjmy rozpočtu obce zpravidla nejsou účelově vázány </a:t>
            </a:r>
            <a:r>
              <a:rPr lang="cs-CZ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(s výjimkou např. dotací)</a:t>
            </a:r>
            <a:r>
              <a:rPr lang="cs-CZ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r>
              <a:rPr lang="cs-CZ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Rozpočtová pravidla územních rozpočtů vycházejí z principu, podle něhož obec má jeden rozpočet, jehož součástí jsou všechny příjmy a z něhož jsou hrazeny jednotlivé výdaje. </a:t>
            </a:r>
          </a:p>
          <a:p>
            <a:pPr>
              <a:spcAft>
                <a:spcPts val="1200"/>
              </a:spcAft>
            </a:pPr>
            <a:r>
              <a:rPr lang="cs-CZ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Příspěvek na výkon státní správy </a:t>
            </a:r>
            <a:r>
              <a:rPr lang="cs-CZ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je určen</a:t>
            </a:r>
            <a:r>
              <a:rPr lang="cs-CZ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na částečnou úhradu výdajů </a:t>
            </a:r>
            <a:r>
              <a:rPr lang="cs-CZ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spojených s výkonem státní správy.</a:t>
            </a:r>
          </a:p>
          <a:p>
            <a:pPr>
              <a:spcAft>
                <a:spcPts val="1200"/>
              </a:spcAft>
            </a:pPr>
            <a:r>
              <a:rPr lang="cs-CZ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Příspěvek je v prvé řadě určen na </a:t>
            </a:r>
            <a:r>
              <a:rPr lang="cs-CZ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mzdové a provozní výdaje spojené se zaměstnanci vykonávající státní správu</a:t>
            </a:r>
            <a:r>
              <a:rPr lang="cs-CZ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endParaRPr lang="cs-CZ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504" y="5851500"/>
            <a:ext cx="2278868" cy="10065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743796" y="455588"/>
            <a:ext cx="699100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Zákony stanovující specifické příjmy obcí a krajů:</a:t>
            </a:r>
          </a:p>
          <a:p>
            <a:endParaRPr lang="cs-CZ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zákon č. 243/2000 Sb., o rozpočtovém určení výnosů některých daní ÚSC a některým státním fondům (zákon o rozpočtovém určení daní), ve znění pozdějších předpisů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zákon č. 565/1990 Sb., o místních poplatcích, ve znění pozdějších předpisů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zákon č. 634/2004 Sb., o správních poplatcích, ve znění pozdějších předpisů </a:t>
            </a:r>
          </a:p>
          <a:p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000" b="1" dirty="0"/>
              <a:t>Ostatní zákony: 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zákony o státním rozpočtu České republiky na konkrétní kalendářní roky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zákony a navazující právní předpisy upravující poskytování dotací a návratných finančních výpomocí státem, zejména pak zákon č. 218/2000 Sb., o rozpočtových pravidlech a o změně některých souvisejících zákonů (rozpočtová pravidla), ve znění pozdějších předpisů </a:t>
            </a:r>
          </a:p>
          <a:p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7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F3768D7-A593-417A-AB75-9A853F09F5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0" y="28779"/>
            <a:ext cx="2278868" cy="10065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6F700095-788B-40EE-9D36-ED2AAFF7E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680" y="0"/>
            <a:ext cx="5256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4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soúhelník 1"/>
          <p:cNvSpPr/>
          <p:nvPr/>
        </p:nvSpPr>
        <p:spPr>
          <a:xfrm>
            <a:off x="-522515" y="1515291"/>
            <a:ext cx="7959635" cy="1706880"/>
          </a:xfrm>
          <a:prstGeom prst="parallelogram">
            <a:avLst/>
          </a:prstGeom>
          <a:solidFill>
            <a:srgbClr val="1C8ADB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dirty="0">
                <a:solidFill>
                  <a:schemeClr val="bg1"/>
                </a:solidFill>
              </a:rPr>
              <a:t>Požadavky resortů s vyčíslením </a:t>
            </a:r>
            <a:r>
              <a:rPr lang="pt-BR" sz="1800" b="0" i="0" u="none" strike="noStrike" baseline="0" dirty="0">
                <a:solidFill>
                  <a:schemeClr val="bg1"/>
                </a:solidFill>
              </a:rPr>
              <a:t>dopad</a:t>
            </a:r>
            <a:r>
              <a:rPr lang="cs-CZ" dirty="0">
                <a:solidFill>
                  <a:schemeClr val="bg1"/>
                </a:solidFill>
              </a:rPr>
              <a:t>ů</a:t>
            </a:r>
            <a:r>
              <a:rPr lang="cs-CZ" sz="18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pt-BR" sz="1800" b="0" i="0" u="none" strike="noStrike" baseline="0" dirty="0">
                <a:solidFill>
                  <a:schemeClr val="bg1"/>
                </a:solidFill>
              </a:rPr>
              <a:t>nové legislativy na územní samosprávné celky</a:t>
            </a:r>
            <a:r>
              <a:rPr lang="cs-CZ" sz="1800" b="0" i="0" u="none" strike="noStrike" baseline="0" dirty="0">
                <a:solidFill>
                  <a:schemeClr val="bg1"/>
                </a:solidFill>
              </a:rPr>
              <a:t> byly diskutovány s MF. Deficit státního rozpočtu je však velmi vysoký, proto jim nebylo možné vyhově</a:t>
            </a:r>
            <a:r>
              <a:rPr lang="cs-CZ" dirty="0">
                <a:solidFill>
                  <a:schemeClr val="bg1"/>
                </a:solidFill>
              </a:rPr>
              <a:t>t.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552782" y="301196"/>
            <a:ext cx="834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lvl="0" algn="r">
              <a:spcAft>
                <a:spcPts val="600"/>
              </a:spcAft>
              <a:defRPr sz="2400" b="1">
                <a:solidFill>
                  <a:srgbClr val="1C8A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Nová legislativa pro ÚSC</a:t>
            </a:r>
          </a:p>
        </p:txBody>
      </p:sp>
      <p:graphicFrame>
        <p:nvGraphicFramePr>
          <p:cNvPr id="7" name="Tabulka 11">
            <a:extLst>
              <a:ext uri="{FF2B5EF4-FFF2-40B4-BE49-F238E27FC236}">
                <a16:creationId xmlns:a16="http://schemas.microsoft.com/office/drawing/2014/main" xmlns="" id="{102ADB6C-1C5B-48A6-A547-310F0B7A9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509844"/>
              </p:ext>
            </p:extLst>
          </p:nvPr>
        </p:nvGraphicFramePr>
        <p:xfrm>
          <a:off x="519881" y="3441275"/>
          <a:ext cx="10859319" cy="3353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819">
                  <a:extLst>
                    <a:ext uri="{9D8B030D-6E8A-4147-A177-3AD203B41FA5}">
                      <a16:colId xmlns:a16="http://schemas.microsoft.com/office/drawing/2014/main" xmlns="" val="1823305670"/>
                    </a:ext>
                  </a:extLst>
                </a:gridCol>
                <a:gridCol w="4127500">
                  <a:extLst>
                    <a:ext uri="{9D8B030D-6E8A-4147-A177-3AD203B41FA5}">
                      <a16:colId xmlns:a16="http://schemas.microsoft.com/office/drawing/2014/main" xmlns="" val="2151569216"/>
                    </a:ext>
                  </a:extLst>
                </a:gridCol>
              </a:tblGrid>
              <a:tr h="314076">
                <a:tc>
                  <a:txBody>
                    <a:bodyPr/>
                    <a:lstStyle/>
                    <a:p>
                      <a:r>
                        <a:rPr lang="cs-CZ" dirty="0"/>
                        <a:t>Nová legislativa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Roční náklady ÚSC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0095228"/>
                  </a:ext>
                </a:extLst>
              </a:tr>
              <a:tr h="321802">
                <a:tc>
                  <a:txBody>
                    <a:bodyPr/>
                    <a:lstStyle/>
                    <a:p>
                      <a:r>
                        <a:rPr lang="cs-CZ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Novela zákona o základních registrech (</a:t>
                      </a:r>
                      <a:r>
                        <a:rPr lang="cs-CZ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ReZa</a:t>
                      </a:r>
                      <a:r>
                        <a:rPr lang="cs-CZ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Obce 10,0 mil.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9670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Návrh novely zákona o sociálně-právní ochraně dětí</a:t>
                      </a:r>
                      <a:endParaRPr lang="cs-CZ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Kraje </a:t>
                      </a:r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30,0 mil.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3537079"/>
                  </a:ext>
                </a:extLst>
              </a:tr>
              <a:tr h="318814">
                <a:tc>
                  <a:txBody>
                    <a:bodyPr/>
                    <a:lstStyle/>
                    <a:p>
                      <a:r>
                        <a:rPr lang="pl-PL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Návrh zákona o podpoře v bydlení</a:t>
                      </a:r>
                      <a:endParaRPr lang="cs-CZ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Kraje 52,0 mil. Kč, ORP 483,1 mil. Kč</a:t>
                      </a:r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8418607"/>
                  </a:ext>
                </a:extLst>
              </a:tr>
              <a:tr h="290786">
                <a:tc>
                  <a:txBody>
                    <a:bodyPr/>
                    <a:lstStyle/>
                    <a:p>
                      <a:r>
                        <a:rPr lang="cs-CZ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Návrh zákona o kritické infrastruktuře</a:t>
                      </a:r>
                      <a:endParaRPr lang="cs-CZ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Kraje 29,0 mil. Kč, ORP 40,7 mil. Kč</a:t>
                      </a:r>
                      <a:endParaRPr lang="cs-CZ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7775193"/>
                  </a:ext>
                </a:extLst>
              </a:tr>
              <a:tr h="290786">
                <a:tc>
                  <a:txBody>
                    <a:bodyPr/>
                    <a:lstStyle/>
                    <a:p>
                      <a:r>
                        <a:rPr lang="cs-CZ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Zákon o jednotném environmentálním stanovisku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Kraje 74,2 mil. Kč, ORP 229,3 mil.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4757583"/>
                  </a:ext>
                </a:extLst>
              </a:tr>
              <a:tr h="138386">
                <a:tc>
                  <a:txBody>
                    <a:bodyPr/>
                    <a:lstStyle/>
                    <a:p>
                      <a:r>
                        <a:rPr lang="pt-BR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Novela zákona o právu na informace o životním prostředí</a:t>
                      </a:r>
                      <a:endParaRPr lang="cs-CZ" sz="14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Kraje 0,9 mil.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8503016"/>
                  </a:ext>
                </a:extLst>
              </a:tr>
              <a:tr h="138386">
                <a:tc>
                  <a:txBody>
                    <a:bodyPr/>
                    <a:lstStyle/>
                    <a:p>
                      <a:r>
                        <a:rPr lang="cs-CZ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Novela zákona o kybernetické bezpečnosti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Kraje 2,4 mil. Kč, ORP 2,5 mil.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6085401"/>
                  </a:ext>
                </a:extLst>
              </a:tr>
              <a:tr h="138386">
                <a:tc>
                  <a:txBody>
                    <a:bodyPr/>
                    <a:lstStyle/>
                    <a:p>
                      <a:r>
                        <a:rPr lang="cs-CZ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Stavební zákon (novela nařízení vlády o katalogu prací ve veřejných službách a správě)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Kraje 44,0 mil. Kč, obce 289,7 mil.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7165440"/>
                  </a:ext>
                </a:extLst>
              </a:tr>
              <a:tr h="467249">
                <a:tc>
                  <a:txBody>
                    <a:bodyPr/>
                    <a:lstStyle/>
                    <a:p>
                      <a:r>
                        <a:rPr lang="cs-CZ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Aktualizace ceny modelového úředního úvazku (dle Metodiky pro stanovení nákladů na výkon státní správy v přenesené působnosti)</a:t>
                      </a:r>
                      <a:endParaRPr lang="cs-CZ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Kraje </a:t>
                      </a:r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67,5 mil. Kč, obce 64,5 mil. Kč	</a:t>
                      </a:r>
                    </a:p>
                    <a:p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5083723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BD41858F-7A96-4AD5-B5C9-62C3E25A71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0" y="28779"/>
            <a:ext cx="2278868" cy="10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soúhelník 1"/>
          <p:cNvSpPr/>
          <p:nvPr/>
        </p:nvSpPr>
        <p:spPr>
          <a:xfrm>
            <a:off x="-522515" y="1515291"/>
            <a:ext cx="7959635" cy="1706880"/>
          </a:xfrm>
          <a:prstGeom prst="parallelogram">
            <a:avLst/>
          </a:prstGeom>
          <a:solidFill>
            <a:srgbClr val="1C8ADB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cs-CZ" sz="1800" dirty="0">
                <a:solidFill>
                  <a:schemeClr val="bg1"/>
                </a:solidFill>
              </a:rPr>
              <a:t>Příspěvek na výkon státní správy pro rok 2025 </a:t>
            </a:r>
            <a:r>
              <a:rPr lang="cs-CZ" sz="1800" b="1" dirty="0">
                <a:solidFill>
                  <a:schemeClr val="bg1"/>
                </a:solidFill>
              </a:rPr>
              <a:t>zůstává ve výši roku 2024</a:t>
            </a:r>
            <a:r>
              <a:rPr lang="cs-CZ" sz="1800" dirty="0">
                <a:solidFill>
                  <a:schemeClr val="bg1"/>
                </a:solidFill>
              </a:rPr>
              <a:t>. Celkem bude krajům, obcím a hl. m. Praze rozděleno 13,76 mld. Kč.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507389" y="301196"/>
            <a:ext cx="834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lvl="0" algn="r">
              <a:spcAft>
                <a:spcPts val="600"/>
              </a:spcAft>
              <a:defRPr sz="2400" b="1">
                <a:solidFill>
                  <a:srgbClr val="1C8A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Příspěvek na výkon státní správy pro rok 2025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xmlns="" id="{C98E792F-09E8-4C67-81FF-F5AC4970CDC9}"/>
              </a:ext>
            </a:extLst>
          </p:cNvPr>
          <p:cNvSpPr txBox="1">
            <a:spLocks/>
          </p:cNvSpPr>
          <p:nvPr/>
        </p:nvSpPr>
        <p:spPr>
          <a:xfrm>
            <a:off x="8165624" y="1662638"/>
            <a:ext cx="3205761" cy="1412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>
                <a:solidFill>
                  <a:srgbClr val="00B0F0"/>
                </a:solidFill>
              </a:rPr>
              <a:t>	 Obce: 	  </a:t>
            </a:r>
            <a:r>
              <a:rPr lang="cs-CZ" sz="2000" b="1" dirty="0">
                <a:solidFill>
                  <a:srgbClr val="C00000"/>
                </a:solidFill>
              </a:rPr>
              <a:t>-2,93 %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>
                <a:solidFill>
                  <a:srgbClr val="00B0F0"/>
                </a:solidFill>
              </a:rPr>
              <a:t>  Hl. m. Praha:	     </a:t>
            </a:r>
            <a:r>
              <a:rPr lang="cs-CZ" sz="2000" b="1" dirty="0">
                <a:ea typeface="Calibri" panose="020F0502020204030204" pitchFamily="34" charset="0"/>
              </a:rPr>
              <a:t>0,0 %</a:t>
            </a:r>
            <a:endParaRPr lang="cs-CZ" sz="2000" b="1" dirty="0">
              <a:effectLst/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>
                <a:solidFill>
                  <a:srgbClr val="00B0F0"/>
                </a:solidFill>
              </a:rPr>
              <a:t>               Kraje:   </a:t>
            </a:r>
            <a:r>
              <a:rPr lang="cs-CZ" sz="2000" b="1" dirty="0">
                <a:solidFill>
                  <a:srgbClr val="00B050"/>
                </a:solidFill>
              </a:rPr>
              <a:t>+15,12 %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1CE509A4-C164-49CF-ACA9-CBDCEFE51F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350" y="5688160"/>
            <a:ext cx="2033453" cy="4991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771A39F9-8857-4704-9375-72A29AC6CC3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47595" y="5558796"/>
            <a:ext cx="2057204" cy="62848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4861C10D-31FC-411D-A720-B4F3ECFC093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5845" y="5598774"/>
            <a:ext cx="2056105" cy="58850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B92E990E-216C-4B02-97C3-CFF5642FCA22}"/>
              </a:ext>
            </a:extLst>
          </p:cNvPr>
          <p:cNvSpPr txBox="1"/>
          <p:nvPr/>
        </p:nvSpPr>
        <p:spPr>
          <a:xfrm>
            <a:off x="-13299" y="6179271"/>
            <a:ext cx="253875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cs-CZ" sz="1867" b="1" dirty="0">
                <a:solidFill>
                  <a:srgbClr val="4F81BD"/>
                </a:solidFill>
                <a:latin typeface="Calibri"/>
              </a:rPr>
              <a:t>Obce se základní působností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1B73F5AD-361C-4E5A-9E86-4937CECD0AD1}"/>
              </a:ext>
            </a:extLst>
          </p:cNvPr>
          <p:cNvSpPr txBox="1"/>
          <p:nvPr/>
        </p:nvSpPr>
        <p:spPr>
          <a:xfrm>
            <a:off x="2230400" y="6180135"/>
            <a:ext cx="2491592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cs-CZ" sz="1867" b="1" dirty="0">
                <a:solidFill>
                  <a:srgbClr val="DEB042"/>
                </a:solidFill>
                <a:latin typeface="Calibri"/>
              </a:rPr>
              <a:t>Obce s pověřeným obecním úřadem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A6A675AF-B1AD-4D1A-A97F-2719C909AFA5}"/>
              </a:ext>
            </a:extLst>
          </p:cNvPr>
          <p:cNvSpPr txBox="1"/>
          <p:nvPr/>
        </p:nvSpPr>
        <p:spPr>
          <a:xfrm>
            <a:off x="4366616" y="6178407"/>
            <a:ext cx="2634552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cs-CZ" sz="1867" b="1" dirty="0">
                <a:solidFill>
                  <a:srgbClr val="79A55B"/>
                </a:solidFill>
                <a:latin typeface="Calibri"/>
              </a:rPr>
              <a:t>Obce s rozšířenou působností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49D808AF-90A0-4B75-A316-2223B9E44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"/>
          <a:stretch/>
        </p:blipFill>
        <p:spPr bwMode="auto">
          <a:xfrm>
            <a:off x="6864086" y="4830443"/>
            <a:ext cx="2036165" cy="135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xmlns="" id="{BBB92354-B18F-434F-A403-110F28985FB0}"/>
              </a:ext>
            </a:extLst>
          </p:cNvPr>
          <p:cNvSpPr txBox="1"/>
          <p:nvPr/>
        </p:nvSpPr>
        <p:spPr>
          <a:xfrm>
            <a:off x="7174508" y="6178407"/>
            <a:ext cx="1415324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cs-CZ" sz="1867" b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Hl. m. Praha</a:t>
            </a:r>
          </a:p>
          <a:p>
            <a:pPr algn="ctr" defTabSz="1219170"/>
            <a:r>
              <a:rPr lang="cs-CZ" sz="1867" b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(obec + kraj)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xmlns="" id="{F80F5D4D-505C-4F7E-A6CA-CD2276804ACB}"/>
              </a:ext>
            </a:extLst>
          </p:cNvPr>
          <p:cNvSpPr txBox="1"/>
          <p:nvPr/>
        </p:nvSpPr>
        <p:spPr>
          <a:xfrm>
            <a:off x="10192931" y="6193269"/>
            <a:ext cx="69301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cs-CZ" sz="1867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Kraje</a:t>
            </a: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xmlns="" id="{BF7EF3D0-42D8-48C5-AF81-308D2E205000}"/>
              </a:ext>
            </a:extLst>
          </p:cNvPr>
          <p:cNvGrpSpPr/>
          <p:nvPr/>
        </p:nvGrpSpPr>
        <p:grpSpPr>
          <a:xfrm>
            <a:off x="9222232" y="4981701"/>
            <a:ext cx="2634408" cy="1200091"/>
            <a:chOff x="6916674" y="4788321"/>
            <a:chExt cx="1975806" cy="1200090"/>
          </a:xfrm>
        </p:grpSpPr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xmlns="" id="{86F92BD3-C391-43E6-A937-4131A7AF4C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9" r="1364" b="51120"/>
            <a:stretch/>
          </p:blipFill>
          <p:spPr bwMode="auto">
            <a:xfrm>
              <a:off x="6948264" y="4788321"/>
              <a:ext cx="1944216" cy="63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xmlns="" id="{FA3BFEE4-DDA0-4818-B07E-C078F0CCF0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74" y="5228124"/>
              <a:ext cx="1975806" cy="760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1" name="Graf 20">
            <a:extLst>
              <a:ext uri="{FF2B5EF4-FFF2-40B4-BE49-F238E27FC236}">
                <a16:creationId xmlns:a16="http://schemas.microsoft.com/office/drawing/2014/main" xmlns="" id="{B994CF1E-5750-4A8E-9500-1D44AA91E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2735346"/>
              </p:ext>
            </p:extLst>
          </p:nvPr>
        </p:nvGraphicFramePr>
        <p:xfrm>
          <a:off x="239349" y="3287061"/>
          <a:ext cx="11809312" cy="192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3" name="Obrázek 22">
            <a:extLst>
              <a:ext uri="{FF2B5EF4-FFF2-40B4-BE49-F238E27FC236}">
                <a16:creationId xmlns:a16="http://schemas.microsoft.com/office/drawing/2014/main" xmlns="" id="{FFA786DB-6313-4775-9DC4-CEEEA2673F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0" y="28779"/>
            <a:ext cx="2278868" cy="10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2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soúhelník 1"/>
          <p:cNvSpPr/>
          <p:nvPr/>
        </p:nvSpPr>
        <p:spPr>
          <a:xfrm>
            <a:off x="-522515" y="1515291"/>
            <a:ext cx="7959635" cy="1706880"/>
          </a:xfrm>
          <a:prstGeom prst="parallelogram">
            <a:avLst/>
          </a:prstGeom>
          <a:solidFill>
            <a:srgbClr val="1C8ADB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cs-CZ" sz="1800" dirty="0">
                <a:solidFill>
                  <a:schemeClr val="bg1"/>
                </a:solidFill>
              </a:rPr>
              <a:t>Nový zákon znamená výrazné přesuny pracnosti mezi instancemi. </a:t>
            </a:r>
            <a:r>
              <a:rPr lang="cs-CZ" sz="1800" b="1" dirty="0">
                <a:solidFill>
                  <a:schemeClr val="bg1"/>
                </a:solidFill>
              </a:rPr>
              <a:t>Velká čás</a:t>
            </a:r>
            <a:r>
              <a:rPr lang="cs-CZ" b="1" dirty="0">
                <a:solidFill>
                  <a:schemeClr val="bg1"/>
                </a:solidFill>
              </a:rPr>
              <a:t>t kompetencí se přesouvá na krajské úřady a ORP</a:t>
            </a:r>
            <a:r>
              <a:rPr lang="cs-CZ" dirty="0">
                <a:solidFill>
                  <a:schemeClr val="bg1"/>
                </a:solidFill>
              </a:rPr>
              <a:t>. Vzniká nový stavební úřad úrovně ORP kam se integrují speciální dopravní a vodoprávní úřady.</a:t>
            </a:r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640516" y="301196"/>
            <a:ext cx="834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lvl="0" algn="r">
              <a:spcAft>
                <a:spcPts val="600"/>
              </a:spcAft>
              <a:defRPr sz="2400" b="1">
                <a:solidFill>
                  <a:srgbClr val="1C8A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Nový stavební zákon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xmlns="" id="{054ED719-8BBA-4D93-AADC-AE96AB625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961557"/>
              </p:ext>
            </p:extLst>
          </p:nvPr>
        </p:nvGraphicFramePr>
        <p:xfrm>
          <a:off x="4468373" y="3429000"/>
          <a:ext cx="7521394" cy="3282887"/>
        </p:xfrm>
        <a:graphic>
          <a:graphicData uri="http://schemas.openxmlformats.org/drawingml/2006/table">
            <a:tbl>
              <a:tblPr firstRow="1" firstCol="1" bandRow="1"/>
              <a:tblGrid>
                <a:gridCol w="1883279">
                  <a:extLst>
                    <a:ext uri="{9D8B030D-6E8A-4147-A177-3AD203B41FA5}">
                      <a16:colId xmlns:a16="http://schemas.microsoft.com/office/drawing/2014/main" xmlns="" val="2471936346"/>
                    </a:ext>
                  </a:extLst>
                </a:gridCol>
                <a:gridCol w="1433948">
                  <a:extLst>
                    <a:ext uri="{9D8B030D-6E8A-4147-A177-3AD203B41FA5}">
                      <a16:colId xmlns:a16="http://schemas.microsoft.com/office/drawing/2014/main" xmlns="" val="4079359979"/>
                    </a:ext>
                  </a:extLst>
                </a:gridCol>
                <a:gridCol w="1324547">
                  <a:extLst>
                    <a:ext uri="{9D8B030D-6E8A-4147-A177-3AD203B41FA5}">
                      <a16:colId xmlns:a16="http://schemas.microsoft.com/office/drawing/2014/main" xmlns="" val="4075246956"/>
                    </a:ext>
                  </a:extLst>
                </a:gridCol>
                <a:gridCol w="1439419">
                  <a:extLst>
                    <a:ext uri="{9D8B030D-6E8A-4147-A177-3AD203B41FA5}">
                      <a16:colId xmlns:a16="http://schemas.microsoft.com/office/drawing/2014/main" xmlns="" val="1608341158"/>
                    </a:ext>
                  </a:extLst>
                </a:gridCol>
                <a:gridCol w="1440201">
                  <a:extLst>
                    <a:ext uri="{9D8B030D-6E8A-4147-A177-3AD203B41FA5}">
                      <a16:colId xmlns:a16="http://schemas.microsoft.com/office/drawing/2014/main" xmlns="" val="404553056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SR2024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Změna pracnosti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Změna financí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SR2025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17921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Stavební úřady obecné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1 251 737 156 Kč 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-41 %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-513 212 230 Kč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738 524 926 Kč 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86657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37518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Stavební úřady ORP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+40 % z 41 %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205 284 892 Kč 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505 308 250 Kč 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15699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+3,34 %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143 770 160 Kč 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6841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+3,63 %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156 253 198 Kč 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7066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90886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ORP </a:t>
                      </a: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(všechny působnosti)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4 304 495 807 Kč 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4 004 472 449 Kč 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0362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SSÚ dopravní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-3,34 %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 143 770 160 Kč 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90191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SSÚ vodoprávní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-3,63 %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 156 253 198 Kč 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50850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22956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Stavební úřady krajské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+60 % z 41 %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307 927 338 Kč 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307 927 338 Kč 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03797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32155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Součet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5 556 232 963 Kč 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5 556 232 963 Kč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7229946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5A83DF1F-0D88-4D2F-9E56-3076BE6995F3}"/>
              </a:ext>
            </a:extLst>
          </p:cNvPr>
          <p:cNvSpPr txBox="1"/>
          <p:nvPr/>
        </p:nvSpPr>
        <p:spPr>
          <a:xfrm>
            <a:off x="202232" y="3635830"/>
            <a:ext cx="414702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u="sng" dirty="0">
                <a:solidFill>
                  <a:srgbClr val="000000"/>
                </a:solidFill>
                <a:latin typeface="Calibri" panose="020F0502020204030204" pitchFamily="34" charset="0"/>
              </a:rPr>
              <a:t>Dosavadní obecné stavební úřady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Pokles pracnosti o -41 %</a:t>
            </a:r>
          </a:p>
          <a:p>
            <a:endParaRPr lang="cs-CZ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u="sng" dirty="0">
                <a:solidFill>
                  <a:srgbClr val="000000"/>
                </a:solidFill>
                <a:latin typeface="Calibri" panose="020F0502020204030204" pitchFamily="34" charset="0"/>
              </a:rPr>
              <a:t>Nové kompetence SÚ ORP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Povolování stavby RD a BD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Silnice II. a III. třídy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Posuzování souladů s územním plánem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u="sng" dirty="0">
                <a:solidFill>
                  <a:srgbClr val="000000"/>
                </a:solidFill>
                <a:latin typeface="Calibri" panose="020F0502020204030204" pitchFamily="34" charset="0"/>
              </a:rPr>
              <a:t>Nové kompetence SÚ kraje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Více rozhodování v 1. stupni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Rozhodování ve 2. stupni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AD9C6441-1128-4294-A2E2-78748B5D0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0" y="28779"/>
            <a:ext cx="2278868" cy="10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3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soúhelník 1"/>
          <p:cNvSpPr/>
          <p:nvPr/>
        </p:nvSpPr>
        <p:spPr>
          <a:xfrm>
            <a:off x="-522515" y="1515291"/>
            <a:ext cx="7959635" cy="1706880"/>
          </a:xfrm>
          <a:prstGeom prst="parallelogram">
            <a:avLst/>
          </a:prstGeom>
          <a:solidFill>
            <a:srgbClr val="1C8ADB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cs-CZ" sz="1800" dirty="0">
                <a:solidFill>
                  <a:schemeClr val="bg1"/>
                </a:solidFill>
              </a:rPr>
              <a:t>ČSÚ v květnu 2024 publikovalo aktuální počty obyvatel v obcích. Mezi obyvatele </a:t>
            </a:r>
            <a:r>
              <a:rPr lang="cs-CZ" sz="1800" b="1" dirty="0">
                <a:solidFill>
                  <a:schemeClr val="bg1"/>
                </a:solidFill>
              </a:rPr>
              <a:t>jsou započítány také osoby, kterým bylo uděleno pobytové oprávnění v souvislosti s válkou na Ukrajině</a:t>
            </a:r>
            <a:r>
              <a:rPr lang="cs-CZ" sz="1800" dirty="0">
                <a:solidFill>
                  <a:schemeClr val="bg1"/>
                </a:solidFill>
              </a:rPr>
              <a:t>. </a:t>
            </a:r>
            <a:r>
              <a:rPr lang="cs-CZ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Z povahy služeb veřejné správy jde o oprávněné klienty.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547780" y="301196"/>
            <a:ext cx="834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lvl="0" algn="r">
              <a:spcAft>
                <a:spcPts val="600"/>
              </a:spcAft>
              <a:defRPr sz="2400" b="1">
                <a:solidFill>
                  <a:srgbClr val="1C8A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Data ČSÚ: počet obyvatel v obcích k 1. 1. 2024 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xmlns="" id="{C98E792F-09E8-4C67-81FF-F5AC4970CDC9}"/>
              </a:ext>
            </a:extLst>
          </p:cNvPr>
          <p:cNvSpPr txBox="1">
            <a:spLocks/>
          </p:cNvSpPr>
          <p:nvPr/>
        </p:nvSpPr>
        <p:spPr>
          <a:xfrm>
            <a:off x="3359162" y="3514215"/>
            <a:ext cx="6287256" cy="19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1" dirty="0"/>
              <a:t>Meziročně došlo k nárůstu počtu obyvatel: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>
                <a:solidFill>
                  <a:srgbClr val="00B0F0"/>
                </a:solidFill>
              </a:rPr>
              <a:t>	Obce: 	</a:t>
            </a:r>
            <a:r>
              <a:rPr lang="cs-CZ" sz="2000" b="1" dirty="0"/>
              <a:t>+</a:t>
            </a:r>
            <a:r>
              <a:rPr lang="cs-CZ" sz="2000" b="1" dirty="0">
                <a:effectLst/>
                <a:ea typeface="Calibri" panose="020F0502020204030204" pitchFamily="34" charset="0"/>
              </a:rPr>
              <a:t>45 620 obyvatel (9 515 823 obyvatel)</a:t>
            </a:r>
            <a:endParaRPr lang="cs-CZ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>
                <a:solidFill>
                  <a:srgbClr val="00B0F0"/>
                </a:solidFill>
              </a:rPr>
              <a:t>Hl. m. Praha:	</a:t>
            </a:r>
            <a:r>
              <a:rPr lang="cs-CZ" sz="2000" b="1" dirty="0">
                <a:ea typeface="Calibri" panose="020F0502020204030204" pitchFamily="34" charset="0"/>
              </a:rPr>
              <a:t>+</a:t>
            </a:r>
            <a:r>
              <a:rPr lang="cs-CZ" sz="2000" b="1" dirty="0">
                <a:effectLst/>
                <a:ea typeface="Calibri" panose="020F0502020204030204" pitchFamily="34" charset="0"/>
              </a:rPr>
              <a:t>27 406 obyvatel (1 384 732 obyvatel)</a:t>
            </a:r>
            <a:endParaRPr lang="cs-CZ" sz="2000" dirty="0"/>
          </a:p>
        </p:txBody>
      </p:sp>
      <p:pic>
        <p:nvPicPr>
          <p:cNvPr id="7" name="Picture 6" descr="Free vector graphics of Group">
            <a:extLst>
              <a:ext uri="{FF2B5EF4-FFF2-40B4-BE49-F238E27FC236}">
                <a16:creationId xmlns:a16="http://schemas.microsoft.com/office/drawing/2014/main" xmlns="" id="{8EF587EE-2385-4381-9937-BC4ACD27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30" y="3514215"/>
            <a:ext cx="1200909" cy="120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4F7064A6-EBC9-4459-B611-BFBB02F654F8}"/>
              </a:ext>
            </a:extLst>
          </p:cNvPr>
          <p:cNvSpPr/>
          <p:nvPr/>
        </p:nvSpPr>
        <p:spPr>
          <a:xfrm>
            <a:off x="457200" y="5463629"/>
            <a:ext cx="1143983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Plánovaný přechod z dat ČSÚ na ROB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Do konce roku 2024 získá ROB analytický modul, který umožní vyskladňovat časové řezy s potřebnou podrobností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Vazba na novelu zákona o RUD (ST 701, 1. čtení v PSP)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Přínosem je přesnější a faktičtější číslo o počtu obyvatel v dané obci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FA3F3A82-10E6-4B61-AC1C-ABF4F4099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0" y="28779"/>
            <a:ext cx="2278868" cy="10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1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0" y="28779"/>
            <a:ext cx="2278868" cy="1006500"/>
          </a:xfrm>
          <a:prstGeom prst="rect">
            <a:avLst/>
          </a:prstGeom>
        </p:spPr>
      </p:pic>
      <p:graphicFrame>
        <p:nvGraphicFramePr>
          <p:cNvPr id="13" name="Graf 12"/>
          <p:cNvGraphicFramePr/>
          <p:nvPr>
            <p:extLst>
              <p:ext uri="{D42A27DB-BD31-4B8C-83A1-F6EECF244321}">
                <p14:modId xmlns:p14="http://schemas.microsoft.com/office/powerpoint/2010/main" val="3293009891"/>
              </p:ext>
            </p:extLst>
          </p:nvPr>
        </p:nvGraphicFramePr>
        <p:xfrm>
          <a:off x="863600" y="1035279"/>
          <a:ext cx="10210800" cy="5822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762799" y="301196"/>
            <a:ext cx="825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lvl="0" algn="r">
              <a:spcAft>
                <a:spcPts val="600"/>
              </a:spcAft>
              <a:defRPr sz="2400" b="1">
                <a:solidFill>
                  <a:srgbClr val="1C8A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Vývoj výše příspěvku od 2012 do 2025 </a:t>
            </a:r>
          </a:p>
        </p:txBody>
      </p:sp>
    </p:spTree>
    <p:extLst>
      <p:ext uri="{BB962C8B-B14F-4D97-AF65-F5344CB8AC3E}">
        <p14:creationId xmlns:p14="http://schemas.microsoft.com/office/powerpoint/2010/main" val="28746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categoryEl"/>
        </p:bldSub>
      </p:bldGraphic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40D41CAA18545AB743CBC45486264" ma:contentTypeVersion="11" ma:contentTypeDescription="Create a new document." ma:contentTypeScope="" ma:versionID="d72a28c03c9c9f1b526138dc15f7c09a">
  <xsd:schema xmlns:xsd="http://www.w3.org/2001/XMLSchema" xmlns:xs="http://www.w3.org/2001/XMLSchema" xmlns:p="http://schemas.microsoft.com/office/2006/metadata/properties" xmlns:ns3="a9974f44-e2bf-402d-af11-d266d053a065" targetNamespace="http://schemas.microsoft.com/office/2006/metadata/properties" ma:root="true" ma:fieldsID="ffb1d623d65eca54ae97347eac35bb2b" ns3:_="">
    <xsd:import namespace="a9974f44-e2bf-402d-af11-d266d053a0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74f44-e2bf-402d-af11-d266d053a0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B0FB9E-94AC-4DC0-BDCC-63E07AE2DC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931FB6-DF21-4BAE-AA38-CB841A046C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974f44-e2bf-402d-af11-d266d053a0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19B389-DC06-4A22-A5DD-96438C683A66}">
  <ds:schemaRefs>
    <ds:schemaRef ds:uri="http://purl.org/dc/elements/1.1/"/>
    <ds:schemaRef ds:uri="http://schemas.microsoft.com/office/2006/documentManagement/types"/>
    <ds:schemaRef ds:uri="a9974f44-e2bf-402d-af11-d266d053a065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12805</TotalTime>
  <Words>3871</Words>
  <Application>Microsoft Office PowerPoint</Application>
  <PresentationFormat>Widescreen</PresentationFormat>
  <Paragraphs>576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Times New Roman</vt:lpstr>
      <vt:lpstr>Motiv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Ministerstvo vnitra ČR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Příspěvek na výkon státní správy</dc:title>
  <dc:creator>Mgr. Jakub Geier</dc:creator>
  <cp:lastModifiedBy>host</cp:lastModifiedBy>
  <cp:revision>167</cp:revision>
  <cp:lastPrinted>2024-11-05T10:19:47Z</cp:lastPrinted>
  <dcterms:created xsi:type="dcterms:W3CDTF">2021-09-13T08:03:58Z</dcterms:created>
  <dcterms:modified xsi:type="dcterms:W3CDTF">2024-11-05T14:36:19Z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0x01010051340D41CAA18545AB743CBC45486264</vt:lpwstr>
  </property>
</Properties>
</file>