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6"/>
  </p:sldMasterIdLst>
  <p:notesMasterIdLst>
    <p:notesMasterId r:id="rId30"/>
  </p:notesMasterIdLst>
  <p:handoutMasterIdLst>
    <p:handoutMasterId r:id="rId31"/>
  </p:handoutMasterIdLst>
  <p:sldIdLst>
    <p:sldId id="261" r:id="rId7"/>
    <p:sldId id="579" r:id="rId8"/>
    <p:sldId id="389" r:id="rId9"/>
    <p:sldId id="277" r:id="rId10"/>
    <p:sldId id="274" r:id="rId11"/>
    <p:sldId id="580" r:id="rId12"/>
    <p:sldId id="265" r:id="rId13"/>
    <p:sldId id="581" r:id="rId14"/>
    <p:sldId id="582" r:id="rId15"/>
    <p:sldId id="585" r:id="rId16"/>
    <p:sldId id="586" r:id="rId17"/>
    <p:sldId id="587" r:id="rId18"/>
    <p:sldId id="589" r:id="rId19"/>
    <p:sldId id="591" r:id="rId20"/>
    <p:sldId id="595" r:id="rId21"/>
    <p:sldId id="598" r:id="rId22"/>
    <p:sldId id="603" r:id="rId23"/>
    <p:sldId id="608" r:id="rId24"/>
    <p:sldId id="609" r:id="rId25"/>
    <p:sldId id="605" r:id="rId26"/>
    <p:sldId id="610" r:id="rId27"/>
    <p:sldId id="607" r:id="rId28"/>
    <p:sldId id="53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4A49"/>
    <a:srgbClr val="C7CB08"/>
    <a:srgbClr val="00A7BD"/>
    <a:srgbClr val="EE7531"/>
    <a:srgbClr val="13A54D"/>
    <a:srgbClr val="8D6A8E"/>
    <a:srgbClr val="6F381A"/>
    <a:srgbClr val="B3BF00"/>
    <a:srgbClr val="B0BD01"/>
    <a:srgbClr val="3A9A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0" autoAdjust="0"/>
    <p:restoredTop sz="99825" autoAdjust="0"/>
  </p:normalViewPr>
  <p:slideViewPr>
    <p:cSldViewPr snapToGrid="0" snapToObjects="1">
      <p:cViewPr varScale="1">
        <p:scale>
          <a:sx n="130" d="100"/>
          <a:sy n="130" d="100"/>
        </p:scale>
        <p:origin x="108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279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AFDE7-BDB6-F34D-9798-5F47BF9CCC3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092E1-2E9A-D34F-B437-1ABC55E4C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46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C2F7D-3F3E-A041-AF40-843054BDBE50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F8B26-39FF-DC4B-848B-194D8A2B7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8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723625" y="1667012"/>
            <a:ext cx="7420375" cy="3356706"/>
          </a:xfrm>
          <a:prstGeom prst="rect">
            <a:avLst/>
          </a:prstGeom>
          <a:solidFill>
            <a:srgbClr val="C7C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34020" y="1667012"/>
            <a:ext cx="1406116" cy="3356706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401480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6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26434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ráva, exteriér, příroda, pole&#10;&#10;Popis byl vytvořen automaticky">
            <a:extLst>
              <a:ext uri="{FF2B5EF4-FFF2-40B4-BE49-F238E27FC236}">
                <a16:creationId xmlns:a16="http://schemas.microsoft.com/office/drawing/2014/main" id="{8C5C767C-4EB3-49BC-B9E4-8D3B20BD7A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3"/>
          <a:stretch/>
        </p:blipFill>
        <p:spPr>
          <a:xfrm>
            <a:off x="0" y="918558"/>
            <a:ext cx="2526434" cy="562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96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9144000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48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1723625" y="1667012"/>
            <a:ext cx="7420375" cy="3356706"/>
          </a:xfrm>
          <a:prstGeom prst="rect">
            <a:avLst/>
          </a:prstGeom>
          <a:solidFill>
            <a:srgbClr val="C7C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-34020" y="1667012"/>
            <a:ext cx="1406116" cy="3356706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ráva, strom, exteriér, pole&#10;&#10;Popis byl vytvořen automaticky">
            <a:extLst>
              <a:ext uri="{FF2B5EF4-FFF2-40B4-BE49-F238E27FC236}">
                <a16:creationId xmlns:a16="http://schemas.microsoft.com/office/drawing/2014/main" id="{E513F247-DB68-473E-A855-F6A0758B4E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2912" y="921830"/>
            <a:ext cx="3371088" cy="5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26434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ráva, strom, exteriér, pole&#10;&#10;Popis byl vytvořen automaticky">
            <a:extLst>
              <a:ext uri="{FF2B5EF4-FFF2-40B4-BE49-F238E27FC236}">
                <a16:creationId xmlns:a16="http://schemas.microsoft.com/office/drawing/2014/main" id="{4783B239-0F12-4B31-AF0C-09AA02D59B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21830"/>
            <a:ext cx="2526434" cy="56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3" name="Obrázek 2" descr="Obsah obrázku tráva, strom, exteriér, příroda&#10;&#10;Popis byl vytvořen automaticky">
            <a:extLst>
              <a:ext uri="{FF2B5EF4-FFF2-40B4-BE49-F238E27FC236}">
                <a16:creationId xmlns:a16="http://schemas.microsoft.com/office/drawing/2014/main" id="{6CB70D48-E16E-4CDF-9974-04C84D58FC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566" y="915031"/>
            <a:ext cx="2541375" cy="562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26434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3" name="Obrázek 2" descr="Obsah obrázku tráva, zelená, směr, silnice&#10;&#10;Popis byl vytvořen automaticky">
            <a:extLst>
              <a:ext uri="{FF2B5EF4-FFF2-40B4-BE49-F238E27FC236}">
                <a16:creationId xmlns:a16="http://schemas.microsoft.com/office/drawing/2014/main" id="{DC811B34-ABA0-4026-943C-AE1E260C0B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saturation sat="1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6795"/>
            <a:ext cx="2526434" cy="562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9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ráva, exteriér, příroda, špína&#10;&#10;Popis byl vytvořen automaticky">
            <a:extLst>
              <a:ext uri="{FF2B5EF4-FFF2-40B4-BE49-F238E27FC236}">
                <a16:creationId xmlns:a16="http://schemas.microsoft.com/office/drawing/2014/main" id="{3E400F08-4A5D-414A-97B8-790368BC23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566" y="922092"/>
            <a:ext cx="2541375" cy="56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26434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5" name="Obrázek 4" descr="Obsah obrázku tráva, exteriér, pole, příroda&#10;&#10;Popis byl vytvořen automaticky">
            <a:extLst>
              <a:ext uri="{FF2B5EF4-FFF2-40B4-BE49-F238E27FC236}">
                <a16:creationId xmlns:a16="http://schemas.microsoft.com/office/drawing/2014/main" id="{3BCB9332-FFFF-4E12-A754-815FDD3B3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2249"/>
          <a:stretch/>
        </p:blipFill>
        <p:spPr>
          <a:xfrm>
            <a:off x="0" y="918559"/>
            <a:ext cx="2526434" cy="63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80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xxxx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 userDrawn="1"/>
        </p:nvSpPr>
        <p:spPr bwMode="auto">
          <a:xfrm>
            <a:off x="954303" y="6548438"/>
            <a:ext cx="4464050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2200" rIns="90000" bIns="450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600" dirty="0">
                <a:solidFill>
                  <a:srgbClr val="4A4A49"/>
                </a:solidFill>
              </a:rPr>
              <a:t>Státní pozemkový úřad  |  Husinecká 1024/11a  |  130 00 Praha 3 - Žižkov  </a:t>
            </a:r>
            <a:r>
              <a:rPr lang="cs-CZ" sz="600" dirty="0">
                <a:solidFill>
                  <a:srgbClr val="00A7BD"/>
                </a:solidFill>
              </a:rPr>
              <a:t>|  </a:t>
            </a:r>
            <a:r>
              <a:rPr lang="cs-CZ" sz="600" dirty="0" err="1">
                <a:solidFill>
                  <a:srgbClr val="00A7BD"/>
                </a:solidFill>
              </a:rPr>
              <a:t>www.spucr.cz</a:t>
            </a:r>
            <a:endParaRPr lang="cs-CZ" sz="600" dirty="0">
              <a:solidFill>
                <a:srgbClr val="00A7BD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18558"/>
            <a:ext cx="6617566" cy="5629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544303" y="6544911"/>
            <a:ext cx="345375" cy="316617"/>
          </a:xfrm>
          <a:prstGeom prst="rect">
            <a:avLst/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 userDrawn="1"/>
        </p:nvSpPr>
        <p:spPr bwMode="auto">
          <a:xfrm>
            <a:off x="543114" y="6545609"/>
            <a:ext cx="331623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fld id="{6A1660A0-3811-2548-9A84-915DF90A8827}" type="slidenum">
              <a:rPr lang="cs-CZ" sz="1200" b="1" smtClean="0">
                <a:solidFill>
                  <a:srgbClr val="FFFFFF"/>
                </a:solidFill>
              </a:rPr>
              <a:t>‹#›</a:t>
            </a:fld>
            <a:endParaRPr lang="cs-CZ" sz="1200" b="1" dirty="0">
              <a:solidFill>
                <a:srgbClr val="FFFFFF"/>
              </a:solidFill>
            </a:endParaRPr>
          </a:p>
        </p:txBody>
      </p:sp>
      <p:pic>
        <p:nvPicPr>
          <p:cNvPr id="6" name="Obrázek 5" descr="Obsah obrázku tráva, hora, příroda, kopec&#10;&#10;Popis byl vytvořen automaticky">
            <a:extLst>
              <a:ext uri="{FF2B5EF4-FFF2-40B4-BE49-F238E27FC236}">
                <a16:creationId xmlns:a16="http://schemas.microsoft.com/office/drawing/2014/main" id="{D4470407-5263-4F40-B349-50A32FADC6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566" y="918558"/>
            <a:ext cx="2526434" cy="562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1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5028" y="274638"/>
            <a:ext cx="6126850" cy="539075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</a:t>
            </a:r>
            <a:r>
              <a:rPr lang="cs-CZ" dirty="0" err="1"/>
              <a:t>title</a:t>
            </a:r>
            <a:r>
              <a:rPr lang="cs-CZ" dirty="0"/>
              <a:t> style</a:t>
            </a:r>
            <a:endParaRPr lang="en-US" dirty="0"/>
          </a:p>
        </p:txBody>
      </p:sp>
      <p:pic>
        <p:nvPicPr>
          <p:cNvPr id="3" name="Picture 2" descr="bg_logo.png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25" y="146767"/>
            <a:ext cx="769351" cy="67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7" r:id="rId4"/>
    <p:sldLayoutId id="2147483683" r:id="rId5"/>
    <p:sldLayoutId id="2147483684" r:id="rId6"/>
    <p:sldLayoutId id="2147483680" r:id="rId7"/>
    <p:sldLayoutId id="2147483679" r:id="rId8"/>
    <p:sldLayoutId id="2147483681" r:id="rId9"/>
    <p:sldLayoutId id="2147483682" r:id="rId10"/>
    <p:sldLayoutId id="214748367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i="0" kern="1200" baseline="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60588" y="2081102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4300" b="1" dirty="0">
                <a:solidFill>
                  <a:srgbClr val="FFFFFF"/>
                </a:solidFill>
              </a:rPr>
              <a:t>ŘÍZENÍ KVALITY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60588" y="2873264"/>
            <a:ext cx="60483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1800" dirty="0">
                <a:solidFill>
                  <a:srgbClr val="4A4A49"/>
                </a:solidFill>
              </a:rPr>
              <a:t>Zavádění kvality v prostředí SPÚ a příklady dobré praxe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160588" y="4060714"/>
            <a:ext cx="64213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b="1" dirty="0">
                <a:solidFill>
                  <a:srgbClr val="FFFFFF"/>
                </a:solidFill>
              </a:rPr>
              <a:t>Mgr. Pavel Škeřík</a:t>
            </a:r>
          </a:p>
          <a:p>
            <a:pPr>
              <a:buClrTx/>
              <a:buFontTx/>
              <a:buNone/>
            </a:pPr>
            <a:r>
              <a:rPr lang="cs-CZ" dirty="0">
                <a:solidFill>
                  <a:srgbClr val="FFFFFF"/>
                </a:solidFill>
              </a:rPr>
              <a:t>Státní pozemkový úřad, ředitel Sekce provozních činností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-29882" y="2274168"/>
            <a:ext cx="1372095" cy="286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cs-CZ" sz="1200" b="0" dirty="0">
                <a:solidFill>
                  <a:srgbClr val="FFFFFF"/>
                </a:solidFill>
              </a:rPr>
              <a:t>6. 11. 2024</a:t>
            </a:r>
          </a:p>
        </p:txBody>
      </p:sp>
    </p:spTree>
    <p:extLst>
      <p:ext uri="{BB962C8B-B14F-4D97-AF65-F5344CB8AC3E}">
        <p14:creationId xmlns:p14="http://schemas.microsoft.com/office/powerpoint/2010/main" val="141938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sah obrázku text, snímek obrazovky, software&#10;&#10;Popis byl vytvořen automaticky">
            <a:extLst>
              <a:ext uri="{FF2B5EF4-FFF2-40B4-BE49-F238E27FC236}">
                <a16:creationId xmlns:a16="http://schemas.microsoft.com/office/drawing/2014/main" id="{EC969BCA-FF7B-F1D2-F9ED-D2D64A02D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2237"/>
            <a:ext cx="9144000" cy="346051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15728AC-504E-BCE8-EADE-32F13FF7495F}"/>
              </a:ext>
            </a:extLst>
          </p:cNvPr>
          <p:cNvSpPr txBox="1"/>
          <p:nvPr/>
        </p:nvSpPr>
        <p:spPr bwMode="auto">
          <a:xfrm>
            <a:off x="440423" y="1352089"/>
            <a:ext cx="74284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Při obměně aplikačního prostředí lze jednoduše v rámci procesního modelu vyčíst, která aplikace a ve kterých procesech je obsažená. Lze tudíž jednoznačně říci, kde tyto změny provést, a tím zajistit bezpečný a plynulý přechod do nového prostředí.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5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Webová stránka, Webové stránky&#10;&#10;Popis byl vytvořen automaticky">
            <a:extLst>
              <a:ext uri="{FF2B5EF4-FFF2-40B4-BE49-F238E27FC236}">
                <a16:creationId xmlns:a16="http://schemas.microsoft.com/office/drawing/2014/main" id="{05D30B81-3467-675B-0D66-296AC94B5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70" y="2603204"/>
            <a:ext cx="7269059" cy="394291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CA713B-E74A-B4A6-C59F-87115642050B}"/>
              </a:ext>
            </a:extLst>
          </p:cNvPr>
          <p:cNvSpPr txBox="1"/>
          <p:nvPr/>
        </p:nvSpPr>
        <p:spPr bwMode="auto">
          <a:xfrm>
            <a:off x="620784" y="1064321"/>
            <a:ext cx="8045043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roce 2020 Státní pozemkový úřad zpracoval novou strategii, ve které se zaměřil na budoucí směřování úřadu v horizontu 5 až 10 let. Tuto strategii pojal velice obšírně, v rámci analýzy byli zapojeni skoro všichni zaměstnanci úřadu.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Výsledkem je vytvoření strategie do 4 hlavních perspektiv neboli strategických cílů, které jsou následně rozpracovány i v rámci jednotlivých opatření, dále hlavních cílů v rámci tohoto opatření a dále dle jednotlivých konkrétních cílů formou akčního plánu.</a:t>
            </a:r>
            <a:endParaRPr lang="cs-CZ" sz="1600" dirty="0">
              <a:solidFill>
                <a:srgbClr val="4A4A4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95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oftware, snímek obrazovky, číslo&#10;&#10;Popis byl vytvořen automaticky">
            <a:extLst>
              <a:ext uri="{FF2B5EF4-FFF2-40B4-BE49-F238E27FC236}">
                <a16:creationId xmlns:a16="http://schemas.microsoft.com/office/drawing/2014/main" id="{0D492BF4-C876-8725-09F1-11802E900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81"/>
          <a:stretch/>
        </p:blipFill>
        <p:spPr>
          <a:xfrm>
            <a:off x="849083" y="3162433"/>
            <a:ext cx="7984525" cy="333903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A3C7BB3-F204-8BEE-B9DB-488D0E0BC2AA}"/>
              </a:ext>
            </a:extLst>
          </p:cNvPr>
          <p:cNvSpPr txBox="1"/>
          <p:nvPr/>
        </p:nvSpPr>
        <p:spPr bwMode="auto">
          <a:xfrm>
            <a:off x="629174" y="1324217"/>
            <a:ext cx="809358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 řízení tak obrovského projektu, který trvá několik let a obsahuje stovky dílčích cílů, bylo zapotřebí vymyslet technické řešení, které by jednoznačně identifikovalo a automaticky aktualizovalo aktéry, kteří mají za úkol tyto jednotlivé dílčí cíle plnit a tím plnit ty vrcholné a hlavní znaky vytyčené strategie. </a:t>
            </a:r>
            <a:endParaRPr lang="cs-CZ" sz="1400" dirty="0">
              <a:solidFill>
                <a:srgbClr val="4A4A49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Použili jsme aplikaci MS Project, která v souvislosti s napojením na SharePoint umožňuje jednotlivé dílčí cíle rozdělit do jednotlivých perspektiv, zadat termíny plnění, závislosti na jiných úkolech, zároveň také nastavit měřitelnost a detailní popis plnění.</a:t>
            </a:r>
            <a:endParaRPr lang="cs-CZ" sz="1600" dirty="0">
              <a:solidFill>
                <a:srgbClr val="4A4A4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18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software, číslo&#10;&#10;Popis byl vytvořen automaticky">
            <a:extLst>
              <a:ext uri="{FF2B5EF4-FFF2-40B4-BE49-F238E27FC236}">
                <a16:creationId xmlns:a16="http://schemas.microsoft.com/office/drawing/2014/main" id="{5E50B8B2-F493-4FA6-ABFC-E0C072E2D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48" y="1951495"/>
            <a:ext cx="8593532" cy="391240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CC394AA-08C5-CCB7-D759-565924F05ADE}"/>
              </a:ext>
            </a:extLst>
          </p:cNvPr>
          <p:cNvSpPr txBox="1"/>
          <p:nvPr/>
        </p:nvSpPr>
        <p:spPr bwMode="auto">
          <a:xfrm>
            <a:off x="255648" y="1074332"/>
            <a:ext cx="846890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150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rámci aktualizace strategie, která vždy probíhá po ukončených dvou letech, jsme nastavili i aktuální potřeby, což je hlavně digitalizace jednotlivých procesů a např. splnění podmínky zákona o úplném elektronickém podání.</a:t>
            </a:r>
            <a:endParaRPr lang="cs-CZ" sz="1600" dirty="0">
              <a:solidFill>
                <a:srgbClr val="4A4A4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348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číslo&#10;&#10;Popis byl vytvořen automaticky">
            <a:extLst>
              <a:ext uri="{FF2B5EF4-FFF2-40B4-BE49-F238E27FC236}">
                <a16:creationId xmlns:a16="http://schemas.microsoft.com/office/drawing/2014/main" id="{2AF98A9F-7109-ED71-7F34-6B7E3DA28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3200"/>
            <a:ext cx="9144000" cy="306353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7EE909-F5F4-99D5-F36D-CAB2F483EB6D}"/>
              </a:ext>
            </a:extLst>
          </p:cNvPr>
          <p:cNvSpPr txBox="1"/>
          <p:nvPr/>
        </p:nvSpPr>
        <p:spPr bwMode="auto">
          <a:xfrm>
            <a:off x="511728" y="1190643"/>
            <a:ext cx="819604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Velkou výhodou tohoto digitálního zpracování procesů a konkrétní oblasti je i kontrola plnění jednotlivých úkolů formou reportovacího nástroje.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Data jsou exportována a zpracovávána v aplikaci </a:t>
            </a:r>
            <a:r>
              <a:rPr lang="cs-CZ" sz="1400" dirty="0" err="1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Power</a:t>
            </a: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BI.</a:t>
            </a:r>
            <a:endParaRPr lang="cs-CZ" sz="1600" dirty="0">
              <a:solidFill>
                <a:srgbClr val="4A4A4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618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nímek obrazovky, software, Počítačová ikona&#10;&#10;Popis byl vytvořen automaticky">
            <a:extLst>
              <a:ext uri="{FF2B5EF4-FFF2-40B4-BE49-F238E27FC236}">
                <a16:creationId xmlns:a16="http://schemas.microsoft.com/office/drawing/2014/main" id="{C0DE767C-E058-E8F8-3CC7-E2CADD1E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2" y="1783405"/>
            <a:ext cx="7482979" cy="46630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06000E6A-C85D-BAEA-79B2-3CA4B7B47AC9}"/>
              </a:ext>
            </a:extLst>
          </p:cNvPr>
          <p:cNvSpPr txBox="1"/>
          <p:nvPr/>
        </p:nvSpPr>
        <p:spPr bwMode="auto">
          <a:xfrm>
            <a:off x="583035" y="1047573"/>
            <a:ext cx="759203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Reportovací nástroj je dostupný všem zaměstnancům.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Tato záložka konkrétně ukazuje plnění jednotlivých úkolů dle garantů.</a:t>
            </a:r>
            <a:endParaRPr lang="cs-CZ" sz="1600" dirty="0">
              <a:solidFill>
                <a:srgbClr val="4A4A4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670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F9EA8B35-261C-4288-0287-7AEE4AFE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46" y="3099594"/>
            <a:ext cx="756530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cs-CZ" sz="2800" b="1" dirty="0">
                <a:solidFill>
                  <a:srgbClr val="C7CB08"/>
                </a:solidFill>
              </a:rPr>
              <a:t>PŘÍKLADY DOBRÉ PRAXE</a:t>
            </a:r>
          </a:p>
          <a:p>
            <a:pPr algn="ctr"/>
            <a:r>
              <a:rPr lang="cs-CZ" sz="2800" dirty="0">
                <a:solidFill>
                  <a:srgbClr val="00A7BD"/>
                </a:solidFill>
              </a:rPr>
              <a:t>PERSONALISTIKA</a:t>
            </a:r>
          </a:p>
          <a:p>
            <a:pPr algn="ctr"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9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6F332713-0526-C393-1D6D-93952DC8BCC3}"/>
              </a:ext>
            </a:extLst>
          </p:cNvPr>
          <p:cNvSpPr txBox="1"/>
          <p:nvPr/>
        </p:nvSpPr>
        <p:spPr bwMode="auto">
          <a:xfrm>
            <a:off x="560439" y="936395"/>
            <a:ext cx="8266471" cy="5415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400" u="sng" kern="1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solidFill>
                  <a:srgbClr val="C7CB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KRITÉRIUM ZLEPŠOVÁNÍ 7 – Řízení lidských zdrojů – 100 % </a:t>
            </a:r>
            <a:endParaRPr lang="cs-CZ" kern="100" dirty="0">
              <a:solidFill>
                <a:srgbClr val="C7CB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Příklady dobré praxe v oblasti ŘLZ:</a:t>
            </a:r>
            <a:endParaRPr lang="cs-CZ" sz="1400" kern="1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solidFill>
                  <a:srgbClr val="00A7B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NÁBOR ZAMĚSTNANCŮ</a:t>
            </a:r>
            <a:endParaRPr lang="cs-CZ" sz="1400" kern="100" dirty="0">
              <a:solidFill>
                <a:srgbClr val="00A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Osvědčená opatření uplatňovaná v podmínkách SPÚ při náboru zaměstnanců:</a:t>
            </a:r>
            <a:endParaRPr lang="cs-CZ" sz="1400" b="1" kern="1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Inzerce volných pozic nejen v </a:t>
            </a:r>
            <a:r>
              <a:rPr lang="cs-CZ" sz="1400" dirty="0" err="1">
                <a:solidFill>
                  <a:srgbClr val="4A4A49"/>
                </a:solidFill>
                <a:latin typeface="Arial" panose="020B0604020202020204" pitchFamily="34" charset="0"/>
              </a:rPr>
              <a:t>ISSoS</a:t>
            </a: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, úřední desce SPÚ, ale také na:</a:t>
            </a:r>
          </a:p>
          <a:p>
            <a:pPr marL="285750" lvl="0" indent="-28575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sociálních sítích, </a:t>
            </a:r>
            <a:endParaRPr lang="cs-CZ" sz="14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LinkedIn, </a:t>
            </a:r>
            <a:endParaRPr lang="cs-CZ" sz="14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kariérním webu SPÚ 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placených pracovních portálech např. JOBS.cz, </a:t>
            </a:r>
            <a:endParaRPr lang="cs-CZ" sz="14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vysokých školách, atd.</a:t>
            </a:r>
          </a:p>
          <a:p>
            <a:pPr marL="342900" lvl="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cs-CZ" sz="14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Náborová videa zaměřená na prezentaci úřadu, jeho zaměstnanců, zajišťované odborné agendy, benefity, pracovní prostředí, ve kterých autenticky vystupují zaměstnanci úřadu a prezentují svoji práci.</a:t>
            </a:r>
          </a:p>
          <a:p>
            <a:pPr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Činnost náborářek, které průběžně komunikují s uchazeči a poskytují jim populární, uživatelsky příjemnou formou, požadované informace.</a:t>
            </a:r>
          </a:p>
          <a:p>
            <a:pPr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Aktivní účast na pracovních veletrzích.</a:t>
            </a:r>
          </a:p>
          <a:p>
            <a:pPr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Aktivní spolupráce s vybranými vysokými školami, praxe pro studenty, workshopy, atd. </a:t>
            </a:r>
          </a:p>
        </p:txBody>
      </p:sp>
    </p:spTree>
    <p:extLst>
      <p:ext uri="{BB962C8B-B14F-4D97-AF65-F5344CB8AC3E}">
        <p14:creationId xmlns:p14="http://schemas.microsoft.com/office/powerpoint/2010/main" val="301460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osoba, rostlina&#10;&#10;Popis byl vytvořen automaticky">
            <a:extLst>
              <a:ext uri="{FF2B5EF4-FFF2-40B4-BE49-F238E27FC236}">
                <a16:creationId xmlns:a16="http://schemas.microsoft.com/office/drawing/2014/main" id="{F06B5659-322E-0C79-85CA-0E584240F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6" y="-1"/>
            <a:ext cx="9049608" cy="6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45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elektronika, počítač, snímek obrazovky&#10;&#10;Popis byl vytvořen automaticky">
            <a:extLst>
              <a:ext uri="{FF2B5EF4-FFF2-40B4-BE49-F238E27FC236}">
                <a16:creationId xmlns:a16="http://schemas.microsoft.com/office/drawing/2014/main" id="{04AB953A-3073-B30C-39CD-187359A6C7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671"/>
          <a:stretch/>
        </p:blipFill>
        <p:spPr>
          <a:xfrm>
            <a:off x="193290" y="1001430"/>
            <a:ext cx="4343795" cy="5427115"/>
          </a:xfrm>
          <a:prstGeom prst="rect">
            <a:avLst/>
          </a:prstGeom>
        </p:spPr>
      </p:pic>
      <p:pic>
        <p:nvPicPr>
          <p:cNvPr id="5" name="Obrázek 4" descr="Obsah obrázku text, Webové stránky, snímek obrazovky, Webová stránka&#10;&#10;Popis byl vytvořen automaticky">
            <a:extLst>
              <a:ext uri="{FF2B5EF4-FFF2-40B4-BE49-F238E27FC236}">
                <a16:creationId xmlns:a16="http://schemas.microsoft.com/office/drawing/2014/main" id="{F5075C0C-B31D-76E9-61C7-10D69EA3B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043"/>
          <a:stretch/>
        </p:blipFill>
        <p:spPr>
          <a:xfrm>
            <a:off x="4537085" y="151001"/>
            <a:ext cx="4504545" cy="62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24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F9EA8B35-261C-4288-0287-7AEE4AFE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1" y="3099594"/>
            <a:ext cx="8096250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cs-CZ" sz="2800" b="1" dirty="0">
                <a:solidFill>
                  <a:srgbClr val="C7CB08"/>
                </a:solidFill>
              </a:rPr>
              <a:t>PŘEDSTAVENÍ </a:t>
            </a:r>
          </a:p>
          <a:p>
            <a:pPr algn="ctr"/>
            <a:r>
              <a:rPr lang="cs-CZ" sz="2800" b="1" dirty="0">
                <a:solidFill>
                  <a:srgbClr val="C7CB08"/>
                </a:solidFill>
              </a:rPr>
              <a:t>STÁTNÍHO POZEMKOVÉHO ÚŘADU</a:t>
            </a:r>
          </a:p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0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70058C1-052D-DAA6-F2AE-429132386724}"/>
              </a:ext>
            </a:extLst>
          </p:cNvPr>
          <p:cNvSpPr txBox="1"/>
          <p:nvPr/>
        </p:nvSpPr>
        <p:spPr bwMode="auto">
          <a:xfrm>
            <a:off x="390832" y="867734"/>
            <a:ext cx="8425016" cy="544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kern="100" dirty="0">
                <a:solidFill>
                  <a:srgbClr val="C7CB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KRITÉRIUM ZLEPŠOVÁNÍ 8 – Adaptační proces – 100 % </a:t>
            </a:r>
            <a:endParaRPr lang="cs-CZ" kern="100" dirty="0">
              <a:solidFill>
                <a:srgbClr val="C7CB0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solidFill>
                  <a:srgbClr val="00A7B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ADAPTAČNÍ PROCES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- zakotven v ŘD - SP, kterým se stanoví postup pro realizaci adaptačního procesu nových zaměstnanců Státního pozemkového úřadu.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solidFill>
                  <a:srgbClr val="00A7B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Příklady dobré praxe v oblasti AP:</a:t>
            </a:r>
            <a:endParaRPr lang="cs-CZ" sz="1400" b="1" kern="100" dirty="0">
              <a:solidFill>
                <a:srgbClr val="00A7BD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200" kern="1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1400" b="1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Výchozí situace:</a:t>
            </a:r>
            <a:endParaRPr lang="cs-CZ" sz="1400" b="1" kern="1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Potřeba kvalitního a rychlého zapracování nových zaměstnanců a jejich sociální adaptace na služebním působišti z důvodu potřeby kvalitního plnění svěřených úkolů.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1400" b="1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Osvědčená opatření uplatňovaná v podmínkách SPÚ při realizaci adaptačního procesu:</a:t>
            </a:r>
            <a:endParaRPr lang="cs-CZ" sz="1400" b="1" kern="1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651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Graficky i obsahově velmi dobře a podrobně zpracovaná „Příručka pro nové zaměstnance“, která je zaměstnancům k dispozici v aktuálním znění od jejich nástupu do služby/práce. 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Příručka napomáhá k orientaci v novém prostředí a provází nové zaměstnance od začátku jejich působení na SPÚ až do úspěšného absolvování adaptačního procesu. </a:t>
            </a:r>
          </a:p>
          <a:p>
            <a:pPr marR="1651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Představený sestavuje Individuální plán adaptace nového zaměstnance, který mimo jiné zahrnuje rozsah a formu adaptace, termíny pro provedení průběžného i závěrečného vyhodnocení, seznámení s řídícími dokumenty, vzdělávací a adaptační aktivity.</a:t>
            </a:r>
          </a:p>
          <a:p>
            <a:pPr marR="1651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Novému zaměstnanci je po dobu adaptačního procesu přidělen mentor (zkušený zaměstnanec). </a:t>
            </a:r>
          </a:p>
          <a:p>
            <a:pPr marR="1651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</a:rPr>
              <a:t>Součástí vyhodnocení adaptace je zpětná vazba ze strany představeného i samotného zaměstnance. </a:t>
            </a:r>
          </a:p>
        </p:txBody>
      </p:sp>
    </p:spTree>
    <p:extLst>
      <p:ext uri="{BB962C8B-B14F-4D97-AF65-F5344CB8AC3E}">
        <p14:creationId xmlns:p14="http://schemas.microsoft.com/office/powerpoint/2010/main" val="1094332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Obsah obrázku text, počítač, snímek obrazovky, design&#10;&#10;Popis byl vytvořen automaticky">
            <a:extLst>
              <a:ext uri="{FF2B5EF4-FFF2-40B4-BE49-F238E27FC236}">
                <a16:creationId xmlns:a16="http://schemas.microsoft.com/office/drawing/2014/main" id="{20AF4342-574B-DD0E-1792-9B6F3E416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0211" y="908114"/>
            <a:ext cx="3977907" cy="5562997"/>
          </a:xfrm>
          <a:prstGeom prst="rect">
            <a:avLst/>
          </a:prstGeom>
        </p:spPr>
      </p:pic>
      <p:pic>
        <p:nvPicPr>
          <p:cNvPr id="11" name="Obrázek 10" descr="Obsah obrázku text, snímek obrazovky, voda, mapa&#10;&#10;Popis byl vytvořen automaticky">
            <a:extLst>
              <a:ext uri="{FF2B5EF4-FFF2-40B4-BE49-F238E27FC236}">
                <a16:creationId xmlns:a16="http://schemas.microsoft.com/office/drawing/2014/main" id="{30F59DE1-18E0-A91A-C564-7C8AF2432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9" y="908113"/>
            <a:ext cx="3947541" cy="55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2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FC39FB6D-F0B3-551B-FF00-7209A25E8A40}"/>
              </a:ext>
            </a:extLst>
          </p:cNvPr>
          <p:cNvSpPr txBox="1"/>
          <p:nvPr/>
        </p:nvSpPr>
        <p:spPr bwMode="auto">
          <a:xfrm>
            <a:off x="176980" y="869245"/>
            <a:ext cx="8664678" cy="5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1651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b="1" kern="100" dirty="0">
                <a:solidFill>
                  <a:srgbClr val="C7CB0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KRITÉRIUM ZLEPŠOVÁNÍ 9 – Šetření spokojenosti zaměstnanců – 85,6 % </a:t>
            </a:r>
            <a:endParaRPr lang="cs-CZ" b="1" kern="100" dirty="0">
              <a:solidFill>
                <a:srgbClr val="C7CB08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651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b="1" kern="100" dirty="0">
                <a:solidFill>
                  <a:srgbClr val="00A7B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ŠETŘENÍ SPOKOJENOSTI ZAMĚSTNANCŮ </a:t>
            </a:r>
            <a:endParaRPr lang="cs-CZ" sz="1400" b="1" kern="100" dirty="0">
              <a:solidFill>
                <a:srgbClr val="00A7BD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Příklady dobré praxe v oblasti ŘLZ:</a:t>
            </a:r>
            <a:endParaRPr lang="cs-CZ" sz="1400" kern="100" dirty="0">
              <a:solidFill>
                <a:srgbClr val="4A4A4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400" b="1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Osvědčená opatření uplatňovaná v podmínkách SPÚ při provádění šetření spokojenosti zaměstnanců:</a:t>
            </a:r>
            <a:endParaRPr lang="cs-CZ" sz="1400" b="1" dirty="0">
              <a:solidFill>
                <a:srgbClr val="4A4A49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R="1651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Struktura dotazníku šetření spokojenosti pokrývá tyto oblasti:</a:t>
            </a: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Komunikace a sdílení informací na SPÚ</a:t>
            </a:r>
            <a:endParaRPr lang="cs-CZ" sz="1200" dirty="0">
              <a:solidFill>
                <a:srgbClr val="4A4A49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Výkon služby/práce na SPÚ</a:t>
            </a:r>
            <a:endParaRPr lang="cs-CZ" sz="12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Kultura a vztahy na pracovišti SPÚ</a:t>
            </a:r>
            <a:endParaRPr lang="cs-CZ" sz="12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Profesní a odborný rozvoj zaměstnanců SPÚ</a:t>
            </a:r>
            <a:endParaRPr lang="cs-CZ" sz="12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Vztah k vedení SPÚ</a:t>
            </a:r>
            <a:endParaRPr lang="cs-CZ" sz="12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Odměňování a hodnocení zaměstnanců SPÚ</a:t>
            </a: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Pracovní prostřední, podmínky pro práci a technické vybavení v SPÚ</a:t>
            </a:r>
            <a:endParaRPr lang="cs-CZ" sz="12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16510" lvl="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Osobní vztah k SPÚ</a:t>
            </a:r>
          </a:p>
          <a:p>
            <a:pPr marR="16510" lvl="0" algn="just">
              <a:spcBef>
                <a:spcPts val="600"/>
              </a:spcBef>
            </a:pPr>
            <a:endParaRPr lang="cs-CZ" sz="1200" dirty="0">
              <a:solidFill>
                <a:srgbClr val="4A4A49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1651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 výsledky šetření spokojenosti zaměstnanců a s akčním plánem opatření, přijatých vedením SPÚ na základě podnětů zaměstnanců, jsou zaměstnanci seznamováni prostřednictvím  intranetu Portál SPÚ a newsletteru.</a:t>
            </a:r>
          </a:p>
          <a:p>
            <a:pPr marL="171450" marR="16510" lvl="0" indent="-17145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12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Šetření spokojenosti se na bázi dobrovolnosti zúčastňuje nad 50 % respondentů a celková úroveň spokojenosti činí cca 60 až 70 %.</a:t>
            </a:r>
            <a:endParaRPr lang="cs-CZ" sz="1200" dirty="0">
              <a:solidFill>
                <a:srgbClr val="4A4A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13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999CCD08-7184-4EDC-8FBB-0DB62E9B267E}"/>
              </a:ext>
            </a:extLst>
          </p:cNvPr>
          <p:cNvSpPr txBox="1"/>
          <p:nvPr/>
        </p:nvSpPr>
        <p:spPr bwMode="auto">
          <a:xfrm>
            <a:off x="265175" y="3429000"/>
            <a:ext cx="8494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Obrázek 13" descr="Obsah obrázku symbol, logo, Grafika, Písmo&#10;&#10;Popis byl vytvořen automaticky">
            <a:extLst>
              <a:ext uri="{FF2B5EF4-FFF2-40B4-BE49-F238E27FC236}">
                <a16:creationId xmlns:a16="http://schemas.microsoft.com/office/drawing/2014/main" id="{93481AD5-CE5F-6935-258B-312220258C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67" t="28061" r="25104" b="26563"/>
          <a:stretch/>
        </p:blipFill>
        <p:spPr>
          <a:xfrm>
            <a:off x="7368525" y="2693904"/>
            <a:ext cx="929015" cy="885078"/>
          </a:xfrm>
          <a:prstGeom prst="rect">
            <a:avLst/>
          </a:prstGeom>
        </p:spPr>
      </p:pic>
      <p:pic>
        <p:nvPicPr>
          <p:cNvPr id="16" name="Obrázek 15" descr="Obsah obrázku symbol, logo, Grafika, Písmo&#10;&#10;Popis byl vytvořen automaticky">
            <a:extLst>
              <a:ext uri="{FF2B5EF4-FFF2-40B4-BE49-F238E27FC236}">
                <a16:creationId xmlns:a16="http://schemas.microsoft.com/office/drawing/2014/main" id="{F7A2CE6A-BE61-EFF5-125C-06F3FB3A23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51" t="29092" r="24491" b="26292"/>
          <a:stretch/>
        </p:blipFill>
        <p:spPr>
          <a:xfrm>
            <a:off x="846460" y="2673187"/>
            <a:ext cx="934443" cy="844678"/>
          </a:xfrm>
          <a:prstGeom prst="rect">
            <a:avLst/>
          </a:prstGeom>
        </p:spPr>
      </p:pic>
      <p:pic>
        <p:nvPicPr>
          <p:cNvPr id="20" name="Obrázek 19" descr="Obsah obrázku kruh, Grafika, logo, design&#10;&#10;Popis byl vytvořen automaticky">
            <a:extLst>
              <a:ext uri="{FF2B5EF4-FFF2-40B4-BE49-F238E27FC236}">
                <a16:creationId xmlns:a16="http://schemas.microsoft.com/office/drawing/2014/main" id="{D8D0BF78-B001-B994-DBFB-B515800613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96" t="25209" r="21268" b="25688"/>
          <a:stretch/>
        </p:blipFill>
        <p:spPr>
          <a:xfrm>
            <a:off x="2335978" y="2652987"/>
            <a:ext cx="1028054" cy="885078"/>
          </a:xfrm>
          <a:prstGeom prst="rect">
            <a:avLst/>
          </a:prstGeom>
        </p:spPr>
      </p:pic>
      <p:pic>
        <p:nvPicPr>
          <p:cNvPr id="22" name="Obrázek 21" descr="Obsah obrázku logo, Grafika, symbol, design&#10;&#10;Popis byl vytvořen automaticky">
            <a:extLst>
              <a:ext uri="{FF2B5EF4-FFF2-40B4-BE49-F238E27FC236}">
                <a16:creationId xmlns:a16="http://schemas.microsoft.com/office/drawing/2014/main" id="{EEAA47F1-C9DE-00A9-A7F2-5190E296D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293" t="31158" r="24444" b="29754"/>
          <a:stretch/>
        </p:blipFill>
        <p:spPr>
          <a:xfrm>
            <a:off x="5661094" y="2673187"/>
            <a:ext cx="1113229" cy="848848"/>
          </a:xfrm>
          <a:prstGeom prst="rect">
            <a:avLst/>
          </a:prstGeom>
        </p:spPr>
      </p:pic>
      <p:pic>
        <p:nvPicPr>
          <p:cNvPr id="24" name="Obrázek 23" descr="Obsah obrázku logo, Grafika, symbol, Písmo&#10;&#10;Popis byl vytvořen automaticky">
            <a:extLst>
              <a:ext uri="{FF2B5EF4-FFF2-40B4-BE49-F238E27FC236}">
                <a16:creationId xmlns:a16="http://schemas.microsoft.com/office/drawing/2014/main" id="{E967D96A-D5DA-7666-FB14-35793E5310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96" t="24006" r="25631" b="24024"/>
          <a:stretch/>
        </p:blipFill>
        <p:spPr>
          <a:xfrm>
            <a:off x="4085917" y="2631755"/>
            <a:ext cx="853292" cy="940056"/>
          </a:xfrm>
          <a:prstGeom prst="rect">
            <a:avLst/>
          </a:prstGeom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ED675E3A-F09D-47D0-19F8-7D6BDDBB3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08" y="4148236"/>
            <a:ext cx="604837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44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cs-CZ" sz="3600" b="1" dirty="0">
                <a:solidFill>
                  <a:srgbClr val="C7CB08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302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162238" y="3627405"/>
            <a:ext cx="1675072" cy="1190182"/>
          </a:xfrm>
          <a:prstGeom prst="wedgeRectCallout">
            <a:avLst>
              <a:gd name="adj1" fmla="val -15019"/>
              <a:gd name="adj2" fmla="val 85412"/>
            </a:avLst>
          </a:prstGeom>
          <a:solidFill>
            <a:srgbClr val="C7CB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POZEMKOVÉ ÚPRAVY </a:t>
            </a:r>
          </a:p>
          <a:p>
            <a:pPr algn="ctr"/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5469718" y="3619377"/>
            <a:ext cx="1675072" cy="1190182"/>
          </a:xfrm>
          <a:prstGeom prst="wedgeRectCallout">
            <a:avLst>
              <a:gd name="adj1" fmla="val -16182"/>
              <a:gd name="adj2" fmla="val 90321"/>
            </a:avLst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653514" y="3627406"/>
            <a:ext cx="1675072" cy="1190181"/>
          </a:xfrm>
          <a:prstGeom prst="wedgeRectCallout">
            <a:avLst>
              <a:gd name="adj1" fmla="val -23159"/>
              <a:gd name="adj2" fmla="val 90320"/>
            </a:avLst>
          </a:prstGeom>
          <a:solidFill>
            <a:srgbClr val="13A54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PŘEVODY 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SMĚNY NEMOVITOSTÍ</a:t>
            </a:r>
          </a:p>
          <a:p>
            <a:pPr algn="ctr"/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285922" y="3619375"/>
            <a:ext cx="1675072" cy="1190182"/>
          </a:xfrm>
          <a:prstGeom prst="wedgeRectCallout">
            <a:avLst>
              <a:gd name="adj1" fmla="val 16376"/>
              <a:gd name="adj2" fmla="val 93595"/>
            </a:avLst>
          </a:prstGeom>
          <a:solidFill>
            <a:srgbClr val="8D6A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RESTITUCE</a:t>
            </a:r>
            <a:r>
              <a:rPr lang="cs-CZ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8134" y="3845134"/>
            <a:ext cx="17982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SPRÁVA MAJETKU VČETNĚ 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 DĚL</a:t>
            </a:r>
          </a:p>
        </p:txBody>
      </p:sp>
      <p:sp>
        <p:nvSpPr>
          <p:cNvPr id="2" name="Rectangular Callout 11">
            <a:extLst>
              <a:ext uri="{FF2B5EF4-FFF2-40B4-BE49-F238E27FC236}">
                <a16:creationId xmlns:a16="http://schemas.microsoft.com/office/drawing/2014/main" id="{5EE3BFA8-1C30-2067-905B-A853D357A663}"/>
              </a:ext>
            </a:extLst>
          </p:cNvPr>
          <p:cNvSpPr/>
          <p:nvPr/>
        </p:nvSpPr>
        <p:spPr>
          <a:xfrm>
            <a:off x="1958425" y="3619377"/>
            <a:ext cx="1574676" cy="1190180"/>
          </a:xfrm>
          <a:prstGeom prst="wedgeRectCallout">
            <a:avLst>
              <a:gd name="adj1" fmla="val 16376"/>
              <a:gd name="adj2" fmla="val 93595"/>
            </a:avLst>
          </a:prstGeom>
          <a:solidFill>
            <a:srgbClr val="EE75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BPEJ</a:t>
            </a:r>
          </a:p>
          <a:p>
            <a:pPr algn="ctr"/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EROZE</a:t>
            </a:r>
          </a:p>
          <a:p>
            <a:pPr algn="ctr"/>
            <a:endParaRPr lang="cs-CZ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F9EA8B35-261C-4288-0287-7AEE4AFE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800" b="1" dirty="0">
                <a:solidFill>
                  <a:srgbClr val="C7CB08"/>
                </a:solidFill>
              </a:rPr>
              <a:t>STÁTNÍ POZEMKOVÝ ÚŘAD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6193D7E5-809C-3D39-4B36-8734C736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0" y="2323851"/>
            <a:ext cx="7962900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7500" tIns="33750" rIns="67500" bIns="3375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Font typeface="Wingdings" charset="2"/>
              <a:buChar char="§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cs-CZ" sz="14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podřízená organizace Ministerstva zemědělství</a:t>
            </a:r>
            <a:endParaRPr lang="cs-CZ" sz="1400" i="0" dirty="0">
              <a:solidFill>
                <a:srgbClr val="4A4A4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r>
              <a:rPr lang="cs-CZ" sz="1400" i="0" dirty="0">
                <a:solidFill>
                  <a:srgbClr val="4A4A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zřízen ke dni 1. ledna 2013 na základě zákona č. 503/2012 Sb., o Státním pozemkovém úřadu</a:t>
            </a:r>
            <a:r>
              <a:rPr lang="cs-CZ" sz="1200" i="0" dirty="0">
                <a:solidFill>
                  <a:srgbClr val="4A4A4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cs-CZ" sz="1400" i="0" dirty="0">
              <a:solidFill>
                <a:srgbClr val="4A4A4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cs-CZ" sz="1400" dirty="0">
              <a:solidFill>
                <a:srgbClr val="4A4A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cs-CZ" sz="1350" b="1" dirty="0">
              <a:solidFill>
                <a:srgbClr val="3A9AA0"/>
              </a:solidFill>
            </a:endParaRPr>
          </a:p>
          <a:p>
            <a:pPr>
              <a:buFont typeface="Wingdings" charset="2"/>
              <a:buChar char="§"/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  <a:defRPr/>
            </a:pPr>
            <a:endParaRPr lang="cs-CZ" sz="1350" dirty="0">
              <a:solidFill>
                <a:srgbClr val="4A4A49"/>
              </a:solidFill>
            </a:endParaRPr>
          </a:p>
          <a:p>
            <a:pPr marL="0" indent="0">
              <a:buClr>
                <a:srgbClr val="FF6600"/>
              </a:buClr>
              <a:buSzPct val="45000"/>
            </a:pPr>
            <a:endParaRPr lang="cs-CZ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mapa, text, atlas&#10;&#10;Popis byl vytvořen automaticky">
            <a:extLst>
              <a:ext uri="{FF2B5EF4-FFF2-40B4-BE49-F238E27FC236}">
                <a16:creationId xmlns:a16="http://schemas.microsoft.com/office/drawing/2014/main" id="{06F57C66-A4B2-C78B-6E46-B6137A723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5" y="917647"/>
            <a:ext cx="8237989" cy="5643359"/>
          </a:xfrm>
          <a:prstGeom prst="rect">
            <a:avLst/>
          </a:prstGeom>
        </p:spPr>
      </p:pic>
      <p:sp>
        <p:nvSpPr>
          <p:cNvPr id="5" name="Rectangular Callout 10">
            <a:extLst>
              <a:ext uri="{FF2B5EF4-FFF2-40B4-BE49-F238E27FC236}">
                <a16:creationId xmlns:a16="http://schemas.microsoft.com/office/drawing/2014/main" id="{F3360241-7AC0-D9A6-7101-18AC9E106AEB}"/>
              </a:ext>
            </a:extLst>
          </p:cNvPr>
          <p:cNvSpPr/>
          <p:nvPr/>
        </p:nvSpPr>
        <p:spPr>
          <a:xfrm>
            <a:off x="5191388" y="523497"/>
            <a:ext cx="1805031" cy="1062022"/>
          </a:xfrm>
          <a:prstGeom prst="wedgeRectCallout">
            <a:avLst>
              <a:gd name="adj1" fmla="val -23159"/>
              <a:gd name="adj2" fmla="val 90320"/>
            </a:avLst>
          </a:prstGeom>
          <a:solidFill>
            <a:srgbClr val="00A7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KPÚ</a:t>
            </a:r>
          </a:p>
          <a:p>
            <a:pPr algn="ctr"/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POBOČEK</a:t>
            </a:r>
          </a:p>
          <a:p>
            <a:pPr algn="ctr"/>
            <a:r>
              <a:rPr lang="cs-CZ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1 171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ZAMĚSTNANCŮ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7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0550" y="1554163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800" b="1" dirty="0">
                <a:solidFill>
                  <a:srgbClr val="C7CB08"/>
                </a:solidFill>
              </a:rPr>
              <a:t>ZAVÁDĚNÍ KVALITY NA SPÚ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02222" y="2487704"/>
            <a:ext cx="4928131" cy="33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600" kern="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SPÚ se k zavádění kvality přihlásil na základě připraveného Metodického pokynu pro řízení kvality Sekce pro státní službu</a:t>
            </a:r>
          </a:p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6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Nejprve jsme provedli zhodnocení stávající úrovně požadované minimální míry kvality -přibližně 47 %</a:t>
            </a:r>
          </a:p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6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stanoven postup s cílem dosáhnout minimální míry kvality do června 2021</a:t>
            </a:r>
          </a:p>
          <a:p>
            <a:pPr marL="285750" indent="-285750">
              <a:lnSpc>
                <a:spcPct val="110000"/>
              </a:lnSpc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600" dirty="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 roce 2024 proběhl další přezkum – úroveň SPÚ byla ohodnocena na 85,6 % - nejlepší hodnocení za kategorie: identifikace činností služeb. úřadu, systém interních předpisů, systém komunikace, řízení lidských zdrojů a adaptační proces</a:t>
            </a:r>
          </a:p>
          <a:p>
            <a:pPr marL="285750" marR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600" dirty="0">
              <a:solidFill>
                <a:srgbClr val="4A4A49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b="1" dirty="0">
              <a:solidFill>
                <a:srgbClr val="3A9AA0"/>
              </a:solidFill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>
              <a:solidFill>
                <a:srgbClr val="4A4A49"/>
              </a:solidFill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F9EA8B35-261C-4288-0287-7AEE4AFE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46" y="3099594"/>
            <a:ext cx="756530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algn="ctr"/>
            <a:r>
              <a:rPr lang="cs-CZ" sz="2800" b="1" dirty="0">
                <a:solidFill>
                  <a:srgbClr val="C7CB08"/>
                </a:solidFill>
              </a:rPr>
              <a:t>PŘÍKLADY DOBRÉ PRAXE</a:t>
            </a:r>
          </a:p>
          <a:p>
            <a:pPr algn="ctr"/>
            <a:r>
              <a:rPr lang="cs-CZ" sz="2800" dirty="0">
                <a:solidFill>
                  <a:srgbClr val="00A7BD"/>
                </a:solidFill>
              </a:rPr>
              <a:t>VYUŽITÍ APLIKACÍ MICROSOFT 365</a:t>
            </a:r>
          </a:p>
          <a:p>
            <a:pPr algn="ctr"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032100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sz="2800" b="1" dirty="0">
                <a:solidFill>
                  <a:srgbClr val="C7CB08"/>
                </a:solidFill>
                <a:latin typeface="Arial"/>
                <a:cs typeface="Arial"/>
              </a:rPr>
              <a:t>PROCESNÍ MODEL</a:t>
            </a:r>
          </a:p>
          <a:p>
            <a:pPr algn="just"/>
            <a:r>
              <a:rPr lang="cs-CZ" sz="1100" b="1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 roce 2019 </a:t>
            </a:r>
            <a:r>
              <a:rPr lang="cs-CZ" sz="1100" b="1" kern="100" dirty="0">
                <a:solidFill>
                  <a:srgbClr val="4A4A49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zpracování </a:t>
            </a:r>
            <a:r>
              <a:rPr lang="cs-CZ" sz="1100" b="1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procesního modelu, který rozdělil do 3 základních oblastí: </a:t>
            </a:r>
          </a:p>
          <a:p>
            <a:pPr algn="just"/>
            <a:endParaRPr lang="cs-CZ" sz="1100" kern="100" dirty="0">
              <a:solidFill>
                <a:srgbClr val="4A4A49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+mj-lt"/>
              <a:buAutoNum type="romanUcPeriod"/>
            </a:pPr>
            <a:r>
              <a:rPr lang="cs-CZ" sz="1400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klíčové procesy – základní zákonné agendy a poskytované služby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cs-CZ" sz="1400" kern="1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podpůrné procesy - obsluha klíčových procesů od personálního obsazení až po bezpečnost v rámci řízení IT systémů. </a:t>
            </a:r>
          </a:p>
          <a:p>
            <a:pPr marL="285750" indent="-285750" algn="just">
              <a:buFont typeface="+mj-lt"/>
              <a:buAutoNum type="romanUcPeriod"/>
            </a:pPr>
            <a:r>
              <a:rPr lang="cs-CZ" sz="1400" kern="100" dirty="0">
                <a:solidFill>
                  <a:srgbClr val="4A4A49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řídící procesy </a:t>
            </a:r>
          </a:p>
          <a:p>
            <a:pPr algn="just"/>
            <a:endParaRPr lang="cs-CZ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-429625" y="1799807"/>
            <a:ext cx="7736747" cy="33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b="1" dirty="0">
              <a:solidFill>
                <a:srgbClr val="3A9AA0"/>
              </a:solidFill>
              <a:latin typeface="Arial"/>
              <a:cs typeface="Arial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>
              <a:solidFill>
                <a:srgbClr val="4A4A49"/>
              </a:solidFill>
              <a:latin typeface="Arial"/>
              <a:cs typeface="Arial"/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  <a:latin typeface="Arial"/>
              <a:cs typeface="Arial"/>
            </a:endParaRPr>
          </a:p>
        </p:txBody>
      </p:sp>
      <p:pic>
        <p:nvPicPr>
          <p:cNvPr id="3" name="Obrázek 2" descr="Obsah obrázku text, snímek obrazovky, software, diagram&#10;&#10;Popis byl vytvořen automaticky">
            <a:extLst>
              <a:ext uri="{FF2B5EF4-FFF2-40B4-BE49-F238E27FC236}">
                <a16:creationId xmlns:a16="http://schemas.microsoft.com/office/drawing/2014/main" id="{5F4E9B59-1598-45FD-1760-9D4254FE5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15" y="2821507"/>
            <a:ext cx="8344638" cy="37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90550" y="1141157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Mapování procesů proběhlo v aplikaci EA </a:t>
            </a:r>
            <a:r>
              <a:rPr lang="cs-CZ" sz="1400" dirty="0" err="1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Sparx</a:t>
            </a: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která pomocí modelace BPMN 2.0 je schopná popsat procesy v plné šíři, od jednotlivých aktivit po časování, po využití aplikačního portfolia, dle jednotlivých rolí, je napojeno zároveň i na řídící dokumentaci. </a:t>
            </a:r>
          </a:p>
          <a:p>
            <a:pPr algn="just"/>
            <a:endParaRPr lang="cs-CZ" sz="1400" dirty="0">
              <a:solidFill>
                <a:srgbClr val="4A4A49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Dále je u některých procesů nastavena a vyhodnocována výkonnost pomocí KPI.</a:t>
            </a:r>
          </a:p>
          <a:p>
            <a:pPr algn="just"/>
            <a:endParaRPr lang="cs-CZ" sz="1100" kern="100" dirty="0">
              <a:solidFill>
                <a:srgbClr val="4A4A49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ClrTx/>
              <a:buFontTx/>
              <a:buNone/>
            </a:pPr>
            <a:endParaRPr lang="cs-CZ" sz="2800" b="1" dirty="0">
              <a:solidFill>
                <a:srgbClr val="C7CB08"/>
              </a:solidFill>
              <a:latin typeface="Arial"/>
              <a:cs typeface="Arial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2221" y="2487704"/>
            <a:ext cx="7736747" cy="33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b="1" dirty="0">
              <a:solidFill>
                <a:srgbClr val="3A9AA0"/>
              </a:solidFill>
              <a:latin typeface="Arial"/>
              <a:cs typeface="Arial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>
              <a:solidFill>
                <a:srgbClr val="4A4A49"/>
              </a:solidFill>
              <a:latin typeface="Arial"/>
              <a:cs typeface="Arial"/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  <a:latin typeface="Arial"/>
              <a:cs typeface="Arial"/>
            </a:endParaRPr>
          </a:p>
        </p:txBody>
      </p:sp>
      <p:pic>
        <p:nvPicPr>
          <p:cNvPr id="4" name="Obrázek 3" descr="Obsah obrázku text, snímek obrazovky, software&#10;&#10;Popis byl vytvořen automaticky">
            <a:extLst>
              <a:ext uri="{FF2B5EF4-FFF2-40B4-BE49-F238E27FC236}">
                <a16:creationId xmlns:a16="http://schemas.microsoft.com/office/drawing/2014/main" id="{7CAC99F6-D2CF-DD7D-697C-09AF4AB54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9" y="2487704"/>
            <a:ext cx="8910821" cy="362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3438" y="1141157"/>
            <a:ext cx="7415212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8064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400" dirty="0" err="1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Repozitář</a:t>
            </a:r>
            <a:r>
              <a:rPr lang="cs-CZ" sz="1400" dirty="0">
                <a:solidFill>
                  <a:srgbClr val="4A4A4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kromě jednotlivých základních struktur obsahuje i budoucí stav procesů, který můžeme vidět na následujícím snímku, většinou se jedná o analýzu v rámci digitalizace procesů.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02221" y="2487704"/>
            <a:ext cx="7736747" cy="339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4313" indent="-214313"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214313" algn="l"/>
                <a:tab pos="661988" algn="l"/>
                <a:tab pos="1111250" algn="l"/>
                <a:tab pos="1560513" algn="l"/>
                <a:tab pos="2009775" algn="l"/>
                <a:tab pos="2459038" algn="l"/>
                <a:tab pos="2908300" algn="l"/>
                <a:tab pos="3357563" algn="l"/>
                <a:tab pos="3806825" algn="l"/>
                <a:tab pos="4256088" algn="l"/>
                <a:tab pos="4705350" algn="l"/>
                <a:tab pos="5154613" algn="l"/>
                <a:tab pos="5603875" algn="l"/>
                <a:tab pos="6053138" algn="l"/>
                <a:tab pos="6502400" algn="l"/>
                <a:tab pos="6951663" algn="l"/>
                <a:tab pos="7400925" algn="l"/>
                <a:tab pos="7850188" algn="l"/>
                <a:tab pos="8299450" algn="l"/>
                <a:tab pos="8748713" algn="l"/>
                <a:tab pos="91979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b="1" dirty="0">
              <a:solidFill>
                <a:srgbClr val="3A9AA0"/>
              </a:solidFill>
              <a:latin typeface="Arial"/>
              <a:cs typeface="Arial"/>
            </a:endParaRPr>
          </a:p>
          <a:p>
            <a:pPr marL="285750" marR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800" dirty="0">
              <a:solidFill>
                <a:srgbClr val="4A4A49"/>
              </a:solidFill>
              <a:latin typeface="Arial"/>
              <a:cs typeface="Arial"/>
            </a:endParaRPr>
          </a:p>
          <a:p>
            <a:pPr marL="0" indent="0">
              <a:buClr>
                <a:srgbClr val="FF6600"/>
              </a:buClr>
              <a:buSzPct val="45000"/>
              <a:buFont typeface="Wingdings" charset="0"/>
              <a:buNone/>
            </a:pPr>
            <a:endParaRPr lang="cs-CZ" sz="2400" b="1" dirty="0">
              <a:solidFill>
                <a:srgbClr val="3A9AA0"/>
              </a:solidFill>
              <a:latin typeface="Arial"/>
              <a:cs typeface="Arial"/>
            </a:endParaRPr>
          </a:p>
        </p:txBody>
      </p:sp>
      <p:pic>
        <p:nvPicPr>
          <p:cNvPr id="3" name="Obrázek 2" descr="Obsah obrázku text, snímek obrazovky, diagram, software&#10;&#10;Popis byl vytvořen automaticky">
            <a:extLst>
              <a:ext uri="{FF2B5EF4-FFF2-40B4-BE49-F238E27FC236}">
                <a16:creationId xmlns:a16="http://schemas.microsoft.com/office/drawing/2014/main" id="{F43C39FA-D4EB-4A0F-9F2E-BFDABAD60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4" y="1885924"/>
            <a:ext cx="8868191" cy="460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OYALCANINE_theme1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CCCCCC"/>
      </a:lt2>
      <a:accent1>
        <a:srgbClr val="C7CB08"/>
      </a:accent1>
      <a:accent2>
        <a:srgbClr val="13A54D"/>
      </a:accent2>
      <a:accent3>
        <a:srgbClr val="6F381A"/>
      </a:accent3>
      <a:accent4>
        <a:srgbClr val="354261"/>
      </a:accent4>
      <a:accent5>
        <a:srgbClr val="8D6A8E"/>
      </a:accent5>
      <a:accent6>
        <a:srgbClr val="4A4A49"/>
      </a:accent6>
      <a:hlink>
        <a:srgbClr val="00A7BD"/>
      </a:hlink>
      <a:folHlink>
        <a:srgbClr val="EE753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>
              <a:solidFill>
                <a:srgbClr val="3465A4"/>
              </a:solidFill>
              <a:round/>
              <a:headEnd/>
              <a:tailEnd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lIns="90000" tIns="60840" rIns="90000" bIns="45000"/>
      <a:lstStyle>
        <a:defPPr>
          <a:buClrTx/>
          <a:buFontTx/>
          <a:buNone/>
          <a:defRPr b="1" dirty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524DA9FBDD344C9B50B8EF74DF70C6" ma:contentTypeVersion="14" ma:contentTypeDescription="Vytvoří nový dokument" ma:contentTypeScope="" ma:versionID="82517b010a27ae4542df8d676d3b55e6">
  <xsd:schema xmlns:xsd="http://www.w3.org/2001/XMLSchema" xmlns:xs="http://www.w3.org/2001/XMLSchema" xmlns:p="http://schemas.microsoft.com/office/2006/metadata/properties" xmlns:ns2="85f4b5cc-4033-44c7-b405-f5eed34c8154" xmlns:ns3="2046fdb6-fa60-49a6-a635-1115ab0d2074" xmlns:ns4="ada3fa48-c231-4f9d-a491-19361e04fcb4" targetNamespace="http://schemas.microsoft.com/office/2006/metadata/properties" ma:root="true" ma:fieldsID="7ec27153c11a6dd28e9ecacf957887ce" ns2:_="" ns3:_="" ns4:_="">
    <xsd:import namespace="85f4b5cc-4033-44c7-b405-f5eed34c8154"/>
    <xsd:import namespace="2046fdb6-fa60-49a6-a635-1115ab0d2074"/>
    <xsd:import namespace="ada3fa48-c231-4f9d-a491-19361e04fcb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2:RDDruhDokumentu"/>
                <xsd:element ref="ns3:RDNahrazujeLookup" minOccurs="0"/>
                <xsd:element ref="ns3:RDSouvisiLookup" minOccurs="0"/>
                <xsd:element ref="ns2:DFFS_Loader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4b5cc-4033-44c7-b405-f5eed34c815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DDruhDokumentu" ma:index="17" ma:displayName="Druh dokumentu" ma:default="Nepřevádět na PDF" ma:format="Dropdown" ma:internalName="RDDruhDokumentu">
      <xsd:simpleType>
        <xsd:restriction base="dms:Choice">
          <xsd:enumeration value="Převést do PDF"/>
          <xsd:enumeration value="Nepublikovat"/>
          <xsd:enumeration value="Nepřevádět na PDF"/>
        </xsd:restriction>
      </xsd:simpleType>
    </xsd:element>
    <xsd:element name="DFFS_Loader" ma:index="20" nillable="true" ma:displayName="DFFS Loader by SPJSBlog.com" ma:description="Add this field to activate the DFFS feature." ma:hidden="true" ma:internalName="DFFS_Load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6fdb6-fa60-49a6-a635-1115ab0d20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RDNahrazujeLookup" ma:index="18" nillable="true" ma:displayName="Nahrazuje - odkazy" ma:list="{2046fdb6-fa60-49a6-a635-1115ab0d2074}" ma:internalName="RDNahrazujeLookup" ma:showField="NazevR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RDSouvisiLookup" ma:index="19" nillable="true" ma:displayName="Souvisí s - odkazy" ma:list="{2046fdb6-fa60-49a6-a635-1115ab0d2074}" ma:internalName="RDSouvisiLookup" ma:showField="NazevR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a3fa48-c231-4f9d-a491-19361e04fcb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Urls xmlns="http://schemas.microsoft.com/sharepoint/v3/contenttype/forms/url">
  <Display>/sites/Portal/rd/RidiciDokumentace/Forms/DispForm.aspx</Display>
  <Edit>/sites/Portal/rd/RidiciDokumentace/Forms/EditForm.aspx</Edit>
</FormUrl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DDruhDokumentu xmlns="85f4b5cc-4033-44c7-b405-f5eed34c8154">Nepřevádět na PDF</RDDruhDokumentu>
    <DFFS_Loader xmlns="85f4b5cc-4033-44c7-b405-f5eed34c8154" xsi:nil="true"/>
    <RDNahrazujeLookup xmlns="2046fdb6-fa60-49a6-a635-1115ab0d2074"/>
    <RDSouvisiLookup xmlns="2046fdb6-fa60-49a6-a635-1115ab0d2074"/>
    <_dlc_DocId xmlns="85f4b5cc-4033-44c7-b405-f5eed34c8154">HCUZCRXN6NH5-927520346-4854</_dlc_DocId>
    <_dlc_DocIdUrl xmlns="85f4b5cc-4033-44c7-b405-f5eed34c8154">
      <Url>https://spucr.sharepoint.com/sites/Portal/rd/_layouts/15/DocIdRedir.aspx?ID=HCUZCRXN6NH5-927520346-4854</Url>
      <Description>HCUZCRXN6NH5-927520346-4854</Description>
    </_dlc_DocIdUrl>
    <SharedWithUsers xmlns="ada3fa48-c231-4f9d-a491-19361e04fcb4">
      <UserInfo>
        <DisplayName/>
        <AccountId xsi:nil="true"/>
        <AccountType/>
      </UserInfo>
    </SharedWithUsers>
    <_dlc_DocIdPersistId xmlns="85f4b5cc-4033-44c7-b405-f5eed34c8154">false</_dlc_DocIdPersistId>
  </documentManagement>
</p:properties>
</file>

<file path=customXml/itemProps1.xml><?xml version="1.0" encoding="utf-8"?>
<ds:datastoreItem xmlns:ds="http://schemas.openxmlformats.org/officeDocument/2006/customXml" ds:itemID="{06E43D1B-8AF9-459A-ACAA-73A3CA16BF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f4b5cc-4033-44c7-b405-f5eed34c8154"/>
    <ds:schemaRef ds:uri="2046fdb6-fa60-49a6-a635-1115ab0d2074"/>
    <ds:schemaRef ds:uri="ada3fa48-c231-4f9d-a491-19361e04f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7FB096-1EF8-4EB3-A624-BD6C7BC0CBAC}">
  <ds:schemaRefs>
    <ds:schemaRef ds:uri="http://schemas.microsoft.com/sharepoint/v3/contenttype/forms/url"/>
  </ds:schemaRefs>
</ds:datastoreItem>
</file>

<file path=customXml/itemProps3.xml><?xml version="1.0" encoding="utf-8"?>
<ds:datastoreItem xmlns:ds="http://schemas.openxmlformats.org/officeDocument/2006/customXml" ds:itemID="{277E03FE-E561-44C8-A802-FE5674E314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EA884E-8E56-4F82-AD84-0C738A9B383D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410669FA-FE5F-4DE1-BBFA-32BE59E6AF8F}">
  <ds:schemaRefs>
    <ds:schemaRef ds:uri="http://schemas.microsoft.com/office/2006/metadata/properties"/>
    <ds:schemaRef ds:uri="http://schemas.microsoft.com/office/infopath/2007/PartnerControls"/>
    <ds:schemaRef ds:uri="85f4b5cc-4033-44c7-b405-f5eed34c8154"/>
    <ds:schemaRef ds:uri="2046fdb6-fa60-49a6-a635-1115ab0d2074"/>
    <ds:schemaRef ds:uri="ada3fa48-c231-4f9d-a491-19361e04fcb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12256</TotalTime>
  <Words>1072</Words>
  <Application>Microsoft Office PowerPoint</Application>
  <PresentationFormat>Předvádění na obrazovce (4:3)</PresentationFormat>
  <Paragraphs>105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Aptos</vt:lpstr>
      <vt:lpstr>Arial</vt:lpstr>
      <vt:lpstr>Calibri</vt:lpstr>
      <vt:lpstr>Times New Roman</vt:lpstr>
      <vt:lpstr>Wingdings</vt:lpstr>
      <vt:lpstr>ROYALCANINE_theme1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 02_2017 - Příloha č. 06 - Prezentace (1. 8. 2019).pptx</dc:title>
  <dc:creator>Lucka</dc:creator>
  <cp:lastModifiedBy>Škeřík Pavel Mgr.</cp:lastModifiedBy>
  <cp:revision>320</cp:revision>
  <dcterms:created xsi:type="dcterms:W3CDTF">2016-03-27T18:11:46Z</dcterms:created>
  <dcterms:modified xsi:type="dcterms:W3CDTF">2024-11-05T09:09:06Z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0x0101008E524DA9FBDD344C9B50B8EF74DF70C6</vt:lpwstr>
  </property>
  <property fmtid="{D5CDD505-2E9C-101B-9397-08002B2CF9AE}" pid="3" name="_dlc_DocIdItemGuid">
    <vt:lpwstr>9623b684-68a7-4273-b531-a880c75cf2ff</vt:lpwstr>
  </property>
  <property fmtid="{D5CDD505-2E9C-101B-9397-08002B2CF9AE}" pid="4" name="RDStavProcesu">
    <vt:lpwstr/>
  </property>
  <property fmtid="{D5CDD505-2E9C-101B-9397-08002B2CF9AE}" pid="5" name="Order">
    <vt:r8>221400</vt:r8>
  </property>
  <property fmtid="{D5CDD505-2E9C-101B-9397-08002B2CF9AE}" pid="6" name="RDTypDokumentu">
    <vt:lpwstr/>
  </property>
  <property fmtid="{D5CDD505-2E9C-101B-9397-08002B2CF9AE}" pid="7" name="RDDotceneOsoby">
    <vt:lpwstr/>
  </property>
  <property fmtid="{D5CDD505-2E9C-101B-9397-08002B2CF9AE}" pid="8" name="xd_Signature">
    <vt:bool>false</vt:bool>
  </property>
  <property fmtid="{D5CDD505-2E9C-101B-9397-08002B2CF9AE}" pid="9" name="RDGarant">
    <vt:lpwstr/>
  </property>
  <property fmtid="{D5CDD505-2E9C-101B-9397-08002B2CF9AE}" pid="10" name="RDPreviousStatus">
    <vt:lpwstr/>
  </property>
  <property fmtid="{D5CDD505-2E9C-101B-9397-08002B2CF9AE}" pid="11" name="xd_ProgID">
    <vt:lpwstr/>
  </property>
  <property fmtid="{D5CDD505-2E9C-101B-9397-08002B2CF9AE}" pid="12" name="DocumentSetDescription">
    <vt:lpwstr/>
  </property>
  <property fmtid="{D5CDD505-2E9C-101B-9397-08002B2CF9AE}" pid="13" name="RDPripominkyKolo">
    <vt:lpwstr/>
  </property>
  <property fmtid="{D5CDD505-2E9C-101B-9397-08002B2CF9AE}" pid="14" name="RDKomentar">
    <vt:lpwstr/>
  </property>
  <property fmtid="{D5CDD505-2E9C-101B-9397-08002B2CF9AE}" pid="15" name="RDCisloJednaci">
    <vt:lpwstr/>
  </property>
  <property fmtid="{D5CDD505-2E9C-101B-9397-08002B2CF9AE}" pid="16" name="RDNahrazuje">
    <vt:lpwstr/>
  </property>
  <property fmtid="{D5CDD505-2E9C-101B-9397-08002B2CF9AE}" pid="17" name="RDCreatedFromID">
    <vt:lpwstr/>
  </property>
  <property fmtid="{D5CDD505-2E9C-101B-9397-08002B2CF9AE}" pid="18" name="ComplianceAssetId">
    <vt:lpwstr/>
  </property>
  <property fmtid="{D5CDD505-2E9C-101B-9397-08002B2CF9AE}" pid="19" name="TemplateUrl">
    <vt:lpwstr/>
  </property>
  <property fmtid="{D5CDD505-2E9C-101B-9397-08002B2CF9AE}" pid="20" name="RDPoradoveCisloCalc">
    <vt:lpwstr/>
  </property>
  <property fmtid="{D5CDD505-2E9C-101B-9397-08002B2CF9AE}" pid="21" name="runWF">
    <vt:lpwstr/>
  </property>
  <property fmtid="{D5CDD505-2E9C-101B-9397-08002B2CF9AE}" pid="22" name="RDPripominkujici">
    <vt:lpwstr/>
  </property>
  <property fmtid="{D5CDD505-2E9C-101B-9397-08002B2CF9AE}" pid="23" name="RDKlasifikaceCitlivosti">
    <vt:lpwstr/>
  </property>
  <property fmtid="{D5CDD505-2E9C-101B-9397-08002B2CF9AE}" pid="24" name="vLookupPripominky">
    <vt:lpwstr/>
  </property>
  <property fmtid="{D5CDD505-2E9C-101B-9397-08002B2CF9AE}" pid="25" name="RDZpusobVydani">
    <vt:lpwstr/>
  </property>
  <property fmtid="{D5CDD505-2E9C-101B-9397-08002B2CF9AE}" pid="26" name="RDSpoluAutori">
    <vt:lpwstr/>
  </property>
  <property fmtid="{D5CDD505-2E9C-101B-9397-08002B2CF9AE}" pid="27" name="RDCisloIdentifikacni">
    <vt:lpwstr/>
  </property>
  <property fmtid="{D5CDD505-2E9C-101B-9397-08002B2CF9AE}" pid="28" name="vLookupUkoly">
    <vt:lpwstr/>
  </property>
  <property fmtid="{D5CDD505-2E9C-101B-9397-08002B2CF9AE}" pid="29" name="RDSouvisi">
    <vt:lpwstr/>
  </property>
  <property fmtid="{D5CDD505-2E9C-101B-9397-08002B2CF9AE}" pid="30" name="RDOblast">
    <vt:lpwstr/>
  </property>
  <property fmtid="{D5CDD505-2E9C-101B-9397-08002B2CF9AE}" pid="31" name="NazevRD">
    <vt:lpwstr/>
  </property>
</Properties>
</file>