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9" r:id="rId2"/>
    <p:sldId id="324" r:id="rId3"/>
    <p:sldId id="325" r:id="rId4"/>
    <p:sldId id="309" r:id="rId5"/>
    <p:sldId id="310" r:id="rId6"/>
    <p:sldId id="275" r:id="rId7"/>
    <p:sldId id="315" r:id="rId8"/>
    <p:sldId id="326" r:id="rId9"/>
    <p:sldId id="311" r:id="rId10"/>
    <p:sldId id="308" r:id="rId11"/>
    <p:sldId id="314" r:id="rId12"/>
    <p:sldId id="329" r:id="rId13"/>
    <p:sldId id="312" r:id="rId14"/>
    <p:sldId id="313" r:id="rId15"/>
    <p:sldId id="317" r:id="rId16"/>
    <p:sldId id="319" r:id="rId17"/>
    <p:sldId id="318" r:id="rId18"/>
    <p:sldId id="316" r:id="rId19"/>
    <p:sldId id="327" r:id="rId20"/>
    <p:sldId id="304" r:id="rId21"/>
    <p:sldId id="305" r:id="rId22"/>
    <p:sldId id="302" r:id="rId23"/>
    <p:sldId id="321" r:id="rId24"/>
    <p:sldId id="322" r:id="rId25"/>
    <p:sldId id="323" r:id="rId26"/>
    <p:sldId id="328" r:id="rId27"/>
    <p:sldId id="267" r:id="rId28"/>
  </p:sldIdLst>
  <p:sldSz cx="9144000" cy="5143500" type="screen16x9"/>
  <p:notesSz cx="6799263" cy="9929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">
          <p15:clr>
            <a:srgbClr val="A4A3A4"/>
          </p15:clr>
        </p15:guide>
        <p15:guide id="2" orient="horz" pos="2857">
          <p15:clr>
            <a:srgbClr val="A4A3A4"/>
          </p15:clr>
        </p15:guide>
        <p15:guide id="3" orient="horz" pos="2634">
          <p15:clr>
            <a:srgbClr val="A4A3A4"/>
          </p15:clr>
        </p15:guide>
        <p15:guide id="4" pos="5532">
          <p15:clr>
            <a:srgbClr val="A4A3A4"/>
          </p15:clr>
        </p15:guide>
        <p15:guide id="5" pos="229">
          <p15:clr>
            <a:srgbClr val="A4A3A4"/>
          </p15:clr>
        </p15:guide>
        <p15:guide id="6" pos="1726">
          <p15:clr>
            <a:srgbClr val="A4A3A4"/>
          </p15:clr>
        </p15:guide>
        <p15:guide id="7" pos="1497">
          <p15:clr>
            <a:srgbClr val="A4A3A4"/>
          </p15:clr>
        </p15:guide>
        <p15:guide id="8" pos="3218">
          <p15:clr>
            <a:srgbClr val="A4A3A4"/>
          </p15:clr>
        </p15:guide>
        <p15:guide id="9" pos="29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mail Marcel" initials="IM" lastIdx="5" clrIdx="0">
    <p:extLst>
      <p:ext uri="{19B8F6BF-5375-455C-9EA6-DF929625EA0E}">
        <p15:presenceInfo xmlns:p15="http://schemas.microsoft.com/office/powerpoint/2012/main" userId="S::marcel.ismail@mpo.cz::ec393324-52c1-4080-b0cb-2a4acea214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D"/>
    <a:srgbClr val="13B5EA"/>
    <a:srgbClr val="B9E0F7"/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3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452" y="56"/>
      </p:cViewPr>
      <p:guideLst>
        <p:guide orient="horz" pos="223"/>
        <p:guide orient="horz" pos="2857"/>
        <p:guide orient="horz" pos="2634"/>
        <p:guide pos="5532"/>
        <p:guide pos="229"/>
        <p:guide pos="1726"/>
        <p:guide pos="1497"/>
        <p:guide pos="3218"/>
        <p:guide pos="29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-2358" y="-10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11721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B0F22-8DED-4CDA-BC4E-47C3EA70254F}" type="datetimeFigureOut">
              <a:rPr lang="cs-CZ" smtClean="0"/>
              <a:pPr/>
              <a:t>06.10.2025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9265F-04F2-4D47-A1E7-EE74899987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93F1-D5EC-4943-97AA-C86D9E6B9167}" type="datetimeFigureOut">
              <a:rPr lang="cs-CZ" smtClean="0"/>
              <a:pPr/>
              <a:t>06.10.2025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BDDA-8E2B-4061-8BE0-CED46ED940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2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1905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3538" y="977251"/>
            <a:ext cx="8418512" cy="135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297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363538" y="912777"/>
            <a:ext cx="8418512" cy="32686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8575" y="359267"/>
            <a:ext cx="3673475" cy="43088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363537" y="356640"/>
            <a:ext cx="4384675" cy="38248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108575" y="796532"/>
            <a:ext cx="3673475" cy="33849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363538" y="908011"/>
            <a:ext cx="8418512" cy="327346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24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810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63538" y="1350000"/>
            <a:ext cx="8418512" cy="615553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58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9"/>
            <a:ext cx="4035425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1" y="1"/>
            <a:ext cx="9143999" cy="453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908011"/>
            <a:ext cx="8418512" cy="3273464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3538" y="4535488"/>
            <a:ext cx="2012949" cy="6080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chemeClr val="bg1"/>
                </a:solidFill>
              </a:rPr>
              <a:t>Implementace nařízení o umělé inteligenci</a:t>
            </a:r>
          </a:p>
        </p:txBody>
      </p:sp>
    </p:spTree>
    <p:extLst>
      <p:ext uri="{BB962C8B-B14F-4D97-AF65-F5344CB8AC3E}">
        <p14:creationId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iactblog.nl/en/posts/eu-ai-act-public-sector-202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mpo.gov.cz/cz/podnikani/digitalni-ekonomika/evropska-centra-pro-digitalni-inovace/evropska-centra-pro-digitalni-inovace---277088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po.gov.cz/cz/rozcestnik/pro-media/tiskove-zpravy/mpo-pripravilo-navrh-zakona-o-umele-inteligenci--cilem-je-vytvorit-co-nejlepsi-prostredi-pro-rozvoj-ai-v-cesku--289653/" TargetMode="External"/><Relationship Id="rId2" Type="http://schemas.openxmlformats.org/officeDocument/2006/relationships/hyperlink" Target="https://digital-strategy.ec.europa.eu/en/policies/regulatory-framework-a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dok.gov.cz/portal/veklep/material/KORNDLSJSEUC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CS/ALL/?uri=CELEX:52021PC020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144842" cy="553998"/>
          </a:xfrm>
        </p:spPr>
        <p:txBody>
          <a:bodyPr/>
          <a:lstStyle/>
          <a:p>
            <a:pPr algn="just"/>
            <a:r>
              <a:rPr lang="cs-CZ" sz="1800" dirty="0"/>
              <a:t>Návrh zákona o umělé inteligenci a o změně zákona č. 87/2023 Sb., o dozoru nad trhem s výrobky, ve znění pozdějších předpisů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270" y="1123345"/>
            <a:ext cx="8418512" cy="1117284"/>
          </a:xfrm>
        </p:spPr>
        <p:txBody>
          <a:bodyPr/>
          <a:lstStyle/>
          <a:p>
            <a:r>
              <a:rPr lang="cs-CZ" dirty="0" smtClean="0"/>
              <a:t>Příprava implementačního zákona k AI Aktu</a:t>
            </a:r>
            <a:endParaRPr lang="cs-CZ" dirty="0"/>
          </a:p>
          <a:p>
            <a:endParaRPr lang="cs-CZ" sz="2000" dirty="0" smtClean="0"/>
          </a:p>
          <a:p>
            <a:r>
              <a:rPr lang="cs-CZ" sz="2000" dirty="0" smtClean="0"/>
              <a:t>Konference Moderní veřejná správa – 7. 10. 2025 </a:t>
            </a:r>
          </a:p>
          <a:p>
            <a:r>
              <a:rPr lang="cs-CZ" sz="2000" dirty="0" smtClean="0"/>
              <a:t>Olomouc </a:t>
            </a:r>
          </a:p>
          <a:p>
            <a:endParaRPr lang="cs-CZ" sz="2000" dirty="0"/>
          </a:p>
          <a:p>
            <a:r>
              <a:rPr lang="cs-CZ" sz="2000" dirty="0" smtClean="0"/>
              <a:t>Lenka </a:t>
            </a:r>
            <a:r>
              <a:rPr lang="cs-CZ" sz="2000" dirty="0" smtClean="0"/>
              <a:t>Škrábalová, </a:t>
            </a:r>
            <a:r>
              <a:rPr lang="cs-CZ" sz="2000" dirty="0" smtClean="0"/>
              <a:t>kol. a </a:t>
            </a:r>
            <a:r>
              <a:rPr lang="cs-CZ" sz="2000" dirty="0" err="1" smtClean="0"/>
              <a:t>ChatGPT</a:t>
            </a:r>
            <a:r>
              <a:rPr lang="cs-CZ" sz="2000" dirty="0" smtClean="0"/>
              <a:t> 5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901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AI systémů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pPr marL="76200" indent="0">
              <a:lnSpc>
                <a:spcPct val="150000"/>
              </a:lnSpc>
              <a:buNone/>
            </a:pPr>
            <a:r>
              <a:rPr lang="cs-CZ" b="1" dirty="0"/>
              <a:t>Klasifikace založená na riziku</a:t>
            </a:r>
            <a:r>
              <a:rPr lang="cs-CZ" dirty="0"/>
              <a:t> – </a:t>
            </a:r>
            <a:endParaRPr lang="cs-CZ" dirty="0" smtClean="0"/>
          </a:p>
          <a:p>
            <a:pPr indent="-342900">
              <a:lnSpc>
                <a:spcPct val="150000"/>
              </a:lnSpc>
            </a:pPr>
            <a:r>
              <a:rPr lang="cs-CZ" b="1" dirty="0" smtClean="0">
                <a:solidFill>
                  <a:srgbClr val="0466AA"/>
                </a:solidFill>
              </a:rPr>
              <a:t>AI systémy s neakceptovatelným rizikem</a:t>
            </a:r>
            <a:endParaRPr lang="cs-CZ" b="1" dirty="0" smtClean="0">
              <a:solidFill>
                <a:srgbClr val="0466AA"/>
              </a:solidFill>
              <a:sym typeface="Wingdings" pitchFamily="2" charset="2"/>
            </a:endParaRPr>
          </a:p>
          <a:p>
            <a:pPr indent="-342900">
              <a:lnSpc>
                <a:spcPct val="150000"/>
              </a:lnSpc>
            </a:pPr>
            <a:r>
              <a:rPr lang="cs-CZ" b="1" dirty="0" smtClean="0">
                <a:solidFill>
                  <a:srgbClr val="0466AA"/>
                </a:solidFill>
                <a:sym typeface="Wingdings" pitchFamily="2" charset="2"/>
              </a:rPr>
              <a:t>AI </a:t>
            </a:r>
            <a:r>
              <a:rPr lang="cs-CZ" b="1" dirty="0">
                <a:solidFill>
                  <a:srgbClr val="0466AA"/>
                </a:solidFill>
                <a:sym typeface="Wingdings" pitchFamily="2" charset="2"/>
              </a:rPr>
              <a:t>systémy s vysokým rizikem (HRAI)</a:t>
            </a:r>
            <a:endParaRPr lang="cs-CZ" b="1" dirty="0">
              <a:solidFill>
                <a:srgbClr val="0466AA"/>
              </a:solidFill>
            </a:endParaRPr>
          </a:p>
          <a:p>
            <a:pPr indent="-342900">
              <a:lnSpc>
                <a:spcPct val="150000"/>
              </a:lnSpc>
            </a:pPr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AI systémy s </a:t>
            </a:r>
            <a:r>
              <a:rPr lang="cs-CZ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limitovaným/omezeným </a:t>
            </a:r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rizikem</a:t>
            </a:r>
          </a:p>
          <a:p>
            <a:pPr indent="-342900">
              <a:lnSpc>
                <a:spcPct val="150000"/>
              </a:lnSpc>
            </a:pPr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AI systémy s minimálním rizikem </a:t>
            </a:r>
          </a:p>
          <a:p>
            <a:pPr indent="-342900">
              <a:lnSpc>
                <a:spcPct val="150000"/>
              </a:lnSpc>
            </a:pPr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obecné modely AI </a:t>
            </a:r>
          </a:p>
          <a:p>
            <a:pPr indent="-342900">
              <a:lnSpc>
                <a:spcPct val="150000"/>
              </a:lnSpc>
            </a:pPr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obecné modely AI se </a:t>
            </a:r>
            <a:r>
              <a:rPr lang="cs-CZ" b="1" dirty="0">
                <a:latin typeface="Calibri" panose="020F0502020204030204" pitchFamily="34" charset="0"/>
                <a:cs typeface="Times New Roman" panose="02020603050405020304" pitchFamily="18" charset="0"/>
              </a:rPr>
              <a:t>systémovým rizikem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90" y="788756"/>
            <a:ext cx="3714459" cy="35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8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1107996"/>
          </a:xfrm>
        </p:spPr>
        <p:txBody>
          <a:bodyPr/>
          <a:lstStyle/>
          <a:p>
            <a:r>
              <a:rPr lang="cs-CZ" dirty="0" smtClean="0"/>
              <a:t>Obecné modely AI – </a:t>
            </a:r>
            <a:r>
              <a:rPr lang="cs-CZ" dirty="0"/>
              <a:t>G</a:t>
            </a:r>
            <a:r>
              <a:rPr lang="cs-CZ" dirty="0" smtClean="0"/>
              <a:t>eneral </a:t>
            </a:r>
            <a:r>
              <a:rPr lang="cs-CZ" dirty="0" err="1" smtClean="0"/>
              <a:t>P</a:t>
            </a:r>
            <a:r>
              <a:rPr lang="cs-CZ" dirty="0" err="1" smtClean="0"/>
              <a:t>urpose</a:t>
            </a:r>
            <a:r>
              <a:rPr lang="cs-CZ" dirty="0" smtClean="0"/>
              <a:t> </a:t>
            </a:r>
            <a:r>
              <a:rPr lang="cs-CZ" dirty="0" smtClean="0"/>
              <a:t>AI - GPAI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3538" y="1228507"/>
            <a:ext cx="8418512" cy="2952968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Speciální kategorií jsou obecné modely AI, které jsou trénovány na velkém množství dat, aby mohly provádět širokou škálu úkolů a mohly být integrovány do specializovaných systémů AI bez větších </a:t>
            </a:r>
            <a:r>
              <a:rPr lang="cs-CZ" dirty="0" smtClean="0"/>
              <a:t>změn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ChatGPT</a:t>
            </a:r>
            <a:r>
              <a:rPr lang="cs-CZ" dirty="0" smtClean="0"/>
              <a:t>, Claude, </a:t>
            </a:r>
            <a:r>
              <a:rPr lang="cs-CZ" dirty="0" err="1" smtClean="0"/>
              <a:t>Grok</a:t>
            </a:r>
            <a:r>
              <a:rPr lang="cs-CZ" dirty="0" smtClean="0"/>
              <a:t>, </a:t>
            </a:r>
            <a:r>
              <a:rPr lang="cs-CZ" dirty="0" err="1" smtClean="0"/>
              <a:t>Perplexity</a:t>
            </a:r>
            <a:r>
              <a:rPr lang="cs-CZ" dirty="0" smtClean="0"/>
              <a:t>, </a:t>
            </a:r>
            <a:r>
              <a:rPr lang="cs-CZ" dirty="0" err="1" smtClean="0"/>
              <a:t>LLaMA</a:t>
            </a:r>
            <a:r>
              <a:rPr lang="cs-CZ" dirty="0" smtClean="0"/>
              <a:t>, Mistral, </a:t>
            </a:r>
            <a:r>
              <a:rPr lang="cs-CZ" dirty="0" err="1" smtClean="0"/>
              <a:t>Gemini</a:t>
            </a:r>
            <a:r>
              <a:rPr lang="cs-CZ" dirty="0" smtClean="0"/>
              <a:t> </a:t>
            </a:r>
            <a:r>
              <a:rPr lang="cs-CZ" dirty="0" smtClean="0"/>
              <a:t>aj.– čl</a:t>
            </a:r>
            <a:r>
              <a:rPr lang="cs-CZ" dirty="0" smtClean="0"/>
              <a:t>. </a:t>
            </a:r>
            <a:r>
              <a:rPr lang="cs-CZ" dirty="0" smtClean="0"/>
              <a:t>3 </a:t>
            </a:r>
            <a:r>
              <a:rPr lang="cs-CZ" dirty="0" smtClean="0"/>
              <a:t>odst. </a:t>
            </a:r>
            <a:r>
              <a:rPr lang="cs-CZ" dirty="0" smtClean="0"/>
              <a:t>64.</a:t>
            </a:r>
            <a:endParaRPr lang="cs-CZ" dirty="0" smtClean="0"/>
          </a:p>
          <a:p>
            <a:r>
              <a:rPr lang="cs-CZ" dirty="0" smtClean="0"/>
              <a:t>Jde </a:t>
            </a:r>
            <a:r>
              <a:rPr lang="cs-CZ" dirty="0"/>
              <a:t>o </a:t>
            </a:r>
            <a:r>
              <a:rPr lang="cs-CZ" b="1" dirty="0"/>
              <a:t>základní model (</a:t>
            </a:r>
            <a:r>
              <a:rPr lang="cs-CZ" b="1" dirty="0" err="1"/>
              <a:t>foundation</a:t>
            </a:r>
            <a:r>
              <a:rPr lang="cs-CZ" b="1" dirty="0"/>
              <a:t> model)</a:t>
            </a:r>
            <a:r>
              <a:rPr lang="cs-CZ" dirty="0"/>
              <a:t>, který lze </a:t>
            </a:r>
            <a:r>
              <a:rPr lang="cs-CZ" b="1" dirty="0"/>
              <a:t>použít v mnoha kontextech</a:t>
            </a:r>
            <a:r>
              <a:rPr lang="cs-CZ" dirty="0"/>
              <a:t>, nejen v jednom konkrétním systému.</a:t>
            </a:r>
          </a:p>
          <a:p>
            <a:r>
              <a:rPr lang="cs-CZ" dirty="0"/>
              <a:t>Specifickou povinností je u obecných modelů AI např. povinnost poskytovatele takového modelu udržovat aktuální dokumentaci o jeho tréninku a rozsahu úkolů, které může vykonávat. </a:t>
            </a:r>
            <a:endParaRPr lang="cs-CZ" dirty="0" smtClean="0"/>
          </a:p>
          <a:p>
            <a:r>
              <a:rPr lang="cs-CZ" dirty="0" smtClean="0"/>
              <a:t>Tyto </a:t>
            </a:r>
            <a:r>
              <a:rPr lang="cs-CZ" dirty="0"/>
              <a:t>informace pak musí poskytovatel předávat těm, kteří chtějí jeho model integrovat do svých specializovaných systémů. </a:t>
            </a:r>
          </a:p>
          <a:p>
            <a:r>
              <a:rPr lang="cs-CZ" dirty="0"/>
              <a:t>Další povinností je pro poskytovatele obecných modelů AI ze zahraničí zřídit v EU odpovědného zástupce, který bude odpovídat za dodržování AI Aktu na evropském trhu. </a:t>
            </a:r>
          </a:p>
        </p:txBody>
      </p:sp>
    </p:spTree>
    <p:extLst>
      <p:ext uri="{BB962C8B-B14F-4D97-AF65-F5344CB8AC3E}">
        <p14:creationId xmlns:p14="http://schemas.microsoft.com/office/powerpoint/2010/main" val="4436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Zakázané praktiky systémů AI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Používání některých AI systémů je nepřijatelné jako např.:</a:t>
            </a:r>
          </a:p>
          <a:p>
            <a:r>
              <a:rPr lang="cs-CZ" dirty="0" smtClean="0"/>
              <a:t>podprahová </a:t>
            </a:r>
            <a:r>
              <a:rPr lang="cs-CZ" dirty="0"/>
              <a:t>manipulace chování a </a:t>
            </a:r>
            <a:r>
              <a:rPr lang="cs-CZ" dirty="0" smtClean="0"/>
              <a:t>emocí</a:t>
            </a:r>
            <a:r>
              <a:rPr lang="cs-CZ" dirty="0"/>
              <a:t> </a:t>
            </a:r>
          </a:p>
          <a:p>
            <a:r>
              <a:rPr lang="cs-CZ" dirty="0"/>
              <a:t>necílené stahování snímků obličeje z internetu nebo ze záznamů uzavřených kamerových systémů (CCTV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rozpoznávání emocí na pracovišti nebo ve vzdělávacích institucích, </a:t>
            </a:r>
          </a:p>
          <a:p>
            <a:r>
              <a:rPr lang="cs-CZ" dirty="0"/>
              <a:t>hodnocení sociálního kreditu (tzv.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scoring</a:t>
            </a:r>
            <a:r>
              <a:rPr lang="cs-CZ" dirty="0" smtClean="0"/>
              <a:t>)</a:t>
            </a:r>
            <a:r>
              <a:rPr lang="cs-CZ" dirty="0"/>
              <a:t> </a:t>
            </a:r>
          </a:p>
          <a:p>
            <a:r>
              <a:rPr lang="cs-CZ" dirty="0"/>
              <a:t>biometrická kategorizace s cílem získat citlivé údaje, jako je rasa, věk, pohlaví, sexuální orientace či náboženské </a:t>
            </a:r>
            <a:r>
              <a:rPr lang="cs-CZ" dirty="0" smtClean="0"/>
              <a:t>vyznání</a:t>
            </a:r>
            <a:r>
              <a:rPr lang="cs-CZ" dirty="0"/>
              <a:t> </a:t>
            </a:r>
          </a:p>
          <a:p>
            <a:r>
              <a:rPr lang="cs-CZ" dirty="0"/>
              <a:t>některé případy prediktivní policejní práce týkající se fyzických osob </a:t>
            </a:r>
          </a:p>
          <a:p>
            <a:r>
              <a:rPr lang="cs-CZ" dirty="0"/>
              <a:t>či vzdálená biometrická identifikace v reálně čase. </a:t>
            </a:r>
          </a:p>
        </p:txBody>
      </p:sp>
    </p:spTree>
    <p:extLst>
      <p:ext uri="{BB962C8B-B14F-4D97-AF65-F5344CB8AC3E}">
        <p14:creationId xmlns:p14="http://schemas.microsoft.com/office/powerpoint/2010/main" val="25194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Vysoce rizikové systémy AI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indent="-457200" algn="just">
              <a:lnSpc>
                <a:spcPct val="100000"/>
              </a:lnSpc>
              <a:buClr>
                <a:srgbClr val="707172"/>
              </a:buClr>
            </a:pPr>
            <a:r>
              <a:rPr lang="cs-CZ" dirty="0">
                <a:cs typeface="Times New Roman"/>
              </a:rPr>
              <a:t>systémy AI – </a:t>
            </a:r>
            <a:r>
              <a:rPr lang="cs-CZ" b="1" dirty="0" err="1">
                <a:cs typeface="Times New Roman"/>
              </a:rPr>
              <a:t>bezp</a:t>
            </a:r>
            <a:r>
              <a:rPr lang="cs-CZ" b="1" dirty="0">
                <a:cs typeface="Times New Roman"/>
              </a:rPr>
              <a:t>. komponenta nebo samotný produkt </a:t>
            </a:r>
            <a:r>
              <a:rPr lang="cs-CZ" dirty="0">
                <a:cs typeface="Times New Roman"/>
              </a:rPr>
              <a:t>regulovaný s </a:t>
            </a:r>
            <a:r>
              <a:rPr lang="cs-CZ" b="1" dirty="0">
                <a:cs typeface="Times New Roman"/>
              </a:rPr>
              <a:t>povinným posouzením shody oznámeným subjektem</a:t>
            </a:r>
            <a:r>
              <a:rPr lang="cs-CZ" dirty="0">
                <a:cs typeface="Times New Roman"/>
              </a:rPr>
              <a:t> podle </a:t>
            </a:r>
            <a:r>
              <a:rPr lang="cs-CZ" dirty="0" err="1">
                <a:cs typeface="Times New Roman"/>
              </a:rPr>
              <a:t>harm</a:t>
            </a:r>
            <a:r>
              <a:rPr lang="cs-CZ" dirty="0">
                <a:cs typeface="Times New Roman"/>
              </a:rPr>
              <a:t>. předpisu v </a:t>
            </a:r>
            <a:r>
              <a:rPr lang="cs-CZ" b="1" dirty="0">
                <a:cs typeface="Times New Roman"/>
              </a:rPr>
              <a:t>příloze I</a:t>
            </a:r>
            <a:r>
              <a:rPr lang="cs-CZ" dirty="0">
                <a:cs typeface="Times New Roman"/>
              </a:rPr>
              <a:t> </a:t>
            </a:r>
            <a:r>
              <a:rPr lang="cs-CZ" dirty="0" smtClean="0">
                <a:cs typeface="Times New Roman"/>
              </a:rPr>
              <a:t>AI Aktu – AI v chirurgii </a:t>
            </a:r>
            <a:r>
              <a:rPr lang="cs-CZ" dirty="0" smtClean="0">
                <a:cs typeface="Times New Roman"/>
              </a:rPr>
              <a:t>používání robotů</a:t>
            </a:r>
            <a:endParaRPr lang="cs-CZ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Clr>
                <a:srgbClr val="707172"/>
              </a:buClr>
              <a:buNone/>
            </a:pPr>
            <a:endParaRPr lang="cs-CZ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 algn="just">
              <a:buClr>
                <a:srgbClr val="707172"/>
              </a:buClr>
            </a:pPr>
            <a:r>
              <a:rPr lang="cs-CZ" dirty="0">
                <a:cs typeface="Times New Roman"/>
              </a:rPr>
              <a:t>systémy AI regulované </a:t>
            </a:r>
            <a:r>
              <a:rPr lang="cs-CZ" b="1" dirty="0">
                <a:solidFill>
                  <a:srgbClr val="0466AA"/>
                </a:solidFill>
                <a:cs typeface="Times New Roman"/>
              </a:rPr>
              <a:t>v příloze III </a:t>
            </a:r>
            <a:r>
              <a:rPr lang="cs-CZ" b="1" dirty="0" smtClean="0">
                <a:solidFill>
                  <a:srgbClr val="0466AA"/>
                </a:solidFill>
                <a:cs typeface="Times New Roman"/>
              </a:rPr>
              <a:t>Aktu </a:t>
            </a:r>
            <a:r>
              <a:rPr lang="cs-CZ" b="1" dirty="0" smtClean="0">
                <a:solidFill>
                  <a:srgbClr val="0466AA"/>
                </a:solidFill>
                <a:cs typeface="Times New Roman"/>
              </a:rPr>
              <a:t>– 8 oblastí</a:t>
            </a:r>
            <a:endParaRPr lang="cs-CZ" b="1" dirty="0">
              <a:solidFill>
                <a:srgbClr val="0466AA"/>
              </a:solidFill>
              <a:cs typeface="Times New Roman"/>
            </a:endParaRPr>
          </a:p>
          <a:p>
            <a:pPr marL="228600" indent="0" algn="just">
              <a:buClr>
                <a:srgbClr val="707172"/>
              </a:buClr>
              <a:buNone/>
            </a:pPr>
            <a:r>
              <a:rPr lang="cs-CZ" dirty="0">
                <a:solidFill>
                  <a:srgbClr val="004B8D"/>
                </a:solidFill>
                <a:cs typeface="Times New Roman"/>
              </a:rPr>
              <a:t> např</a:t>
            </a:r>
            <a:r>
              <a:rPr lang="cs-CZ" dirty="0">
                <a:cs typeface="Times New Roman"/>
              </a:rPr>
              <a:t>.: biometrika, kritická </a:t>
            </a:r>
            <a:r>
              <a:rPr lang="cs-CZ" dirty="0" smtClean="0">
                <a:cs typeface="Times New Roman"/>
              </a:rPr>
              <a:t>infrastruktura, vzdělávání (</a:t>
            </a:r>
            <a:r>
              <a:rPr lang="cs-CZ" dirty="0" smtClean="0">
                <a:cs typeface="Times New Roman"/>
              </a:rPr>
              <a:t>bodování </a:t>
            </a:r>
            <a:r>
              <a:rPr lang="cs-CZ" dirty="0" smtClean="0">
                <a:cs typeface="Times New Roman"/>
              </a:rPr>
              <a:t>u </a:t>
            </a:r>
            <a:r>
              <a:rPr lang="cs-CZ" dirty="0" smtClean="0">
                <a:cs typeface="Times New Roman"/>
              </a:rPr>
              <a:t>zkoušek), </a:t>
            </a:r>
            <a:r>
              <a:rPr lang="cs-CZ" dirty="0" smtClean="0">
                <a:cs typeface="Times New Roman"/>
              </a:rPr>
              <a:t>nábor do zaměstnání, základní veřejné a soukromé služby (úvěrové hodnocení), řízení </a:t>
            </a:r>
            <a:r>
              <a:rPr lang="cs-CZ" dirty="0" smtClean="0">
                <a:cs typeface="Times New Roman"/>
              </a:rPr>
              <a:t>migrace, vymáhání práva a správa soudnictví a demokratické procesy</a:t>
            </a:r>
            <a:endParaRPr lang="cs-CZ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16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na vysoce rizikové systémy AI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Přesnost, </a:t>
            </a:r>
            <a:r>
              <a:rPr lang="cs-CZ" dirty="0" smtClean="0"/>
              <a:t>robustnost </a:t>
            </a:r>
            <a:endParaRPr lang="cs-CZ" dirty="0" smtClean="0"/>
          </a:p>
          <a:p>
            <a:r>
              <a:rPr lang="cs-CZ" dirty="0" smtClean="0"/>
              <a:t>Kybernetická bezpečnost</a:t>
            </a:r>
            <a:endParaRPr lang="cs-CZ" dirty="0"/>
          </a:p>
          <a:p>
            <a:r>
              <a:rPr lang="cs-CZ" dirty="0" smtClean="0"/>
              <a:t>Posuzování rizik </a:t>
            </a:r>
          </a:p>
          <a:p>
            <a:r>
              <a:rPr lang="cs-CZ" dirty="0" smtClean="0"/>
              <a:t>Dokumentace a záznamy </a:t>
            </a:r>
          </a:p>
          <a:p>
            <a:r>
              <a:rPr lang="cs-CZ" dirty="0" smtClean="0"/>
              <a:t>Lidský dohled nad rozhodováním </a:t>
            </a:r>
          </a:p>
          <a:p>
            <a:r>
              <a:rPr lang="cs-CZ" dirty="0" smtClean="0"/>
              <a:t>Označení CE a registrace </a:t>
            </a:r>
          </a:p>
          <a:p>
            <a:r>
              <a:rPr lang="cs-CZ" dirty="0" smtClean="0"/>
              <a:t>Systém řízení kvality – kvalita trénovaných dat </a:t>
            </a:r>
          </a:p>
          <a:p>
            <a:r>
              <a:rPr lang="cs-CZ" dirty="0" smtClean="0"/>
              <a:t>Data a správa dat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981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Přínosy pro uživatele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Větší přehled a kontrolu </a:t>
            </a:r>
          </a:p>
          <a:p>
            <a:r>
              <a:rPr lang="cs-CZ" dirty="0" smtClean="0"/>
              <a:t>Vyšší kvalita a odpovědnost poskytovatelů</a:t>
            </a:r>
          </a:p>
          <a:p>
            <a:r>
              <a:rPr lang="cs-CZ" dirty="0" smtClean="0"/>
              <a:t>Ochrana soukromí a práv </a:t>
            </a:r>
          </a:p>
          <a:p>
            <a:r>
              <a:rPr lang="cs-CZ" dirty="0" smtClean="0"/>
              <a:t>AI jako nástroj pro práci</a:t>
            </a:r>
          </a:p>
          <a:p>
            <a:r>
              <a:rPr lang="cs-CZ" dirty="0"/>
              <a:t>Pokud uživatel </a:t>
            </a:r>
            <a:r>
              <a:rPr lang="cs-CZ" b="1" dirty="0"/>
              <a:t>interaguje s AI systémem (např. </a:t>
            </a:r>
            <a:r>
              <a:rPr lang="cs-CZ" b="1" dirty="0" err="1"/>
              <a:t>chatbot</a:t>
            </a:r>
            <a:r>
              <a:rPr lang="cs-CZ" b="1" dirty="0"/>
              <a:t>, generátor textu nebo obrazu)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/>
              <a:t>→ musí být </a:t>
            </a:r>
            <a:r>
              <a:rPr lang="cs-CZ" b="1" dirty="0"/>
              <a:t>informován, že nejde o člověka</a:t>
            </a:r>
            <a:r>
              <a:rPr lang="cs-CZ" dirty="0"/>
              <a:t>.</a:t>
            </a:r>
          </a:p>
          <a:p>
            <a:r>
              <a:rPr lang="cs-CZ" dirty="0" smtClean="0"/>
              <a:t>U </a:t>
            </a:r>
            <a:r>
              <a:rPr lang="cs-CZ" dirty="0"/>
              <a:t>syntetických médií (</a:t>
            </a:r>
            <a:r>
              <a:rPr lang="cs-CZ" dirty="0" err="1"/>
              <a:t>deepfakes</a:t>
            </a:r>
            <a:r>
              <a:rPr lang="cs-CZ" dirty="0"/>
              <a:t>) musí být </a:t>
            </a:r>
            <a:r>
              <a:rPr lang="cs-CZ" b="1" dirty="0"/>
              <a:t>zřetelně označeno</a:t>
            </a:r>
            <a:r>
              <a:rPr lang="cs-CZ" dirty="0"/>
              <a:t>, že jde o </a:t>
            </a:r>
            <a:r>
              <a:rPr lang="cs-CZ" dirty="0" smtClean="0"/>
              <a:t>AI  </a:t>
            </a:r>
            <a:r>
              <a:rPr lang="cs-CZ" dirty="0"/>
              <a:t>obsah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1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Dopady na veřejnou správu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Vládní instituce může být jak poskytovatelem (samostatně si algoritmus vyvíjí), tak i nasazením (koupí nebo si pronajme externí systém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dirty="0" smtClean="0"/>
              <a:t>AI </a:t>
            </a:r>
            <a:r>
              <a:rPr lang="cs-CZ" dirty="0" err="1" smtClean="0"/>
              <a:t>Act</a:t>
            </a:r>
            <a:r>
              <a:rPr lang="cs-CZ" dirty="0" smtClean="0"/>
              <a:t> </a:t>
            </a:r>
            <a:r>
              <a:rPr lang="cs-CZ" dirty="0"/>
              <a:t>přiřazuje oběma rolím jedinečné </a:t>
            </a:r>
            <a:r>
              <a:rPr lang="cs-CZ" dirty="0" smtClean="0"/>
              <a:t>povinnosti: je </a:t>
            </a:r>
            <a:r>
              <a:rPr lang="cs-CZ" dirty="0"/>
              <a:t>nezbytné předem určit, kterou roli v každém případě užití </a:t>
            </a:r>
            <a:r>
              <a:rPr lang="cs-CZ" dirty="0" smtClean="0"/>
              <a:t>plní</a:t>
            </a:r>
          </a:p>
          <a:p>
            <a:r>
              <a:rPr lang="cs-CZ" dirty="0"/>
              <a:t>Pro jakékoli nasazení vysoce rizikového systému musí vláda před jeho uvedením do provozu provést posouzení </a:t>
            </a:r>
            <a:r>
              <a:rPr lang="cs-CZ" dirty="0" smtClean="0"/>
              <a:t>FRIA – </a:t>
            </a:r>
            <a:r>
              <a:rPr lang="cs-CZ" dirty="0" err="1" smtClean="0"/>
              <a:t>Fundamental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Assessment</a:t>
            </a:r>
            <a:r>
              <a:rPr lang="cs-CZ" dirty="0" smtClean="0"/>
              <a:t> </a:t>
            </a:r>
            <a:r>
              <a:rPr lang="cs-CZ" dirty="0"/>
              <a:t>(článek 27). FRIA popisuje účel, cílovou skupinu, potenciální porušení základních práv, vrstvy lidského dohledu a nápravná opatření. Shrnutí FRIA musí být </a:t>
            </a:r>
            <a:r>
              <a:rPr lang="cs-CZ" dirty="0" smtClean="0"/>
              <a:t>zveřejněna</a:t>
            </a:r>
            <a:endParaRPr lang="cs-CZ" dirty="0" smtClean="0"/>
          </a:p>
          <a:p>
            <a:r>
              <a:rPr lang="cs-CZ" dirty="0" smtClean="0"/>
              <a:t>Registrace v EU databázi - </a:t>
            </a:r>
            <a:r>
              <a:rPr lang="cs-CZ" dirty="0"/>
              <a:t>Pro zajištění transparentnosti se tato povinnost vztahuje i pro veřejné orgány, které by takové systémy AI využívaly v rámci svých aktivit. Výjimkou jsou systémy využívané pro účely vymáhání práva, migrace a </a:t>
            </a:r>
            <a:r>
              <a:rPr lang="cs-CZ" dirty="0" smtClean="0"/>
              <a:t>spravedlnosti – neveřejná část databáze </a:t>
            </a:r>
          </a:p>
          <a:p>
            <a:r>
              <a:rPr lang="cs-CZ" dirty="0" err="1" smtClean="0"/>
              <a:t>Quality</a:t>
            </a:r>
            <a:r>
              <a:rPr lang="cs-CZ" dirty="0" smtClean="0"/>
              <a:t> Management and </a:t>
            </a:r>
            <a:r>
              <a:rPr lang="cs-CZ" dirty="0" err="1" smtClean="0"/>
              <a:t>Conformity</a:t>
            </a:r>
            <a:r>
              <a:rPr lang="cs-CZ" dirty="0" smtClean="0"/>
              <a:t> </a:t>
            </a:r>
            <a:r>
              <a:rPr lang="cs-CZ" dirty="0" err="1" smtClean="0"/>
              <a:t>Assessment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www.aiactblog.nl/en/posts/eu-ai-act-public-sector-2025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89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Přínosy pro firmy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15590" y="912777"/>
            <a:ext cx="8566460" cy="3268698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Vytváří rovné podmínky pro inovátory v EU</a:t>
            </a:r>
          </a:p>
          <a:p>
            <a:r>
              <a:rPr lang="cs-CZ" dirty="0" smtClean="0"/>
              <a:t>Kapitola V. AI Aktu na podporu inovací (čl. 53 – 55) – testování AI systémů </a:t>
            </a:r>
          </a:p>
          <a:p>
            <a:r>
              <a:rPr lang="cs-CZ" dirty="0" smtClean="0"/>
              <a:t>Jasná pravidla a podporu odpovědného a udržitelného využívání AI v podnikání </a:t>
            </a:r>
          </a:p>
          <a:p>
            <a:r>
              <a:rPr lang="cs-CZ" dirty="0" smtClean="0"/>
              <a:t>Přístup na celý evropský trh </a:t>
            </a:r>
          </a:p>
          <a:p>
            <a:r>
              <a:rPr lang="cs-CZ" dirty="0" smtClean="0"/>
              <a:t>Důvěra zákazníků a dobré jméno </a:t>
            </a:r>
          </a:p>
          <a:p>
            <a:r>
              <a:rPr lang="cs-CZ" dirty="0" smtClean="0"/>
              <a:t>Podpora pro malé a střední podniky – proporcionální přístup – zjednodušené postupy, podpora při certifikaci </a:t>
            </a:r>
          </a:p>
          <a:p>
            <a:r>
              <a:rPr lang="cs-CZ" dirty="0" smtClean="0"/>
              <a:t>Regulační </a:t>
            </a:r>
            <a:r>
              <a:rPr lang="cs-CZ" dirty="0" err="1" smtClean="0"/>
              <a:t>sandbox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6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9828" y="248537"/>
            <a:ext cx="8418512" cy="553998"/>
          </a:xfrm>
        </p:spPr>
        <p:txBody>
          <a:bodyPr/>
          <a:lstStyle/>
          <a:p>
            <a:r>
              <a:rPr lang="cs-CZ" dirty="0" smtClean="0"/>
              <a:t>Instituce a orgány </a:t>
            </a:r>
            <a:r>
              <a:rPr lang="cs-CZ" dirty="0" smtClean="0"/>
              <a:t>dle AI Aktu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Obsah obrázku text, snímek obrazovky, diagram, Písmo&#10;&#10;Obsah vygenerovaný umělou inteligencí může být nesprávný.">
            <a:extLst>
              <a:ext uri="{FF2B5EF4-FFF2-40B4-BE49-F238E27FC236}">
                <a16:creationId xmlns:a16="http://schemas.microsoft.com/office/drawing/2014/main" id="{C2B9D289-6C17-4446-896D-617F822E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6" y="802535"/>
            <a:ext cx="8436334" cy="38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350000"/>
            <a:ext cx="8418512" cy="1231106"/>
          </a:xfrm>
        </p:spPr>
        <p:txBody>
          <a:bodyPr/>
          <a:lstStyle/>
          <a:p>
            <a:r>
              <a:rPr lang="cs-CZ" dirty="0" smtClean="0"/>
              <a:t>III. část Národní implementace v České republic</a:t>
            </a:r>
            <a:r>
              <a:rPr lang="cs-CZ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2036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63538" y="259556"/>
            <a:ext cx="8418512" cy="553998"/>
          </a:xfrm>
        </p:spPr>
        <p:txBody>
          <a:bodyPr/>
          <a:lstStyle/>
          <a:p>
            <a:r>
              <a:rPr lang="cs-CZ" dirty="0" smtClean="0"/>
              <a:t>Struktura prezentace</a:t>
            </a:r>
            <a:endParaRPr lang="cs-CZ" dirty="0"/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85" y="908050"/>
            <a:ext cx="5862177" cy="3273425"/>
          </a:xfrm>
        </p:spPr>
      </p:pic>
    </p:spTree>
    <p:extLst>
      <p:ext uri="{BB962C8B-B14F-4D97-AF65-F5344CB8AC3E}">
        <p14:creationId xmlns:p14="http://schemas.microsoft.com/office/powerpoint/2010/main" val="9706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841110-FA78-4B9C-B0ED-EE652B842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AI </a:t>
            </a:r>
            <a:r>
              <a:rPr lang="cs-CZ" dirty="0" err="1" smtClean="0"/>
              <a:t>Actu</a:t>
            </a:r>
            <a:r>
              <a:rPr lang="cs-CZ" dirty="0" smtClean="0"/>
              <a:t> v ČR 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C121B1-D6B8-4D88-A402-7868A9822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467670"/>
            <a:ext cx="8418512" cy="4034528"/>
          </a:xfrm>
        </p:spPr>
        <p:txBody>
          <a:bodyPr>
            <a:normAutofit fontScale="70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Jedná se o nařízení EU – platné 1. 8. 2024, účinné přímo od </a:t>
            </a:r>
            <a:r>
              <a:rPr lang="cs-CZ" dirty="0" smtClean="0"/>
              <a:t>2. 2. 2025 </a:t>
            </a:r>
            <a:endParaRPr lang="cs-CZ" dirty="0" smtClean="0"/>
          </a:p>
          <a:p>
            <a:r>
              <a:rPr lang="cs-CZ" dirty="0" smtClean="0"/>
              <a:t>Mechanismus </a:t>
            </a:r>
            <a:r>
              <a:rPr lang="cs-CZ" dirty="0" smtClean="0"/>
              <a:t>koordinace AI </a:t>
            </a:r>
            <a:r>
              <a:rPr lang="cs-CZ" dirty="0" err="1" smtClean="0"/>
              <a:t>Board</a:t>
            </a:r>
            <a:r>
              <a:rPr lang="cs-CZ" dirty="0" smtClean="0"/>
              <a:t> a AI Office</a:t>
            </a:r>
          </a:p>
          <a:p>
            <a:r>
              <a:rPr lang="cs-CZ" dirty="0" smtClean="0"/>
              <a:t>Připravit implementační legislativu  </a:t>
            </a:r>
            <a:r>
              <a:rPr lang="cs-CZ" dirty="0"/>
              <a:t>- </a:t>
            </a:r>
            <a:r>
              <a:rPr lang="cs-CZ" dirty="0" smtClean="0"/>
              <a:t>zpracoval </a:t>
            </a:r>
            <a:r>
              <a:rPr lang="cs-CZ" dirty="0"/>
              <a:t>tým – oddělení služeb informační společnosti/Odbor digitální ekonomiky a chytré </a:t>
            </a:r>
            <a:r>
              <a:rPr lang="cs-CZ" dirty="0" smtClean="0"/>
              <a:t>specializace ve </a:t>
            </a:r>
            <a:r>
              <a:rPr lang="cs-CZ" dirty="0"/>
              <a:t>spolupráci s </a:t>
            </a:r>
            <a:r>
              <a:rPr lang="cs-CZ" dirty="0" smtClean="0"/>
              <a:t>resorty, odbory MPO a ČTÚ, ÚNMZ, ČAS, ČNB, ÚOOU a VOP</a:t>
            </a:r>
            <a:endParaRPr lang="cs-CZ" dirty="0"/>
          </a:p>
          <a:p>
            <a:r>
              <a:rPr lang="cs-CZ" dirty="0" smtClean="0"/>
              <a:t>Potřeba </a:t>
            </a:r>
            <a:r>
              <a:rPr lang="cs-CZ" dirty="0"/>
              <a:t>vymezit</a:t>
            </a:r>
          </a:p>
          <a:p>
            <a:pPr lvl="1"/>
            <a:r>
              <a:rPr lang="cs-CZ" dirty="0"/>
              <a:t>příslušné národní </a:t>
            </a:r>
            <a:r>
              <a:rPr lang="cs-CZ" dirty="0"/>
              <a:t>orgány </a:t>
            </a:r>
            <a:r>
              <a:rPr lang="cs-CZ" dirty="0" smtClean="0"/>
              <a:t>- zpracoval </a:t>
            </a:r>
            <a:r>
              <a:rPr lang="cs-CZ" dirty="0"/>
              <a:t>tým – oddělení služeb informační společnosti/Odbor digitální ekonomiky a chytré specializace ve spolupráci s </a:t>
            </a:r>
            <a:r>
              <a:rPr lang="cs-CZ" dirty="0" smtClean="0"/>
              <a:t>resorty, odbory </a:t>
            </a:r>
            <a:r>
              <a:rPr lang="cs-CZ" dirty="0"/>
              <a:t>MPO </a:t>
            </a:r>
            <a:r>
              <a:rPr lang="cs-CZ" dirty="0" smtClean="0"/>
              <a:t>a ČTÚ, </a:t>
            </a:r>
            <a:r>
              <a:rPr lang="cs-CZ" dirty="0"/>
              <a:t>ÚNMZ, ČAS, ČNB, ÚOOU a VOP</a:t>
            </a:r>
          </a:p>
          <a:p>
            <a:pPr lvl="1"/>
            <a:r>
              <a:rPr lang="cs-CZ" dirty="0" smtClean="0"/>
              <a:t>přestupky</a:t>
            </a:r>
            <a:endParaRPr lang="cs-CZ" dirty="0"/>
          </a:p>
          <a:p>
            <a:pPr lvl="1"/>
            <a:r>
              <a:rPr lang="cs-CZ" dirty="0"/>
              <a:t>návaznost na existující úpravu posuzování shody a dozoru</a:t>
            </a:r>
          </a:p>
          <a:p>
            <a:pPr lvl="1"/>
            <a:r>
              <a:rPr lang="cs-CZ" dirty="0"/>
              <a:t>některé zvláštní postupy</a:t>
            </a:r>
          </a:p>
          <a:p>
            <a:r>
              <a:rPr lang="cs-CZ" dirty="0" smtClean="0"/>
              <a:t>Minimalistická implementace a vyvarování se </a:t>
            </a:r>
            <a:r>
              <a:rPr lang="cs-CZ" dirty="0" smtClean="0"/>
              <a:t>„</a:t>
            </a:r>
            <a:r>
              <a:rPr lang="cs-CZ" dirty="0" err="1" smtClean="0"/>
              <a:t>goldplatingu</a:t>
            </a:r>
            <a:r>
              <a:rPr lang="cs-CZ" dirty="0"/>
              <a:t>“</a:t>
            </a:r>
          </a:p>
        </p:txBody>
      </p:sp>
      <p:pic>
        <p:nvPicPr>
          <p:cNvPr id="5" name="Grafický objekt 4" descr="Kontrolní seznam se souvislou výplní">
            <a:extLst>
              <a:ext uri="{FF2B5EF4-FFF2-40B4-BE49-F238E27FC236}">
                <a16:creationId xmlns:a16="http://schemas.microsoft.com/office/drawing/2014/main" id="{9B3E331E-B06B-4377-AB45-5AC3FD0105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3887" y="-139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63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59252-54A1-4848-9516-5969EC43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Závazné termíny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0DA0FD-2137-45D6-A86A-AB06AC3A28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454" y="1015905"/>
            <a:ext cx="8592596" cy="345919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28. 5. 2025 – Návrh </a:t>
            </a:r>
            <a:r>
              <a:rPr lang="cs-CZ" b="1" dirty="0" smtClean="0"/>
              <a:t>implementace </a:t>
            </a:r>
            <a:r>
              <a:rPr lang="cs-CZ" b="1" dirty="0" smtClean="0"/>
              <a:t>AI Aktu – institucionální </a:t>
            </a:r>
            <a:r>
              <a:rPr lang="cs-CZ" b="1" dirty="0" smtClean="0"/>
              <a:t>struktura – usnesení vlády č. 394</a:t>
            </a:r>
            <a:endParaRPr lang="cs-CZ" b="1" dirty="0" smtClean="0"/>
          </a:p>
          <a:p>
            <a:r>
              <a:rPr lang="cs-CZ" b="1" dirty="0" smtClean="0"/>
              <a:t>Říjen </a:t>
            </a:r>
            <a:r>
              <a:rPr lang="cs-CZ" b="1" dirty="0"/>
              <a:t>2025 </a:t>
            </a:r>
            <a:r>
              <a:rPr lang="cs-CZ" dirty="0"/>
              <a:t>– termín předložení stanovený vládou</a:t>
            </a:r>
          </a:p>
          <a:p>
            <a:pPr lvl="1"/>
            <a:r>
              <a:rPr lang="cs-CZ" dirty="0" smtClean="0"/>
              <a:t>(Výbor </a:t>
            </a:r>
            <a:r>
              <a:rPr lang="cs-CZ" dirty="0"/>
              <a:t>pro AI – 1. září; MPŘ </a:t>
            </a:r>
            <a:r>
              <a:rPr lang="cs-CZ" dirty="0" smtClean="0"/>
              <a:t>– </a:t>
            </a:r>
            <a:r>
              <a:rPr lang="cs-CZ" dirty="0" smtClean="0"/>
              <a:t>zaslán zákon ve 2</a:t>
            </a:r>
            <a:r>
              <a:rPr lang="cs-CZ" dirty="0" smtClean="0"/>
              <a:t>. </a:t>
            </a:r>
            <a:r>
              <a:rPr lang="cs-CZ" dirty="0" smtClean="0"/>
              <a:t>polovině </a:t>
            </a:r>
            <a:r>
              <a:rPr lang="cs-CZ" dirty="0"/>
              <a:t>září)</a:t>
            </a:r>
          </a:p>
          <a:p>
            <a:r>
              <a:rPr lang="cs-CZ" dirty="0"/>
              <a:t>Dělená účinnost nařízení: </a:t>
            </a:r>
          </a:p>
          <a:p>
            <a:pPr lvl="1"/>
            <a:r>
              <a:rPr lang="cs-CZ" dirty="0"/>
              <a:t>2. 2. 2025 (zakázané postupy; výjimka: zákon č. 230/2025 Sb.)</a:t>
            </a:r>
          </a:p>
          <a:p>
            <a:pPr lvl="1"/>
            <a:r>
              <a:rPr lang="cs-CZ" dirty="0"/>
              <a:t>2. 8. 2025 (oznamování, GPAI, správa a sankce)</a:t>
            </a:r>
          </a:p>
          <a:p>
            <a:pPr lvl="1"/>
            <a:r>
              <a:rPr lang="cs-CZ" dirty="0"/>
              <a:t>2. 8. 2026 (většina nařízení)</a:t>
            </a:r>
          </a:p>
          <a:p>
            <a:pPr lvl="1"/>
            <a:r>
              <a:rPr lang="cs-CZ" dirty="0"/>
              <a:t>2. 8. 2027 (regulace </a:t>
            </a:r>
            <a:r>
              <a:rPr lang="cs-CZ" dirty="0" err="1"/>
              <a:t>high</a:t>
            </a:r>
            <a:r>
              <a:rPr lang="cs-CZ" dirty="0"/>
              <a:t> risk AI komponent stanovených výrobků)</a:t>
            </a:r>
          </a:p>
        </p:txBody>
      </p:sp>
      <p:pic>
        <p:nvPicPr>
          <p:cNvPr id="5" name="Grafický objekt 4" descr="Stopky se souvislou výplní">
            <a:extLst>
              <a:ext uri="{FF2B5EF4-FFF2-40B4-BE49-F238E27FC236}">
                <a16:creationId xmlns:a16="http://schemas.microsoft.com/office/drawing/2014/main" id="{D2F5C63C-E490-4BBF-9CC5-358A4B56F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3350" y="-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D6E06D-4179-4E5E-9539-6846528F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Koncepční otázky a schvalovací proces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1826BD-B181-46E4-9AE9-C7D6C1F9CB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912776"/>
            <a:ext cx="8418512" cy="364017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Ochrana uživatelů a bezpečný rozvoj umělé inteligence </a:t>
            </a:r>
          </a:p>
          <a:p>
            <a:r>
              <a:rPr lang="cs-CZ" dirty="0" smtClean="0"/>
              <a:t>Jeden zákon o AI Aktu – minimalistický – 10 </a:t>
            </a:r>
            <a:r>
              <a:rPr lang="cs-CZ" dirty="0" smtClean="0"/>
              <a:t>stran – 25 paragrafů</a:t>
            </a:r>
            <a:endParaRPr lang="cs-CZ" dirty="0" smtClean="0"/>
          </a:p>
          <a:p>
            <a:r>
              <a:rPr lang="cs-CZ" dirty="0" smtClean="0"/>
              <a:t>Konzultace s resorty a </a:t>
            </a:r>
            <a:r>
              <a:rPr lang="cs-CZ" dirty="0" err="1" smtClean="0"/>
              <a:t>stakeholdery</a:t>
            </a:r>
            <a:r>
              <a:rPr lang="cs-CZ" dirty="0" smtClean="0"/>
              <a:t> – 18. 8. 2025 – 300 připomínek </a:t>
            </a:r>
            <a:endParaRPr lang="cs-CZ" dirty="0"/>
          </a:p>
          <a:p>
            <a:r>
              <a:rPr lang="cs-CZ" dirty="0" smtClean="0"/>
              <a:t>Dílčí </a:t>
            </a:r>
            <a:r>
              <a:rPr lang="cs-CZ" dirty="0"/>
              <a:t>implementace AI </a:t>
            </a:r>
            <a:r>
              <a:rPr lang="cs-CZ" dirty="0" err="1"/>
              <a:t>Actu</a:t>
            </a:r>
            <a:r>
              <a:rPr lang="cs-CZ" dirty="0"/>
              <a:t> již skrze z. č. 230/2025 Sb</a:t>
            </a:r>
            <a:r>
              <a:rPr lang="cs-CZ" dirty="0" smtClean="0"/>
              <a:t>. Novela zákona o policii čl. 5 zakázané praktiky – sledování na dálku </a:t>
            </a:r>
            <a:endParaRPr lang="cs-CZ" dirty="0" smtClean="0"/>
          </a:p>
          <a:p>
            <a:r>
              <a:rPr lang="cs-CZ" dirty="0" smtClean="0"/>
              <a:t>Přestupky </a:t>
            </a:r>
            <a:r>
              <a:rPr lang="cs-CZ" dirty="0" smtClean="0"/>
              <a:t>– institut upozornění na porušení povinnosti</a:t>
            </a:r>
            <a:endParaRPr lang="cs-CZ" dirty="0"/>
          </a:p>
          <a:p>
            <a:r>
              <a:rPr lang="cs-CZ" dirty="0"/>
              <a:t>Doprovodné dokumenty </a:t>
            </a:r>
            <a:r>
              <a:rPr lang="cs-CZ" dirty="0" smtClean="0"/>
              <a:t>(důvodová zpráva  </a:t>
            </a:r>
            <a:r>
              <a:rPr lang="cs-CZ" dirty="0"/>
              <a:t>včetně finančních dopadů, …) </a:t>
            </a:r>
            <a:r>
              <a:rPr lang="cs-CZ" dirty="0" smtClean="0"/>
              <a:t>byly připraveny </a:t>
            </a:r>
            <a:r>
              <a:rPr lang="cs-CZ" dirty="0"/>
              <a:t>pro </a:t>
            </a:r>
            <a:r>
              <a:rPr lang="cs-CZ" dirty="0" smtClean="0"/>
              <a:t>MPŘ</a:t>
            </a:r>
          </a:p>
          <a:p>
            <a:r>
              <a:rPr lang="cs-CZ" dirty="0" smtClean="0"/>
              <a:t>Gesce MPO – termín pro ukončení MPŘ – 23. 10. 2025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47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228600"/>
            <a:ext cx="8418512" cy="553998"/>
          </a:xfrm>
        </p:spPr>
        <p:txBody>
          <a:bodyPr/>
          <a:lstStyle/>
          <a:p>
            <a:r>
              <a:rPr lang="cs-CZ" dirty="0" smtClean="0"/>
              <a:t>Zákon </a:t>
            </a:r>
            <a:r>
              <a:rPr lang="cs-CZ" dirty="0" smtClean="0"/>
              <a:t>o AI Aktu – </a:t>
            </a:r>
            <a:r>
              <a:rPr lang="cs-CZ" dirty="0" smtClean="0"/>
              <a:t>institucionální architektura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8300" y="889776"/>
            <a:ext cx="8775700" cy="4279900"/>
          </a:xfrm>
        </p:spPr>
        <p:txBody>
          <a:bodyPr>
            <a:noAutofit/>
          </a:bodyPr>
          <a:lstStyle/>
          <a:p>
            <a:pPr marL="342900"/>
            <a:endParaRPr lang="cs-CZ" sz="1400" dirty="0" smtClean="0">
              <a:solidFill>
                <a:srgbClr val="0466AA"/>
              </a:solidFill>
            </a:endParaRPr>
          </a:p>
          <a:p>
            <a:pPr marL="342900"/>
            <a:r>
              <a:rPr lang="cs-CZ" sz="1400" b="1" dirty="0" smtClean="0">
                <a:solidFill>
                  <a:srgbClr val="0466AA"/>
                </a:solidFill>
              </a:rPr>
              <a:t>Adaptace </a:t>
            </a:r>
            <a:r>
              <a:rPr lang="cs-CZ" sz="1400" b="1" dirty="0">
                <a:solidFill>
                  <a:srgbClr val="0466AA"/>
                </a:solidFill>
              </a:rPr>
              <a:t>AIA do národního právního řádu </a:t>
            </a:r>
            <a:r>
              <a:rPr lang="cs-CZ" sz="1400" b="1" dirty="0" smtClean="0">
                <a:solidFill>
                  <a:srgbClr val="0466AA"/>
                </a:solidFill>
              </a:rPr>
              <a:t>- gesce MPO </a:t>
            </a:r>
            <a:endParaRPr lang="cs-CZ" sz="1400" b="1" dirty="0">
              <a:solidFill>
                <a:srgbClr val="0466AA"/>
              </a:solidFill>
            </a:endParaRPr>
          </a:p>
          <a:p>
            <a:pPr marL="342900">
              <a:lnSpc>
                <a:spcPct val="150000"/>
              </a:lnSpc>
            </a:pPr>
            <a:r>
              <a:rPr lang="cs-CZ" sz="1400" b="1" dirty="0" smtClean="0">
                <a:solidFill>
                  <a:srgbClr val="0466AA"/>
                </a:solidFill>
              </a:rPr>
              <a:t>Dozorové orgány: Dozorový orgán a jednotné kontaktní místo -  </a:t>
            </a:r>
            <a:r>
              <a:rPr lang="cs-CZ" sz="1400" dirty="0" smtClean="0">
                <a:solidFill>
                  <a:srgbClr val="0466AA"/>
                </a:solidFill>
              </a:rPr>
              <a:t>Český telekomunikační úřad – již vykonává některé digitální agendy, Česká národní banka a Úřad pro ochranu osobních údajů  (čl. 74 odst. </a:t>
            </a:r>
            <a:r>
              <a:rPr lang="cs-CZ" sz="1400" dirty="0" smtClean="0">
                <a:solidFill>
                  <a:srgbClr val="0466AA"/>
                </a:solidFill>
              </a:rPr>
              <a:t>8)</a:t>
            </a:r>
          </a:p>
          <a:p>
            <a:pPr marL="342900">
              <a:lnSpc>
                <a:spcPct val="150000"/>
              </a:lnSpc>
            </a:pPr>
            <a:r>
              <a:rPr lang="cs-CZ" sz="1400" b="1" dirty="0" smtClean="0">
                <a:solidFill>
                  <a:srgbClr val="0466AA"/>
                </a:solidFill>
              </a:rPr>
              <a:t>Oznamující orgán a zřizovatel </a:t>
            </a:r>
            <a:r>
              <a:rPr lang="cs-CZ" sz="1400" b="1" dirty="0" err="1" smtClean="0">
                <a:solidFill>
                  <a:srgbClr val="0466AA"/>
                </a:solidFill>
              </a:rPr>
              <a:t>sandboxu</a:t>
            </a:r>
            <a:r>
              <a:rPr lang="cs-CZ" sz="1400" b="1" dirty="0" smtClean="0">
                <a:solidFill>
                  <a:srgbClr val="0466AA"/>
                </a:solidFill>
              </a:rPr>
              <a:t>:  </a:t>
            </a:r>
            <a:r>
              <a:rPr lang="cs-CZ" sz="1400" dirty="0" smtClean="0">
                <a:solidFill>
                  <a:srgbClr val="0466AA"/>
                </a:solidFill>
              </a:rPr>
              <a:t>Úřad pro normalizaci, metrologii a státní zkušebnictví (čl. 70 odst. 1 – kontroluje dodržování povinností, které vyplývají oznámeným subjektům</a:t>
            </a:r>
          </a:p>
          <a:p>
            <a:pPr marL="342900">
              <a:lnSpc>
                <a:spcPct val="150000"/>
              </a:lnSpc>
            </a:pPr>
            <a:r>
              <a:rPr lang="cs-CZ" sz="1400" b="1" dirty="0" smtClean="0">
                <a:solidFill>
                  <a:srgbClr val="0466AA"/>
                </a:solidFill>
              </a:rPr>
              <a:t>Regulační </a:t>
            </a:r>
            <a:r>
              <a:rPr lang="cs-CZ" sz="1400" b="1" dirty="0" err="1" smtClean="0">
                <a:solidFill>
                  <a:srgbClr val="0466AA"/>
                </a:solidFill>
              </a:rPr>
              <a:t>sandbox</a:t>
            </a:r>
            <a:r>
              <a:rPr lang="cs-CZ" sz="1400" b="1" dirty="0" smtClean="0">
                <a:solidFill>
                  <a:srgbClr val="0466AA"/>
                </a:solidFill>
              </a:rPr>
              <a:t>: </a:t>
            </a:r>
            <a:r>
              <a:rPr lang="cs-CZ" sz="1400" dirty="0" smtClean="0">
                <a:solidFill>
                  <a:srgbClr val="0466AA"/>
                </a:solidFill>
              </a:rPr>
              <a:t>Česká agentura pro standardizaci – testovat AI aplikace v bezpečném prostředí (čl. 57)</a:t>
            </a:r>
          </a:p>
          <a:p>
            <a:pPr marL="342900">
              <a:lnSpc>
                <a:spcPct val="150000"/>
              </a:lnSpc>
            </a:pPr>
            <a:r>
              <a:rPr lang="cs-CZ" sz="1400" b="1" dirty="0" smtClean="0">
                <a:solidFill>
                  <a:srgbClr val="0466AA"/>
                </a:solidFill>
              </a:rPr>
              <a:t>Veřejný </a:t>
            </a:r>
            <a:r>
              <a:rPr lang="cs-CZ" sz="1400" b="1" dirty="0" smtClean="0">
                <a:solidFill>
                  <a:srgbClr val="0466AA"/>
                </a:solidFill>
              </a:rPr>
              <a:t>ochránce práv </a:t>
            </a:r>
            <a:r>
              <a:rPr lang="cs-CZ" sz="1400" dirty="0" smtClean="0">
                <a:solidFill>
                  <a:srgbClr val="0466AA"/>
                </a:solidFill>
              </a:rPr>
              <a:t>– otázka ochrany lidských práv (čl. 77 odst. 2</a:t>
            </a:r>
            <a:r>
              <a:rPr lang="cs-CZ" sz="1400" dirty="0" smtClean="0">
                <a:solidFill>
                  <a:srgbClr val="0466AA"/>
                </a:solidFill>
              </a:rPr>
              <a:t>) </a:t>
            </a:r>
            <a:endParaRPr lang="cs-CZ" sz="1400" dirty="0" smtClean="0">
              <a:solidFill>
                <a:srgbClr val="0466AA"/>
              </a:solidFill>
            </a:endParaRPr>
          </a:p>
          <a:p>
            <a:pPr marL="342900">
              <a:lnSpc>
                <a:spcPct val="150000"/>
              </a:lnSpc>
            </a:pPr>
            <a:r>
              <a:rPr lang="cs-CZ" sz="1400" b="1" dirty="0" smtClean="0">
                <a:solidFill>
                  <a:srgbClr val="0466AA"/>
                </a:solidFill>
              </a:rPr>
              <a:t>Oznámený subjekt </a:t>
            </a:r>
            <a:r>
              <a:rPr lang="cs-CZ" sz="1400" dirty="0" smtClean="0">
                <a:solidFill>
                  <a:srgbClr val="0466AA"/>
                </a:solidFill>
              </a:rPr>
              <a:t>– posuzuje shodu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09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Sankce dle AI Aktu </a:t>
            </a:r>
            <a:r>
              <a:rPr lang="cs-CZ" dirty="0" smtClean="0"/>
              <a:t>čl. 99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 </a:t>
            </a:r>
            <a:r>
              <a:rPr lang="cs-CZ" b="1" dirty="0"/>
              <a:t>1. Závažné porušení – </a:t>
            </a:r>
            <a:r>
              <a:rPr lang="cs-CZ" b="1" dirty="0" smtClean="0"/>
              <a:t>zakázané </a:t>
            </a:r>
            <a:r>
              <a:rPr lang="cs-CZ" b="1" dirty="0"/>
              <a:t>praktiky</a:t>
            </a:r>
            <a:endParaRPr lang="cs-CZ" dirty="0"/>
          </a:p>
          <a:p>
            <a:pPr lvl="0"/>
            <a:r>
              <a:rPr lang="cs-CZ" dirty="0"/>
              <a:t>např. manipulativní AI, sociální </a:t>
            </a:r>
            <a:r>
              <a:rPr lang="cs-CZ" dirty="0" err="1"/>
              <a:t>scoring</a:t>
            </a:r>
            <a:r>
              <a:rPr lang="cs-CZ" dirty="0"/>
              <a:t>, masové rozpoznávání obličejů</a:t>
            </a:r>
            <a:br>
              <a:rPr lang="cs-CZ" dirty="0"/>
            </a:br>
            <a:r>
              <a:rPr lang="cs-CZ" dirty="0" smtClean="0"/>
              <a:t> </a:t>
            </a:r>
            <a:r>
              <a:rPr lang="cs-CZ" dirty="0"/>
              <a:t>pokuta až </a:t>
            </a:r>
            <a:r>
              <a:rPr lang="cs-CZ" b="1" dirty="0"/>
              <a:t>35 milionů EUR</a:t>
            </a:r>
            <a:r>
              <a:rPr lang="cs-CZ" dirty="0"/>
              <a:t> nebo </a:t>
            </a:r>
            <a:r>
              <a:rPr lang="cs-CZ" b="1" dirty="0"/>
              <a:t>7 % z celosvětového ročního obratu</a:t>
            </a:r>
            <a:r>
              <a:rPr lang="cs-CZ" dirty="0"/>
              <a:t> (podle toho, co je vyšší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b="1" dirty="0" smtClean="0"/>
              <a:t> 2. Porušení povinností u </a:t>
            </a:r>
            <a:r>
              <a:rPr lang="cs-CZ" b="1" dirty="0" err="1" smtClean="0"/>
              <a:t>vysokorizikových</a:t>
            </a:r>
            <a:r>
              <a:rPr lang="cs-CZ" b="1" dirty="0" smtClean="0"/>
              <a:t> systémů</a:t>
            </a:r>
            <a:endParaRPr lang="cs-CZ" dirty="0" smtClean="0"/>
          </a:p>
          <a:p>
            <a:pPr lvl="0"/>
            <a:r>
              <a:rPr lang="cs-CZ" dirty="0" smtClean="0"/>
              <a:t>nesplnění </a:t>
            </a:r>
            <a:r>
              <a:rPr lang="cs-CZ" dirty="0"/>
              <a:t>požadavků na bezpečnost, dokumentaci, data, lidský dohled apod.</a:t>
            </a:r>
            <a:br>
              <a:rPr lang="cs-CZ" dirty="0"/>
            </a:br>
            <a:r>
              <a:rPr lang="cs-CZ" dirty="0" smtClean="0"/>
              <a:t> </a:t>
            </a:r>
            <a:r>
              <a:rPr lang="cs-CZ" dirty="0"/>
              <a:t>až </a:t>
            </a:r>
            <a:r>
              <a:rPr lang="cs-CZ" b="1" dirty="0"/>
              <a:t>15 milionů EUR</a:t>
            </a:r>
            <a:r>
              <a:rPr lang="cs-CZ" dirty="0"/>
              <a:t> nebo </a:t>
            </a:r>
            <a:r>
              <a:rPr lang="cs-CZ" b="1" dirty="0"/>
              <a:t>3 % obratu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 </a:t>
            </a:r>
            <a:r>
              <a:rPr lang="cs-CZ" b="1" dirty="0"/>
              <a:t>3. Poskytnutí nesprávných, neúplných či zavádějících informací orgánům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až </a:t>
            </a:r>
            <a:r>
              <a:rPr lang="cs-CZ" b="1" dirty="0"/>
              <a:t>7,5 milionu EUR</a:t>
            </a:r>
            <a:r>
              <a:rPr lang="cs-CZ" dirty="0"/>
              <a:t> nebo </a:t>
            </a:r>
            <a:r>
              <a:rPr lang="cs-CZ" b="1" dirty="0"/>
              <a:t>1 % obratu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 </a:t>
            </a:r>
            <a:r>
              <a:rPr lang="cs-CZ" b="1" dirty="0"/>
              <a:t>4. Mikro a malé podniky</a:t>
            </a:r>
            <a:endParaRPr lang="cs-CZ" dirty="0"/>
          </a:p>
          <a:p>
            <a:r>
              <a:rPr lang="cs-CZ" dirty="0"/>
              <a:t>Umožněno </a:t>
            </a:r>
            <a:r>
              <a:rPr lang="cs-CZ" b="1" dirty="0"/>
              <a:t>snížení pokut</a:t>
            </a:r>
            <a:r>
              <a:rPr lang="cs-CZ" dirty="0"/>
              <a:t>, přihlíží se k přiměřenosti, rozsahu škody a finanční situaci</a:t>
            </a:r>
            <a:br>
              <a:rPr lang="cs-CZ" dirty="0"/>
            </a:br>
            <a:r>
              <a:rPr lang="cs-CZ" dirty="0" smtClean="0"/>
              <a:t>pokuty </a:t>
            </a:r>
            <a:r>
              <a:rPr lang="cs-CZ" dirty="0"/>
              <a:t>mohou být </a:t>
            </a:r>
            <a:r>
              <a:rPr lang="cs-CZ" b="1" dirty="0"/>
              <a:t>proporcionálně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89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214410"/>
            <a:ext cx="8418512" cy="553998"/>
          </a:xfrm>
        </p:spPr>
        <p:txBody>
          <a:bodyPr/>
          <a:lstStyle/>
          <a:p>
            <a:r>
              <a:rPr lang="cs-CZ" dirty="0" smtClean="0"/>
              <a:t>Poradenství o AI Aktu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75403" y="400667"/>
            <a:ext cx="8418512" cy="3268698"/>
          </a:xfrm>
        </p:spPr>
        <p:txBody>
          <a:bodyPr>
            <a:noAutofit/>
          </a:bodyPr>
          <a:lstStyle/>
          <a:p>
            <a:pPr marL="171450" indent="-17145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004B8D"/>
                </a:solidFill>
                <a:latin typeface="Calibri" panose="020F0502020204030204" pitchFamily="34" charset="0"/>
              </a:rPr>
              <a:t>Evropská centra pro digitální inovace (</a:t>
            </a:r>
            <a:r>
              <a:rPr lang="cs-CZ" sz="2000" b="1" dirty="0" err="1" smtClean="0">
                <a:solidFill>
                  <a:srgbClr val="004B8D"/>
                </a:solidFill>
                <a:latin typeface="Calibri" panose="020F0502020204030204" pitchFamily="34" charset="0"/>
              </a:rPr>
              <a:t>EDIHy</a:t>
            </a:r>
            <a:r>
              <a:rPr lang="cs-CZ" sz="2000" b="1" dirty="0" smtClean="0">
                <a:solidFill>
                  <a:srgbClr val="004B8D"/>
                </a:solidFill>
                <a:latin typeface="Calibri" panose="020F0502020204030204" pitchFamily="34" charset="0"/>
              </a:rPr>
              <a:t>) 2026 - 2028</a:t>
            </a:r>
          </a:p>
          <a:p>
            <a:pPr marL="171450" indent="-17145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4B8D"/>
                </a:solidFill>
                <a:latin typeface="Calibri" panose="020F0502020204030204" pitchFamily="34" charset="0"/>
              </a:rPr>
              <a:t>BRAIN FOR INDUSTRY</a:t>
            </a:r>
            <a:r>
              <a:rPr lang="cs-CZ" sz="2000" b="1" dirty="0" smtClean="0">
                <a:solidFill>
                  <a:srgbClr val="004B8D"/>
                </a:solidFill>
                <a:latin typeface="Calibri" panose="020F0502020204030204" pitchFamily="34" charset="0"/>
              </a:rPr>
              <a:t>  </a:t>
            </a:r>
            <a:r>
              <a:rPr lang="cs-CZ" sz="2000" dirty="0" smtClean="0">
                <a:solidFill>
                  <a:srgbClr val="004B8D"/>
                </a:solidFill>
                <a:latin typeface="Calibri" panose="020F0502020204030204" pitchFamily="34" charset="0"/>
              </a:rPr>
              <a:t>(lídr: Fyzikální ústav Akademie věd ČR </a:t>
            </a:r>
            <a:r>
              <a:rPr lang="cs-CZ" sz="2000" dirty="0" err="1" smtClean="0">
                <a:solidFill>
                  <a:srgbClr val="004B8D"/>
                </a:solidFill>
                <a:latin typeface="Calibri" panose="020F0502020204030204" pitchFamily="34" charset="0"/>
              </a:rPr>
              <a:t>v.v.i</a:t>
            </a:r>
            <a:r>
              <a:rPr lang="cs-CZ" sz="2000" dirty="0" smtClean="0">
                <a:solidFill>
                  <a:srgbClr val="004B8D"/>
                </a:solidFill>
                <a:latin typeface="Calibri" panose="020F0502020204030204" pitchFamily="34" charset="0"/>
              </a:rPr>
              <a:t>.)</a:t>
            </a:r>
          </a:p>
          <a:p>
            <a:pPr marL="171450" indent="-17145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4B8D"/>
                </a:solidFill>
                <a:latin typeface="Calibri" panose="020F0502020204030204" pitchFamily="34" charset="0"/>
              </a:rPr>
              <a:t>CYBERSECURITY INNOVATION HUB</a:t>
            </a:r>
            <a:r>
              <a:rPr lang="cs-CZ" sz="2000" b="1" dirty="0" smtClean="0">
                <a:solidFill>
                  <a:srgbClr val="004B8D"/>
                </a:solidFill>
                <a:latin typeface="Calibri" panose="020F0502020204030204" pitchFamily="34" charset="0"/>
              </a:rPr>
              <a:t> </a:t>
            </a:r>
            <a:r>
              <a:rPr lang="cs-CZ" sz="2000" dirty="0" smtClean="0">
                <a:solidFill>
                  <a:srgbClr val="004B8D"/>
                </a:solidFill>
                <a:latin typeface="Calibri" panose="020F0502020204030204" pitchFamily="34" charset="0"/>
              </a:rPr>
              <a:t>(lídr: </a:t>
            </a:r>
            <a:r>
              <a:rPr lang="cs-CZ" sz="2000" dirty="0" err="1" smtClean="0">
                <a:solidFill>
                  <a:srgbClr val="004B8D"/>
                </a:solidFill>
                <a:latin typeface="Calibri" panose="020F0502020204030204" pitchFamily="34" charset="0"/>
              </a:rPr>
              <a:t>CyberSecurity</a:t>
            </a:r>
            <a:r>
              <a:rPr lang="cs-CZ" sz="2000" dirty="0" smtClean="0">
                <a:solidFill>
                  <a:srgbClr val="004B8D"/>
                </a:solidFill>
                <a:latin typeface="Calibri" panose="020F0502020204030204" pitchFamily="34" charset="0"/>
              </a:rPr>
              <a:t> Hub, </a:t>
            </a:r>
            <a:r>
              <a:rPr lang="cs-CZ" sz="2000" dirty="0" err="1" smtClean="0">
                <a:solidFill>
                  <a:srgbClr val="004B8D"/>
                </a:solidFill>
                <a:latin typeface="Calibri" panose="020F0502020204030204" pitchFamily="34" charset="0"/>
              </a:rPr>
              <a:t>z.ú</a:t>
            </a:r>
            <a:r>
              <a:rPr lang="cs-CZ" sz="2000" dirty="0" smtClean="0">
                <a:solidFill>
                  <a:srgbClr val="004B8D"/>
                </a:solidFill>
                <a:latin typeface="Calibri" panose="020F0502020204030204" pitchFamily="34" charset="0"/>
              </a:rPr>
              <a:t>.)</a:t>
            </a:r>
          </a:p>
          <a:p>
            <a:pPr marL="171450" indent="-17145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004B8D"/>
                </a:solidFill>
                <a:latin typeface="Calibri" panose="020F0502020204030204" pitchFamily="34" charset="0"/>
              </a:rPr>
              <a:t>EDIH ČVUT </a:t>
            </a:r>
            <a:r>
              <a:rPr lang="cs-CZ" sz="2000" dirty="0" smtClean="0">
                <a:solidFill>
                  <a:srgbClr val="004B8D"/>
                </a:solidFill>
                <a:latin typeface="Calibri" panose="020F0502020204030204" pitchFamily="34" charset="0"/>
              </a:rPr>
              <a:t>(lídr: České vysoké učení technické v Praze)</a:t>
            </a:r>
          </a:p>
          <a:p>
            <a:pPr marL="171450" indent="-17145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4B8D"/>
                </a:solidFill>
                <a:latin typeface="Calibri" panose="020F0502020204030204" pitchFamily="34" charset="0"/>
              </a:rPr>
              <a:t>EDIH DIGIMAT</a:t>
            </a:r>
            <a:r>
              <a:rPr lang="cs-CZ" sz="2000" b="1" dirty="0" smtClean="0">
                <a:solidFill>
                  <a:srgbClr val="004B8D"/>
                </a:solidFill>
                <a:latin typeface="Calibri" panose="020F0502020204030204" pitchFamily="34" charset="0"/>
              </a:rPr>
              <a:t> </a:t>
            </a:r>
            <a:r>
              <a:rPr lang="cs-CZ" sz="2000" dirty="0" smtClean="0">
                <a:solidFill>
                  <a:srgbClr val="004B8D"/>
                </a:solidFill>
                <a:latin typeface="Calibri" panose="020F0502020204030204" pitchFamily="34" charset="0"/>
              </a:rPr>
              <a:t>(lídr: </a:t>
            </a:r>
            <a:r>
              <a:rPr lang="fr-FR" sz="2000" dirty="0" smtClean="0">
                <a:solidFill>
                  <a:srgbClr val="004B8D"/>
                </a:solidFill>
                <a:latin typeface="Calibri" panose="020F0502020204030204" pitchFamily="34" charset="0"/>
              </a:rPr>
              <a:t>Intemac Solutions, s.r.o.</a:t>
            </a:r>
            <a:r>
              <a:rPr lang="cs-CZ" sz="2000" dirty="0" smtClean="0">
                <a:solidFill>
                  <a:srgbClr val="004B8D"/>
                </a:solidFill>
                <a:latin typeface="Calibri" panose="020F0502020204030204" pitchFamily="34" charset="0"/>
              </a:rPr>
              <a:t>)</a:t>
            </a:r>
          </a:p>
          <a:p>
            <a:pPr marL="171450" indent="-17145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4B8D"/>
                </a:solidFill>
                <a:latin typeface="Calibri" panose="020F0502020204030204" pitchFamily="34" charset="0"/>
              </a:rPr>
              <a:t>EDIH OSTRAVA</a:t>
            </a:r>
            <a:r>
              <a:rPr lang="cs-CZ" sz="2000" b="1" dirty="0" smtClean="0">
                <a:solidFill>
                  <a:srgbClr val="004B8D"/>
                </a:solidFill>
                <a:latin typeface="Calibri" panose="020F0502020204030204" pitchFamily="34" charset="0"/>
              </a:rPr>
              <a:t> </a:t>
            </a:r>
            <a:r>
              <a:rPr lang="cs-CZ" sz="2000" dirty="0" smtClean="0">
                <a:solidFill>
                  <a:srgbClr val="004B8D"/>
                </a:solidFill>
                <a:latin typeface="Calibri" panose="020F0502020204030204" pitchFamily="34" charset="0"/>
              </a:rPr>
              <a:t>(lídr: Vysoká škola báňská - Technická univerzita Ostrava) </a:t>
            </a:r>
          </a:p>
          <a:p>
            <a:pPr marL="171450" indent="-17145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4B8D"/>
                </a:solidFill>
                <a:latin typeface="Calibri" panose="020F0502020204030204" pitchFamily="34" charset="0"/>
              </a:rPr>
              <a:t>DIH NORTHERN AND EASTERN BOHEMIA</a:t>
            </a:r>
            <a:r>
              <a:rPr lang="cs-CZ" sz="2000" b="1" dirty="0" smtClean="0">
                <a:solidFill>
                  <a:srgbClr val="004B8D"/>
                </a:solidFill>
                <a:latin typeface="Calibri" panose="020F0502020204030204" pitchFamily="34" charset="0"/>
              </a:rPr>
              <a:t> </a:t>
            </a:r>
            <a:r>
              <a:rPr lang="cs-CZ" sz="2000" dirty="0" smtClean="0">
                <a:solidFill>
                  <a:srgbClr val="004B8D"/>
                </a:solidFill>
                <a:latin typeface="Calibri" panose="020F0502020204030204" pitchFamily="34" charset="0"/>
              </a:rPr>
              <a:t>(lídr: </a:t>
            </a:r>
            <a:r>
              <a:rPr lang="pt-BR" sz="2000" dirty="0" smtClean="0">
                <a:solidFill>
                  <a:srgbClr val="004B8D"/>
                </a:solidFill>
                <a:latin typeface="Calibri" panose="020F0502020204030204" pitchFamily="34" charset="0"/>
              </a:rPr>
              <a:t>Agentura regionálního rozvoje s.r.o</a:t>
            </a:r>
            <a:r>
              <a:rPr lang="cs-CZ" sz="2000" dirty="0" smtClean="0">
                <a:solidFill>
                  <a:srgbClr val="004B8D"/>
                </a:solidFill>
                <a:latin typeface="Calibri" panose="020F0502020204030204" pitchFamily="34" charset="0"/>
              </a:rPr>
              <a:t>.)</a:t>
            </a:r>
          </a:p>
          <a:p>
            <a:pPr marL="171450" indent="-17145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004B8D"/>
                </a:solidFill>
                <a:latin typeface="Calibri" panose="020F0502020204030204" pitchFamily="34" charset="0"/>
                <a:hlinkClick r:id="rId2"/>
              </a:rPr>
              <a:t>Rozcestník </a:t>
            </a:r>
            <a:r>
              <a:rPr lang="cs-CZ" sz="2000" b="1" dirty="0" err="1" smtClean="0">
                <a:solidFill>
                  <a:srgbClr val="004B8D"/>
                </a:solidFill>
                <a:latin typeface="Calibri" panose="020F0502020204030204" pitchFamily="34" charset="0"/>
                <a:hlinkClick r:id="rId2"/>
              </a:rPr>
              <a:t>EDIHů</a:t>
            </a:r>
            <a:r>
              <a:rPr lang="cs-CZ" sz="2000" b="1" dirty="0" smtClean="0">
                <a:solidFill>
                  <a:srgbClr val="004B8D"/>
                </a:solidFill>
                <a:latin typeface="Calibri" panose="020F0502020204030204" pitchFamily="34" charset="0"/>
                <a:hlinkClick r:id="rId2"/>
              </a:rPr>
              <a:t> MPO: </a:t>
            </a:r>
            <a:r>
              <a:rPr lang="cs-CZ" sz="2000" dirty="0" smtClean="0">
                <a:solidFill>
                  <a:srgbClr val="004B8D"/>
                </a:solidFill>
                <a:latin typeface="Calibri" panose="020F0502020204030204" pitchFamily="34" charset="0"/>
                <a:hlinkClick r:id="rId2"/>
              </a:rPr>
              <a:t>https</a:t>
            </a:r>
            <a:r>
              <a:rPr lang="cs-CZ" sz="2000" dirty="0">
                <a:solidFill>
                  <a:srgbClr val="004B8D"/>
                </a:solidFill>
                <a:latin typeface="Calibri" panose="020F0502020204030204" pitchFamily="34" charset="0"/>
                <a:hlinkClick r:id="rId2"/>
              </a:rPr>
              <a:t>://mpo.gov.cz/cz/podnikani/digitalni-ekonomika/evropska-centra-pro-digitalni-inovace/evropska-centra-pro-digitalni-inovace---277088</a:t>
            </a:r>
            <a:r>
              <a:rPr lang="cs-CZ" sz="2000" dirty="0" smtClean="0">
                <a:solidFill>
                  <a:srgbClr val="004B8D"/>
                </a:solidFill>
                <a:latin typeface="Calibri" panose="020F0502020204030204" pitchFamily="34" charset="0"/>
                <a:hlinkClick r:id="rId2"/>
              </a:rPr>
              <a:t>/</a:t>
            </a:r>
            <a:r>
              <a:rPr lang="cs-CZ" sz="2000" dirty="0" smtClean="0">
                <a:solidFill>
                  <a:srgbClr val="004B8D"/>
                </a:solidFill>
                <a:latin typeface="Calibri" panose="020F0502020204030204" pitchFamily="34" charset="0"/>
              </a:rPr>
              <a:t> </a:t>
            </a:r>
            <a:endParaRPr lang="cs-CZ" sz="2000" dirty="0">
              <a:solidFill>
                <a:srgbClr val="004B8D"/>
              </a:solidFill>
              <a:latin typeface="Calibri" panose="020F0502020204030204" pitchFamily="34" charset="0"/>
            </a:endParaRPr>
          </a:p>
          <a:p>
            <a:pPr marL="171450" indent="-17145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pt-BR" sz="2000" dirty="0">
              <a:solidFill>
                <a:srgbClr val="004B8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6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AI – Akt - 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digital-strategy.ec.europa.eu/en/policies/regulatory-framework-ai</a:t>
            </a:r>
            <a:endParaRPr lang="cs-CZ" dirty="0" smtClean="0"/>
          </a:p>
          <a:p>
            <a:r>
              <a:rPr lang="cs-CZ" dirty="0" smtClean="0"/>
              <a:t>MPO Tisková zpráva </a:t>
            </a:r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://mpo.gov.cz/cz/rozcestnik/pro-media/tiskove-zpravy/mpo-pripravilo-navrh-zakona-o-umele-inteligenci--cilem-je-vytvorit-co-nejlepsi-prostredi-pro-rozvoj-ai-v-cesku--289653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</a:p>
          <a:p>
            <a:r>
              <a:rPr lang="pl-PL" dirty="0"/>
              <a:t>Všechny materiály k návrhu zákona najdete </a:t>
            </a:r>
            <a:r>
              <a:rPr lang="pl-PL" u="sng" dirty="0">
                <a:hlinkClick r:id="rId4"/>
              </a:rPr>
              <a:t>na tomto odkazu</a:t>
            </a:r>
            <a:r>
              <a:rPr lang="pl-PL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61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Vám </a:t>
            </a:r>
            <a:r>
              <a:rPr lang="cs-CZ" dirty="0"/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37342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I. </a:t>
            </a:r>
            <a:r>
              <a:rPr lang="cs-CZ" dirty="0"/>
              <a:t>č</a:t>
            </a:r>
            <a:r>
              <a:rPr lang="cs-CZ" dirty="0" smtClean="0"/>
              <a:t>ást Rámec a cíle AI Aktu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76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Důvody regulace umělé inteligence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Vliv AI na ekonomiku a společnost</a:t>
            </a:r>
          </a:p>
          <a:p>
            <a:r>
              <a:rPr lang="cs-CZ" dirty="0" smtClean="0"/>
              <a:t>Rizika spojená s využíváním AI</a:t>
            </a:r>
          </a:p>
          <a:p>
            <a:r>
              <a:rPr lang="cs-CZ" dirty="0" smtClean="0"/>
              <a:t>Jednotný právní rámec v EU</a:t>
            </a:r>
          </a:p>
          <a:p>
            <a:r>
              <a:rPr lang="cs-CZ" dirty="0" smtClean="0"/>
              <a:t>Podpora důvěry veřejnosti v AI</a:t>
            </a:r>
          </a:p>
          <a:p>
            <a:r>
              <a:rPr lang="cs-CZ" dirty="0" smtClean="0"/>
              <a:t>Bezpečné a etické prostředí pro vývoj AI v EU</a:t>
            </a:r>
          </a:p>
          <a:p>
            <a:r>
              <a:rPr lang="cs-CZ" dirty="0" smtClean="0"/>
              <a:t>Transparentnost a nediskriminace AI systémy</a:t>
            </a:r>
          </a:p>
          <a:p>
            <a:r>
              <a:rPr lang="cs-CZ" dirty="0" smtClean="0"/>
              <a:t>Použití AI odpovědným způsobem se zapojením člověka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60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1107996"/>
          </a:xfrm>
        </p:spPr>
        <p:txBody>
          <a:bodyPr/>
          <a:lstStyle/>
          <a:p>
            <a:r>
              <a:rPr lang="cs-CZ" dirty="0" smtClean="0"/>
              <a:t>Časová osa vyjednávání o AI Aktu – nařízení EU o umělé inteligenci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65246" y="1291327"/>
            <a:ext cx="8516804" cy="2890147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21. 4. 2021 – Evropská komise zveřejnila návrh AI Aktu</a:t>
            </a:r>
          </a:p>
          <a:p>
            <a:r>
              <a:rPr lang="cs-CZ" dirty="0" smtClean="0"/>
              <a:t>6. 12. 2022 – Rada EU přijímá společný postoj za CZ PRES</a:t>
            </a:r>
          </a:p>
          <a:p>
            <a:r>
              <a:rPr lang="cs-CZ" dirty="0" smtClean="0"/>
              <a:t>14. 6. 2023 – Evropský parlament přijímá pozici k AI Aktu </a:t>
            </a:r>
          </a:p>
          <a:p>
            <a:r>
              <a:rPr lang="cs-CZ" dirty="0" smtClean="0"/>
              <a:t>9. 12. 2023 – Předběžná dohoda mezi EP a Radou </a:t>
            </a:r>
          </a:p>
          <a:p>
            <a:r>
              <a:rPr lang="cs-CZ" dirty="0" smtClean="0"/>
              <a:t>13. 3. 2024 – Evropský parlament schvaluje finální text </a:t>
            </a:r>
          </a:p>
          <a:p>
            <a:r>
              <a:rPr lang="cs-CZ" dirty="0" smtClean="0"/>
              <a:t>21. 5. 2024 – Rada schvaluje formální postoj </a:t>
            </a:r>
          </a:p>
          <a:p>
            <a:r>
              <a:rPr lang="cs-CZ" dirty="0" smtClean="0"/>
              <a:t>12. 7. 2024 – publikování v Úředním věstníku </a:t>
            </a:r>
          </a:p>
          <a:p>
            <a:r>
              <a:rPr lang="cs-CZ" dirty="0" smtClean="0"/>
              <a:t>1. 8</a:t>
            </a:r>
            <a:r>
              <a:rPr lang="cs-CZ" dirty="0"/>
              <a:t>. </a:t>
            </a:r>
            <a:r>
              <a:rPr lang="cs-CZ" dirty="0" smtClean="0"/>
              <a:t>2024 – vstup v platnost </a:t>
            </a:r>
          </a:p>
          <a:p>
            <a:r>
              <a:rPr lang="cs-CZ" dirty="0" smtClean="0">
                <a:hlinkClick r:id="rId2"/>
              </a:rPr>
              <a:t>AI – Akt - https</a:t>
            </a:r>
            <a:r>
              <a:rPr lang="cs-CZ" dirty="0">
                <a:hlinkClick r:id="rId2"/>
              </a:rPr>
              <a:t>://eur-lex.europa.eu/legal-content/CS/ALL/?</a:t>
            </a:r>
            <a:r>
              <a:rPr lang="cs-CZ" dirty="0" smtClean="0">
                <a:hlinkClick r:id="rId2"/>
              </a:rPr>
              <a:t>uri=CELEX%3A52021PC0206</a:t>
            </a:r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905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492443"/>
          </a:xfrm>
        </p:spPr>
        <p:txBody>
          <a:bodyPr/>
          <a:lstStyle/>
          <a:p>
            <a:r>
              <a:rPr lang="cs-CZ" sz="3200" dirty="0"/>
              <a:t>Stručný přehled AI </a:t>
            </a:r>
            <a:r>
              <a:rPr lang="cs-CZ" sz="3200" dirty="0" err="1"/>
              <a:t>Actu</a:t>
            </a:r>
            <a:endParaRPr lang="cs-CZ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0147" y="725936"/>
            <a:ext cx="8480315" cy="376800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AI </a:t>
            </a:r>
            <a:r>
              <a:rPr lang="cs-CZ" dirty="0" err="1"/>
              <a:t>Act</a:t>
            </a:r>
            <a:r>
              <a:rPr lang="cs-CZ" dirty="0"/>
              <a:t> zavádí </a:t>
            </a:r>
            <a:r>
              <a:rPr lang="cs-CZ" dirty="0" smtClean="0"/>
              <a:t>komplexní jednotný </a:t>
            </a:r>
            <a:r>
              <a:rPr lang="cs-CZ" dirty="0"/>
              <a:t>regulatorní rámec pro systémy AI a </a:t>
            </a:r>
            <a:r>
              <a:rPr lang="cs-CZ" dirty="0" smtClean="0"/>
              <a:t>GPAI v EU – důraz na důvěryhodnou a bezpečnou AI, důraz na AI gramotnost (čl. 4)</a:t>
            </a:r>
            <a:endParaRPr lang="cs-CZ" dirty="0"/>
          </a:p>
          <a:p>
            <a:r>
              <a:rPr lang="cs-CZ" dirty="0"/>
              <a:t>Hlavní aspekty: </a:t>
            </a:r>
            <a:r>
              <a:rPr lang="cs-CZ" dirty="0" smtClean="0"/>
              <a:t>risk-</a:t>
            </a:r>
            <a:r>
              <a:rPr lang="cs-CZ" dirty="0" err="1" smtClean="0"/>
              <a:t>based</a:t>
            </a:r>
            <a:r>
              <a:rPr lang="cs-CZ" dirty="0" smtClean="0"/>
              <a:t> a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centered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r>
              <a:rPr lang="cs-CZ" dirty="0" smtClean="0"/>
              <a:t> a spadá pod Nový legislativní rámec</a:t>
            </a:r>
            <a:endParaRPr lang="cs-CZ" dirty="0"/>
          </a:p>
          <a:p>
            <a:pPr lvl="1"/>
            <a:r>
              <a:rPr lang="cs-CZ" dirty="0" smtClean="0"/>
              <a:t>zákaz </a:t>
            </a:r>
            <a:r>
              <a:rPr lang="cs-CZ" dirty="0"/>
              <a:t>vyjmenovaných </a:t>
            </a:r>
            <a:r>
              <a:rPr lang="cs-CZ" dirty="0" smtClean="0"/>
              <a:t>praktik</a:t>
            </a:r>
          </a:p>
          <a:p>
            <a:pPr lvl="1"/>
            <a:r>
              <a:rPr lang="cs-CZ" dirty="0" smtClean="0"/>
              <a:t>požadavky </a:t>
            </a:r>
            <a:r>
              <a:rPr lang="cs-CZ" dirty="0"/>
              <a:t>na účastníky hodnotového řetězce systémů AI se zvláštním zaměřením na vysoce </a:t>
            </a:r>
            <a:r>
              <a:rPr lang="cs-CZ" dirty="0" smtClean="0"/>
              <a:t>rizikové systémy </a:t>
            </a:r>
            <a:r>
              <a:rPr lang="cs-CZ" dirty="0" smtClean="0"/>
              <a:t>AI</a:t>
            </a:r>
          </a:p>
          <a:p>
            <a:pPr lvl="1"/>
            <a:r>
              <a:rPr lang="cs-CZ" dirty="0" smtClean="0"/>
              <a:t>pravidla transparentnosti</a:t>
            </a:r>
            <a:endParaRPr lang="cs-CZ" dirty="0"/>
          </a:p>
          <a:p>
            <a:pPr lvl="1"/>
            <a:r>
              <a:rPr lang="cs-CZ" dirty="0"/>
              <a:t>právní rámec pro posuzování shody a dozor nad </a:t>
            </a:r>
            <a:r>
              <a:rPr lang="cs-CZ" dirty="0" smtClean="0"/>
              <a:t>trhem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ymáhání nařízení </a:t>
            </a:r>
            <a:endParaRPr lang="cs-CZ" dirty="0"/>
          </a:p>
          <a:p>
            <a:pPr lvl="1"/>
            <a:r>
              <a:rPr lang="cs-CZ" dirty="0"/>
              <a:t>regulace </a:t>
            </a:r>
            <a:r>
              <a:rPr lang="cs-CZ" dirty="0" smtClean="0"/>
              <a:t>GPAI – obecné modely</a:t>
            </a:r>
          </a:p>
          <a:p>
            <a:pPr lvl="1"/>
            <a:r>
              <a:rPr lang="cs-CZ" dirty="0" err="1"/>
              <a:t>e</a:t>
            </a:r>
            <a:r>
              <a:rPr lang="cs-CZ" dirty="0" err="1" smtClean="0"/>
              <a:t>xtrateritoriální</a:t>
            </a:r>
            <a:r>
              <a:rPr lang="cs-CZ" dirty="0" smtClean="0"/>
              <a:t> </a:t>
            </a:r>
            <a:r>
              <a:rPr lang="cs-CZ" dirty="0" smtClean="0"/>
              <a:t>dosah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70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AI systému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Jedná se o strojový </a:t>
            </a:r>
            <a:r>
              <a:rPr lang="cs-CZ" dirty="0"/>
              <a:t>systém </a:t>
            </a:r>
            <a:r>
              <a:rPr lang="cs-CZ" dirty="0" smtClean="0"/>
              <a:t>navržený </a:t>
            </a:r>
            <a:r>
              <a:rPr lang="cs-CZ" dirty="0"/>
              <a:t>tak, aby fungoval s různými úrovněmi autonomie, který může po zavedení vykazovat adaptabilitu a který z obdržených vstupů odvozuje pro explicitní nebo implicitní cíle to, jak generovat výstupy, jako jsou predikce, obsah, doporučení nebo rozhodnutí, které mohou ovlivnit fyzické nebo </a:t>
            </a:r>
            <a:r>
              <a:rPr lang="cs-CZ" dirty="0" smtClean="0"/>
              <a:t>virtuální prostředí.</a:t>
            </a:r>
            <a:r>
              <a:rPr lang="cs-CZ" dirty="0"/>
              <a:t> </a:t>
            </a:r>
            <a:r>
              <a:rPr lang="cs-CZ" dirty="0" smtClean="0"/>
              <a:t> - čl. 3 odst. 1 AI Aktu </a:t>
            </a:r>
          </a:p>
          <a:p>
            <a:r>
              <a:rPr lang="cs-CZ" dirty="0" smtClean="0"/>
              <a:t>6. </a:t>
            </a:r>
            <a:r>
              <a:rPr lang="cs-CZ" dirty="0"/>
              <a:t>2. 2025 </a:t>
            </a:r>
            <a:r>
              <a:rPr lang="cs-CZ" dirty="0" smtClean="0"/>
              <a:t>vydány </a:t>
            </a:r>
            <a:r>
              <a:rPr lang="cs-CZ" u="sng" dirty="0" smtClean="0"/>
              <a:t>Pokyny </a:t>
            </a:r>
            <a:r>
              <a:rPr lang="cs-CZ" u="sng" dirty="0"/>
              <a:t>Komise k definici systému umělé inteligence zavedeného nařízením (EU) 2024/1689 (AI Akt</a:t>
            </a:r>
            <a:r>
              <a:rPr lang="cs-CZ" u="sng" dirty="0" smtClean="0"/>
              <a:t>)</a:t>
            </a:r>
            <a:r>
              <a:rPr lang="cs-CZ" dirty="0" smtClean="0"/>
              <a:t>, </a:t>
            </a:r>
            <a:r>
              <a:rPr lang="cs-CZ" dirty="0"/>
              <a:t>které vysvětlují praktické uplatňování právního pojmu AI </a:t>
            </a:r>
            <a:r>
              <a:rPr lang="cs-CZ" dirty="0" smtClean="0"/>
              <a:t>systému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55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II. část Obsah a dopady AI Aktu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38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koho se AI Akt vztahuje: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</a:t>
            </a:r>
            <a:r>
              <a:rPr lang="cs-CZ" dirty="0" smtClean="0"/>
              <a:t>eřejné </a:t>
            </a:r>
            <a:r>
              <a:rPr lang="cs-CZ" dirty="0"/>
              <a:t>i soukromé subjekty v EU i mimo </a:t>
            </a:r>
            <a:r>
              <a:rPr lang="cs-CZ" dirty="0" smtClean="0"/>
              <a:t>ni  - poskytující </a:t>
            </a:r>
            <a:r>
              <a:rPr lang="cs-CZ" dirty="0"/>
              <a:t>nebo </a:t>
            </a:r>
            <a:r>
              <a:rPr lang="cs-CZ" dirty="0" smtClean="0"/>
              <a:t>nasazující </a:t>
            </a:r>
            <a:r>
              <a:rPr lang="cs-CZ" dirty="0"/>
              <a:t>daný systém AI na evropský </a:t>
            </a:r>
            <a:r>
              <a:rPr lang="cs-CZ" dirty="0" smtClean="0"/>
              <a:t>trh</a:t>
            </a:r>
            <a:endParaRPr lang="cs-CZ" dirty="0" smtClean="0"/>
          </a:p>
          <a:p>
            <a:r>
              <a:rPr lang="cs-CZ" dirty="0" smtClean="0"/>
              <a:t>Subjekty: Poskytovatelé, zavádějící subjekty, dovozci a distributoři </a:t>
            </a:r>
          </a:p>
          <a:p>
            <a:r>
              <a:rPr lang="cs-CZ" dirty="0" smtClean="0"/>
              <a:t>Převážná </a:t>
            </a:r>
            <a:r>
              <a:rPr lang="cs-CZ" dirty="0"/>
              <a:t>většina požadavků se vztahuje pouze na vysoce rizikové systémy </a:t>
            </a:r>
            <a:r>
              <a:rPr lang="cs-CZ" dirty="0" smtClean="0"/>
              <a:t>AI</a:t>
            </a:r>
          </a:p>
          <a:p>
            <a:r>
              <a:rPr lang="cs-CZ" dirty="0" smtClean="0"/>
              <a:t>Případně </a:t>
            </a:r>
            <a:r>
              <a:rPr lang="cs-CZ" dirty="0"/>
              <a:t>na obecné modely AI, které s ohledem na svou komplexnost (složitost) nebo pro konkrétní využití </a:t>
            </a:r>
            <a:r>
              <a:rPr lang="cs-CZ" dirty="0" smtClean="0"/>
              <a:t>mohou </a:t>
            </a:r>
            <a:r>
              <a:rPr lang="cs-CZ" dirty="0"/>
              <a:t>představovat určité </a:t>
            </a:r>
            <a:r>
              <a:rPr lang="cs-CZ" dirty="0" smtClean="0"/>
              <a:t>riziko </a:t>
            </a:r>
          </a:p>
          <a:p>
            <a:r>
              <a:rPr lang="cs-CZ" dirty="0"/>
              <a:t>Pro běžné uživatele (občany) systémů AI nevyplývají z AI Aktu </a:t>
            </a:r>
            <a:r>
              <a:rPr lang="cs-CZ" dirty="0" smtClean="0"/>
              <a:t>žádné </a:t>
            </a:r>
            <a:r>
              <a:rPr lang="cs-CZ" dirty="0"/>
              <a:t>povinnosti. </a:t>
            </a:r>
          </a:p>
        </p:txBody>
      </p:sp>
    </p:spTree>
    <p:extLst>
      <p:ext uri="{BB962C8B-B14F-4D97-AF65-F5344CB8AC3E}">
        <p14:creationId xmlns:p14="http://schemas.microsoft.com/office/powerpoint/2010/main" val="19548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PO-B">
    <a:dk1>
      <a:sysClr val="windowText" lastClr="000000"/>
    </a:dk1>
    <a:lt1>
      <a:srgbClr val="FFFFFF"/>
    </a:lt1>
    <a:dk2>
      <a:srgbClr val="004B8D"/>
    </a:dk2>
    <a:lt2>
      <a:srgbClr val="FFFFFF"/>
    </a:lt2>
    <a:accent1>
      <a:srgbClr val="B9E0F7"/>
    </a:accent1>
    <a:accent2>
      <a:srgbClr val="13B5F4"/>
    </a:accent2>
    <a:accent3>
      <a:srgbClr val="0096D6"/>
    </a:accent3>
    <a:accent4>
      <a:srgbClr val="004B8D"/>
    </a:accent4>
    <a:accent5>
      <a:srgbClr val="E31B23"/>
    </a:accent5>
    <a:accent6>
      <a:srgbClr val="B5121B"/>
    </a:accent6>
    <a:hlink>
      <a:srgbClr val="13B5F4"/>
    </a:hlink>
    <a:folHlink>
      <a:srgbClr val="E31B2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</TotalTime>
  <Words>1233</Words>
  <Application>Microsoft Office PowerPoint</Application>
  <PresentationFormat>Předvádění na obrazovce (16:9)</PresentationFormat>
  <Paragraphs>171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Předloha V1</vt:lpstr>
      <vt:lpstr>Návrh zákona o umělé inteligenci a o změně zákona č. 87/2023 Sb., o dozoru nad trhem s výrobky, ve znění pozdějších předpisů</vt:lpstr>
      <vt:lpstr>Struktura prezentace</vt:lpstr>
      <vt:lpstr>I. část Rámec a cíle AI Aktu</vt:lpstr>
      <vt:lpstr>Důvody regulace umělé inteligence</vt:lpstr>
      <vt:lpstr>Časová osa vyjednávání o AI Aktu – nařízení EU o umělé inteligenci</vt:lpstr>
      <vt:lpstr>Stručný přehled AI Actu</vt:lpstr>
      <vt:lpstr>Definice AI systému </vt:lpstr>
      <vt:lpstr>II. část Obsah a dopady AI Aktu</vt:lpstr>
      <vt:lpstr>Na koho se AI Akt vztahuje: </vt:lpstr>
      <vt:lpstr>Klasifikace AI systémů</vt:lpstr>
      <vt:lpstr>Obecné modely AI – General Purpose AI - GPAI</vt:lpstr>
      <vt:lpstr>Zakázané praktiky systémů AI</vt:lpstr>
      <vt:lpstr>Vysoce rizikové systémy AI</vt:lpstr>
      <vt:lpstr>Požadavky na vysoce rizikové systémy AI</vt:lpstr>
      <vt:lpstr>Přínosy pro uživatele</vt:lpstr>
      <vt:lpstr>Dopady na veřejnou správu </vt:lpstr>
      <vt:lpstr>Přínosy pro firmy </vt:lpstr>
      <vt:lpstr>Instituce a orgány dle AI Aktu</vt:lpstr>
      <vt:lpstr>III. část Národní implementace v České republice</vt:lpstr>
      <vt:lpstr>Implementace AI Actu v ČR </vt:lpstr>
      <vt:lpstr>Závazné termíny</vt:lpstr>
      <vt:lpstr>Koncepční otázky a schvalovací proces</vt:lpstr>
      <vt:lpstr>Zákon o AI Aktu – institucionální architektura </vt:lpstr>
      <vt:lpstr>Sankce dle AI Aktu čl. 99</vt:lpstr>
      <vt:lpstr>Poradenství o AI Aktu </vt:lpstr>
      <vt:lpstr>Zdroje</vt:lpstr>
      <vt:lpstr>Děkuji Vám za pozornost</vt:lpstr>
    </vt:vector>
  </TitlesOfParts>
  <Company>S-Comp Centre CZ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Nařízení o digitálních službách</dc:title>
  <dc:creator>Fieberová Viola</dc:creator>
  <cp:lastModifiedBy>Škrábalová Lenka</cp:lastModifiedBy>
  <cp:revision>176</cp:revision>
  <dcterms:created xsi:type="dcterms:W3CDTF">2022-11-22T09:00:47Z</dcterms:created>
  <dcterms:modified xsi:type="dcterms:W3CDTF">2025-10-06T10:29:23Z</dcterms:modified>
</cp:coreProperties>
</file>