
<file path=[Content_Types].xml><?xml version="1.0" encoding="utf-8"?>
<Types xmlns="http://schemas.openxmlformats.org/package/2006/content-types">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Layouts/slideLayout7.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0" r:id="rId1"/>
    <p:sldMasterId id="2147483662" r:id="rId2"/>
    <p:sldMasterId id="2147483667" r:id="rId3"/>
  </p:sldMasterIdLst>
  <p:notesMasterIdLst>
    <p:notesMasterId r:id="rId34"/>
  </p:notesMasterIdLst>
  <p:sldIdLst>
    <p:sldId id="308" r:id="rId4"/>
    <p:sldId id="304" r:id="rId5"/>
    <p:sldId id="317" r:id="rId6"/>
    <p:sldId id="311" r:id="rId7"/>
    <p:sldId id="371" r:id="rId8"/>
    <p:sldId id="328" r:id="rId9"/>
    <p:sldId id="333" r:id="rId10"/>
    <p:sldId id="336" r:id="rId11"/>
    <p:sldId id="375" r:id="rId12"/>
    <p:sldId id="337" r:id="rId13"/>
    <p:sldId id="338" r:id="rId14"/>
    <p:sldId id="345" r:id="rId15"/>
    <p:sldId id="346" r:id="rId16"/>
    <p:sldId id="400" r:id="rId17"/>
    <p:sldId id="354" r:id="rId18"/>
    <p:sldId id="376" r:id="rId19"/>
    <p:sldId id="379" r:id="rId20"/>
    <p:sldId id="380" r:id="rId21"/>
    <p:sldId id="381" r:id="rId22"/>
    <p:sldId id="382" r:id="rId23"/>
    <p:sldId id="383" r:id="rId24"/>
    <p:sldId id="384" r:id="rId25"/>
    <p:sldId id="385" r:id="rId26"/>
    <p:sldId id="387" r:id="rId27"/>
    <p:sldId id="388" r:id="rId28"/>
    <p:sldId id="389" r:id="rId29"/>
    <p:sldId id="391" r:id="rId30"/>
    <p:sldId id="392" r:id="rId31"/>
    <p:sldId id="395" r:id="rId32"/>
    <p:sldId id="271" r:id="rId33"/>
  </p:sldIdLst>
  <p:sldSz cx="12192000" cy="6858000"/>
  <p:notesSz cx="6797675" cy="9926638"/>
  <p:defaultTextStyle>
    <a:defPPr>
      <a:defRPr lang="cs-CZ"/>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ONEŠ Jan, Mgr." initials="RJM" lastIdx="1" clrIdx="0">
    <p:extLst>
      <p:ext uri="{19B8F6BF-5375-455C-9EA6-DF929625EA0E}">
        <p15:presenceInfo xmlns:p15="http://schemas.microsoft.com/office/powerpoint/2012/main" userId="RONEŠ Jan, Mg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92" autoAdjust="0"/>
    <p:restoredTop sz="65856" autoAdjust="0"/>
  </p:normalViewPr>
  <p:slideViewPr>
    <p:cSldViewPr snapToGrid="0">
      <p:cViewPr varScale="1">
        <p:scale>
          <a:sx n="67" d="100"/>
          <a:sy n="67" d="100"/>
        </p:scale>
        <p:origin x="604" y="3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tableStyles" Target="tableStyles.xml"/><Relationship Id="rId21" Type="http://schemas.openxmlformats.org/officeDocument/2006/relationships/slide" Target="slides/slide18.xml"/><Relationship Id="rId34" Type="http://schemas.openxmlformats.org/officeDocument/2006/relationships/notesMaster" Target="notesMasters/notesMaster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presProps" Target="presProp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commentAuthors" Target="commentAuthors.xml"/><Relationship Id="rId8" Type="http://schemas.openxmlformats.org/officeDocument/2006/relationships/slide" Target="slides/slide5.xml"/><Relationship Id="rId3" Type="http://schemas.openxmlformats.org/officeDocument/2006/relationships/slideMaster" Target="slideMasters/slideMaster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cs-CZ" dirty="0"/>
          </a:p>
        </p:txBody>
      </p:sp>
      <p:sp>
        <p:nvSpPr>
          <p:cNvPr id="3" name="Zástupný symbol pro datum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7549982D-6BD3-493B-BA0D-53748012FEC5}" type="datetimeFigureOut">
              <a:rPr lang="cs-CZ" smtClean="0"/>
              <a:pPr/>
              <a:t>31.10.2024</a:t>
            </a:fld>
            <a:endParaRPr lang="cs-CZ" dirty="0"/>
          </a:p>
        </p:txBody>
      </p:sp>
      <p:sp>
        <p:nvSpPr>
          <p:cNvPr id="4" name="Zástupný symbol pro obrázek snímku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cs-CZ" dirty="0"/>
          </a:p>
        </p:txBody>
      </p:sp>
      <p:sp>
        <p:nvSpPr>
          <p:cNvPr id="5" name="Zástupný symbol pro poznámky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cs-CZ" dirty="0"/>
          </a:p>
        </p:txBody>
      </p:sp>
      <p:sp>
        <p:nvSpPr>
          <p:cNvPr id="7" name="Zástupný symbol pro číslo snímk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03241369-67C0-4D59-891F-7DDF4A3B981B}" type="slidenum">
              <a:rPr lang="cs-CZ" smtClean="0"/>
              <a:pPr/>
              <a:t>‹#›</a:t>
            </a:fld>
            <a:endParaRPr lang="cs-CZ" dirty="0"/>
          </a:p>
        </p:txBody>
      </p:sp>
    </p:spTree>
    <p:extLst>
      <p:ext uri="{BB962C8B-B14F-4D97-AF65-F5344CB8AC3E}">
        <p14:creationId xmlns:p14="http://schemas.microsoft.com/office/powerpoint/2010/main" val="22736087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endParaRPr lang="cs-CZ" dirty="0"/>
          </a:p>
        </p:txBody>
      </p:sp>
      <p:sp>
        <p:nvSpPr>
          <p:cNvPr id="4" name="Zástupný symbol pro číslo snímku 3"/>
          <p:cNvSpPr>
            <a:spLocks noGrp="1"/>
          </p:cNvSpPr>
          <p:nvPr>
            <p:ph type="sldNum" sz="quarter" idx="10"/>
          </p:nvPr>
        </p:nvSpPr>
        <p:spPr/>
        <p:txBody>
          <a:bodyPr/>
          <a:lstStyle/>
          <a:p>
            <a:fld id="{03241369-67C0-4D59-891F-7DDF4A3B981B}" type="slidenum">
              <a:rPr lang="cs-CZ" smtClean="0"/>
              <a:pPr/>
              <a:t>1</a:t>
            </a:fld>
            <a:endParaRPr lang="cs-CZ"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endParaRPr lang="cs-CZ" dirty="0"/>
          </a:p>
        </p:txBody>
      </p:sp>
      <p:sp>
        <p:nvSpPr>
          <p:cNvPr id="4" name="Zástupný symbol pro číslo snímku 3"/>
          <p:cNvSpPr>
            <a:spLocks noGrp="1"/>
          </p:cNvSpPr>
          <p:nvPr>
            <p:ph type="sldNum" sz="quarter" idx="10"/>
          </p:nvPr>
        </p:nvSpPr>
        <p:spPr/>
        <p:txBody>
          <a:bodyPr/>
          <a:lstStyle/>
          <a:p>
            <a:fld id="{03241369-67C0-4D59-891F-7DDF4A3B981B}" type="slidenum">
              <a:rPr lang="cs-CZ" smtClean="0"/>
              <a:pPr/>
              <a:t>10</a:t>
            </a:fld>
            <a:endParaRPr lang="cs-CZ" dirty="0"/>
          </a:p>
        </p:txBody>
      </p:sp>
    </p:spTree>
    <p:extLst>
      <p:ext uri="{BB962C8B-B14F-4D97-AF65-F5344CB8AC3E}">
        <p14:creationId xmlns:p14="http://schemas.microsoft.com/office/powerpoint/2010/main" val="201298561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endParaRPr lang="cs-CZ" dirty="0"/>
          </a:p>
        </p:txBody>
      </p:sp>
      <p:sp>
        <p:nvSpPr>
          <p:cNvPr id="4" name="Zástupný symbol pro číslo snímku 3"/>
          <p:cNvSpPr>
            <a:spLocks noGrp="1"/>
          </p:cNvSpPr>
          <p:nvPr>
            <p:ph type="sldNum" sz="quarter" idx="10"/>
          </p:nvPr>
        </p:nvSpPr>
        <p:spPr/>
        <p:txBody>
          <a:bodyPr/>
          <a:lstStyle/>
          <a:p>
            <a:fld id="{03241369-67C0-4D59-891F-7DDF4A3B981B}" type="slidenum">
              <a:rPr lang="cs-CZ" smtClean="0"/>
              <a:pPr/>
              <a:t>11</a:t>
            </a:fld>
            <a:endParaRPr lang="cs-CZ" dirty="0"/>
          </a:p>
        </p:txBody>
      </p:sp>
    </p:spTree>
    <p:extLst>
      <p:ext uri="{BB962C8B-B14F-4D97-AF65-F5344CB8AC3E}">
        <p14:creationId xmlns:p14="http://schemas.microsoft.com/office/powerpoint/2010/main" val="343197886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endParaRPr lang="cs-CZ" dirty="0"/>
          </a:p>
        </p:txBody>
      </p:sp>
      <p:sp>
        <p:nvSpPr>
          <p:cNvPr id="4" name="Zástupný symbol pro číslo snímku 3"/>
          <p:cNvSpPr>
            <a:spLocks noGrp="1"/>
          </p:cNvSpPr>
          <p:nvPr>
            <p:ph type="sldNum" sz="quarter" idx="10"/>
          </p:nvPr>
        </p:nvSpPr>
        <p:spPr/>
        <p:txBody>
          <a:bodyPr/>
          <a:lstStyle/>
          <a:p>
            <a:fld id="{03241369-67C0-4D59-891F-7DDF4A3B981B}" type="slidenum">
              <a:rPr lang="cs-CZ" smtClean="0"/>
              <a:pPr/>
              <a:t>12</a:t>
            </a:fld>
            <a:endParaRPr lang="cs-CZ" dirty="0"/>
          </a:p>
        </p:txBody>
      </p:sp>
    </p:spTree>
    <p:extLst>
      <p:ext uri="{BB962C8B-B14F-4D97-AF65-F5344CB8AC3E}">
        <p14:creationId xmlns:p14="http://schemas.microsoft.com/office/powerpoint/2010/main" val="64730756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endParaRPr lang="cs-CZ" dirty="0"/>
          </a:p>
        </p:txBody>
      </p:sp>
      <p:sp>
        <p:nvSpPr>
          <p:cNvPr id="4" name="Zástupný symbol pro číslo snímku 3"/>
          <p:cNvSpPr>
            <a:spLocks noGrp="1"/>
          </p:cNvSpPr>
          <p:nvPr>
            <p:ph type="sldNum" sz="quarter" idx="10"/>
          </p:nvPr>
        </p:nvSpPr>
        <p:spPr/>
        <p:txBody>
          <a:bodyPr/>
          <a:lstStyle/>
          <a:p>
            <a:fld id="{03241369-67C0-4D59-891F-7DDF4A3B981B}" type="slidenum">
              <a:rPr lang="cs-CZ" smtClean="0"/>
              <a:pPr/>
              <a:t>13</a:t>
            </a:fld>
            <a:endParaRPr lang="cs-CZ" dirty="0"/>
          </a:p>
        </p:txBody>
      </p:sp>
    </p:spTree>
    <p:extLst>
      <p:ext uri="{BB962C8B-B14F-4D97-AF65-F5344CB8AC3E}">
        <p14:creationId xmlns:p14="http://schemas.microsoft.com/office/powerpoint/2010/main" val="179294293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endParaRPr lang="cs-CZ" dirty="0"/>
          </a:p>
        </p:txBody>
      </p:sp>
      <p:sp>
        <p:nvSpPr>
          <p:cNvPr id="4" name="Zástupný symbol pro číslo snímku 3"/>
          <p:cNvSpPr>
            <a:spLocks noGrp="1"/>
          </p:cNvSpPr>
          <p:nvPr>
            <p:ph type="sldNum" sz="quarter" idx="10"/>
          </p:nvPr>
        </p:nvSpPr>
        <p:spPr/>
        <p:txBody>
          <a:bodyPr/>
          <a:lstStyle/>
          <a:p>
            <a:fld id="{03241369-67C0-4D59-891F-7DDF4A3B981B}" type="slidenum">
              <a:rPr lang="cs-CZ" smtClean="0"/>
              <a:pPr/>
              <a:t>14</a:t>
            </a:fld>
            <a:endParaRPr lang="cs-CZ" dirty="0"/>
          </a:p>
        </p:txBody>
      </p:sp>
    </p:spTree>
    <p:extLst>
      <p:ext uri="{BB962C8B-B14F-4D97-AF65-F5344CB8AC3E}">
        <p14:creationId xmlns:p14="http://schemas.microsoft.com/office/powerpoint/2010/main" val="234282728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endParaRPr lang="cs-CZ" dirty="0"/>
          </a:p>
        </p:txBody>
      </p:sp>
      <p:sp>
        <p:nvSpPr>
          <p:cNvPr id="4" name="Zástupný symbol pro číslo snímku 3"/>
          <p:cNvSpPr>
            <a:spLocks noGrp="1"/>
          </p:cNvSpPr>
          <p:nvPr>
            <p:ph type="sldNum" sz="quarter" idx="10"/>
          </p:nvPr>
        </p:nvSpPr>
        <p:spPr/>
        <p:txBody>
          <a:bodyPr/>
          <a:lstStyle/>
          <a:p>
            <a:fld id="{03241369-67C0-4D59-891F-7DDF4A3B981B}" type="slidenum">
              <a:rPr lang="cs-CZ" smtClean="0"/>
              <a:pPr/>
              <a:t>15</a:t>
            </a:fld>
            <a:endParaRPr lang="cs-CZ" dirty="0"/>
          </a:p>
        </p:txBody>
      </p:sp>
    </p:spTree>
    <p:extLst>
      <p:ext uri="{BB962C8B-B14F-4D97-AF65-F5344CB8AC3E}">
        <p14:creationId xmlns:p14="http://schemas.microsoft.com/office/powerpoint/2010/main" val="156177827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3241369-67C0-4D59-891F-7DDF4A3B981B}" type="slidenum">
              <a:rPr lang="cs-CZ" smtClean="0"/>
              <a:pPr/>
              <a:t>30</a:t>
            </a:fld>
            <a:endParaRPr lang="cs-CZ" dirty="0"/>
          </a:p>
        </p:txBody>
      </p:sp>
    </p:spTree>
    <p:extLst>
      <p:ext uri="{BB962C8B-B14F-4D97-AF65-F5344CB8AC3E}">
        <p14:creationId xmlns:p14="http://schemas.microsoft.com/office/powerpoint/2010/main" val="2046728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endParaRPr lang="cs-CZ" dirty="0"/>
          </a:p>
        </p:txBody>
      </p:sp>
      <p:sp>
        <p:nvSpPr>
          <p:cNvPr id="4" name="Zástupný symbol pro číslo snímku 3"/>
          <p:cNvSpPr>
            <a:spLocks noGrp="1"/>
          </p:cNvSpPr>
          <p:nvPr>
            <p:ph type="sldNum" sz="quarter" idx="10"/>
          </p:nvPr>
        </p:nvSpPr>
        <p:spPr/>
        <p:txBody>
          <a:bodyPr/>
          <a:lstStyle/>
          <a:p>
            <a:fld id="{03241369-67C0-4D59-891F-7DDF4A3B981B}" type="slidenum">
              <a:rPr lang="cs-CZ" smtClean="0"/>
              <a:pPr/>
              <a:t>2</a:t>
            </a:fld>
            <a:endParaRPr lang="cs-CZ" dirty="0"/>
          </a:p>
        </p:txBody>
      </p:sp>
    </p:spTree>
    <p:extLst>
      <p:ext uri="{BB962C8B-B14F-4D97-AF65-F5344CB8AC3E}">
        <p14:creationId xmlns:p14="http://schemas.microsoft.com/office/powerpoint/2010/main" val="13205953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endParaRPr lang="cs-CZ" dirty="0"/>
          </a:p>
        </p:txBody>
      </p:sp>
      <p:sp>
        <p:nvSpPr>
          <p:cNvPr id="4" name="Zástupný symbol pro číslo snímku 3"/>
          <p:cNvSpPr>
            <a:spLocks noGrp="1"/>
          </p:cNvSpPr>
          <p:nvPr>
            <p:ph type="sldNum" sz="quarter" idx="10"/>
          </p:nvPr>
        </p:nvSpPr>
        <p:spPr/>
        <p:txBody>
          <a:bodyPr/>
          <a:lstStyle/>
          <a:p>
            <a:fld id="{03241369-67C0-4D59-891F-7DDF4A3B981B}" type="slidenum">
              <a:rPr lang="cs-CZ" smtClean="0"/>
              <a:pPr/>
              <a:t>3</a:t>
            </a:fld>
            <a:endParaRPr lang="cs-CZ" dirty="0"/>
          </a:p>
        </p:txBody>
      </p:sp>
    </p:spTree>
    <p:extLst>
      <p:ext uri="{BB962C8B-B14F-4D97-AF65-F5344CB8AC3E}">
        <p14:creationId xmlns:p14="http://schemas.microsoft.com/office/powerpoint/2010/main" val="27122403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endParaRPr lang="cs-CZ" dirty="0"/>
          </a:p>
        </p:txBody>
      </p:sp>
      <p:sp>
        <p:nvSpPr>
          <p:cNvPr id="4" name="Zástupný symbol pro číslo snímku 3"/>
          <p:cNvSpPr>
            <a:spLocks noGrp="1"/>
          </p:cNvSpPr>
          <p:nvPr>
            <p:ph type="sldNum" sz="quarter" idx="10"/>
          </p:nvPr>
        </p:nvSpPr>
        <p:spPr/>
        <p:txBody>
          <a:bodyPr/>
          <a:lstStyle/>
          <a:p>
            <a:fld id="{03241369-67C0-4D59-891F-7DDF4A3B981B}" type="slidenum">
              <a:rPr lang="cs-CZ" smtClean="0"/>
              <a:pPr/>
              <a:t>4</a:t>
            </a:fld>
            <a:endParaRPr lang="cs-CZ" dirty="0"/>
          </a:p>
        </p:txBody>
      </p:sp>
    </p:spTree>
    <p:extLst>
      <p:ext uri="{BB962C8B-B14F-4D97-AF65-F5344CB8AC3E}">
        <p14:creationId xmlns:p14="http://schemas.microsoft.com/office/powerpoint/2010/main" val="3138831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endParaRPr lang="cs-CZ" dirty="0"/>
          </a:p>
        </p:txBody>
      </p:sp>
      <p:sp>
        <p:nvSpPr>
          <p:cNvPr id="4" name="Zástupný symbol pro číslo snímku 3"/>
          <p:cNvSpPr>
            <a:spLocks noGrp="1"/>
          </p:cNvSpPr>
          <p:nvPr>
            <p:ph type="sldNum" sz="quarter" idx="10"/>
          </p:nvPr>
        </p:nvSpPr>
        <p:spPr/>
        <p:txBody>
          <a:bodyPr/>
          <a:lstStyle/>
          <a:p>
            <a:fld id="{03241369-67C0-4D59-891F-7DDF4A3B981B}" type="slidenum">
              <a:rPr lang="cs-CZ" smtClean="0"/>
              <a:pPr/>
              <a:t>5</a:t>
            </a:fld>
            <a:endParaRPr lang="cs-CZ" dirty="0"/>
          </a:p>
        </p:txBody>
      </p:sp>
    </p:spTree>
    <p:extLst>
      <p:ext uri="{BB962C8B-B14F-4D97-AF65-F5344CB8AC3E}">
        <p14:creationId xmlns:p14="http://schemas.microsoft.com/office/powerpoint/2010/main" val="37431449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endParaRPr lang="cs-CZ" dirty="0"/>
          </a:p>
        </p:txBody>
      </p:sp>
      <p:sp>
        <p:nvSpPr>
          <p:cNvPr id="4" name="Zástupný symbol pro číslo snímku 3"/>
          <p:cNvSpPr>
            <a:spLocks noGrp="1"/>
          </p:cNvSpPr>
          <p:nvPr>
            <p:ph type="sldNum" sz="quarter" idx="10"/>
          </p:nvPr>
        </p:nvSpPr>
        <p:spPr/>
        <p:txBody>
          <a:bodyPr/>
          <a:lstStyle/>
          <a:p>
            <a:fld id="{03241369-67C0-4D59-891F-7DDF4A3B981B}" type="slidenum">
              <a:rPr lang="cs-CZ" smtClean="0"/>
              <a:pPr/>
              <a:t>6</a:t>
            </a:fld>
            <a:endParaRPr lang="cs-CZ" dirty="0"/>
          </a:p>
        </p:txBody>
      </p:sp>
    </p:spTree>
    <p:extLst>
      <p:ext uri="{BB962C8B-B14F-4D97-AF65-F5344CB8AC3E}">
        <p14:creationId xmlns:p14="http://schemas.microsoft.com/office/powerpoint/2010/main" val="38674749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endParaRPr lang="cs-CZ" dirty="0"/>
          </a:p>
        </p:txBody>
      </p:sp>
      <p:sp>
        <p:nvSpPr>
          <p:cNvPr id="4" name="Zástupný symbol pro číslo snímku 3"/>
          <p:cNvSpPr>
            <a:spLocks noGrp="1"/>
          </p:cNvSpPr>
          <p:nvPr>
            <p:ph type="sldNum" sz="quarter" idx="10"/>
          </p:nvPr>
        </p:nvSpPr>
        <p:spPr/>
        <p:txBody>
          <a:bodyPr/>
          <a:lstStyle/>
          <a:p>
            <a:fld id="{03241369-67C0-4D59-891F-7DDF4A3B981B}" type="slidenum">
              <a:rPr lang="cs-CZ" smtClean="0"/>
              <a:pPr/>
              <a:t>7</a:t>
            </a:fld>
            <a:endParaRPr lang="cs-CZ" dirty="0"/>
          </a:p>
        </p:txBody>
      </p:sp>
    </p:spTree>
    <p:extLst>
      <p:ext uri="{BB962C8B-B14F-4D97-AF65-F5344CB8AC3E}">
        <p14:creationId xmlns:p14="http://schemas.microsoft.com/office/powerpoint/2010/main" val="387685011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endParaRPr lang="cs-CZ" dirty="0"/>
          </a:p>
        </p:txBody>
      </p:sp>
      <p:sp>
        <p:nvSpPr>
          <p:cNvPr id="4" name="Zástupný symbol pro číslo snímku 3"/>
          <p:cNvSpPr>
            <a:spLocks noGrp="1"/>
          </p:cNvSpPr>
          <p:nvPr>
            <p:ph type="sldNum" sz="quarter" idx="10"/>
          </p:nvPr>
        </p:nvSpPr>
        <p:spPr/>
        <p:txBody>
          <a:bodyPr/>
          <a:lstStyle/>
          <a:p>
            <a:fld id="{03241369-67C0-4D59-891F-7DDF4A3B981B}" type="slidenum">
              <a:rPr lang="cs-CZ" smtClean="0"/>
              <a:pPr/>
              <a:t>8</a:t>
            </a:fld>
            <a:endParaRPr lang="cs-CZ" dirty="0"/>
          </a:p>
        </p:txBody>
      </p:sp>
    </p:spTree>
    <p:extLst>
      <p:ext uri="{BB962C8B-B14F-4D97-AF65-F5344CB8AC3E}">
        <p14:creationId xmlns:p14="http://schemas.microsoft.com/office/powerpoint/2010/main" val="8895607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endParaRPr lang="cs-CZ" dirty="0"/>
          </a:p>
        </p:txBody>
      </p:sp>
      <p:sp>
        <p:nvSpPr>
          <p:cNvPr id="4" name="Zástupný symbol pro číslo snímku 3"/>
          <p:cNvSpPr>
            <a:spLocks noGrp="1"/>
          </p:cNvSpPr>
          <p:nvPr>
            <p:ph type="sldNum" sz="quarter" idx="10"/>
          </p:nvPr>
        </p:nvSpPr>
        <p:spPr/>
        <p:txBody>
          <a:bodyPr/>
          <a:lstStyle/>
          <a:p>
            <a:fld id="{03241369-67C0-4D59-891F-7DDF4A3B981B}" type="slidenum">
              <a:rPr lang="cs-CZ" smtClean="0"/>
              <a:pPr/>
              <a:t>9</a:t>
            </a:fld>
            <a:endParaRPr lang="cs-CZ" dirty="0"/>
          </a:p>
        </p:txBody>
      </p:sp>
    </p:spTree>
    <p:extLst>
      <p:ext uri="{BB962C8B-B14F-4D97-AF65-F5344CB8AC3E}">
        <p14:creationId xmlns:p14="http://schemas.microsoft.com/office/powerpoint/2010/main" val="2356656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1871531" y="3903192"/>
            <a:ext cx="9889099" cy="1254001"/>
          </a:xfrm>
          <a:prstGeom prst="rect">
            <a:avLst/>
          </a:prstGeom>
        </p:spPr>
        <p:txBody>
          <a:bodyPr/>
          <a:lstStyle>
            <a:lvl1pPr algn="l">
              <a:defRPr sz="3200" b="1">
                <a:latin typeface="Arial" pitchFamily="34" charset="0"/>
                <a:cs typeface="Arial" pitchFamily="34" charset="0"/>
              </a:defRPr>
            </a:lvl1pPr>
          </a:lstStyle>
          <a:p>
            <a:r>
              <a:rPr lang="cs-CZ"/>
              <a:t>Kliknutím lze upravit styl.</a:t>
            </a:r>
            <a:endParaRPr lang="cs-CZ" dirty="0"/>
          </a:p>
        </p:txBody>
      </p:sp>
      <p:sp>
        <p:nvSpPr>
          <p:cNvPr id="3" name="Podnadpis 2"/>
          <p:cNvSpPr>
            <a:spLocks noGrp="1"/>
          </p:cNvSpPr>
          <p:nvPr>
            <p:ph type="subTitle" idx="1"/>
          </p:nvPr>
        </p:nvSpPr>
        <p:spPr>
          <a:xfrm>
            <a:off x="1882080" y="5204792"/>
            <a:ext cx="9878549" cy="1248544"/>
          </a:xfrm>
          <a:prstGeom prst="rect">
            <a:avLst/>
          </a:prstGeom>
        </p:spPr>
        <p:txBody>
          <a:bodyPr/>
          <a:lstStyle>
            <a:lvl1pPr marL="0" indent="0" algn="l">
              <a:buNone/>
              <a:defRPr sz="2400" b="1">
                <a:solidFill>
                  <a:schemeClr val="bg1"/>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Kliknutím můžete upravit styl předlohy.</a:t>
            </a:r>
            <a:endParaRPr lang="cs-CZ" dirty="0"/>
          </a:p>
        </p:txBody>
      </p:sp>
    </p:spTree>
    <p:extLst>
      <p:ext uri="{BB962C8B-B14F-4D97-AF65-F5344CB8AC3E}">
        <p14:creationId xmlns:p14="http://schemas.microsoft.com/office/powerpoint/2010/main" val="12288980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Vlastní rozložení">
    <p:spTree>
      <p:nvGrpSpPr>
        <p:cNvPr id="1" name=""/>
        <p:cNvGrpSpPr/>
        <p:nvPr/>
      </p:nvGrpSpPr>
      <p:grpSpPr>
        <a:xfrm>
          <a:off x="0" y="0"/>
          <a:ext cx="0" cy="0"/>
          <a:chOff x="0" y="0"/>
          <a:chExt cx="0" cy="0"/>
        </a:xfrm>
      </p:grpSpPr>
      <p:sp>
        <p:nvSpPr>
          <p:cNvPr id="4" name="TextovéPole 8"/>
          <p:cNvSpPr txBox="1">
            <a:spLocks noChangeArrowheads="1"/>
          </p:cNvSpPr>
          <p:nvPr/>
        </p:nvSpPr>
        <p:spPr bwMode="auto">
          <a:xfrm>
            <a:off x="11377084" y="6551614"/>
            <a:ext cx="768349" cy="261937"/>
          </a:xfrm>
          <a:prstGeom prst="rect">
            <a:avLst/>
          </a:prstGeom>
          <a:noFill/>
          <a:ln>
            <a:noFill/>
          </a:ln>
        </p:spPr>
        <p:txBody>
          <a:bodyPr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fld id="{5D3B1DF2-3F65-4DE0-8719-64680BAA4BC9}" type="slidenum">
              <a:rPr lang="cs-CZ" altLang="cs-CZ" sz="1100" b="1"/>
              <a:pPr algn="ctr" eaLnBrk="1" hangingPunct="1"/>
              <a:t>‹#›</a:t>
            </a:fld>
            <a:endParaRPr lang="cs-CZ" altLang="cs-CZ" sz="1100" b="1" dirty="0"/>
          </a:p>
        </p:txBody>
      </p:sp>
      <p:sp>
        <p:nvSpPr>
          <p:cNvPr id="6" name="TextovéPole 5"/>
          <p:cNvSpPr txBox="1">
            <a:spLocks noChangeArrowheads="1"/>
          </p:cNvSpPr>
          <p:nvPr/>
        </p:nvSpPr>
        <p:spPr bwMode="auto">
          <a:xfrm>
            <a:off x="11377084" y="6551614"/>
            <a:ext cx="768349" cy="261937"/>
          </a:xfrm>
          <a:prstGeom prst="rect">
            <a:avLst/>
          </a:prstGeom>
          <a:noFill/>
          <a:ln>
            <a:noFill/>
          </a:ln>
        </p:spPr>
        <p:txBody>
          <a:bodyPr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fld id="{AA19FCB9-B00E-4537-A814-8B45918DB4AD}" type="slidenum">
              <a:rPr lang="cs-CZ" altLang="cs-CZ" sz="1100" b="1"/>
              <a:pPr algn="ctr" eaLnBrk="1" hangingPunct="1"/>
              <a:t>‹#›</a:t>
            </a:fld>
            <a:endParaRPr lang="cs-CZ" altLang="cs-CZ" sz="1100" b="1" dirty="0"/>
          </a:p>
        </p:txBody>
      </p:sp>
      <p:sp>
        <p:nvSpPr>
          <p:cNvPr id="2" name="Nadpis 1"/>
          <p:cNvSpPr>
            <a:spLocks noGrp="1"/>
          </p:cNvSpPr>
          <p:nvPr>
            <p:ph type="title"/>
          </p:nvPr>
        </p:nvSpPr>
        <p:spPr>
          <a:xfrm>
            <a:off x="1199456" y="274638"/>
            <a:ext cx="10382944" cy="1143000"/>
          </a:xfrm>
          <a:prstGeom prst="rect">
            <a:avLst/>
          </a:prstGeom>
        </p:spPr>
        <p:txBody>
          <a:bodyPr anchor="ctr"/>
          <a:lstStyle/>
          <a:p>
            <a:r>
              <a:rPr lang="cs-CZ"/>
              <a:t>Kliknutím lze upravit styl.</a:t>
            </a:r>
            <a:endParaRPr lang="cs-CZ" dirty="0"/>
          </a:p>
        </p:txBody>
      </p:sp>
      <p:sp>
        <p:nvSpPr>
          <p:cNvPr id="5" name="Zástupný symbol pro obsah 2"/>
          <p:cNvSpPr>
            <a:spLocks noGrp="1"/>
          </p:cNvSpPr>
          <p:nvPr>
            <p:ph idx="1"/>
          </p:nvPr>
        </p:nvSpPr>
        <p:spPr>
          <a:xfrm>
            <a:off x="1199456" y="1600201"/>
            <a:ext cx="10382944" cy="3845024"/>
          </a:xfrm>
          <a:prstGeom prst="rect">
            <a:avLst/>
          </a:prstGeom>
        </p:spPr>
        <p:txBody>
          <a:bodyPr/>
          <a:lstStyle/>
          <a:p>
            <a:pPr lvl="0"/>
            <a:r>
              <a:rPr lang="cs-CZ"/>
              <a:t>Upravte styly předlohy textu.</a:t>
            </a:r>
          </a:p>
          <a:p>
            <a:pPr lvl="1"/>
            <a:r>
              <a:rPr lang="cs-CZ"/>
              <a:t>Druhá úroveň</a:t>
            </a:r>
          </a:p>
          <a:p>
            <a:pPr lvl="2"/>
            <a:r>
              <a:rPr lang="cs-CZ"/>
              <a:t>Třetí úroveň</a:t>
            </a:r>
          </a:p>
        </p:txBody>
      </p:sp>
    </p:spTree>
    <p:extLst>
      <p:ext uri="{BB962C8B-B14F-4D97-AF65-F5344CB8AC3E}">
        <p14:creationId xmlns:p14="http://schemas.microsoft.com/office/powerpoint/2010/main" val="3958667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5" name="TextovéPole 9"/>
          <p:cNvSpPr txBox="1">
            <a:spLocks noChangeArrowheads="1"/>
          </p:cNvSpPr>
          <p:nvPr/>
        </p:nvSpPr>
        <p:spPr bwMode="auto">
          <a:xfrm>
            <a:off x="11377084" y="6551614"/>
            <a:ext cx="768349" cy="261937"/>
          </a:xfrm>
          <a:prstGeom prst="rect">
            <a:avLst/>
          </a:prstGeom>
          <a:noFill/>
          <a:ln>
            <a:noFill/>
          </a:ln>
        </p:spPr>
        <p:txBody>
          <a:bodyPr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fld id="{45BEE327-1214-42EB-BA2C-2B1AAAF77DC1}" type="slidenum">
              <a:rPr lang="cs-CZ" altLang="cs-CZ" sz="1100" b="1"/>
              <a:pPr algn="ctr" eaLnBrk="1" hangingPunct="1"/>
              <a:t>‹#›</a:t>
            </a:fld>
            <a:endParaRPr lang="cs-CZ" altLang="cs-CZ" sz="1100" b="1" dirty="0"/>
          </a:p>
        </p:txBody>
      </p:sp>
      <p:sp>
        <p:nvSpPr>
          <p:cNvPr id="6" name="TextovéPole 9"/>
          <p:cNvSpPr txBox="1">
            <a:spLocks noChangeArrowheads="1"/>
          </p:cNvSpPr>
          <p:nvPr/>
        </p:nvSpPr>
        <p:spPr bwMode="auto">
          <a:xfrm>
            <a:off x="11377084" y="6551614"/>
            <a:ext cx="768349" cy="261937"/>
          </a:xfrm>
          <a:prstGeom prst="rect">
            <a:avLst/>
          </a:prstGeom>
          <a:noFill/>
          <a:ln>
            <a:noFill/>
          </a:ln>
        </p:spPr>
        <p:txBody>
          <a:bodyPr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fld id="{6D42DE6B-3097-450D-B9EF-777A735BD13E}" type="slidenum">
              <a:rPr lang="cs-CZ" altLang="cs-CZ" sz="1100" b="1"/>
              <a:pPr algn="ctr" eaLnBrk="1" hangingPunct="1"/>
              <a:t>‹#›</a:t>
            </a:fld>
            <a:endParaRPr lang="cs-CZ" altLang="cs-CZ" sz="1100" b="1" dirty="0"/>
          </a:p>
        </p:txBody>
      </p:sp>
      <p:sp>
        <p:nvSpPr>
          <p:cNvPr id="2" name="Nadpis 1"/>
          <p:cNvSpPr>
            <a:spLocks noGrp="1"/>
          </p:cNvSpPr>
          <p:nvPr>
            <p:ph type="title"/>
          </p:nvPr>
        </p:nvSpPr>
        <p:spPr>
          <a:xfrm>
            <a:off x="623392" y="274638"/>
            <a:ext cx="10959008" cy="1143000"/>
          </a:xfrm>
          <a:prstGeom prst="rect">
            <a:avLst/>
          </a:prstGeom>
        </p:spPr>
        <p:txBody>
          <a:bodyPr anchor="ctr"/>
          <a:lstStyle>
            <a:lvl1pPr algn="ctr">
              <a:defRPr/>
            </a:lvl1pPr>
          </a:lstStyle>
          <a:p>
            <a:r>
              <a:rPr lang="cs-CZ"/>
              <a:t>Kliknutím lze upravit styl.</a:t>
            </a:r>
            <a:endParaRPr lang="cs-CZ" dirty="0"/>
          </a:p>
        </p:txBody>
      </p:sp>
      <p:sp>
        <p:nvSpPr>
          <p:cNvPr id="3" name="Zástupný symbol pro obsah 2"/>
          <p:cNvSpPr>
            <a:spLocks noGrp="1"/>
          </p:cNvSpPr>
          <p:nvPr>
            <p:ph sz="half" idx="1"/>
          </p:nvPr>
        </p:nvSpPr>
        <p:spPr>
          <a:xfrm>
            <a:off x="609600" y="1600201"/>
            <a:ext cx="53848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Upravte styly předlohy textu.</a:t>
            </a:r>
          </a:p>
          <a:p>
            <a:pPr lvl="1"/>
            <a:r>
              <a:rPr lang="cs-CZ"/>
              <a:t>Druhá úroveň</a:t>
            </a:r>
          </a:p>
          <a:p>
            <a:pPr lvl="2"/>
            <a:r>
              <a:rPr lang="cs-CZ"/>
              <a:t>Třetí úroveň</a:t>
            </a:r>
          </a:p>
        </p:txBody>
      </p:sp>
      <p:sp>
        <p:nvSpPr>
          <p:cNvPr id="4" name="Zástupný symbol pro obsah 3"/>
          <p:cNvSpPr>
            <a:spLocks noGrp="1"/>
          </p:cNvSpPr>
          <p:nvPr>
            <p:ph sz="half" idx="2"/>
          </p:nvPr>
        </p:nvSpPr>
        <p:spPr>
          <a:xfrm>
            <a:off x="6197600" y="1600201"/>
            <a:ext cx="53848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Upravte styly předlohy textu.</a:t>
            </a:r>
          </a:p>
          <a:p>
            <a:pPr lvl="1"/>
            <a:r>
              <a:rPr lang="cs-CZ"/>
              <a:t>Druhá úroveň</a:t>
            </a:r>
          </a:p>
          <a:p>
            <a:pPr lvl="2"/>
            <a:r>
              <a:rPr lang="cs-CZ"/>
              <a:t>Třetí úroveň</a:t>
            </a:r>
          </a:p>
        </p:txBody>
      </p:sp>
    </p:spTree>
    <p:extLst>
      <p:ext uri="{BB962C8B-B14F-4D97-AF65-F5344CB8AC3E}">
        <p14:creationId xmlns:p14="http://schemas.microsoft.com/office/powerpoint/2010/main" val="5714898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3" name="TextovéPole 7"/>
          <p:cNvSpPr txBox="1">
            <a:spLocks noChangeArrowheads="1"/>
          </p:cNvSpPr>
          <p:nvPr/>
        </p:nvSpPr>
        <p:spPr bwMode="auto">
          <a:xfrm>
            <a:off x="11377084" y="6551614"/>
            <a:ext cx="768349" cy="261937"/>
          </a:xfrm>
          <a:prstGeom prst="rect">
            <a:avLst/>
          </a:prstGeom>
          <a:noFill/>
          <a:ln>
            <a:noFill/>
          </a:ln>
        </p:spPr>
        <p:txBody>
          <a:bodyPr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fld id="{0315751D-D369-4308-9923-0807182F87D8}" type="slidenum">
              <a:rPr lang="cs-CZ" altLang="cs-CZ" sz="1100" b="1"/>
              <a:pPr algn="ctr" eaLnBrk="1" hangingPunct="1"/>
              <a:t>‹#›</a:t>
            </a:fld>
            <a:endParaRPr lang="cs-CZ" altLang="cs-CZ" sz="1100" b="1" dirty="0"/>
          </a:p>
        </p:txBody>
      </p:sp>
      <p:sp>
        <p:nvSpPr>
          <p:cNvPr id="4" name="TextovéPole 7"/>
          <p:cNvSpPr txBox="1">
            <a:spLocks noChangeArrowheads="1"/>
          </p:cNvSpPr>
          <p:nvPr/>
        </p:nvSpPr>
        <p:spPr bwMode="auto">
          <a:xfrm>
            <a:off x="11377084" y="6551614"/>
            <a:ext cx="768349" cy="261937"/>
          </a:xfrm>
          <a:prstGeom prst="rect">
            <a:avLst/>
          </a:prstGeom>
          <a:noFill/>
          <a:ln>
            <a:noFill/>
          </a:ln>
        </p:spPr>
        <p:txBody>
          <a:bodyPr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fld id="{8B9C4565-37D3-42EB-B2D3-9E8DBFE1EBE1}" type="slidenum">
              <a:rPr lang="cs-CZ" altLang="cs-CZ" sz="1100" b="1"/>
              <a:pPr algn="ctr" eaLnBrk="1" hangingPunct="1"/>
              <a:t>‹#›</a:t>
            </a:fld>
            <a:endParaRPr lang="cs-CZ" altLang="cs-CZ" sz="1100" b="1" dirty="0"/>
          </a:p>
        </p:txBody>
      </p:sp>
      <p:sp>
        <p:nvSpPr>
          <p:cNvPr id="2" name="Nadpis 1"/>
          <p:cNvSpPr>
            <a:spLocks noGrp="1"/>
          </p:cNvSpPr>
          <p:nvPr>
            <p:ph type="title"/>
          </p:nvPr>
        </p:nvSpPr>
        <p:spPr>
          <a:xfrm>
            <a:off x="1199456" y="274638"/>
            <a:ext cx="10382944" cy="1143000"/>
          </a:xfrm>
          <a:prstGeom prst="rect">
            <a:avLst/>
          </a:prstGeom>
        </p:spPr>
        <p:txBody>
          <a:bodyPr anchor="ctr"/>
          <a:lstStyle/>
          <a:p>
            <a:r>
              <a:rPr lang="cs-CZ"/>
              <a:t>Kliknutím lze upravit styl.</a:t>
            </a:r>
            <a:endParaRPr lang="cs-CZ" dirty="0"/>
          </a:p>
        </p:txBody>
      </p:sp>
    </p:spTree>
    <p:extLst>
      <p:ext uri="{BB962C8B-B14F-4D97-AF65-F5344CB8AC3E}">
        <p14:creationId xmlns:p14="http://schemas.microsoft.com/office/powerpoint/2010/main" val="8942125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1_Vlastní rozložení">
    <p:spTree>
      <p:nvGrpSpPr>
        <p:cNvPr id="1" name=""/>
        <p:cNvGrpSpPr/>
        <p:nvPr/>
      </p:nvGrpSpPr>
      <p:grpSpPr>
        <a:xfrm>
          <a:off x="0" y="0"/>
          <a:ext cx="0" cy="0"/>
          <a:chOff x="0" y="0"/>
          <a:chExt cx="0" cy="0"/>
        </a:xfrm>
      </p:grpSpPr>
      <p:sp>
        <p:nvSpPr>
          <p:cNvPr id="4" name="TextovéPole 8"/>
          <p:cNvSpPr txBox="1">
            <a:spLocks noChangeArrowheads="1"/>
          </p:cNvSpPr>
          <p:nvPr/>
        </p:nvSpPr>
        <p:spPr bwMode="auto">
          <a:xfrm>
            <a:off x="11377084" y="6551614"/>
            <a:ext cx="768349" cy="261937"/>
          </a:xfrm>
          <a:prstGeom prst="rect">
            <a:avLst/>
          </a:prstGeom>
          <a:noFill/>
          <a:ln>
            <a:noFill/>
          </a:ln>
        </p:spPr>
        <p:txBody>
          <a:bodyPr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fld id="{2CAB00AA-B9F4-4ADF-9F00-2AFB6C77C0B0}" type="slidenum">
              <a:rPr lang="cs-CZ" altLang="cs-CZ" sz="1100" b="1"/>
              <a:pPr algn="ctr" eaLnBrk="1" hangingPunct="1"/>
              <a:t>‹#›</a:t>
            </a:fld>
            <a:endParaRPr lang="cs-CZ" altLang="cs-CZ" sz="1100" b="1" dirty="0"/>
          </a:p>
        </p:txBody>
      </p:sp>
      <p:sp>
        <p:nvSpPr>
          <p:cNvPr id="2" name="Nadpis 1"/>
          <p:cNvSpPr>
            <a:spLocks noGrp="1"/>
          </p:cNvSpPr>
          <p:nvPr>
            <p:ph type="title"/>
          </p:nvPr>
        </p:nvSpPr>
        <p:spPr>
          <a:xfrm>
            <a:off x="1199456" y="274638"/>
            <a:ext cx="10382944" cy="1143000"/>
          </a:xfrm>
          <a:prstGeom prst="rect">
            <a:avLst/>
          </a:prstGeom>
        </p:spPr>
        <p:txBody>
          <a:bodyPr anchor="ctr"/>
          <a:lstStyle/>
          <a:p>
            <a:r>
              <a:rPr lang="cs-CZ"/>
              <a:t>Kliknutím lze upravit styl.</a:t>
            </a:r>
            <a:endParaRPr lang="cs-CZ" dirty="0"/>
          </a:p>
        </p:txBody>
      </p:sp>
      <p:sp>
        <p:nvSpPr>
          <p:cNvPr id="5" name="Zástupný symbol pro obsah 2"/>
          <p:cNvSpPr>
            <a:spLocks noGrp="1"/>
          </p:cNvSpPr>
          <p:nvPr>
            <p:ph idx="1"/>
          </p:nvPr>
        </p:nvSpPr>
        <p:spPr>
          <a:xfrm>
            <a:off x="1199456" y="1600201"/>
            <a:ext cx="10382944" cy="3845024"/>
          </a:xfrm>
          <a:prstGeom prst="rect">
            <a:avLst/>
          </a:prstGeom>
        </p:spPr>
        <p:txBody>
          <a:bodyPr/>
          <a:lstStyle/>
          <a:p>
            <a:pPr lvl="0"/>
            <a:r>
              <a:rPr lang="cs-CZ"/>
              <a:t>Upravte styly předlohy textu.</a:t>
            </a:r>
          </a:p>
          <a:p>
            <a:pPr lvl="1"/>
            <a:r>
              <a:rPr lang="cs-CZ"/>
              <a:t>Druhá úroveň</a:t>
            </a:r>
          </a:p>
          <a:p>
            <a:pPr lvl="2"/>
            <a:r>
              <a:rPr lang="cs-CZ"/>
              <a:t>Třetí úroveň</a:t>
            </a:r>
          </a:p>
        </p:txBody>
      </p:sp>
    </p:spTree>
    <p:extLst>
      <p:ext uri="{BB962C8B-B14F-4D97-AF65-F5344CB8AC3E}">
        <p14:creationId xmlns:p14="http://schemas.microsoft.com/office/powerpoint/2010/main" val="18983912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1871531" y="3903192"/>
            <a:ext cx="9889099" cy="1254001"/>
          </a:xfrm>
          <a:prstGeom prst="rect">
            <a:avLst/>
          </a:prstGeom>
        </p:spPr>
        <p:txBody>
          <a:bodyPr/>
          <a:lstStyle>
            <a:lvl1pPr algn="l">
              <a:defRPr sz="3200" b="1">
                <a:latin typeface="Arial" pitchFamily="34" charset="0"/>
                <a:cs typeface="Arial" pitchFamily="34" charset="0"/>
              </a:defRPr>
            </a:lvl1pPr>
          </a:lstStyle>
          <a:p>
            <a:r>
              <a:rPr lang="cs-CZ"/>
              <a:t>Kliknutím lze upravit styl.</a:t>
            </a:r>
            <a:endParaRPr lang="cs-CZ" dirty="0"/>
          </a:p>
        </p:txBody>
      </p:sp>
      <p:sp>
        <p:nvSpPr>
          <p:cNvPr id="3" name="Podnadpis 2"/>
          <p:cNvSpPr>
            <a:spLocks noGrp="1"/>
          </p:cNvSpPr>
          <p:nvPr>
            <p:ph type="subTitle" idx="1"/>
          </p:nvPr>
        </p:nvSpPr>
        <p:spPr>
          <a:xfrm>
            <a:off x="1882080" y="5204792"/>
            <a:ext cx="9878549" cy="1248544"/>
          </a:xfrm>
          <a:prstGeom prst="rect">
            <a:avLst/>
          </a:prstGeom>
        </p:spPr>
        <p:txBody>
          <a:bodyPr/>
          <a:lstStyle>
            <a:lvl1pPr marL="0" indent="0" algn="l">
              <a:buNone/>
              <a:defRPr sz="2400" b="1">
                <a:solidFill>
                  <a:schemeClr val="bg1"/>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Kliknutím můžete upravit styl předlohy.</a:t>
            </a:r>
            <a:endParaRPr lang="cs-CZ" dirty="0"/>
          </a:p>
        </p:txBody>
      </p:sp>
    </p:spTree>
    <p:extLst>
      <p:ext uri="{BB962C8B-B14F-4D97-AF65-F5344CB8AC3E}">
        <p14:creationId xmlns:p14="http://schemas.microsoft.com/office/powerpoint/2010/main" val="3754764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1871531" y="3903192"/>
            <a:ext cx="9889099" cy="1254001"/>
          </a:xfrm>
          <a:prstGeom prst="rect">
            <a:avLst/>
          </a:prstGeom>
        </p:spPr>
        <p:txBody>
          <a:bodyPr/>
          <a:lstStyle>
            <a:lvl1pPr algn="l">
              <a:defRPr sz="3200" b="1">
                <a:latin typeface="Arial" pitchFamily="34" charset="0"/>
                <a:cs typeface="Arial" pitchFamily="34" charset="0"/>
              </a:defRPr>
            </a:lvl1pPr>
          </a:lstStyle>
          <a:p>
            <a:r>
              <a:rPr lang="cs-CZ"/>
              <a:t>Kliknutím lze upravit styl.</a:t>
            </a:r>
            <a:endParaRPr lang="cs-CZ" dirty="0"/>
          </a:p>
        </p:txBody>
      </p:sp>
      <p:sp>
        <p:nvSpPr>
          <p:cNvPr id="3" name="Podnadpis 2"/>
          <p:cNvSpPr>
            <a:spLocks noGrp="1"/>
          </p:cNvSpPr>
          <p:nvPr>
            <p:ph type="subTitle" idx="1"/>
          </p:nvPr>
        </p:nvSpPr>
        <p:spPr>
          <a:xfrm>
            <a:off x="1882080" y="5204792"/>
            <a:ext cx="9878549" cy="1248544"/>
          </a:xfrm>
          <a:prstGeom prst="rect">
            <a:avLst/>
          </a:prstGeom>
        </p:spPr>
        <p:txBody>
          <a:bodyPr/>
          <a:lstStyle>
            <a:lvl1pPr marL="0" indent="0" algn="l">
              <a:buNone/>
              <a:defRPr sz="2400" b="1">
                <a:solidFill>
                  <a:schemeClr val="bg1"/>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Kliknutím můžete upravit styl předlohy.</a:t>
            </a:r>
            <a:endParaRPr lang="cs-CZ" dirty="0"/>
          </a:p>
        </p:txBody>
      </p:sp>
    </p:spTree>
    <p:extLst>
      <p:ext uri="{BB962C8B-B14F-4D97-AF65-F5344CB8AC3E}">
        <p14:creationId xmlns:p14="http://schemas.microsoft.com/office/powerpoint/2010/main" val="250694997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wmf"/></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wmf"/><Relationship Id="rId3" Type="http://schemas.openxmlformats.org/officeDocument/2006/relationships/slideLayout" Target="../slideLayouts/slideLayout4.xml"/><Relationship Id="rId7" Type="http://schemas.openxmlformats.org/officeDocument/2006/relationships/image" Target="../media/image3.jpeg"/><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theme" Target="../theme/theme2.xml"/><Relationship Id="rId5" Type="http://schemas.openxmlformats.org/officeDocument/2006/relationships/slideLayout" Target="../slideLayouts/slideLayout6.xml"/><Relationship Id="rId4" Type="http://schemas.openxmlformats.org/officeDocument/2006/relationships/slideLayout" Target="../slideLayouts/slideLayout5.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3.xml"/><Relationship Id="rId1" Type="http://schemas.openxmlformats.org/officeDocument/2006/relationships/slideLayout" Target="../slideLayouts/slideLayout7.xml"/><Relationship Id="rId4" Type="http://schemas.openxmlformats.org/officeDocument/2006/relationships/image" Target="../media/image2.wmf"/></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Obrázek 6" descr="Prezentace_titul_final.jpg"/>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TextovéPole 7"/>
          <p:cNvSpPr txBox="1">
            <a:spLocks noChangeArrowheads="1"/>
          </p:cNvSpPr>
          <p:nvPr/>
        </p:nvSpPr>
        <p:spPr bwMode="auto">
          <a:xfrm>
            <a:off x="4559301" y="2474913"/>
            <a:ext cx="2688167" cy="461962"/>
          </a:xfrm>
          <a:prstGeom prst="rect">
            <a:avLst/>
          </a:prstGeom>
          <a:noFill/>
          <a:ln>
            <a:noFill/>
          </a:ln>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r>
              <a:rPr lang="cs-CZ" altLang="cs-CZ" sz="1200" b="1" dirty="0">
                <a:solidFill>
                  <a:schemeClr val="bg1"/>
                </a:solidFill>
                <a:cs typeface="Arial" charset="0"/>
              </a:rPr>
              <a:t>Odbor dozoru a kontroly veřejné správy</a:t>
            </a:r>
          </a:p>
        </p:txBody>
      </p:sp>
      <p:pic>
        <p:nvPicPr>
          <p:cNvPr id="1028" name="Obrázek 8" descr="MV_inverz_CMYK_modrobila.wmf"/>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75734" y="2286001"/>
            <a:ext cx="3551767" cy="728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37539190"/>
      </p:ext>
    </p:extLst>
  </p:cSld>
  <p:clrMap bg1="lt1" tx1="dk1" bg2="lt2" tx2="dk2" accent1="accent1" accent2="accent2" accent3="accent3" accent4="accent4" accent5="accent5" accent6="accent6" hlink="hlink" folHlink="folHlink"/>
  <p:sldLayoutIdLst>
    <p:sldLayoutId id="2147483661" r:id="rId1"/>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050" name="Obrázek 6" descr="Prezentace_vnitrek_final.jpg"/>
          <p:cNvPicPr>
            <a:picLocks noChangeAspect="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Zástupný symbol pro číslo snímku 5"/>
          <p:cNvSpPr txBox="1">
            <a:spLocks/>
          </p:cNvSpPr>
          <p:nvPr/>
        </p:nvSpPr>
        <p:spPr>
          <a:xfrm>
            <a:off x="334434" y="6519864"/>
            <a:ext cx="2785533" cy="365125"/>
          </a:xfrm>
          <a:prstGeom prst="rect">
            <a:avLst/>
          </a:prstGeom>
        </p:spPr>
        <p:txBody>
          <a:bodyPr anchor="ctr"/>
          <a:lstStyle>
            <a:lvl1pPr algn="ctr">
              <a:defRPr sz="1200" b="1">
                <a:solidFill>
                  <a:schemeClr val="tx1"/>
                </a:solidFill>
                <a:latin typeface="Arial" pitchFamily="34" charset="0"/>
                <a:cs typeface="Arial" pitchFamily="34" charset="0"/>
              </a:defRPr>
            </a:lvl1pPr>
          </a:lstStyle>
          <a:p>
            <a:pPr algn="l" fontAlgn="auto">
              <a:spcBef>
                <a:spcPts val="0"/>
              </a:spcBef>
              <a:spcAft>
                <a:spcPts val="0"/>
              </a:spcAft>
              <a:defRPr/>
            </a:pPr>
            <a:r>
              <a:rPr lang="cs-CZ" sz="1200" dirty="0"/>
              <a:t>www.mvcr.cz/odk</a:t>
            </a:r>
          </a:p>
        </p:txBody>
      </p:sp>
      <p:sp>
        <p:nvSpPr>
          <p:cNvPr id="2052" name="TextovéPole 8"/>
          <p:cNvSpPr txBox="1">
            <a:spLocks noChangeArrowheads="1"/>
          </p:cNvSpPr>
          <p:nvPr/>
        </p:nvSpPr>
        <p:spPr bwMode="auto">
          <a:xfrm>
            <a:off x="3600451" y="5949951"/>
            <a:ext cx="2688167" cy="461963"/>
          </a:xfrm>
          <a:prstGeom prst="rect">
            <a:avLst/>
          </a:prstGeom>
          <a:noFill/>
          <a:ln>
            <a:noFill/>
          </a:ln>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r>
              <a:rPr lang="cs-CZ" altLang="cs-CZ" sz="1200" b="1" dirty="0">
                <a:solidFill>
                  <a:schemeClr val="bg1"/>
                </a:solidFill>
                <a:cs typeface="Arial" charset="0"/>
              </a:rPr>
              <a:t>Odbor veřejné správy, dozoru a kontroly</a:t>
            </a:r>
          </a:p>
        </p:txBody>
      </p:sp>
      <p:pic>
        <p:nvPicPr>
          <p:cNvPr id="2053" name="Obrázek 9" descr="MV_white-black.wmf"/>
          <p:cNvPicPr>
            <a:picLocks noChangeAspect="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71967" y="5537200"/>
            <a:ext cx="3490384" cy="1150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Zástupný symbol pro číslo snímku 2"/>
          <p:cNvSpPr>
            <a:spLocks noGrp="1"/>
          </p:cNvSpPr>
          <p:nvPr>
            <p:ph type="sldNum" sz="quarter" idx="4"/>
          </p:nvPr>
        </p:nvSpPr>
        <p:spPr>
          <a:xfrm>
            <a:off x="11267018" y="6519864"/>
            <a:ext cx="781049" cy="338137"/>
          </a:xfrm>
          <a:prstGeom prst="rect">
            <a:avLst/>
          </a:prstGeom>
        </p:spPr>
        <p:txBody>
          <a:bodyPr vert="horz" wrap="square" lIns="91440" tIns="45720" rIns="91440" bIns="45720" numCol="1" anchor="ctr" anchorCtr="0" compatLnSpc="1">
            <a:prstTxWarp prst="textNoShape">
              <a:avLst/>
            </a:prstTxWarp>
          </a:bodyPr>
          <a:lstStyle>
            <a:lvl1pPr algn="ctr">
              <a:defRPr sz="1100" b="1"/>
            </a:lvl1pPr>
          </a:lstStyle>
          <a:p>
            <a:fld id="{2802AFF5-9D82-482C-967A-77A532CD77E3}" type="slidenum">
              <a:rPr lang="cs-CZ" altLang="cs-CZ"/>
              <a:pPr/>
              <a:t>‹#›</a:t>
            </a:fld>
            <a:endParaRPr lang="cs-CZ" altLang="cs-CZ" dirty="0"/>
          </a:p>
        </p:txBody>
      </p:sp>
    </p:spTree>
    <p:extLst>
      <p:ext uri="{BB962C8B-B14F-4D97-AF65-F5344CB8AC3E}">
        <p14:creationId xmlns:p14="http://schemas.microsoft.com/office/powerpoint/2010/main" val="529778373"/>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9" r:id="rId5"/>
  </p:sldLayoutIdLst>
  <p:hf sldNum="0" hdr="0" ftr="0" dt="0"/>
  <p:txStyles>
    <p:titleStyle>
      <a:lvl1pPr algn="l" rtl="0" eaLnBrk="1" fontAlgn="base" hangingPunct="1">
        <a:spcBef>
          <a:spcPct val="0"/>
        </a:spcBef>
        <a:spcAft>
          <a:spcPct val="0"/>
        </a:spcAft>
        <a:defRPr sz="3200" b="1" kern="1200">
          <a:solidFill>
            <a:srgbClr val="00A9E2"/>
          </a:solidFill>
          <a:latin typeface="Arial" pitchFamily="34" charset="0"/>
          <a:ea typeface="+mj-ea"/>
          <a:cs typeface="Arial" pitchFamily="34" charset="0"/>
        </a:defRPr>
      </a:lvl1pPr>
      <a:lvl2pPr algn="l" rtl="0" eaLnBrk="1" fontAlgn="base" hangingPunct="1">
        <a:spcBef>
          <a:spcPct val="0"/>
        </a:spcBef>
        <a:spcAft>
          <a:spcPct val="0"/>
        </a:spcAft>
        <a:defRPr sz="3200" b="1">
          <a:solidFill>
            <a:srgbClr val="00A9E2"/>
          </a:solidFill>
          <a:latin typeface="Arial" charset="0"/>
          <a:cs typeface="Arial" charset="0"/>
        </a:defRPr>
      </a:lvl2pPr>
      <a:lvl3pPr algn="l" rtl="0" eaLnBrk="1" fontAlgn="base" hangingPunct="1">
        <a:spcBef>
          <a:spcPct val="0"/>
        </a:spcBef>
        <a:spcAft>
          <a:spcPct val="0"/>
        </a:spcAft>
        <a:defRPr sz="3200" b="1">
          <a:solidFill>
            <a:srgbClr val="00A9E2"/>
          </a:solidFill>
          <a:latin typeface="Arial" charset="0"/>
          <a:cs typeface="Arial" charset="0"/>
        </a:defRPr>
      </a:lvl3pPr>
      <a:lvl4pPr algn="l" rtl="0" eaLnBrk="1" fontAlgn="base" hangingPunct="1">
        <a:spcBef>
          <a:spcPct val="0"/>
        </a:spcBef>
        <a:spcAft>
          <a:spcPct val="0"/>
        </a:spcAft>
        <a:defRPr sz="3200" b="1">
          <a:solidFill>
            <a:srgbClr val="00A9E2"/>
          </a:solidFill>
          <a:latin typeface="Arial" charset="0"/>
          <a:cs typeface="Arial" charset="0"/>
        </a:defRPr>
      </a:lvl4pPr>
      <a:lvl5pPr algn="l" rtl="0" eaLnBrk="1" fontAlgn="base" hangingPunct="1">
        <a:spcBef>
          <a:spcPct val="0"/>
        </a:spcBef>
        <a:spcAft>
          <a:spcPct val="0"/>
        </a:spcAft>
        <a:defRPr sz="3200" b="1">
          <a:solidFill>
            <a:srgbClr val="00A9E2"/>
          </a:solidFill>
          <a:latin typeface="Arial" charset="0"/>
          <a:cs typeface="Arial" charset="0"/>
        </a:defRPr>
      </a:lvl5pPr>
      <a:lvl6pPr marL="457200" algn="l" rtl="0" eaLnBrk="1" fontAlgn="base" hangingPunct="1">
        <a:spcBef>
          <a:spcPct val="0"/>
        </a:spcBef>
        <a:spcAft>
          <a:spcPct val="0"/>
        </a:spcAft>
        <a:defRPr sz="3200" b="1">
          <a:solidFill>
            <a:srgbClr val="00A9E2"/>
          </a:solidFill>
          <a:latin typeface="Arial" charset="0"/>
          <a:cs typeface="Arial" charset="0"/>
        </a:defRPr>
      </a:lvl6pPr>
      <a:lvl7pPr marL="914400" algn="l" rtl="0" eaLnBrk="1" fontAlgn="base" hangingPunct="1">
        <a:spcBef>
          <a:spcPct val="0"/>
        </a:spcBef>
        <a:spcAft>
          <a:spcPct val="0"/>
        </a:spcAft>
        <a:defRPr sz="3200" b="1">
          <a:solidFill>
            <a:srgbClr val="00A9E2"/>
          </a:solidFill>
          <a:latin typeface="Arial" charset="0"/>
          <a:cs typeface="Arial" charset="0"/>
        </a:defRPr>
      </a:lvl7pPr>
      <a:lvl8pPr marL="1371600" algn="l" rtl="0" eaLnBrk="1" fontAlgn="base" hangingPunct="1">
        <a:spcBef>
          <a:spcPct val="0"/>
        </a:spcBef>
        <a:spcAft>
          <a:spcPct val="0"/>
        </a:spcAft>
        <a:defRPr sz="3200" b="1">
          <a:solidFill>
            <a:srgbClr val="00A9E2"/>
          </a:solidFill>
          <a:latin typeface="Arial" charset="0"/>
          <a:cs typeface="Arial" charset="0"/>
        </a:defRPr>
      </a:lvl8pPr>
      <a:lvl9pPr marL="1828800" algn="l" rtl="0" eaLnBrk="1" fontAlgn="base" hangingPunct="1">
        <a:spcBef>
          <a:spcPct val="0"/>
        </a:spcBef>
        <a:spcAft>
          <a:spcPct val="0"/>
        </a:spcAft>
        <a:defRPr sz="3200" b="1">
          <a:solidFill>
            <a:srgbClr val="00A9E2"/>
          </a:solidFill>
          <a:latin typeface="Arial" charset="0"/>
          <a:cs typeface="Arial" charset="0"/>
        </a:defRPr>
      </a:lvl9pPr>
    </p:titleStyle>
    <p:bodyStyle>
      <a:lvl1pPr marL="342900" indent="-342900" algn="l" rtl="0" eaLnBrk="1" fontAlgn="base" hangingPunct="1">
        <a:spcBef>
          <a:spcPct val="20000"/>
        </a:spcBef>
        <a:spcAft>
          <a:spcPct val="0"/>
        </a:spcAft>
        <a:buFont typeface="Arial" panose="020B0604020202020204" pitchFamily="34" charset="0"/>
        <a:buChar char="•"/>
        <a:defRPr sz="2400" kern="1200">
          <a:solidFill>
            <a:schemeClr val="tx1"/>
          </a:solidFill>
          <a:latin typeface="Arial" pitchFamily="34" charset="0"/>
          <a:ea typeface="+mn-ea"/>
          <a:cs typeface="Arial" pitchFamily="34" charset="0"/>
        </a:defRPr>
      </a:lvl1pPr>
      <a:lvl2pPr marL="742950" indent="-285750" algn="l" rtl="0" eaLnBrk="1" fontAlgn="base" hangingPunct="1">
        <a:spcBef>
          <a:spcPct val="20000"/>
        </a:spcBef>
        <a:spcAft>
          <a:spcPct val="0"/>
        </a:spcAft>
        <a:buFont typeface="Arial" panose="020B0604020202020204" pitchFamily="34" charset="0"/>
        <a:buChar char="–"/>
        <a:defRPr kern="1200">
          <a:solidFill>
            <a:schemeClr val="tx1"/>
          </a:solidFill>
          <a:latin typeface="+mn-lt"/>
          <a:ea typeface="+mn-ea"/>
          <a:cs typeface="Arial" charset="0"/>
        </a:defRPr>
      </a:lvl2pPr>
      <a:lvl3pPr marL="1143000" indent="-228600" algn="l" rtl="0" eaLnBrk="1" fontAlgn="base" hangingPunct="1">
        <a:spcBef>
          <a:spcPct val="20000"/>
        </a:spcBef>
        <a:spcAft>
          <a:spcPct val="0"/>
        </a:spcAft>
        <a:buFont typeface="Arial" panose="020B0604020202020204" pitchFamily="34" charset="0"/>
        <a:buChar char="•"/>
        <a:defRPr sz="1600" kern="1200">
          <a:solidFill>
            <a:schemeClr val="tx1"/>
          </a:solidFill>
          <a:latin typeface="+mn-lt"/>
          <a:ea typeface="+mn-ea"/>
          <a:cs typeface="Arial" charset="0"/>
        </a:defRPr>
      </a:lvl3pPr>
      <a:lvl4pPr marL="16002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mn-ea"/>
          <a:cs typeface="Arial" charset="0"/>
        </a:defRPr>
      </a:lvl4pPr>
      <a:lvl5pPr marL="20574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mn-ea"/>
          <a:cs typeface="Arial"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3074" name="Obrázek 6" descr="Prezentace_titul_final.jpg"/>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5" name="TextovéPole 7"/>
          <p:cNvSpPr txBox="1">
            <a:spLocks noChangeArrowheads="1"/>
          </p:cNvSpPr>
          <p:nvPr/>
        </p:nvSpPr>
        <p:spPr bwMode="auto">
          <a:xfrm>
            <a:off x="4559301" y="2474913"/>
            <a:ext cx="2688167" cy="461962"/>
          </a:xfrm>
          <a:prstGeom prst="rect">
            <a:avLst/>
          </a:prstGeom>
          <a:noFill/>
          <a:ln>
            <a:noFill/>
          </a:ln>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r>
              <a:rPr lang="cs-CZ" altLang="cs-CZ" sz="1200" b="1" dirty="0">
                <a:solidFill>
                  <a:schemeClr val="bg1"/>
                </a:solidFill>
                <a:cs typeface="Arial" charset="0"/>
              </a:rPr>
              <a:t>Odbor dozoru a kontroly veřejné správy</a:t>
            </a:r>
          </a:p>
        </p:txBody>
      </p:sp>
      <p:pic>
        <p:nvPicPr>
          <p:cNvPr id="3076" name="Obrázek 8" descr="MV_inverz_CMYK_modrobila.wmf"/>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75734" y="2286001"/>
            <a:ext cx="3551767" cy="728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17049064"/>
      </p:ext>
    </p:extLst>
  </p:cSld>
  <p:clrMap bg1="lt1" tx1="dk1" bg2="lt2" tx2="dk2" accent1="accent1" accent2="accent2" accent3="accent3" accent4="accent4" accent5="accent5" accent6="accent6" hlink="hlink" folHlink="folHlink"/>
  <p:sldLayoutIdLst>
    <p:sldLayoutId id="2147483668" r:id="rId1"/>
  </p:sldLayoutIdLst>
  <p:hf sldNum="0" hdr="0" ftr="0" dt="0"/>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hyperlink" Target="https://portal.gov.cz/kam-dal/pro-podnikatele/akreditace" TargetMode="External"/><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3" Type="http://schemas.openxmlformats.org/officeDocument/2006/relationships/hyperlink" Target="http://www.mvcr.cz/odk2" TargetMode="External"/><Relationship Id="rId2" Type="http://schemas.openxmlformats.org/officeDocument/2006/relationships/notesSlide" Target="../notesSlides/notesSlide16.xml"/><Relationship Id="rId1" Type="http://schemas.openxmlformats.org/officeDocument/2006/relationships/slideLayout" Target="../slideLayouts/slideLayout6.xml"/><Relationship Id="rId4" Type="http://schemas.openxmlformats.org/officeDocument/2006/relationships/hyperlink" Target="mailto:odbordk@mvcr.cz"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hyperlink" Target="https://lms.institutpraha.cz/" TargetMode="External"/><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725911" y="274320"/>
            <a:ext cx="10615581" cy="1188720"/>
          </a:xfrm>
        </p:spPr>
        <p:txBody>
          <a:bodyPr/>
          <a:lstStyle/>
          <a:p>
            <a:pPr algn="ctr"/>
            <a:br>
              <a:rPr lang="cs-CZ" dirty="0"/>
            </a:br>
            <a:r>
              <a:rPr lang="cs-CZ" dirty="0"/>
              <a:t>Konference </a:t>
            </a:r>
            <a:br>
              <a:rPr lang="cs-CZ" dirty="0"/>
            </a:br>
            <a:r>
              <a:rPr lang="cs-CZ" dirty="0"/>
              <a:t>Moderní veřejná správa</a:t>
            </a:r>
            <a:endParaRPr lang="cs-CZ" sz="2800" dirty="0"/>
          </a:p>
        </p:txBody>
      </p:sp>
      <p:sp>
        <p:nvSpPr>
          <p:cNvPr id="3" name="Podnadpis 2"/>
          <p:cNvSpPr>
            <a:spLocks noGrp="1"/>
          </p:cNvSpPr>
          <p:nvPr>
            <p:ph type="subTitle" idx="1"/>
          </p:nvPr>
        </p:nvSpPr>
        <p:spPr>
          <a:xfrm>
            <a:off x="725911" y="1670858"/>
            <a:ext cx="10615581" cy="3358342"/>
          </a:xfrm>
        </p:spPr>
        <p:txBody>
          <a:bodyPr/>
          <a:lstStyle/>
          <a:p>
            <a:pPr algn="ctr"/>
            <a:endParaRPr lang="cs-CZ" sz="2800" dirty="0">
              <a:solidFill>
                <a:schemeClr val="tx2"/>
              </a:solidFill>
            </a:endParaRPr>
          </a:p>
          <a:p>
            <a:pPr algn="ctr"/>
            <a:endParaRPr lang="cs-CZ" sz="2800" dirty="0">
              <a:solidFill>
                <a:schemeClr val="tx2"/>
              </a:solidFill>
            </a:endParaRPr>
          </a:p>
          <a:p>
            <a:pPr algn="ctr"/>
            <a:r>
              <a:rPr lang="cs-CZ" sz="2800" dirty="0">
                <a:solidFill>
                  <a:schemeClr val="tx2"/>
                </a:solidFill>
              </a:rPr>
              <a:t>TÉMA:</a:t>
            </a:r>
          </a:p>
          <a:p>
            <a:pPr algn="ctr"/>
            <a:r>
              <a:rPr lang="cs-CZ" i="1" dirty="0">
                <a:solidFill>
                  <a:schemeClr val="tx2"/>
                </a:solidFill>
              </a:rPr>
              <a:t>Novela zákona č. 312/2002 Sb., o úřednících ÚSC </a:t>
            </a:r>
          </a:p>
          <a:p>
            <a:pPr algn="ctr"/>
            <a:endParaRPr lang="cs-CZ" i="1" dirty="0">
              <a:solidFill>
                <a:schemeClr val="tx2"/>
              </a:solidFill>
            </a:endParaRPr>
          </a:p>
        </p:txBody>
      </p:sp>
      <p:sp>
        <p:nvSpPr>
          <p:cNvPr id="4" name="TextovéPole 3"/>
          <p:cNvSpPr txBox="1"/>
          <p:nvPr/>
        </p:nvSpPr>
        <p:spPr>
          <a:xfrm>
            <a:off x="981512" y="4679576"/>
            <a:ext cx="10359980" cy="707886"/>
          </a:xfrm>
          <a:prstGeom prst="rect">
            <a:avLst/>
          </a:prstGeom>
          <a:noFill/>
        </p:spPr>
        <p:txBody>
          <a:bodyPr wrap="square" rtlCol="0">
            <a:spAutoFit/>
          </a:bodyPr>
          <a:lstStyle/>
          <a:p>
            <a:endParaRPr lang="cs-CZ" sz="2000" b="1" dirty="0"/>
          </a:p>
          <a:p>
            <a:r>
              <a:rPr lang="cs-CZ" sz="2000" b="1" dirty="0"/>
              <a:t>Olomouc                                                                                           5. až 6. listopadu 2024 </a:t>
            </a:r>
          </a:p>
        </p:txBody>
      </p:sp>
    </p:spTree>
    <p:extLst>
      <p:ext uri="{BB962C8B-B14F-4D97-AF65-F5344CB8AC3E}">
        <p14:creationId xmlns:p14="http://schemas.microsoft.com/office/powerpoint/2010/main" val="40421984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725911" y="465513"/>
            <a:ext cx="10615581" cy="764771"/>
          </a:xfrm>
        </p:spPr>
        <p:txBody>
          <a:bodyPr/>
          <a:lstStyle/>
          <a:p>
            <a:pPr algn="ctr"/>
            <a:r>
              <a:rPr lang="cs-CZ" i="1" dirty="0">
                <a:solidFill>
                  <a:schemeClr val="tx2"/>
                </a:solidFill>
              </a:rPr>
              <a:t>Novela zákona č. 312/2002 Sb., o úřednících ÚSC</a:t>
            </a:r>
            <a:br>
              <a:rPr lang="cs-CZ" i="1" dirty="0">
                <a:solidFill>
                  <a:schemeClr val="tx2"/>
                </a:solidFill>
              </a:rPr>
            </a:br>
            <a:br>
              <a:rPr lang="cs-CZ" sz="2800" dirty="0"/>
            </a:br>
            <a:endParaRPr lang="cs-CZ" sz="2800" dirty="0"/>
          </a:p>
        </p:txBody>
      </p:sp>
      <p:sp>
        <p:nvSpPr>
          <p:cNvPr id="5" name="Podnadpis 2"/>
          <p:cNvSpPr>
            <a:spLocks noGrp="1"/>
          </p:cNvSpPr>
          <p:nvPr>
            <p:ph type="subTitle" idx="1"/>
          </p:nvPr>
        </p:nvSpPr>
        <p:spPr>
          <a:xfrm>
            <a:off x="725487" y="1048624"/>
            <a:ext cx="10854141" cy="4570779"/>
          </a:xfrm>
        </p:spPr>
        <p:txBody>
          <a:bodyPr/>
          <a:lstStyle/>
          <a:p>
            <a:r>
              <a:rPr lang="cs-CZ" sz="1800" dirty="0">
                <a:solidFill>
                  <a:srgbClr val="00B0F0"/>
                </a:solidFill>
              </a:rPr>
              <a:t>Hlava IV Vzdělávání úředníků</a:t>
            </a:r>
          </a:p>
          <a:p>
            <a:pPr marL="285750" indent="-285750" algn="just">
              <a:buFont typeface="Arial" panose="020B0604020202020204" pitchFamily="34" charset="0"/>
              <a:buChar char="•"/>
            </a:pPr>
            <a:endParaRPr lang="cs-CZ" sz="1800" b="0" dirty="0">
              <a:solidFill>
                <a:schemeClr val="tx1"/>
              </a:solidFill>
            </a:endParaRPr>
          </a:p>
          <a:p>
            <a:pPr marL="285750" indent="-285750" algn="just">
              <a:buFont typeface="Arial" panose="020B0604020202020204" pitchFamily="34" charset="0"/>
              <a:buChar char="•"/>
            </a:pPr>
            <a:r>
              <a:rPr lang="cs-CZ" sz="1800" b="0" dirty="0">
                <a:solidFill>
                  <a:schemeClr val="tx1"/>
                </a:solidFill>
              </a:rPr>
              <a:t>Přechodné ustanovení (viz čl. II bod 4) stanoví pro úředníky obcí, kde nejsou zřízeny alespoň 2 odbory obecního úřadu nebo kde není zřízen pověřený obecní úřad, a kteří do okamžiku nabytí účinnosti tohoto zákona prokázali zvláštní odbornou způsobilost pro výkon jedné ze dvou či více správních činností, které vykonávají, výjimku z povinnosti prokázat nově koncipovanou tzv. průřezovou zvláštní odbornou způsobilost. </a:t>
            </a:r>
            <a:r>
              <a:rPr lang="cs-CZ" sz="1800" b="0" dirty="0">
                <a:solidFill>
                  <a:srgbClr val="FF0000"/>
                </a:solidFill>
              </a:rPr>
              <a:t>Tato výjimka se uplatní pouze po dobu trvání pracovního poměru těchto úředníků k témuž územnímu samosprávnému celku.</a:t>
            </a:r>
          </a:p>
          <a:p>
            <a:pPr algn="just"/>
            <a:endParaRPr lang="cs-CZ" sz="1800" b="0" dirty="0">
              <a:solidFill>
                <a:srgbClr val="FF0000"/>
              </a:solidFill>
            </a:endParaRPr>
          </a:p>
          <a:p>
            <a:pPr marL="285750" indent="-285750" algn="just">
              <a:buFont typeface="Arial" panose="020B0604020202020204" pitchFamily="34" charset="0"/>
              <a:buChar char="•"/>
            </a:pPr>
            <a:r>
              <a:rPr lang="cs-CZ" sz="1800" b="0" dirty="0">
                <a:solidFill>
                  <a:schemeClr val="tx1"/>
                </a:solidFill>
              </a:rPr>
              <a:t>Přechodné ustanovení (viz čl. II bod 5) stanoví pro úředníky obcí, kde nejsou zřízeny alespoň 2 odbory obecního úřadu nebo kde není zřízen pověřený obecní úřad, a kteří do okamžiku nabytí účinnosti tohoto zákona </a:t>
            </a:r>
            <a:r>
              <a:rPr lang="cs-CZ" sz="1800" b="0" u="sng" dirty="0">
                <a:solidFill>
                  <a:schemeClr val="tx1"/>
                </a:solidFill>
              </a:rPr>
              <a:t>neprokázali</a:t>
            </a:r>
            <a:r>
              <a:rPr lang="cs-CZ" sz="1800" b="0" dirty="0">
                <a:solidFill>
                  <a:schemeClr val="tx1"/>
                </a:solidFill>
              </a:rPr>
              <a:t> zvláštní odbornou způsobilost pro výkon jedné ze dvou či více správních činností, které vykonávají, </a:t>
            </a:r>
            <a:r>
              <a:rPr lang="cs-CZ" sz="1800" b="0" dirty="0">
                <a:solidFill>
                  <a:srgbClr val="FF0000"/>
                </a:solidFill>
              </a:rPr>
              <a:t>povinnost prokázat zvláštní odbornou způsobilost do 18 měsíců </a:t>
            </a:r>
            <a:r>
              <a:rPr lang="cs-CZ" sz="1800" b="0" u="sng" dirty="0">
                <a:solidFill>
                  <a:srgbClr val="FF0000"/>
                </a:solidFill>
              </a:rPr>
              <a:t>ode dne nabytí účinnosti tohoto zákona.</a:t>
            </a:r>
          </a:p>
          <a:p>
            <a:pPr marL="285750" indent="-285750" algn="just">
              <a:buFont typeface="Arial" panose="020B0604020202020204" pitchFamily="34" charset="0"/>
              <a:buChar char="•"/>
            </a:pPr>
            <a:endParaRPr lang="cs-CZ" sz="1800" b="0" dirty="0">
              <a:solidFill>
                <a:srgbClr val="FF0000"/>
              </a:solidFill>
            </a:endParaRPr>
          </a:p>
        </p:txBody>
      </p:sp>
    </p:spTree>
    <p:extLst>
      <p:ext uri="{BB962C8B-B14F-4D97-AF65-F5344CB8AC3E}">
        <p14:creationId xmlns:p14="http://schemas.microsoft.com/office/powerpoint/2010/main" val="21288373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725911" y="465513"/>
            <a:ext cx="10615581" cy="764771"/>
          </a:xfrm>
        </p:spPr>
        <p:txBody>
          <a:bodyPr/>
          <a:lstStyle/>
          <a:p>
            <a:pPr algn="ctr"/>
            <a:r>
              <a:rPr lang="cs-CZ" i="1" dirty="0">
                <a:solidFill>
                  <a:schemeClr val="tx2"/>
                </a:solidFill>
              </a:rPr>
              <a:t>Novela zákona č. 312/2002 Sb., o úřednících ÚSC</a:t>
            </a:r>
            <a:br>
              <a:rPr lang="cs-CZ" i="1" dirty="0">
                <a:solidFill>
                  <a:schemeClr val="tx2"/>
                </a:solidFill>
              </a:rPr>
            </a:br>
            <a:br>
              <a:rPr lang="cs-CZ" sz="2800" dirty="0"/>
            </a:br>
            <a:endParaRPr lang="cs-CZ" sz="2800" dirty="0"/>
          </a:p>
        </p:txBody>
      </p:sp>
      <p:sp>
        <p:nvSpPr>
          <p:cNvPr id="5" name="Podnadpis 2"/>
          <p:cNvSpPr>
            <a:spLocks noGrp="1"/>
          </p:cNvSpPr>
          <p:nvPr>
            <p:ph type="subTitle" idx="1"/>
          </p:nvPr>
        </p:nvSpPr>
        <p:spPr>
          <a:xfrm>
            <a:off x="725487" y="1048624"/>
            <a:ext cx="10854141" cy="4570779"/>
          </a:xfrm>
        </p:spPr>
        <p:txBody>
          <a:bodyPr/>
          <a:lstStyle/>
          <a:p>
            <a:r>
              <a:rPr lang="cs-CZ" sz="1800" dirty="0">
                <a:solidFill>
                  <a:srgbClr val="00B0F0"/>
                </a:solidFill>
              </a:rPr>
              <a:t>Hlava IV Vzdělávání úředníků</a:t>
            </a:r>
          </a:p>
          <a:p>
            <a:pPr marL="285750" indent="-285750" algn="just">
              <a:buFont typeface="Arial" panose="020B0604020202020204" pitchFamily="34" charset="0"/>
              <a:buChar char="•"/>
            </a:pPr>
            <a:r>
              <a:rPr lang="cs-CZ" sz="1800" b="0" dirty="0">
                <a:solidFill>
                  <a:schemeClr val="tx1"/>
                </a:solidFill>
              </a:rPr>
              <a:t>V </a:t>
            </a:r>
            <a:r>
              <a:rPr lang="cs-CZ" sz="1800" b="0" dirty="0">
                <a:solidFill>
                  <a:srgbClr val="FF0000"/>
                </a:solidFill>
              </a:rPr>
              <a:t>§ 21 odst. 5 </a:t>
            </a:r>
            <a:r>
              <a:rPr lang="cs-CZ" sz="1800" b="0" dirty="0">
                <a:solidFill>
                  <a:schemeClr val="tx1"/>
                </a:solidFill>
              </a:rPr>
              <a:t>se sjednocují lhůty pro přihlášení ke zkoušce zvláštní odborné způsobilosti úředníka, který vykonává správní činnosti stanovené prováděcím právním předpisem, a to </a:t>
            </a:r>
            <a:r>
              <a:rPr lang="cs-CZ" sz="1800" b="0" u="sng" dirty="0">
                <a:solidFill>
                  <a:schemeClr val="tx1"/>
                </a:solidFill>
              </a:rPr>
              <a:t>na 6 měsíců </a:t>
            </a:r>
            <a:r>
              <a:rPr lang="cs-CZ" sz="1800" b="0" dirty="0">
                <a:solidFill>
                  <a:schemeClr val="tx1"/>
                </a:solidFill>
              </a:rPr>
              <a:t>od vzniku pracovního poměru úředníka, resp. ode dne, kdy úředník začal vykonávat správní činnost, pro jejíž výkon je prokázání zvláštní odborné způsobilosti předpokladem. S ohledem na posloupnost jednotlivých druhů prohlubování kvalifikace se výslovně stanoví, že </a:t>
            </a:r>
            <a:r>
              <a:rPr lang="cs-CZ" sz="1800" b="0" dirty="0">
                <a:solidFill>
                  <a:srgbClr val="FF0000"/>
                </a:solidFill>
              </a:rPr>
              <a:t>podmínkou vykonání zkoušky zvláštní odborné způsobilosti je úspěšné vykonání zkoušky vstupního vzdělávání </a:t>
            </a:r>
            <a:r>
              <a:rPr lang="cs-CZ" sz="1800" b="0" dirty="0">
                <a:solidFill>
                  <a:schemeClr val="tx1"/>
                </a:solidFill>
              </a:rPr>
              <a:t>(viz § 19a a 19b). </a:t>
            </a:r>
          </a:p>
          <a:p>
            <a:pPr algn="just"/>
            <a:endParaRPr lang="cs-CZ" sz="1800" b="0" dirty="0">
              <a:solidFill>
                <a:schemeClr val="tx1"/>
              </a:solidFill>
            </a:endParaRPr>
          </a:p>
          <a:p>
            <a:pPr marL="285750" indent="-285750" algn="just">
              <a:buFont typeface="Arial" panose="020B0604020202020204" pitchFamily="34" charset="0"/>
              <a:buChar char="•"/>
            </a:pPr>
            <a:r>
              <a:rPr lang="cs-CZ" sz="1800" b="0" dirty="0">
                <a:solidFill>
                  <a:schemeClr val="tx1"/>
                </a:solidFill>
              </a:rPr>
              <a:t>V </a:t>
            </a:r>
            <a:r>
              <a:rPr lang="cs-CZ" sz="1800" b="0" dirty="0">
                <a:solidFill>
                  <a:srgbClr val="FF0000"/>
                </a:solidFill>
              </a:rPr>
              <a:t>§ 21 odst. 6 a 7 </a:t>
            </a:r>
            <a:r>
              <a:rPr lang="cs-CZ" sz="1800" b="0" dirty="0">
                <a:solidFill>
                  <a:schemeClr val="tx1"/>
                </a:solidFill>
              </a:rPr>
              <a:t>se zrušuje úprava povinnosti vedoucího úředníka a vedoucího úřadu prokázat zvláštní odbornou způsobilost z obecné části. </a:t>
            </a:r>
            <a:r>
              <a:rPr lang="cs-CZ" sz="1800" b="0" dirty="0">
                <a:solidFill>
                  <a:srgbClr val="FF0000"/>
                </a:solidFill>
              </a:rPr>
              <a:t>Vedoucí úředník bude mít povinnost prokázat zvláštní odbornou způsobilost alespoň pro jednu ze správních činností, pro které je zvláštní odborná způsobilost předpokladem, vykonávaných jím řízenými úředníky; vedoucí úřadu povinnost prokázat zvláštní odbornou způsobilost mít nebude. </a:t>
            </a:r>
            <a:r>
              <a:rPr lang="cs-CZ" sz="1800" b="0" dirty="0">
                <a:solidFill>
                  <a:schemeClr val="tx1"/>
                </a:solidFill>
              </a:rPr>
              <a:t>Namísto obecné části zvláštní odborné způsobilosti bude vedoucí úředník, který řídí úředníky vykonávající správní činnosti, pro jejichž výkon je předpokladem prokázání zvláštní odborné způsobilosti, a vedoucí úřadu prokazovat znalosti a dovednosti získané vstupním vzděláváním zkouškou vstupního vzdělávání (viz § 19a a 19b).</a:t>
            </a:r>
          </a:p>
        </p:txBody>
      </p:sp>
    </p:spTree>
    <p:extLst>
      <p:ext uri="{BB962C8B-B14F-4D97-AF65-F5344CB8AC3E}">
        <p14:creationId xmlns:p14="http://schemas.microsoft.com/office/powerpoint/2010/main" val="26718148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725911" y="465513"/>
            <a:ext cx="10615581" cy="764771"/>
          </a:xfrm>
        </p:spPr>
        <p:txBody>
          <a:bodyPr/>
          <a:lstStyle/>
          <a:p>
            <a:pPr algn="ctr"/>
            <a:r>
              <a:rPr lang="cs-CZ" i="1" dirty="0">
                <a:solidFill>
                  <a:schemeClr val="tx2"/>
                </a:solidFill>
              </a:rPr>
              <a:t>Novela zákona č. 312/2002 Sb., o úřednících ÚSC</a:t>
            </a:r>
            <a:br>
              <a:rPr lang="cs-CZ" i="1" dirty="0">
                <a:solidFill>
                  <a:schemeClr val="tx2"/>
                </a:solidFill>
              </a:rPr>
            </a:br>
            <a:br>
              <a:rPr lang="cs-CZ" sz="2800" dirty="0"/>
            </a:br>
            <a:endParaRPr lang="cs-CZ" sz="2800" dirty="0"/>
          </a:p>
        </p:txBody>
      </p:sp>
      <p:sp>
        <p:nvSpPr>
          <p:cNvPr id="5" name="Podnadpis 2"/>
          <p:cNvSpPr>
            <a:spLocks noGrp="1"/>
          </p:cNvSpPr>
          <p:nvPr>
            <p:ph type="subTitle" idx="1"/>
          </p:nvPr>
        </p:nvSpPr>
        <p:spPr>
          <a:xfrm>
            <a:off x="725487" y="1048624"/>
            <a:ext cx="10854141" cy="4570779"/>
          </a:xfrm>
        </p:spPr>
        <p:txBody>
          <a:bodyPr/>
          <a:lstStyle/>
          <a:p>
            <a:r>
              <a:rPr lang="cs-CZ" sz="1800" dirty="0">
                <a:solidFill>
                  <a:srgbClr val="00B0F0"/>
                </a:solidFill>
              </a:rPr>
              <a:t>Hlava IV Vzdělávání úředníků</a:t>
            </a:r>
          </a:p>
          <a:p>
            <a:pPr marL="285750" indent="-285750" algn="just">
              <a:buFont typeface="Arial" panose="020B0604020202020204" pitchFamily="34" charset="0"/>
              <a:buChar char="•"/>
            </a:pPr>
            <a:r>
              <a:rPr lang="cs-CZ" sz="1800" b="0" dirty="0">
                <a:solidFill>
                  <a:schemeClr val="tx1"/>
                </a:solidFill>
              </a:rPr>
              <a:t>V </a:t>
            </a:r>
            <a:r>
              <a:rPr lang="cs-CZ" sz="1800" b="0" dirty="0">
                <a:solidFill>
                  <a:srgbClr val="FF0000"/>
                </a:solidFill>
              </a:rPr>
              <a:t>§ 29 odst. 2 </a:t>
            </a:r>
            <a:r>
              <a:rPr lang="cs-CZ" sz="1800" b="0" dirty="0">
                <a:solidFill>
                  <a:schemeClr val="tx1"/>
                </a:solidFill>
              </a:rPr>
              <a:t>se akreditace </a:t>
            </a:r>
            <a:r>
              <a:rPr lang="cs-CZ" sz="1800" b="0" dirty="0">
                <a:solidFill>
                  <a:srgbClr val="FF0000"/>
                </a:solidFill>
              </a:rPr>
              <a:t>vzdělávací instituce nově bude udělovat na dobu neurčitou</a:t>
            </a:r>
            <a:r>
              <a:rPr lang="cs-CZ" sz="1800" b="0" dirty="0">
                <a:solidFill>
                  <a:schemeClr val="tx1"/>
                </a:solidFill>
              </a:rPr>
              <a:t>. </a:t>
            </a:r>
          </a:p>
          <a:p>
            <a:pPr algn="just"/>
            <a:r>
              <a:rPr lang="cs-CZ" sz="1800" b="0" dirty="0">
                <a:solidFill>
                  <a:schemeClr val="tx1"/>
                </a:solidFill>
              </a:rPr>
              <a:t>(Pozn.: Přechodné ustanovení, viz čl. II bod 6: </a:t>
            </a:r>
            <a:r>
              <a:rPr lang="cs-CZ" sz="1800" b="0" i="1" dirty="0">
                <a:solidFill>
                  <a:srgbClr val="FF0000"/>
                </a:solidFill>
              </a:rPr>
              <a:t>Platná akreditace vzdělávací instituce udělená přede dnem nabytí účinnosti tohoto zákona se považuje za akreditaci vzdělávací instituce udělenou na dobu neurčitou</a:t>
            </a:r>
            <a:r>
              <a:rPr lang="cs-CZ" sz="1800" b="0" dirty="0">
                <a:solidFill>
                  <a:schemeClr val="tx1"/>
                </a:solidFill>
              </a:rPr>
              <a:t>)</a:t>
            </a:r>
            <a:r>
              <a:rPr lang="cs-CZ" sz="1800" b="0" i="1" dirty="0">
                <a:solidFill>
                  <a:srgbClr val="FF0000"/>
                </a:solidFill>
              </a:rPr>
              <a:t>  </a:t>
            </a:r>
          </a:p>
          <a:p>
            <a:pPr algn="just"/>
            <a:r>
              <a:rPr lang="cs-CZ" sz="1800" b="0" dirty="0">
                <a:solidFill>
                  <a:srgbClr val="FF0000"/>
                </a:solidFill>
              </a:rPr>
              <a:t>Změna vychází z poznatků z aplikační praxe, kdy se ukazuje, že v rámci řízení o obnově akreditace vzdělávací instituce nejsou v naprosté většině případů vykazovány žádné změny oproti původní akreditaci. </a:t>
            </a:r>
            <a:r>
              <a:rPr lang="cs-CZ" sz="1800" b="0" dirty="0">
                <a:solidFill>
                  <a:schemeClr val="tx1"/>
                </a:solidFill>
              </a:rPr>
              <a:t>Pravidelné obnovování akreditací vzdělávacích institucí se tak jeví jako zbytečná administrativní zátěž. Navíc akreditace vzdělávací instituce je nepřevoditelná a nepřechází na právního nástupce.</a:t>
            </a:r>
          </a:p>
          <a:p>
            <a:pPr marL="285750" indent="-285750" algn="just">
              <a:buFont typeface="Arial" panose="020B0604020202020204" pitchFamily="34" charset="0"/>
              <a:buChar char="•"/>
            </a:pPr>
            <a:r>
              <a:rPr lang="cs-CZ" sz="1800" b="0" dirty="0">
                <a:solidFill>
                  <a:schemeClr val="tx1"/>
                </a:solidFill>
              </a:rPr>
              <a:t>V </a:t>
            </a:r>
            <a:r>
              <a:rPr lang="cs-CZ" sz="1800" b="0" dirty="0">
                <a:solidFill>
                  <a:srgbClr val="FF0000"/>
                </a:solidFill>
              </a:rPr>
              <a:t>§ 29 odst. 3 </a:t>
            </a:r>
            <a:r>
              <a:rPr lang="cs-CZ" sz="1800" b="0" dirty="0">
                <a:solidFill>
                  <a:schemeClr val="tx1"/>
                </a:solidFill>
              </a:rPr>
              <a:t>se s ohledem na novou úpravu akreditace vzdělávací instituce, která se uděluje na dobu neurčitou, se upravuje znění ustanovení, které se nadále vztahuje pouze k akreditaci vzdělávacích programů. U akreditací vzdělávacích programů zůstane režim pravidelného obnovování zachován. </a:t>
            </a:r>
            <a:r>
              <a:rPr lang="cs-CZ" sz="1800" b="0" dirty="0">
                <a:solidFill>
                  <a:srgbClr val="FF0000"/>
                </a:solidFill>
              </a:rPr>
              <a:t>Nově však budou akreditovány a obnovovány pouze vzdělávací programy pro přípravu ke zkoušce zvláštní odborné způsobilosti (viz dále § 31).</a:t>
            </a:r>
          </a:p>
          <a:p>
            <a:pPr algn="just"/>
            <a:endParaRPr lang="cs-CZ" sz="1800" b="0" dirty="0">
              <a:solidFill>
                <a:schemeClr val="tx1"/>
              </a:solidFill>
            </a:endParaRPr>
          </a:p>
        </p:txBody>
      </p:sp>
    </p:spTree>
    <p:extLst>
      <p:ext uri="{BB962C8B-B14F-4D97-AF65-F5344CB8AC3E}">
        <p14:creationId xmlns:p14="http://schemas.microsoft.com/office/powerpoint/2010/main" val="32376189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725911" y="465513"/>
            <a:ext cx="10615581" cy="764771"/>
          </a:xfrm>
        </p:spPr>
        <p:txBody>
          <a:bodyPr/>
          <a:lstStyle/>
          <a:p>
            <a:pPr algn="ctr"/>
            <a:r>
              <a:rPr lang="cs-CZ" i="1" dirty="0">
                <a:solidFill>
                  <a:schemeClr val="tx2"/>
                </a:solidFill>
              </a:rPr>
              <a:t>Novela zákona č. 312/2002 Sb., o úřednících ÚSC</a:t>
            </a:r>
            <a:br>
              <a:rPr lang="cs-CZ" i="1" dirty="0">
                <a:solidFill>
                  <a:schemeClr val="tx2"/>
                </a:solidFill>
              </a:rPr>
            </a:br>
            <a:br>
              <a:rPr lang="cs-CZ" sz="2800" dirty="0"/>
            </a:br>
            <a:endParaRPr lang="cs-CZ" sz="2800" dirty="0"/>
          </a:p>
        </p:txBody>
      </p:sp>
      <p:sp>
        <p:nvSpPr>
          <p:cNvPr id="5" name="Podnadpis 2"/>
          <p:cNvSpPr>
            <a:spLocks noGrp="1"/>
          </p:cNvSpPr>
          <p:nvPr>
            <p:ph type="subTitle" idx="1"/>
          </p:nvPr>
        </p:nvSpPr>
        <p:spPr>
          <a:xfrm>
            <a:off x="725487" y="1048624"/>
            <a:ext cx="10854141" cy="4570779"/>
          </a:xfrm>
        </p:spPr>
        <p:txBody>
          <a:bodyPr/>
          <a:lstStyle/>
          <a:p>
            <a:r>
              <a:rPr lang="cs-CZ" sz="1800" dirty="0">
                <a:solidFill>
                  <a:srgbClr val="00B0F0"/>
                </a:solidFill>
              </a:rPr>
              <a:t>Hlava IV Vzdělávání úředníků</a:t>
            </a:r>
          </a:p>
          <a:p>
            <a:endParaRPr lang="cs-CZ" sz="1800" dirty="0">
              <a:solidFill>
                <a:srgbClr val="00B0F0"/>
              </a:solidFill>
            </a:endParaRPr>
          </a:p>
          <a:p>
            <a:pPr marL="285750" indent="-285750" algn="just">
              <a:buFont typeface="Arial" panose="020B0604020202020204" pitchFamily="34" charset="0"/>
              <a:buChar char="•"/>
            </a:pPr>
            <a:r>
              <a:rPr lang="cs-CZ" sz="1800" b="0" dirty="0">
                <a:solidFill>
                  <a:schemeClr val="tx1"/>
                </a:solidFill>
              </a:rPr>
              <a:t>V </a:t>
            </a:r>
            <a:r>
              <a:rPr lang="cs-CZ" sz="1800" b="0" dirty="0">
                <a:solidFill>
                  <a:srgbClr val="FF0000"/>
                </a:solidFill>
              </a:rPr>
              <a:t>§ 29 odst. 4 </a:t>
            </a:r>
            <a:r>
              <a:rPr lang="cs-CZ" sz="1800" b="0" dirty="0">
                <a:solidFill>
                  <a:schemeClr val="tx1"/>
                </a:solidFill>
              </a:rPr>
              <a:t>(nový odstavec) se upravuje elektronizace akreditačního řízení:</a:t>
            </a:r>
          </a:p>
          <a:p>
            <a:pPr algn="just"/>
            <a:endParaRPr lang="cs-CZ" sz="1800" b="0" dirty="0">
              <a:solidFill>
                <a:schemeClr val="tx1"/>
              </a:solidFill>
            </a:endParaRPr>
          </a:p>
          <a:p>
            <a:pPr algn="just"/>
            <a:r>
              <a:rPr lang="cs-CZ" sz="1800" b="0" i="1" dirty="0">
                <a:solidFill>
                  <a:srgbClr val="FF0000"/>
                </a:solidFill>
              </a:rPr>
              <a:t>Žádost o akreditaci vzdělávací instituce a žádost o akreditaci vzdělávacího programu se podává prostřednictvím elektronického formuláře. Ministerstvo uveřejní elektronický formulář na portálu veřejné správy - </a:t>
            </a:r>
            <a:r>
              <a:rPr lang="cs-CZ" sz="1800" u="sng" dirty="0">
                <a:solidFill>
                  <a:srgbClr val="000000"/>
                </a:solidFill>
                <a:effectLst/>
                <a:latin typeface="Calibri" panose="020F0502020204030204" pitchFamily="34" charset="0"/>
                <a:ea typeface="Calibri" panose="020F0502020204030204" pitchFamily="34" charset="0"/>
                <a:hlinkClick r:id="rId3"/>
              </a:rPr>
              <a:t>https://portal.gov.cz/kam-dal/pro-podnikatele/akreditace</a:t>
            </a:r>
            <a:r>
              <a:rPr lang="cs-CZ" sz="1800" u="sng" dirty="0">
                <a:solidFill>
                  <a:srgbClr val="000000"/>
                </a:solidFill>
                <a:effectLst/>
                <a:latin typeface="Calibri" panose="020F0502020204030204" pitchFamily="34" charset="0"/>
                <a:ea typeface="Calibri" panose="020F0502020204030204" pitchFamily="34" charset="0"/>
              </a:rPr>
              <a:t> </a:t>
            </a:r>
          </a:p>
          <a:p>
            <a:pPr algn="just"/>
            <a:endParaRPr lang="cs-CZ" sz="1800" b="0" i="1" dirty="0">
              <a:solidFill>
                <a:srgbClr val="00B0F0"/>
              </a:solidFill>
            </a:endParaRPr>
          </a:p>
          <a:p>
            <a:pPr marL="285750" indent="-285750" algn="just">
              <a:buFont typeface="Arial" panose="020B0604020202020204" pitchFamily="34" charset="0"/>
              <a:buChar char="•"/>
            </a:pPr>
            <a:r>
              <a:rPr lang="cs-CZ" sz="1800" b="0" dirty="0">
                <a:solidFill>
                  <a:schemeClr val="tx1"/>
                </a:solidFill>
              </a:rPr>
              <a:t>V </a:t>
            </a:r>
            <a:r>
              <a:rPr lang="cs-CZ" sz="1800" b="0" dirty="0">
                <a:solidFill>
                  <a:srgbClr val="FF0000"/>
                </a:solidFill>
              </a:rPr>
              <a:t>§ 29 odst. 6 </a:t>
            </a:r>
            <a:r>
              <a:rPr lang="cs-CZ" sz="1800" b="0" dirty="0">
                <a:solidFill>
                  <a:schemeClr val="tx1"/>
                </a:solidFill>
              </a:rPr>
              <a:t>se doplňuje možnost zrušení akreditace vzdělávací instituce nebo akreditace vzdělávacího programu na žádost vzdělávací instituce. Na rozdíl od odnětí akreditace v tomto případě nejde o sankci za porušení povinností vzdělávací instituce.</a:t>
            </a:r>
          </a:p>
        </p:txBody>
      </p:sp>
    </p:spTree>
    <p:extLst>
      <p:ext uri="{BB962C8B-B14F-4D97-AF65-F5344CB8AC3E}">
        <p14:creationId xmlns:p14="http://schemas.microsoft.com/office/powerpoint/2010/main" val="8172721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flipV="1">
            <a:off x="725911" y="234892"/>
            <a:ext cx="10615581" cy="230621"/>
          </a:xfrm>
        </p:spPr>
        <p:txBody>
          <a:bodyPr/>
          <a:lstStyle/>
          <a:p>
            <a:pPr algn="ctr"/>
            <a:br>
              <a:rPr lang="cs-CZ" i="1" dirty="0">
                <a:solidFill>
                  <a:schemeClr val="tx2"/>
                </a:solidFill>
              </a:rPr>
            </a:br>
            <a:br>
              <a:rPr lang="cs-CZ" sz="2800" dirty="0"/>
            </a:br>
            <a:endParaRPr lang="cs-CZ" sz="2800" dirty="0"/>
          </a:p>
        </p:txBody>
      </p:sp>
      <p:sp>
        <p:nvSpPr>
          <p:cNvPr id="5" name="Podnadpis 2"/>
          <p:cNvSpPr>
            <a:spLocks noGrp="1"/>
          </p:cNvSpPr>
          <p:nvPr>
            <p:ph type="subTitle" idx="1"/>
          </p:nvPr>
        </p:nvSpPr>
        <p:spPr>
          <a:xfrm>
            <a:off x="725487" y="176170"/>
            <a:ext cx="10854141" cy="5443234"/>
          </a:xfrm>
        </p:spPr>
        <p:txBody>
          <a:bodyPr/>
          <a:lstStyle/>
          <a:p>
            <a:endParaRPr lang="cs-CZ" sz="1800" b="0" dirty="0">
              <a:solidFill>
                <a:schemeClr val="tx1"/>
              </a:solidFill>
            </a:endParaRPr>
          </a:p>
        </p:txBody>
      </p:sp>
      <p:pic>
        <p:nvPicPr>
          <p:cNvPr id="8" name="Obrázek 7">
            <a:extLst>
              <a:ext uri="{FF2B5EF4-FFF2-40B4-BE49-F238E27FC236}">
                <a16:creationId xmlns:a16="http://schemas.microsoft.com/office/drawing/2014/main" id="{559BEEE9-A647-4258-80ED-A03BBCE236B3}"/>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481949" y="234892"/>
            <a:ext cx="9415349" cy="5384512"/>
          </a:xfrm>
          <a:prstGeom prst="rect">
            <a:avLst/>
          </a:prstGeom>
          <a:noFill/>
          <a:ln>
            <a:noFill/>
          </a:ln>
        </p:spPr>
      </p:pic>
    </p:spTree>
    <p:extLst>
      <p:ext uri="{BB962C8B-B14F-4D97-AF65-F5344CB8AC3E}">
        <p14:creationId xmlns:p14="http://schemas.microsoft.com/office/powerpoint/2010/main" val="32310173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725911" y="465513"/>
            <a:ext cx="10615581" cy="764771"/>
          </a:xfrm>
        </p:spPr>
        <p:txBody>
          <a:bodyPr/>
          <a:lstStyle/>
          <a:p>
            <a:pPr algn="ctr"/>
            <a:r>
              <a:rPr lang="cs-CZ" i="1" dirty="0">
                <a:solidFill>
                  <a:schemeClr val="tx2"/>
                </a:solidFill>
              </a:rPr>
              <a:t>Novela zákona č. 312/2002 Sb., o úřednících ÚSC</a:t>
            </a:r>
            <a:br>
              <a:rPr lang="cs-CZ" i="1" dirty="0">
                <a:solidFill>
                  <a:schemeClr val="tx2"/>
                </a:solidFill>
              </a:rPr>
            </a:br>
            <a:br>
              <a:rPr lang="cs-CZ" sz="2800" dirty="0"/>
            </a:br>
            <a:endParaRPr lang="cs-CZ" sz="2800" dirty="0"/>
          </a:p>
        </p:txBody>
      </p:sp>
      <p:sp>
        <p:nvSpPr>
          <p:cNvPr id="5" name="Podnadpis 2"/>
          <p:cNvSpPr>
            <a:spLocks noGrp="1"/>
          </p:cNvSpPr>
          <p:nvPr>
            <p:ph type="subTitle" idx="1"/>
          </p:nvPr>
        </p:nvSpPr>
        <p:spPr>
          <a:xfrm>
            <a:off x="725487" y="1048624"/>
            <a:ext cx="10854141" cy="4570779"/>
          </a:xfrm>
        </p:spPr>
        <p:txBody>
          <a:bodyPr/>
          <a:lstStyle/>
          <a:p>
            <a:r>
              <a:rPr lang="cs-CZ" sz="1800" dirty="0">
                <a:solidFill>
                  <a:srgbClr val="00B0F0"/>
                </a:solidFill>
              </a:rPr>
              <a:t>Hlava IV Vzdělávání úředníků</a:t>
            </a:r>
          </a:p>
          <a:p>
            <a:pPr marL="285750" indent="-285750" algn="just">
              <a:buFont typeface="Arial" panose="020B0604020202020204" pitchFamily="34" charset="0"/>
              <a:buChar char="•"/>
            </a:pPr>
            <a:r>
              <a:rPr lang="cs-CZ" sz="1800" b="0" dirty="0">
                <a:solidFill>
                  <a:schemeClr val="tx1"/>
                </a:solidFill>
              </a:rPr>
              <a:t> </a:t>
            </a:r>
            <a:r>
              <a:rPr lang="cs-CZ" sz="1800" b="0" dirty="0">
                <a:solidFill>
                  <a:srgbClr val="FF0000"/>
                </a:solidFill>
              </a:rPr>
              <a:t>Zakotvena rovnocennost zkoušky vstupního vzdělávání ve vztahu k obecné části úřednické zkoušky podle zákona o státní službě.</a:t>
            </a:r>
          </a:p>
          <a:p>
            <a:pPr marL="285750" indent="-285750" algn="just">
              <a:buFont typeface="Arial" panose="020B0604020202020204" pitchFamily="34" charset="0"/>
              <a:buChar char="•"/>
            </a:pPr>
            <a:r>
              <a:rPr lang="cs-CZ" sz="1800" b="0" dirty="0">
                <a:solidFill>
                  <a:schemeClr val="tx1"/>
                </a:solidFill>
              </a:rPr>
              <a:t> </a:t>
            </a:r>
            <a:r>
              <a:rPr lang="cs-CZ" sz="1800" b="0" dirty="0">
                <a:solidFill>
                  <a:srgbClr val="FF0000"/>
                </a:solidFill>
              </a:rPr>
              <a:t>Nové zmocnění k vydání prováděcího právního předpisu (vyhlášky), kterým bude možné stanovit rovnocennost zvláštní části úřednické zkoušky pro příslušný obor služby podle zákona o státní službě ve vztahu ke zkoušce zvláštní odborné způsobilosti úředníka k výkonu konkrétní správní činnosti.</a:t>
            </a:r>
          </a:p>
          <a:p>
            <a:pPr marL="285750" indent="-285750" algn="just">
              <a:buFont typeface="Arial" panose="020B0604020202020204" pitchFamily="34" charset="0"/>
              <a:buChar char="•"/>
            </a:pPr>
            <a:endParaRPr lang="cs-CZ" sz="1800" b="0" dirty="0">
              <a:solidFill>
                <a:srgbClr val="FF0000"/>
              </a:solidFill>
            </a:endParaRPr>
          </a:p>
          <a:p>
            <a:pPr marL="285750" indent="-285750" algn="just">
              <a:buFont typeface="Arial" panose="020B0604020202020204" pitchFamily="34" charset="0"/>
              <a:buChar char="•"/>
            </a:pPr>
            <a:r>
              <a:rPr lang="cs-CZ" sz="1800" b="0" dirty="0">
                <a:solidFill>
                  <a:schemeClr val="tx1"/>
                </a:solidFill>
              </a:rPr>
              <a:t>V </a:t>
            </a:r>
            <a:r>
              <a:rPr lang="cs-CZ" sz="1800" b="0" dirty="0">
                <a:solidFill>
                  <a:srgbClr val="FF0000"/>
                </a:solidFill>
              </a:rPr>
              <a:t>§ 34 </a:t>
            </a:r>
            <a:r>
              <a:rPr lang="cs-CZ" sz="1800" b="0" dirty="0">
                <a:solidFill>
                  <a:schemeClr val="tx1"/>
                </a:solidFill>
              </a:rPr>
              <a:t>se ruší se možnost uznání rovnocennosti vzdělání na žádost ve správním řízení. </a:t>
            </a:r>
          </a:p>
          <a:p>
            <a:pPr algn="just"/>
            <a:endParaRPr lang="cs-CZ" sz="1800" b="0" dirty="0">
              <a:solidFill>
                <a:schemeClr val="tx1"/>
              </a:solidFill>
            </a:endParaRPr>
          </a:p>
          <a:p>
            <a:pPr algn="just"/>
            <a:r>
              <a:rPr lang="cs-CZ" sz="1800" b="0" dirty="0">
                <a:solidFill>
                  <a:schemeClr val="tx1"/>
                </a:solidFill>
              </a:rPr>
              <a:t>Zůstane tak zachováno pouze uznávání rovnocennosti vzdělání ex lege (§ 33). Kompenzací bude, že dojde díky spolupráci s vysokými školami i k rozšíření stávajících bakalářských a magisterských studijních programů pro uznání rovnocennosti vzdělání (do budoucna pracuje MV i na možnosti uznání rovnocennosti vzdělání ex lege i u vzdělávacích programů v rámci vyššího odborného vzdělávání).</a:t>
            </a:r>
          </a:p>
          <a:p>
            <a:pPr marL="285750" indent="-285750" algn="just">
              <a:buFont typeface="Arial" panose="020B0604020202020204" pitchFamily="34" charset="0"/>
              <a:buChar char="•"/>
            </a:pPr>
            <a:endParaRPr lang="cs-CZ" sz="1800" b="0" dirty="0">
              <a:solidFill>
                <a:srgbClr val="FF0000"/>
              </a:solidFill>
            </a:endParaRPr>
          </a:p>
        </p:txBody>
      </p:sp>
    </p:spTree>
    <p:extLst>
      <p:ext uri="{BB962C8B-B14F-4D97-AF65-F5344CB8AC3E}">
        <p14:creationId xmlns:p14="http://schemas.microsoft.com/office/powerpoint/2010/main" val="32504426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382676A3-F7E4-4092-BA1F-871F95EF239E}"/>
              </a:ext>
            </a:extLst>
          </p:cNvPr>
          <p:cNvSpPr>
            <a:spLocks noGrp="1"/>
          </p:cNvSpPr>
          <p:nvPr>
            <p:ph type="title"/>
          </p:nvPr>
        </p:nvSpPr>
        <p:spPr>
          <a:xfrm>
            <a:off x="1199456" y="60960"/>
            <a:ext cx="10382944" cy="827314"/>
          </a:xfrm>
        </p:spPr>
        <p:txBody>
          <a:bodyPr/>
          <a:lstStyle/>
          <a:p>
            <a:pPr algn="ctr"/>
            <a:r>
              <a:rPr lang="cs-CZ" sz="1800" dirty="0">
                <a:effectLst/>
                <a:latin typeface="Calibri" panose="020F0502020204030204" pitchFamily="34" charset="0"/>
                <a:ea typeface="Times New Roman" panose="02020603050405020304" pitchFamily="18" charset="0"/>
              </a:rPr>
              <a:t> </a:t>
            </a:r>
            <a:br>
              <a:rPr lang="cs-CZ" sz="1800" dirty="0">
                <a:effectLst/>
                <a:latin typeface="Calibri" panose="020F0502020204030204" pitchFamily="34" charset="0"/>
                <a:ea typeface="Calibri" panose="020F0502020204030204" pitchFamily="34" charset="0"/>
              </a:rPr>
            </a:br>
            <a:r>
              <a:rPr lang="cs-CZ" i="1" dirty="0">
                <a:solidFill>
                  <a:schemeClr val="tx2"/>
                </a:solidFill>
              </a:rPr>
              <a:t>Prováděcí vyhláška k uznání rovnocennosti vzdělání</a:t>
            </a:r>
          </a:p>
        </p:txBody>
      </p:sp>
      <p:sp>
        <p:nvSpPr>
          <p:cNvPr id="3" name="Zástupný obsah 2">
            <a:extLst>
              <a:ext uri="{FF2B5EF4-FFF2-40B4-BE49-F238E27FC236}">
                <a16:creationId xmlns:a16="http://schemas.microsoft.com/office/drawing/2014/main" id="{50FEB0EF-70B0-44AF-88B3-2E304FAE2CA8}"/>
              </a:ext>
            </a:extLst>
          </p:cNvPr>
          <p:cNvSpPr>
            <a:spLocks noGrp="1"/>
          </p:cNvSpPr>
          <p:nvPr>
            <p:ph idx="1"/>
          </p:nvPr>
        </p:nvSpPr>
        <p:spPr>
          <a:xfrm>
            <a:off x="1199456" y="1402080"/>
            <a:ext cx="10382944" cy="4043145"/>
          </a:xfrm>
        </p:spPr>
        <p:txBody>
          <a:bodyPr/>
          <a:lstStyle/>
          <a:p>
            <a:pPr marL="0" indent="0" algn="ctr">
              <a:lnSpc>
                <a:spcPct val="115000"/>
              </a:lnSpc>
              <a:spcBef>
                <a:spcPts val="1800"/>
              </a:spcBef>
              <a:spcAft>
                <a:spcPts val="1200"/>
              </a:spcAft>
              <a:buNone/>
            </a:pPr>
            <a:r>
              <a:rPr lang="cs-CZ" sz="2000" dirty="0">
                <a:solidFill>
                  <a:srgbClr val="FF0000"/>
                </a:solidFill>
              </a:rPr>
              <a:t>Předpokládaná účinnost k 1. 1. 2025</a:t>
            </a:r>
          </a:p>
          <a:p>
            <a:pPr marL="0" indent="0" algn="ctr">
              <a:lnSpc>
                <a:spcPct val="115000"/>
              </a:lnSpc>
              <a:spcBef>
                <a:spcPts val="1800"/>
              </a:spcBef>
              <a:spcAft>
                <a:spcPts val="1200"/>
              </a:spcAft>
              <a:buNone/>
            </a:pPr>
            <a:r>
              <a:rPr lang="cs-CZ" sz="2000" dirty="0">
                <a:effectLst/>
                <a:ea typeface="Times New Roman" panose="02020603050405020304" pitchFamily="18" charset="0"/>
              </a:rPr>
              <a:t>§ 1</a:t>
            </a:r>
          </a:p>
          <a:p>
            <a:pPr marL="0" indent="0" algn="just">
              <a:lnSpc>
                <a:spcPct val="115000"/>
              </a:lnSpc>
              <a:spcAft>
                <a:spcPts val="1200"/>
              </a:spcAft>
              <a:buNone/>
            </a:pPr>
            <a:r>
              <a:rPr lang="cs-CZ" sz="2000" dirty="0">
                <a:effectLst/>
                <a:ea typeface="Times New Roman" panose="02020603050405020304" pitchFamily="18" charset="0"/>
              </a:rPr>
              <a:t>(1) Povinnost prokázat zvláštní odbornou způsobilost nemá úředník, který získal vysokoškolské vzdělání v některém z bakalářských nebo magisterských studijních programů stanovených v příloze č. 1 k této vyhlášce.</a:t>
            </a:r>
          </a:p>
          <a:p>
            <a:pPr marL="0" indent="0" algn="just">
              <a:lnSpc>
                <a:spcPct val="115000"/>
              </a:lnSpc>
              <a:spcAft>
                <a:spcPts val="600"/>
              </a:spcAft>
              <a:buNone/>
            </a:pPr>
            <a:r>
              <a:rPr lang="cs-CZ" sz="2000" dirty="0">
                <a:effectLst/>
                <a:ea typeface="Times New Roman" panose="02020603050405020304" pitchFamily="18" charset="0"/>
              </a:rPr>
              <a:t>(2) Povinnost účastnit se vzdělávání vedoucích úředníků a vedoucích úřadů z obecné části tohoto vzdělávání nemá úředník, který získal vysokoškolské vzdělání v některém z bakalářských nebo magisterských studijních programů stanovených v příloze č. 2 k této vyhlášce.</a:t>
            </a:r>
          </a:p>
          <a:p>
            <a:pPr marL="0" indent="0" algn="ctr">
              <a:lnSpc>
                <a:spcPct val="115000"/>
              </a:lnSpc>
              <a:spcAft>
                <a:spcPts val="600"/>
              </a:spcAft>
              <a:buNone/>
            </a:pPr>
            <a:endParaRPr lang="cs-CZ" sz="1800" dirty="0">
              <a:effectLst/>
              <a:ea typeface="Times New Roman" panose="02020603050405020304" pitchFamily="18" charset="0"/>
            </a:endParaRPr>
          </a:p>
          <a:p>
            <a:pPr marL="0" indent="0">
              <a:buNone/>
            </a:pPr>
            <a:endParaRPr lang="cs-CZ" dirty="0"/>
          </a:p>
        </p:txBody>
      </p:sp>
    </p:spTree>
    <p:extLst>
      <p:ext uri="{BB962C8B-B14F-4D97-AF65-F5344CB8AC3E}">
        <p14:creationId xmlns:p14="http://schemas.microsoft.com/office/powerpoint/2010/main" val="28558210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382676A3-F7E4-4092-BA1F-871F95EF239E}"/>
              </a:ext>
            </a:extLst>
          </p:cNvPr>
          <p:cNvSpPr>
            <a:spLocks noGrp="1"/>
          </p:cNvSpPr>
          <p:nvPr>
            <p:ph type="title"/>
          </p:nvPr>
        </p:nvSpPr>
        <p:spPr>
          <a:xfrm>
            <a:off x="1199456" y="60960"/>
            <a:ext cx="10382944" cy="827314"/>
          </a:xfrm>
        </p:spPr>
        <p:txBody>
          <a:bodyPr/>
          <a:lstStyle/>
          <a:p>
            <a:pPr algn="ctr"/>
            <a:r>
              <a:rPr lang="cs-CZ" sz="1800" dirty="0">
                <a:effectLst/>
                <a:latin typeface="Calibri" panose="020F0502020204030204" pitchFamily="34" charset="0"/>
                <a:ea typeface="Times New Roman" panose="02020603050405020304" pitchFamily="18" charset="0"/>
              </a:rPr>
              <a:t> </a:t>
            </a:r>
            <a:br>
              <a:rPr lang="cs-CZ" sz="1800" dirty="0">
                <a:effectLst/>
                <a:latin typeface="Calibri" panose="020F0502020204030204" pitchFamily="34" charset="0"/>
                <a:ea typeface="Calibri" panose="020F0502020204030204" pitchFamily="34" charset="0"/>
              </a:rPr>
            </a:br>
            <a:r>
              <a:rPr lang="cs-CZ" i="1" dirty="0">
                <a:solidFill>
                  <a:schemeClr val="tx2"/>
                </a:solidFill>
              </a:rPr>
              <a:t>Prováděcí vyhláška k uznání rovnocennosti vzdělání</a:t>
            </a:r>
          </a:p>
        </p:txBody>
      </p:sp>
      <p:sp>
        <p:nvSpPr>
          <p:cNvPr id="3" name="Zástupný obsah 2">
            <a:extLst>
              <a:ext uri="{FF2B5EF4-FFF2-40B4-BE49-F238E27FC236}">
                <a16:creationId xmlns:a16="http://schemas.microsoft.com/office/drawing/2014/main" id="{50FEB0EF-70B0-44AF-88B3-2E304FAE2CA8}"/>
              </a:ext>
            </a:extLst>
          </p:cNvPr>
          <p:cNvSpPr>
            <a:spLocks noGrp="1"/>
          </p:cNvSpPr>
          <p:nvPr>
            <p:ph idx="1"/>
          </p:nvPr>
        </p:nvSpPr>
        <p:spPr>
          <a:xfrm>
            <a:off x="1199456" y="1402080"/>
            <a:ext cx="10382944" cy="4043145"/>
          </a:xfrm>
        </p:spPr>
        <p:txBody>
          <a:bodyPr/>
          <a:lstStyle/>
          <a:p>
            <a:pPr marL="0" indent="0" algn="ctr">
              <a:lnSpc>
                <a:spcPct val="115000"/>
              </a:lnSpc>
              <a:spcAft>
                <a:spcPts val="600"/>
              </a:spcAft>
              <a:buNone/>
            </a:pPr>
            <a:r>
              <a:rPr lang="cs-CZ" sz="2000" dirty="0">
                <a:effectLst/>
                <a:ea typeface="Times New Roman" panose="02020603050405020304" pitchFamily="18" charset="0"/>
              </a:rPr>
              <a:t>§ 2 </a:t>
            </a:r>
          </a:p>
          <a:p>
            <a:pPr marL="0" indent="0" algn="ctr">
              <a:lnSpc>
                <a:spcPct val="115000"/>
              </a:lnSpc>
              <a:spcAft>
                <a:spcPts val="600"/>
              </a:spcAft>
              <a:buNone/>
            </a:pPr>
            <a:r>
              <a:rPr lang="cs-CZ" sz="2000" b="1" dirty="0">
                <a:effectLst/>
                <a:ea typeface="Times New Roman" panose="02020603050405020304" pitchFamily="18" charset="0"/>
              </a:rPr>
              <a:t>Přechodné ustanovení</a:t>
            </a:r>
            <a:endParaRPr lang="cs-CZ" sz="2000" dirty="0">
              <a:effectLst/>
              <a:ea typeface="Times New Roman" panose="02020603050405020304" pitchFamily="18" charset="0"/>
            </a:endParaRPr>
          </a:p>
          <a:p>
            <a:pPr marL="0" indent="0" algn="just">
              <a:lnSpc>
                <a:spcPct val="115000"/>
              </a:lnSpc>
              <a:spcAft>
                <a:spcPts val="1200"/>
              </a:spcAft>
              <a:buNone/>
            </a:pPr>
            <a:r>
              <a:rPr lang="cs-CZ" sz="2000" dirty="0">
                <a:effectLst/>
                <a:ea typeface="Times New Roman" panose="02020603050405020304" pitchFamily="18" charset="0"/>
              </a:rPr>
              <a:t>Povinnost prokázat zvláštní odbornou způsobilost nebo povinnost účastnit se vzdělávání vedoucích úředníků a vedoucích úřadů nemá úředník, který získal vzdělání v bakalářských nebo magisterských studijních programech stanovených ve vyhlášce č. 511/2002 Sb., jestliže toto vzdělání získal do dne nabytí účinnosti vyhlášky č. 304/2012 Sb., nebo který získal vzdělání v bakalářských nebo magisterských studijních programech stanovených ve vyhlášce č. 304/2012 Sb., jestliže toto vzdělání získal do dne nabytí účinnosti této vyhlášky.</a:t>
            </a:r>
          </a:p>
        </p:txBody>
      </p:sp>
    </p:spTree>
    <p:extLst>
      <p:ext uri="{BB962C8B-B14F-4D97-AF65-F5344CB8AC3E}">
        <p14:creationId xmlns:p14="http://schemas.microsoft.com/office/powerpoint/2010/main" val="7194647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382676A3-F7E4-4092-BA1F-871F95EF239E}"/>
              </a:ext>
            </a:extLst>
          </p:cNvPr>
          <p:cNvSpPr>
            <a:spLocks noGrp="1"/>
          </p:cNvSpPr>
          <p:nvPr>
            <p:ph type="title"/>
          </p:nvPr>
        </p:nvSpPr>
        <p:spPr>
          <a:xfrm>
            <a:off x="1199456" y="60960"/>
            <a:ext cx="10382944" cy="827314"/>
          </a:xfrm>
        </p:spPr>
        <p:txBody>
          <a:bodyPr/>
          <a:lstStyle/>
          <a:p>
            <a:pPr algn="ctr"/>
            <a:r>
              <a:rPr lang="cs-CZ" sz="1800" dirty="0">
                <a:effectLst/>
                <a:latin typeface="Calibri" panose="020F0502020204030204" pitchFamily="34" charset="0"/>
                <a:ea typeface="Times New Roman" panose="02020603050405020304" pitchFamily="18" charset="0"/>
              </a:rPr>
              <a:t> </a:t>
            </a:r>
            <a:br>
              <a:rPr lang="cs-CZ" sz="1800" dirty="0">
                <a:effectLst/>
                <a:latin typeface="Calibri" panose="020F0502020204030204" pitchFamily="34" charset="0"/>
                <a:ea typeface="Calibri" panose="020F0502020204030204" pitchFamily="34" charset="0"/>
              </a:rPr>
            </a:br>
            <a:r>
              <a:rPr lang="cs-CZ" i="1" dirty="0">
                <a:solidFill>
                  <a:schemeClr val="tx2"/>
                </a:solidFill>
              </a:rPr>
              <a:t>Prováděcí vyhláška k uznání rovnocennosti vzdělání</a:t>
            </a:r>
          </a:p>
        </p:txBody>
      </p:sp>
      <p:sp>
        <p:nvSpPr>
          <p:cNvPr id="3" name="Zástupný obsah 2">
            <a:extLst>
              <a:ext uri="{FF2B5EF4-FFF2-40B4-BE49-F238E27FC236}">
                <a16:creationId xmlns:a16="http://schemas.microsoft.com/office/drawing/2014/main" id="{50FEB0EF-70B0-44AF-88B3-2E304FAE2CA8}"/>
              </a:ext>
            </a:extLst>
          </p:cNvPr>
          <p:cNvSpPr>
            <a:spLocks noGrp="1"/>
          </p:cNvSpPr>
          <p:nvPr>
            <p:ph idx="1"/>
          </p:nvPr>
        </p:nvSpPr>
        <p:spPr>
          <a:xfrm>
            <a:off x="1199456" y="1001486"/>
            <a:ext cx="10382944" cy="4443739"/>
          </a:xfrm>
        </p:spPr>
        <p:txBody>
          <a:bodyPr/>
          <a:lstStyle/>
          <a:p>
            <a:pPr marL="0" indent="0" algn="ctr">
              <a:lnSpc>
                <a:spcPct val="115000"/>
              </a:lnSpc>
              <a:spcAft>
                <a:spcPts val="600"/>
              </a:spcAft>
              <a:buNone/>
            </a:pPr>
            <a:r>
              <a:rPr lang="cs-CZ" sz="2000" b="1" dirty="0">
                <a:effectLst/>
                <a:ea typeface="Times New Roman" panose="02020603050405020304" pitchFamily="18" charset="0"/>
              </a:rPr>
              <a:t>Příloha č. 1 (ZOZ - správní činnosti - příklady)</a:t>
            </a:r>
          </a:p>
          <a:p>
            <a:pPr marL="0" indent="0" algn="ctr">
              <a:lnSpc>
                <a:spcPct val="115000"/>
              </a:lnSpc>
              <a:spcAft>
                <a:spcPts val="600"/>
              </a:spcAft>
              <a:buNone/>
            </a:pPr>
            <a:r>
              <a:rPr lang="cs-CZ" sz="1800" b="1" dirty="0">
                <a:effectLst/>
                <a:ea typeface="Times New Roman" panose="02020603050405020304" pitchFamily="18" charset="0"/>
              </a:rPr>
              <a:t>1. Pro správní činnosti při přestupkovém řízení ve věcech bezpečnosti a plynulosti provozu na pozemních komunikacích a správních řízeních souvisejících</a:t>
            </a:r>
          </a:p>
          <a:p>
            <a:pPr marL="0" indent="0" algn="ctr">
              <a:lnSpc>
                <a:spcPct val="115000"/>
              </a:lnSpc>
              <a:spcAft>
                <a:spcPts val="600"/>
              </a:spcAft>
              <a:buNone/>
            </a:pPr>
            <a:endParaRPr lang="cs-CZ" sz="2000" b="1" dirty="0">
              <a:effectLst/>
              <a:ea typeface="Times New Roman" panose="02020603050405020304" pitchFamily="18" charset="0"/>
            </a:endParaRPr>
          </a:p>
        </p:txBody>
      </p:sp>
      <p:graphicFrame>
        <p:nvGraphicFramePr>
          <p:cNvPr id="12" name="Tabulka 11">
            <a:extLst>
              <a:ext uri="{FF2B5EF4-FFF2-40B4-BE49-F238E27FC236}">
                <a16:creationId xmlns:a16="http://schemas.microsoft.com/office/drawing/2014/main" id="{9F32BC89-B93C-48D2-BA8F-D9E3BF968674}"/>
              </a:ext>
            </a:extLst>
          </p:cNvPr>
          <p:cNvGraphicFramePr>
            <a:graphicFrameLocks noGrp="1"/>
          </p:cNvGraphicFramePr>
          <p:nvPr>
            <p:extLst>
              <p:ext uri="{D42A27DB-BD31-4B8C-83A1-F6EECF244321}">
                <p14:modId xmlns:p14="http://schemas.microsoft.com/office/powerpoint/2010/main" val="3069967453"/>
              </p:ext>
            </p:extLst>
          </p:nvPr>
        </p:nvGraphicFramePr>
        <p:xfrm>
          <a:off x="3395663" y="2168435"/>
          <a:ext cx="5400674" cy="3466011"/>
        </p:xfrm>
        <a:graphic>
          <a:graphicData uri="http://schemas.openxmlformats.org/drawingml/2006/table">
            <a:tbl>
              <a:tblPr firstRow="1" firstCol="1" bandRow="1">
                <a:tableStyleId>{5C22544A-7EE6-4342-B048-85BDC9FD1C3A}</a:tableStyleId>
              </a:tblPr>
              <a:tblGrid>
                <a:gridCol w="1231989">
                  <a:extLst>
                    <a:ext uri="{9D8B030D-6E8A-4147-A177-3AD203B41FA5}">
                      <a16:colId xmlns:a16="http://schemas.microsoft.com/office/drawing/2014/main" val="182650084"/>
                    </a:ext>
                  </a:extLst>
                </a:gridCol>
                <a:gridCol w="1021681">
                  <a:extLst>
                    <a:ext uri="{9D8B030D-6E8A-4147-A177-3AD203B41FA5}">
                      <a16:colId xmlns:a16="http://schemas.microsoft.com/office/drawing/2014/main" val="3811249860"/>
                    </a:ext>
                  </a:extLst>
                </a:gridCol>
                <a:gridCol w="1030141">
                  <a:extLst>
                    <a:ext uri="{9D8B030D-6E8A-4147-A177-3AD203B41FA5}">
                      <a16:colId xmlns:a16="http://schemas.microsoft.com/office/drawing/2014/main" val="3631358978"/>
                    </a:ext>
                  </a:extLst>
                </a:gridCol>
                <a:gridCol w="1216539">
                  <a:extLst>
                    <a:ext uri="{9D8B030D-6E8A-4147-A177-3AD203B41FA5}">
                      <a16:colId xmlns:a16="http://schemas.microsoft.com/office/drawing/2014/main" val="2537436041"/>
                    </a:ext>
                  </a:extLst>
                </a:gridCol>
                <a:gridCol w="900324">
                  <a:extLst>
                    <a:ext uri="{9D8B030D-6E8A-4147-A177-3AD203B41FA5}">
                      <a16:colId xmlns:a16="http://schemas.microsoft.com/office/drawing/2014/main" val="3289086396"/>
                    </a:ext>
                  </a:extLst>
                </a:gridCol>
              </a:tblGrid>
              <a:tr h="838793">
                <a:tc>
                  <a:txBody>
                    <a:bodyPr/>
                    <a:lstStyle/>
                    <a:p>
                      <a:pPr algn="ctr">
                        <a:lnSpc>
                          <a:spcPct val="115000"/>
                        </a:lnSpc>
                      </a:pPr>
                      <a:r>
                        <a:rPr lang="cs-CZ" sz="1200">
                          <a:effectLst/>
                        </a:rPr>
                        <a:t>Kód studijního programu</a:t>
                      </a:r>
                      <a:endParaRPr lang="cs-CZ"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pPr>
                      <a:r>
                        <a:rPr lang="cs-CZ" sz="1200">
                          <a:effectLst/>
                        </a:rPr>
                        <a:t>Název</a:t>
                      </a:r>
                    </a:p>
                    <a:p>
                      <a:pPr algn="ctr">
                        <a:lnSpc>
                          <a:spcPct val="115000"/>
                        </a:lnSpc>
                      </a:pPr>
                      <a:r>
                        <a:rPr lang="cs-CZ" sz="1200">
                          <a:effectLst/>
                        </a:rPr>
                        <a:t>studijního programu</a:t>
                      </a:r>
                      <a:endParaRPr lang="cs-CZ"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pPr>
                      <a:r>
                        <a:rPr lang="cs-CZ" sz="1200">
                          <a:effectLst/>
                        </a:rPr>
                        <a:t>Specializace</a:t>
                      </a:r>
                      <a:endParaRPr lang="cs-CZ"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pPr>
                      <a:r>
                        <a:rPr lang="cs-CZ" sz="1200" dirty="0">
                          <a:effectLst/>
                        </a:rPr>
                        <a:t>Absolvované předměty</a:t>
                      </a:r>
                      <a:endParaRPr lang="cs-CZ"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pPr>
                      <a:r>
                        <a:rPr lang="cs-CZ" sz="1200" dirty="0">
                          <a:effectLst/>
                        </a:rPr>
                        <a:t>Rok zahájení studia</a:t>
                      </a:r>
                      <a:endParaRPr lang="cs-CZ"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458968955"/>
                  </a:ext>
                </a:extLst>
              </a:tr>
              <a:tr h="2037959">
                <a:tc>
                  <a:txBody>
                    <a:bodyPr/>
                    <a:lstStyle/>
                    <a:p>
                      <a:pPr algn="ctr">
                        <a:lnSpc>
                          <a:spcPct val="115000"/>
                        </a:lnSpc>
                      </a:pPr>
                      <a:r>
                        <a:rPr lang="cs-CZ" sz="1200">
                          <a:effectLst/>
                        </a:rPr>
                        <a:t>B0312A220001</a:t>
                      </a:r>
                      <a:endParaRPr lang="cs-CZ"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pPr>
                      <a:r>
                        <a:rPr lang="cs-CZ" sz="1200">
                          <a:effectLst/>
                        </a:rPr>
                        <a:t>Veřejná správa</a:t>
                      </a:r>
                      <a:endParaRPr lang="cs-CZ"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r>
                        <a:rPr lang="cs-CZ" sz="1200">
                          <a:effectLst/>
                        </a:rPr>
                        <a:t>Certifikát „Přestupkové řízení ve věcech bezpečnosti a plynulosti provozu na pozemních komunikacích“</a:t>
                      </a:r>
                      <a:endParaRPr lang="cs-CZ"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pPr>
                      <a:r>
                        <a:rPr lang="cs-CZ" sz="1200" dirty="0">
                          <a:effectLst/>
                        </a:rPr>
                        <a:t> </a:t>
                      </a:r>
                      <a:endParaRPr lang="cs-CZ"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pPr>
                      <a:r>
                        <a:rPr lang="cs-CZ" sz="1200" dirty="0">
                          <a:effectLst/>
                        </a:rPr>
                        <a:t>od 2024</a:t>
                      </a:r>
                      <a:endParaRPr lang="cs-CZ"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909761776"/>
                  </a:ext>
                </a:extLst>
              </a:tr>
              <a:tr h="589259">
                <a:tc>
                  <a:txBody>
                    <a:bodyPr/>
                    <a:lstStyle/>
                    <a:p>
                      <a:pPr algn="ctr">
                        <a:lnSpc>
                          <a:spcPct val="115000"/>
                        </a:lnSpc>
                      </a:pPr>
                      <a:r>
                        <a:rPr lang="cs-CZ" sz="1200">
                          <a:effectLst/>
                        </a:rPr>
                        <a:t>B1032A020011</a:t>
                      </a:r>
                      <a:endParaRPr lang="cs-CZ"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pPr>
                      <a:r>
                        <a:rPr lang="cs-CZ" sz="1200">
                          <a:effectLst/>
                        </a:rPr>
                        <a:t>Policejní    činnosti</a:t>
                      </a:r>
                      <a:endParaRPr lang="cs-CZ"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r>
                        <a:rPr lang="cs-CZ" sz="1200">
                          <a:effectLst/>
                        </a:rPr>
                        <a:t> </a:t>
                      </a:r>
                      <a:endParaRPr lang="cs-CZ"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pPr>
                      <a:r>
                        <a:rPr lang="cs-CZ" sz="1200">
                          <a:effectLst/>
                        </a:rPr>
                        <a:t> </a:t>
                      </a:r>
                      <a:endParaRPr lang="cs-CZ"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pPr>
                      <a:r>
                        <a:rPr lang="cs-CZ" sz="1200" dirty="0">
                          <a:effectLst/>
                        </a:rPr>
                        <a:t>od 2022</a:t>
                      </a:r>
                      <a:endParaRPr lang="cs-CZ"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42515296"/>
                  </a:ext>
                </a:extLst>
              </a:tr>
            </a:tbl>
          </a:graphicData>
        </a:graphic>
      </p:graphicFrame>
    </p:spTree>
    <p:extLst>
      <p:ext uri="{BB962C8B-B14F-4D97-AF65-F5344CB8AC3E}">
        <p14:creationId xmlns:p14="http://schemas.microsoft.com/office/powerpoint/2010/main" val="6272424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382676A3-F7E4-4092-BA1F-871F95EF239E}"/>
              </a:ext>
            </a:extLst>
          </p:cNvPr>
          <p:cNvSpPr>
            <a:spLocks noGrp="1"/>
          </p:cNvSpPr>
          <p:nvPr>
            <p:ph type="title"/>
          </p:nvPr>
        </p:nvSpPr>
        <p:spPr>
          <a:xfrm>
            <a:off x="1199456" y="60960"/>
            <a:ext cx="10382944" cy="827314"/>
          </a:xfrm>
        </p:spPr>
        <p:txBody>
          <a:bodyPr/>
          <a:lstStyle/>
          <a:p>
            <a:pPr algn="ctr"/>
            <a:r>
              <a:rPr lang="cs-CZ" sz="1800" dirty="0">
                <a:effectLst/>
                <a:latin typeface="Calibri" panose="020F0502020204030204" pitchFamily="34" charset="0"/>
                <a:ea typeface="Times New Roman" panose="02020603050405020304" pitchFamily="18" charset="0"/>
              </a:rPr>
              <a:t> </a:t>
            </a:r>
            <a:br>
              <a:rPr lang="cs-CZ" sz="1800" dirty="0">
                <a:effectLst/>
                <a:latin typeface="Calibri" panose="020F0502020204030204" pitchFamily="34" charset="0"/>
                <a:ea typeface="Calibri" panose="020F0502020204030204" pitchFamily="34" charset="0"/>
              </a:rPr>
            </a:br>
            <a:r>
              <a:rPr lang="cs-CZ" i="1" dirty="0">
                <a:solidFill>
                  <a:schemeClr val="tx2"/>
                </a:solidFill>
              </a:rPr>
              <a:t>Prováděcí vyhláška k uznání rovnocennosti vzdělání</a:t>
            </a:r>
          </a:p>
        </p:txBody>
      </p:sp>
      <p:sp>
        <p:nvSpPr>
          <p:cNvPr id="3" name="Zástupný obsah 2">
            <a:extLst>
              <a:ext uri="{FF2B5EF4-FFF2-40B4-BE49-F238E27FC236}">
                <a16:creationId xmlns:a16="http://schemas.microsoft.com/office/drawing/2014/main" id="{50FEB0EF-70B0-44AF-88B3-2E304FAE2CA8}"/>
              </a:ext>
            </a:extLst>
          </p:cNvPr>
          <p:cNvSpPr>
            <a:spLocks noGrp="1"/>
          </p:cNvSpPr>
          <p:nvPr>
            <p:ph idx="1"/>
          </p:nvPr>
        </p:nvSpPr>
        <p:spPr>
          <a:xfrm>
            <a:off x="1199456" y="1001486"/>
            <a:ext cx="10382944" cy="4443739"/>
          </a:xfrm>
        </p:spPr>
        <p:txBody>
          <a:bodyPr/>
          <a:lstStyle/>
          <a:p>
            <a:pPr marL="0" indent="0" algn="ctr">
              <a:lnSpc>
                <a:spcPct val="115000"/>
              </a:lnSpc>
              <a:spcAft>
                <a:spcPts val="600"/>
              </a:spcAft>
              <a:buNone/>
            </a:pPr>
            <a:r>
              <a:rPr lang="cs-CZ" sz="2000" b="1" dirty="0">
                <a:effectLst/>
                <a:ea typeface="Times New Roman" panose="02020603050405020304" pitchFamily="18" charset="0"/>
              </a:rPr>
              <a:t>Příloha č. 1 (ZOZ - správní činnosti - příklady)</a:t>
            </a:r>
          </a:p>
          <a:p>
            <a:pPr marL="0" indent="0" algn="ctr">
              <a:lnSpc>
                <a:spcPct val="115000"/>
              </a:lnSpc>
              <a:spcAft>
                <a:spcPts val="600"/>
              </a:spcAft>
              <a:buNone/>
            </a:pPr>
            <a:r>
              <a:rPr lang="cs-CZ" sz="1800" b="1" dirty="0">
                <a:ea typeface="Times New Roman" panose="02020603050405020304" pitchFamily="18" charset="0"/>
              </a:rPr>
              <a:t>2</a:t>
            </a:r>
            <a:r>
              <a:rPr lang="cs-CZ" sz="1800" b="1" dirty="0">
                <a:effectLst/>
                <a:ea typeface="Times New Roman" panose="02020603050405020304" pitchFamily="18" charset="0"/>
              </a:rPr>
              <a:t>. Pro správní činnosti při finančním hospodaření územních samosprávných celků a jeho přezkumu</a:t>
            </a:r>
          </a:p>
          <a:p>
            <a:pPr marL="0" indent="0" algn="ctr">
              <a:lnSpc>
                <a:spcPct val="115000"/>
              </a:lnSpc>
              <a:spcAft>
                <a:spcPts val="600"/>
              </a:spcAft>
              <a:buNone/>
            </a:pPr>
            <a:endParaRPr lang="cs-CZ" sz="2000" b="1" dirty="0">
              <a:effectLst/>
              <a:ea typeface="Times New Roman" panose="02020603050405020304" pitchFamily="18" charset="0"/>
            </a:endParaRPr>
          </a:p>
        </p:txBody>
      </p:sp>
      <p:graphicFrame>
        <p:nvGraphicFramePr>
          <p:cNvPr id="2" name="Tabulka 1">
            <a:extLst>
              <a:ext uri="{FF2B5EF4-FFF2-40B4-BE49-F238E27FC236}">
                <a16:creationId xmlns:a16="http://schemas.microsoft.com/office/drawing/2014/main" id="{C579549D-BFA6-49D6-BCC4-D842747C39F6}"/>
              </a:ext>
            </a:extLst>
          </p:cNvPr>
          <p:cNvGraphicFramePr>
            <a:graphicFrameLocks noGrp="1"/>
          </p:cNvGraphicFramePr>
          <p:nvPr>
            <p:extLst>
              <p:ext uri="{D42A27DB-BD31-4B8C-83A1-F6EECF244321}">
                <p14:modId xmlns:p14="http://schemas.microsoft.com/office/powerpoint/2010/main" val="2553482459"/>
              </p:ext>
            </p:extLst>
          </p:nvPr>
        </p:nvGraphicFramePr>
        <p:xfrm>
          <a:off x="3395663" y="2264231"/>
          <a:ext cx="5400674" cy="3378924"/>
        </p:xfrm>
        <a:graphic>
          <a:graphicData uri="http://schemas.openxmlformats.org/drawingml/2006/table">
            <a:tbl>
              <a:tblPr firstRow="1" firstCol="1" bandRow="1">
                <a:tableStyleId>{5C22544A-7EE6-4342-B048-85BDC9FD1C3A}</a:tableStyleId>
              </a:tblPr>
              <a:tblGrid>
                <a:gridCol w="1231989">
                  <a:extLst>
                    <a:ext uri="{9D8B030D-6E8A-4147-A177-3AD203B41FA5}">
                      <a16:colId xmlns:a16="http://schemas.microsoft.com/office/drawing/2014/main" val="1107517344"/>
                    </a:ext>
                  </a:extLst>
                </a:gridCol>
                <a:gridCol w="1021681">
                  <a:extLst>
                    <a:ext uri="{9D8B030D-6E8A-4147-A177-3AD203B41FA5}">
                      <a16:colId xmlns:a16="http://schemas.microsoft.com/office/drawing/2014/main" val="385513069"/>
                    </a:ext>
                  </a:extLst>
                </a:gridCol>
                <a:gridCol w="985464">
                  <a:extLst>
                    <a:ext uri="{9D8B030D-6E8A-4147-A177-3AD203B41FA5}">
                      <a16:colId xmlns:a16="http://schemas.microsoft.com/office/drawing/2014/main" val="404041671"/>
                    </a:ext>
                  </a:extLst>
                </a:gridCol>
                <a:gridCol w="1261216">
                  <a:extLst>
                    <a:ext uri="{9D8B030D-6E8A-4147-A177-3AD203B41FA5}">
                      <a16:colId xmlns:a16="http://schemas.microsoft.com/office/drawing/2014/main" val="4064518808"/>
                    </a:ext>
                  </a:extLst>
                </a:gridCol>
                <a:gridCol w="900324">
                  <a:extLst>
                    <a:ext uri="{9D8B030D-6E8A-4147-A177-3AD203B41FA5}">
                      <a16:colId xmlns:a16="http://schemas.microsoft.com/office/drawing/2014/main" val="3202868544"/>
                    </a:ext>
                  </a:extLst>
                </a:gridCol>
              </a:tblGrid>
              <a:tr h="841360">
                <a:tc>
                  <a:txBody>
                    <a:bodyPr/>
                    <a:lstStyle/>
                    <a:p>
                      <a:pPr algn="ctr">
                        <a:lnSpc>
                          <a:spcPct val="115000"/>
                        </a:lnSpc>
                      </a:pPr>
                      <a:r>
                        <a:rPr lang="cs-CZ" sz="1200">
                          <a:effectLst/>
                        </a:rPr>
                        <a:t>Kód studijního programu</a:t>
                      </a:r>
                      <a:endParaRPr lang="cs-CZ"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pPr>
                      <a:r>
                        <a:rPr lang="cs-CZ" sz="1200">
                          <a:effectLst/>
                        </a:rPr>
                        <a:t>Název</a:t>
                      </a:r>
                    </a:p>
                    <a:p>
                      <a:pPr algn="ctr">
                        <a:lnSpc>
                          <a:spcPct val="115000"/>
                        </a:lnSpc>
                      </a:pPr>
                      <a:r>
                        <a:rPr lang="cs-CZ" sz="1200">
                          <a:effectLst/>
                        </a:rPr>
                        <a:t>studijního programu</a:t>
                      </a:r>
                      <a:endParaRPr lang="cs-CZ"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r>
                        <a:rPr lang="cs-CZ" sz="1200">
                          <a:effectLst/>
                        </a:rPr>
                        <a:t>Specializace</a:t>
                      </a:r>
                      <a:endParaRPr lang="cs-CZ"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pPr>
                      <a:r>
                        <a:rPr lang="cs-CZ" sz="1200" dirty="0">
                          <a:effectLst/>
                        </a:rPr>
                        <a:t>Absolvované předměty</a:t>
                      </a:r>
                      <a:endParaRPr lang="cs-CZ"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pPr>
                      <a:r>
                        <a:rPr lang="cs-CZ" sz="1200" dirty="0">
                          <a:effectLst/>
                        </a:rPr>
                        <a:t>Rok zahájení studia</a:t>
                      </a:r>
                      <a:endParaRPr lang="cs-CZ"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3373227"/>
                  </a:ext>
                </a:extLst>
              </a:tr>
              <a:tr h="1696204">
                <a:tc>
                  <a:txBody>
                    <a:bodyPr/>
                    <a:lstStyle/>
                    <a:p>
                      <a:pPr algn="ctr">
                        <a:lnSpc>
                          <a:spcPct val="115000"/>
                        </a:lnSpc>
                      </a:pPr>
                      <a:r>
                        <a:rPr lang="cs-CZ" sz="1200">
                          <a:effectLst/>
                        </a:rPr>
                        <a:t>N0311A050035</a:t>
                      </a:r>
                      <a:endParaRPr lang="cs-CZ"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pPr>
                      <a:r>
                        <a:rPr lang="cs-CZ" sz="1200">
                          <a:effectLst/>
                        </a:rPr>
                        <a:t>Business analytik</a:t>
                      </a:r>
                      <a:endParaRPr lang="cs-CZ"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pPr>
                      <a:r>
                        <a:rPr lang="cs-CZ" sz="1200">
                          <a:effectLst/>
                        </a:rPr>
                        <a:t>Ekonomika</a:t>
                      </a:r>
                      <a:endParaRPr lang="cs-CZ"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ct val="115000"/>
                        </a:lnSpc>
                      </a:pPr>
                      <a:r>
                        <a:rPr lang="cs-CZ" sz="1200">
                          <a:effectLst/>
                        </a:rPr>
                        <a:t>Mikroekonomie II.; Makroekonomie II.;</a:t>
                      </a:r>
                    </a:p>
                    <a:p>
                      <a:pPr>
                        <a:lnSpc>
                          <a:spcPct val="115000"/>
                        </a:lnSpc>
                      </a:pPr>
                      <a:r>
                        <a:rPr lang="cs-CZ" sz="1200">
                          <a:effectLst/>
                        </a:rPr>
                        <a:t>Veřejná ekonomika; Behaviorální ekonomie</a:t>
                      </a:r>
                      <a:endParaRPr lang="cs-CZ"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pPr>
                      <a:r>
                        <a:rPr lang="cs-CZ" sz="1200" dirty="0">
                          <a:effectLst/>
                        </a:rPr>
                        <a:t>od 2024</a:t>
                      </a:r>
                      <a:endParaRPr lang="cs-CZ"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713845681"/>
                  </a:ext>
                </a:extLst>
              </a:tr>
              <a:tr h="841360">
                <a:tc>
                  <a:txBody>
                    <a:bodyPr/>
                    <a:lstStyle/>
                    <a:p>
                      <a:pPr algn="ctr">
                        <a:lnSpc>
                          <a:spcPct val="115000"/>
                        </a:lnSpc>
                      </a:pPr>
                      <a:r>
                        <a:rPr lang="cs-CZ" sz="1200">
                          <a:effectLst/>
                        </a:rPr>
                        <a:t>M0421A220001</a:t>
                      </a:r>
                      <a:endParaRPr lang="cs-CZ"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pPr>
                      <a:r>
                        <a:rPr lang="cs-CZ" sz="1200">
                          <a:effectLst/>
                        </a:rPr>
                        <a:t>Právo a právní věda</a:t>
                      </a:r>
                      <a:endParaRPr lang="cs-CZ"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pPr>
                      <a:r>
                        <a:rPr lang="cs-CZ" sz="1200">
                          <a:effectLst/>
                        </a:rPr>
                        <a:t> </a:t>
                      </a:r>
                      <a:endParaRPr lang="cs-CZ"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ct val="115000"/>
                        </a:lnSpc>
                      </a:pPr>
                      <a:r>
                        <a:rPr lang="cs-CZ" sz="1200">
                          <a:effectLst/>
                        </a:rPr>
                        <a:t>Veřejné finance;</a:t>
                      </a:r>
                    </a:p>
                    <a:p>
                      <a:pPr>
                        <a:lnSpc>
                          <a:spcPct val="115000"/>
                        </a:lnSpc>
                      </a:pPr>
                      <a:r>
                        <a:rPr lang="cs-CZ" sz="1200">
                          <a:effectLst/>
                        </a:rPr>
                        <a:t>Finance územní samosprávy;</a:t>
                      </a:r>
                    </a:p>
                    <a:p>
                      <a:pPr>
                        <a:lnSpc>
                          <a:spcPct val="115000"/>
                        </a:lnSpc>
                      </a:pPr>
                      <a:r>
                        <a:rPr lang="cs-CZ" sz="1200">
                          <a:effectLst/>
                        </a:rPr>
                        <a:t>Daňové řízení</a:t>
                      </a:r>
                      <a:endParaRPr lang="cs-CZ"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pPr>
                      <a:r>
                        <a:rPr lang="cs-CZ" sz="1200" dirty="0">
                          <a:effectLst/>
                        </a:rPr>
                        <a:t>od 2018</a:t>
                      </a:r>
                      <a:endParaRPr lang="cs-CZ"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005040213"/>
                  </a:ext>
                </a:extLst>
              </a:tr>
            </a:tbl>
          </a:graphicData>
        </a:graphic>
      </p:graphicFrame>
    </p:spTree>
    <p:extLst>
      <p:ext uri="{BB962C8B-B14F-4D97-AF65-F5344CB8AC3E}">
        <p14:creationId xmlns:p14="http://schemas.microsoft.com/office/powerpoint/2010/main" val="28814154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725911" y="465513"/>
            <a:ext cx="10615581" cy="764771"/>
          </a:xfrm>
        </p:spPr>
        <p:txBody>
          <a:bodyPr/>
          <a:lstStyle/>
          <a:p>
            <a:pPr algn="ctr"/>
            <a:r>
              <a:rPr lang="cs-CZ" i="1" dirty="0">
                <a:solidFill>
                  <a:schemeClr val="tx2"/>
                </a:solidFill>
              </a:rPr>
              <a:t>Novela zákona č. 312/2002 Sb., o úřednících ÚSC</a:t>
            </a:r>
            <a:br>
              <a:rPr lang="cs-CZ" i="1" dirty="0">
                <a:solidFill>
                  <a:schemeClr val="tx2"/>
                </a:solidFill>
              </a:rPr>
            </a:br>
            <a:br>
              <a:rPr lang="cs-CZ" sz="2800" dirty="0"/>
            </a:br>
            <a:endParaRPr lang="cs-CZ" sz="2800" dirty="0"/>
          </a:p>
        </p:txBody>
      </p:sp>
      <p:sp>
        <p:nvSpPr>
          <p:cNvPr id="3" name="Podnadpis 2"/>
          <p:cNvSpPr>
            <a:spLocks noGrp="1"/>
          </p:cNvSpPr>
          <p:nvPr>
            <p:ph type="subTitle" idx="1"/>
          </p:nvPr>
        </p:nvSpPr>
        <p:spPr>
          <a:xfrm>
            <a:off x="725911" y="964735"/>
            <a:ext cx="10615581" cy="4662982"/>
          </a:xfrm>
        </p:spPr>
        <p:txBody>
          <a:bodyPr/>
          <a:lstStyle/>
          <a:p>
            <a:pPr marL="285750" indent="-285750">
              <a:buFont typeface="Wingdings" panose="05000000000000000000" pitchFamily="2" charset="2"/>
              <a:buChar char="Ø"/>
            </a:pPr>
            <a:endParaRPr lang="cs-CZ" sz="1800" dirty="0">
              <a:solidFill>
                <a:srgbClr val="FF0000"/>
              </a:solidFill>
            </a:endParaRPr>
          </a:p>
          <a:p>
            <a:pPr marL="285750" indent="-285750">
              <a:buFont typeface="Wingdings" panose="05000000000000000000" pitchFamily="2" charset="2"/>
              <a:buChar char="Ø"/>
            </a:pPr>
            <a:r>
              <a:rPr lang="cs-CZ" sz="1800" dirty="0">
                <a:solidFill>
                  <a:srgbClr val="FF0000"/>
                </a:solidFill>
              </a:rPr>
              <a:t>Novela vyhlášena ve Sbírce 27. 6. 2024 jako zákon č. 196/2024 Sb. s účinností od 1. 1. 2025</a:t>
            </a:r>
          </a:p>
          <a:p>
            <a:endParaRPr lang="cs-CZ" sz="1800" dirty="0">
              <a:solidFill>
                <a:schemeClr val="tx1"/>
              </a:solidFill>
            </a:endParaRPr>
          </a:p>
          <a:p>
            <a:pPr marL="285750" indent="-285750">
              <a:buFont typeface="Wingdings" panose="05000000000000000000" pitchFamily="2" charset="2"/>
              <a:buChar char="Ø"/>
            </a:pPr>
            <a:endParaRPr lang="cs-CZ" sz="1800" dirty="0">
              <a:solidFill>
                <a:schemeClr val="tx1"/>
              </a:solidFill>
            </a:endParaRPr>
          </a:p>
          <a:p>
            <a:endParaRPr lang="cs-CZ" sz="1800" b="0" dirty="0">
              <a:solidFill>
                <a:srgbClr val="FF0000"/>
              </a:solidFill>
            </a:endParaRPr>
          </a:p>
          <a:p>
            <a:endParaRPr lang="cs-CZ" sz="2800" dirty="0">
              <a:solidFill>
                <a:schemeClr val="tx1"/>
              </a:solidFill>
            </a:endParaRPr>
          </a:p>
        </p:txBody>
      </p:sp>
    </p:spTree>
    <p:extLst>
      <p:ext uri="{BB962C8B-B14F-4D97-AF65-F5344CB8AC3E}">
        <p14:creationId xmlns:p14="http://schemas.microsoft.com/office/powerpoint/2010/main" val="42602004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382676A3-F7E4-4092-BA1F-871F95EF239E}"/>
              </a:ext>
            </a:extLst>
          </p:cNvPr>
          <p:cNvSpPr>
            <a:spLocks noGrp="1"/>
          </p:cNvSpPr>
          <p:nvPr>
            <p:ph type="title"/>
          </p:nvPr>
        </p:nvSpPr>
        <p:spPr>
          <a:xfrm>
            <a:off x="1199456" y="60960"/>
            <a:ext cx="10382944" cy="827314"/>
          </a:xfrm>
        </p:spPr>
        <p:txBody>
          <a:bodyPr/>
          <a:lstStyle/>
          <a:p>
            <a:pPr algn="ctr"/>
            <a:r>
              <a:rPr lang="cs-CZ" sz="1800" dirty="0">
                <a:effectLst/>
                <a:latin typeface="Calibri" panose="020F0502020204030204" pitchFamily="34" charset="0"/>
                <a:ea typeface="Times New Roman" panose="02020603050405020304" pitchFamily="18" charset="0"/>
              </a:rPr>
              <a:t> </a:t>
            </a:r>
            <a:br>
              <a:rPr lang="cs-CZ" sz="1800" dirty="0">
                <a:effectLst/>
                <a:latin typeface="Calibri" panose="020F0502020204030204" pitchFamily="34" charset="0"/>
                <a:ea typeface="Calibri" panose="020F0502020204030204" pitchFamily="34" charset="0"/>
              </a:rPr>
            </a:br>
            <a:r>
              <a:rPr lang="cs-CZ" i="1" dirty="0">
                <a:solidFill>
                  <a:schemeClr val="tx2"/>
                </a:solidFill>
              </a:rPr>
              <a:t>Prováděcí vyhláška k uznání rovnocennosti vzdělání</a:t>
            </a:r>
          </a:p>
        </p:txBody>
      </p:sp>
      <p:sp>
        <p:nvSpPr>
          <p:cNvPr id="3" name="Zástupný obsah 2">
            <a:extLst>
              <a:ext uri="{FF2B5EF4-FFF2-40B4-BE49-F238E27FC236}">
                <a16:creationId xmlns:a16="http://schemas.microsoft.com/office/drawing/2014/main" id="{50FEB0EF-70B0-44AF-88B3-2E304FAE2CA8}"/>
              </a:ext>
            </a:extLst>
          </p:cNvPr>
          <p:cNvSpPr>
            <a:spLocks noGrp="1"/>
          </p:cNvSpPr>
          <p:nvPr>
            <p:ph idx="1"/>
          </p:nvPr>
        </p:nvSpPr>
        <p:spPr>
          <a:xfrm>
            <a:off x="1199456" y="1001486"/>
            <a:ext cx="10382944" cy="4443739"/>
          </a:xfrm>
        </p:spPr>
        <p:txBody>
          <a:bodyPr/>
          <a:lstStyle/>
          <a:p>
            <a:pPr marL="0" indent="0" algn="ctr">
              <a:lnSpc>
                <a:spcPct val="115000"/>
              </a:lnSpc>
              <a:spcAft>
                <a:spcPts val="600"/>
              </a:spcAft>
              <a:buNone/>
            </a:pPr>
            <a:r>
              <a:rPr lang="cs-CZ" sz="2000" b="1" dirty="0">
                <a:effectLst/>
                <a:ea typeface="Times New Roman" panose="02020603050405020304" pitchFamily="18" charset="0"/>
              </a:rPr>
              <a:t>Příloha č. 2 (vzdělávání vedoucích úředníků a vedoucích úřadů – obecná část)</a:t>
            </a:r>
          </a:p>
          <a:p>
            <a:pPr marL="0" indent="0" algn="ctr">
              <a:lnSpc>
                <a:spcPct val="115000"/>
              </a:lnSpc>
              <a:spcAft>
                <a:spcPts val="600"/>
              </a:spcAft>
              <a:buNone/>
            </a:pPr>
            <a:endParaRPr lang="cs-CZ" sz="2000" b="1" dirty="0">
              <a:effectLst/>
              <a:ea typeface="Times New Roman" panose="02020603050405020304" pitchFamily="18" charset="0"/>
            </a:endParaRPr>
          </a:p>
        </p:txBody>
      </p:sp>
      <p:graphicFrame>
        <p:nvGraphicFramePr>
          <p:cNvPr id="5" name="Tabulka 4">
            <a:extLst>
              <a:ext uri="{FF2B5EF4-FFF2-40B4-BE49-F238E27FC236}">
                <a16:creationId xmlns:a16="http://schemas.microsoft.com/office/drawing/2014/main" id="{903989FE-50CB-4740-B615-0F53A3C5A693}"/>
              </a:ext>
            </a:extLst>
          </p:cNvPr>
          <p:cNvGraphicFramePr>
            <a:graphicFrameLocks noGrp="1"/>
          </p:cNvGraphicFramePr>
          <p:nvPr>
            <p:extLst>
              <p:ext uri="{D42A27DB-BD31-4B8C-83A1-F6EECF244321}">
                <p14:modId xmlns:p14="http://schemas.microsoft.com/office/powerpoint/2010/main" val="826982703"/>
              </p:ext>
            </p:extLst>
          </p:nvPr>
        </p:nvGraphicFramePr>
        <p:xfrm>
          <a:off x="838200" y="1550126"/>
          <a:ext cx="10515600" cy="3324742"/>
        </p:xfrm>
        <a:graphic>
          <a:graphicData uri="http://schemas.openxmlformats.org/drawingml/2006/table">
            <a:tbl>
              <a:tblPr firstRow="1" firstCol="1" bandRow="1">
                <a:tableStyleId>{5C22544A-7EE6-4342-B048-85BDC9FD1C3A}</a:tableStyleId>
              </a:tblPr>
              <a:tblGrid>
                <a:gridCol w="2103120">
                  <a:extLst>
                    <a:ext uri="{9D8B030D-6E8A-4147-A177-3AD203B41FA5}">
                      <a16:colId xmlns:a16="http://schemas.microsoft.com/office/drawing/2014/main" val="299425394"/>
                    </a:ext>
                  </a:extLst>
                </a:gridCol>
                <a:gridCol w="2103120">
                  <a:extLst>
                    <a:ext uri="{9D8B030D-6E8A-4147-A177-3AD203B41FA5}">
                      <a16:colId xmlns:a16="http://schemas.microsoft.com/office/drawing/2014/main" val="45529644"/>
                    </a:ext>
                  </a:extLst>
                </a:gridCol>
                <a:gridCol w="2103120">
                  <a:extLst>
                    <a:ext uri="{9D8B030D-6E8A-4147-A177-3AD203B41FA5}">
                      <a16:colId xmlns:a16="http://schemas.microsoft.com/office/drawing/2014/main" val="2176553620"/>
                    </a:ext>
                  </a:extLst>
                </a:gridCol>
                <a:gridCol w="2103120">
                  <a:extLst>
                    <a:ext uri="{9D8B030D-6E8A-4147-A177-3AD203B41FA5}">
                      <a16:colId xmlns:a16="http://schemas.microsoft.com/office/drawing/2014/main" val="16306195"/>
                    </a:ext>
                  </a:extLst>
                </a:gridCol>
                <a:gridCol w="2103120">
                  <a:extLst>
                    <a:ext uri="{9D8B030D-6E8A-4147-A177-3AD203B41FA5}">
                      <a16:colId xmlns:a16="http://schemas.microsoft.com/office/drawing/2014/main" val="4069335024"/>
                    </a:ext>
                  </a:extLst>
                </a:gridCol>
              </a:tblGrid>
              <a:tr h="337798">
                <a:tc>
                  <a:txBody>
                    <a:bodyPr/>
                    <a:lstStyle/>
                    <a:p>
                      <a:pPr algn="ctr">
                        <a:lnSpc>
                          <a:spcPct val="115000"/>
                        </a:lnSpc>
                      </a:pPr>
                      <a:r>
                        <a:rPr lang="cs-CZ" sz="1200">
                          <a:effectLst/>
                        </a:rPr>
                        <a:t>Kód studijního programu</a:t>
                      </a:r>
                      <a:endParaRPr lang="cs-CZ"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pPr>
                      <a:r>
                        <a:rPr lang="cs-CZ" sz="1200">
                          <a:effectLst/>
                        </a:rPr>
                        <a:t>Název studijního programu</a:t>
                      </a:r>
                      <a:endParaRPr lang="cs-CZ"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pPr>
                      <a:r>
                        <a:rPr lang="cs-CZ" sz="1200">
                          <a:effectLst/>
                        </a:rPr>
                        <a:t>Specializace</a:t>
                      </a:r>
                      <a:endParaRPr lang="cs-CZ"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pPr>
                      <a:r>
                        <a:rPr lang="cs-CZ" sz="1200" dirty="0">
                          <a:effectLst/>
                        </a:rPr>
                        <a:t>Absolvované předměty</a:t>
                      </a:r>
                      <a:endParaRPr lang="cs-CZ"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pPr>
                      <a:r>
                        <a:rPr lang="cs-CZ" sz="1200" dirty="0">
                          <a:effectLst/>
                        </a:rPr>
                        <a:t>Rok zahájení studia</a:t>
                      </a:r>
                      <a:endParaRPr lang="cs-CZ"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946067717"/>
                  </a:ext>
                </a:extLst>
              </a:tr>
              <a:tr h="1419445">
                <a:tc>
                  <a:txBody>
                    <a:bodyPr/>
                    <a:lstStyle/>
                    <a:p>
                      <a:pPr algn="ctr">
                        <a:lnSpc>
                          <a:spcPct val="115000"/>
                        </a:lnSpc>
                      </a:pPr>
                      <a:r>
                        <a:rPr lang="cs-CZ" sz="1200">
                          <a:effectLst/>
                        </a:rPr>
                        <a:t>B0312A220001</a:t>
                      </a:r>
                      <a:endParaRPr lang="cs-CZ"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pPr>
                      <a:r>
                        <a:rPr lang="cs-CZ" sz="1200">
                          <a:effectLst/>
                        </a:rPr>
                        <a:t>Veřejná správa</a:t>
                      </a:r>
                      <a:endParaRPr lang="cs-CZ"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pPr>
                      <a:r>
                        <a:rPr lang="cs-CZ" sz="1200">
                          <a:effectLst/>
                        </a:rPr>
                        <a:t>Certifikát</a:t>
                      </a:r>
                    </a:p>
                    <a:p>
                      <a:pPr algn="ctr">
                        <a:lnSpc>
                          <a:spcPct val="115000"/>
                        </a:lnSpc>
                      </a:pPr>
                      <a:r>
                        <a:rPr lang="cs-CZ" sz="1200">
                          <a:effectLst/>
                        </a:rPr>
                        <a:t>„Vzdělávání vedoucích úředníků a vedoucích úřadů územních samosprávných celků“</a:t>
                      </a:r>
                      <a:endParaRPr lang="cs-CZ"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ct val="115000"/>
                        </a:lnSpc>
                      </a:pPr>
                      <a:r>
                        <a:rPr lang="cs-CZ" sz="1200">
                          <a:effectLst/>
                        </a:rPr>
                        <a:t> </a:t>
                      </a:r>
                      <a:endParaRPr lang="cs-CZ"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pPr>
                      <a:r>
                        <a:rPr lang="cs-CZ" sz="1200" dirty="0">
                          <a:effectLst/>
                        </a:rPr>
                        <a:t>od 2024</a:t>
                      </a:r>
                      <a:endParaRPr lang="cs-CZ"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4097594929"/>
                  </a:ext>
                </a:extLst>
              </a:tr>
              <a:tr h="337798">
                <a:tc>
                  <a:txBody>
                    <a:bodyPr/>
                    <a:lstStyle/>
                    <a:p>
                      <a:pPr algn="ctr">
                        <a:lnSpc>
                          <a:spcPct val="115000"/>
                        </a:lnSpc>
                      </a:pPr>
                      <a:r>
                        <a:rPr lang="cs-CZ" sz="1200">
                          <a:effectLst/>
                        </a:rPr>
                        <a:t>M0421A220004</a:t>
                      </a:r>
                      <a:endParaRPr lang="cs-CZ"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pPr>
                      <a:r>
                        <a:rPr lang="cs-CZ" sz="1200">
                          <a:effectLst/>
                        </a:rPr>
                        <a:t>Právo a právní věda</a:t>
                      </a:r>
                      <a:endParaRPr lang="cs-CZ"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pPr>
                      <a:r>
                        <a:rPr lang="cs-CZ" sz="1200">
                          <a:effectLst/>
                        </a:rPr>
                        <a:t> </a:t>
                      </a:r>
                      <a:endParaRPr lang="cs-CZ"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ct val="115000"/>
                        </a:lnSpc>
                      </a:pPr>
                      <a:r>
                        <a:rPr lang="cs-CZ" sz="1200">
                          <a:effectLst/>
                        </a:rPr>
                        <a:t> </a:t>
                      </a:r>
                      <a:endParaRPr lang="cs-CZ"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pPr>
                      <a:r>
                        <a:rPr lang="cs-CZ" sz="1200" dirty="0">
                          <a:effectLst/>
                        </a:rPr>
                        <a:t>od 2019</a:t>
                      </a:r>
                      <a:endParaRPr lang="cs-CZ"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063924479"/>
                  </a:ext>
                </a:extLst>
              </a:tr>
              <a:tr h="337798">
                <a:tc>
                  <a:txBody>
                    <a:bodyPr/>
                    <a:lstStyle/>
                    <a:p>
                      <a:pPr algn="ctr">
                        <a:lnSpc>
                          <a:spcPct val="115000"/>
                        </a:lnSpc>
                      </a:pPr>
                      <a:r>
                        <a:rPr lang="cs-CZ" sz="1200">
                          <a:effectLst/>
                        </a:rPr>
                        <a:t>M0421A220005</a:t>
                      </a:r>
                      <a:endParaRPr lang="cs-CZ"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pPr>
                      <a:r>
                        <a:rPr lang="cs-CZ" sz="1200">
                          <a:effectLst/>
                        </a:rPr>
                        <a:t>Právo a právní věda</a:t>
                      </a:r>
                      <a:endParaRPr lang="cs-CZ"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pPr>
                      <a:r>
                        <a:rPr lang="cs-CZ" sz="1200">
                          <a:effectLst/>
                        </a:rPr>
                        <a:t> </a:t>
                      </a:r>
                      <a:endParaRPr lang="cs-CZ"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ct val="115000"/>
                        </a:lnSpc>
                      </a:pPr>
                      <a:r>
                        <a:rPr lang="cs-CZ" sz="1200">
                          <a:effectLst/>
                        </a:rPr>
                        <a:t> </a:t>
                      </a:r>
                      <a:endParaRPr lang="cs-CZ"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pPr>
                      <a:r>
                        <a:rPr lang="cs-CZ" sz="1200" dirty="0">
                          <a:effectLst/>
                        </a:rPr>
                        <a:t>od 2019</a:t>
                      </a:r>
                      <a:endParaRPr lang="cs-CZ"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4186496403"/>
                  </a:ext>
                </a:extLst>
              </a:tr>
              <a:tr h="337798">
                <a:tc>
                  <a:txBody>
                    <a:bodyPr/>
                    <a:lstStyle/>
                    <a:p>
                      <a:pPr algn="ctr">
                        <a:lnSpc>
                          <a:spcPct val="115000"/>
                        </a:lnSpc>
                      </a:pPr>
                      <a:r>
                        <a:rPr lang="cs-CZ" sz="1200">
                          <a:effectLst/>
                        </a:rPr>
                        <a:t>M0421A220006</a:t>
                      </a:r>
                      <a:endParaRPr lang="cs-CZ"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pPr>
                      <a:r>
                        <a:rPr lang="cs-CZ" sz="1200">
                          <a:effectLst/>
                        </a:rPr>
                        <a:t>Právo a právní věda</a:t>
                      </a:r>
                      <a:endParaRPr lang="cs-CZ"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pPr>
                      <a:r>
                        <a:rPr lang="cs-CZ" sz="1200">
                          <a:effectLst/>
                        </a:rPr>
                        <a:t> </a:t>
                      </a:r>
                      <a:endParaRPr lang="cs-CZ"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ct val="115000"/>
                        </a:lnSpc>
                      </a:pPr>
                      <a:r>
                        <a:rPr lang="cs-CZ" sz="1200">
                          <a:effectLst/>
                        </a:rPr>
                        <a:t> </a:t>
                      </a:r>
                      <a:endParaRPr lang="cs-CZ"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pPr>
                      <a:r>
                        <a:rPr lang="cs-CZ" sz="1200" dirty="0">
                          <a:effectLst/>
                        </a:rPr>
                        <a:t>od 2019</a:t>
                      </a:r>
                      <a:endParaRPr lang="cs-CZ"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74912870"/>
                  </a:ext>
                </a:extLst>
              </a:tr>
              <a:tr h="554105">
                <a:tc>
                  <a:txBody>
                    <a:bodyPr/>
                    <a:lstStyle/>
                    <a:p>
                      <a:pPr algn="ctr">
                        <a:lnSpc>
                          <a:spcPct val="115000"/>
                        </a:lnSpc>
                      </a:pPr>
                      <a:r>
                        <a:rPr lang="cs-CZ" sz="1200">
                          <a:effectLst/>
                        </a:rPr>
                        <a:t>M0421A220001</a:t>
                      </a:r>
                      <a:endParaRPr lang="cs-CZ"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pPr>
                      <a:r>
                        <a:rPr lang="cs-CZ" sz="1200">
                          <a:effectLst/>
                        </a:rPr>
                        <a:t>Právo a právní věda</a:t>
                      </a:r>
                      <a:endParaRPr lang="cs-CZ"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pPr>
                      <a:r>
                        <a:rPr lang="cs-CZ" sz="1200">
                          <a:effectLst/>
                        </a:rPr>
                        <a:t> </a:t>
                      </a:r>
                      <a:endParaRPr lang="cs-CZ"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ct val="115000"/>
                        </a:lnSpc>
                      </a:pPr>
                      <a:r>
                        <a:rPr lang="cs-CZ" sz="1200">
                          <a:effectLst/>
                        </a:rPr>
                        <a:t> </a:t>
                      </a:r>
                      <a:endParaRPr lang="cs-CZ"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pPr>
                      <a:r>
                        <a:rPr lang="cs-CZ" sz="1200" dirty="0">
                          <a:effectLst/>
                        </a:rPr>
                        <a:t>od 2018</a:t>
                      </a:r>
                      <a:endParaRPr lang="cs-CZ"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184941633"/>
                  </a:ext>
                </a:extLst>
              </a:tr>
            </a:tbl>
          </a:graphicData>
        </a:graphic>
      </p:graphicFrame>
    </p:spTree>
    <p:extLst>
      <p:ext uri="{BB962C8B-B14F-4D97-AF65-F5344CB8AC3E}">
        <p14:creationId xmlns:p14="http://schemas.microsoft.com/office/powerpoint/2010/main" val="409673707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382676A3-F7E4-4092-BA1F-871F95EF239E}"/>
              </a:ext>
            </a:extLst>
          </p:cNvPr>
          <p:cNvSpPr>
            <a:spLocks noGrp="1"/>
          </p:cNvSpPr>
          <p:nvPr>
            <p:ph type="title"/>
          </p:nvPr>
        </p:nvSpPr>
        <p:spPr>
          <a:xfrm>
            <a:off x="78377" y="60960"/>
            <a:ext cx="12035246" cy="827314"/>
          </a:xfrm>
        </p:spPr>
        <p:txBody>
          <a:bodyPr/>
          <a:lstStyle/>
          <a:p>
            <a:pPr algn="ctr"/>
            <a:r>
              <a:rPr lang="cs-CZ" sz="1800" dirty="0">
                <a:effectLst/>
                <a:latin typeface="Calibri" panose="020F0502020204030204" pitchFamily="34" charset="0"/>
                <a:ea typeface="Times New Roman" panose="02020603050405020304" pitchFamily="18" charset="0"/>
              </a:rPr>
              <a:t> </a:t>
            </a:r>
            <a:br>
              <a:rPr lang="cs-CZ" sz="1800" dirty="0">
                <a:effectLst/>
                <a:latin typeface="Calibri" panose="020F0502020204030204" pitchFamily="34" charset="0"/>
                <a:ea typeface="Calibri" panose="020F0502020204030204" pitchFamily="34" charset="0"/>
              </a:rPr>
            </a:br>
            <a:r>
              <a:rPr lang="cs-CZ" sz="2900" i="1" dirty="0">
                <a:solidFill>
                  <a:schemeClr val="tx2"/>
                </a:solidFill>
              </a:rPr>
              <a:t>Prováděcí vyhláška k ZOZ, zkoušce VV a náležitostech osvědčení</a:t>
            </a:r>
          </a:p>
        </p:txBody>
      </p:sp>
      <p:sp>
        <p:nvSpPr>
          <p:cNvPr id="3" name="Zástupný obsah 2">
            <a:extLst>
              <a:ext uri="{FF2B5EF4-FFF2-40B4-BE49-F238E27FC236}">
                <a16:creationId xmlns:a16="http://schemas.microsoft.com/office/drawing/2014/main" id="{50FEB0EF-70B0-44AF-88B3-2E304FAE2CA8}"/>
              </a:ext>
            </a:extLst>
          </p:cNvPr>
          <p:cNvSpPr>
            <a:spLocks noGrp="1"/>
          </p:cNvSpPr>
          <p:nvPr>
            <p:ph idx="1"/>
          </p:nvPr>
        </p:nvSpPr>
        <p:spPr>
          <a:xfrm>
            <a:off x="1199456" y="888274"/>
            <a:ext cx="10382944" cy="4807132"/>
          </a:xfrm>
        </p:spPr>
        <p:txBody>
          <a:bodyPr/>
          <a:lstStyle/>
          <a:p>
            <a:pPr marL="0" indent="0" algn="ctr">
              <a:lnSpc>
                <a:spcPct val="115000"/>
              </a:lnSpc>
              <a:spcBef>
                <a:spcPts val="1800"/>
              </a:spcBef>
              <a:spcAft>
                <a:spcPts val="1200"/>
              </a:spcAft>
              <a:buNone/>
            </a:pPr>
            <a:r>
              <a:rPr lang="cs-CZ" sz="2000" dirty="0" err="1">
                <a:solidFill>
                  <a:srgbClr val="FF0000"/>
                </a:solidFill>
              </a:rPr>
              <a:t>Předpopládaná</a:t>
            </a:r>
            <a:r>
              <a:rPr lang="cs-CZ" sz="2000" dirty="0">
                <a:solidFill>
                  <a:srgbClr val="FF0000"/>
                </a:solidFill>
              </a:rPr>
              <a:t> účinnost k 1. 1. 2025  </a:t>
            </a:r>
          </a:p>
          <a:p>
            <a:pPr marL="0" indent="0" algn="ctr">
              <a:buNone/>
            </a:pPr>
            <a:r>
              <a:rPr lang="cs-CZ" sz="1800" dirty="0">
                <a:effectLst/>
                <a:latin typeface="Times New Roman" panose="02020603050405020304" pitchFamily="18" charset="0"/>
                <a:ea typeface="Times New Roman" panose="02020603050405020304" pitchFamily="18" charset="0"/>
              </a:rPr>
              <a:t>§ 1</a:t>
            </a:r>
          </a:p>
          <a:p>
            <a:pPr marL="0" indent="0" algn="just">
              <a:buNone/>
            </a:pPr>
            <a:r>
              <a:rPr lang="cs-CZ" sz="1800" dirty="0">
                <a:effectLst/>
                <a:latin typeface="Times New Roman" panose="02020603050405020304" pitchFamily="18" charset="0"/>
                <a:ea typeface="Times New Roman" panose="02020603050405020304" pitchFamily="18" charset="0"/>
              </a:rPr>
              <a:t> </a:t>
            </a:r>
            <a:r>
              <a:rPr lang="cs-CZ" sz="1800" b="1" dirty="0">
                <a:effectLst/>
                <a:latin typeface="Times New Roman" panose="02020603050405020304" pitchFamily="18" charset="0"/>
                <a:ea typeface="Times New Roman" panose="02020603050405020304" pitchFamily="18" charset="0"/>
              </a:rPr>
              <a:t>(1) Zvláštní odbornou způsobilost prokazují úředníci, kteří vykonávají správní činnosti</a:t>
            </a:r>
          </a:p>
          <a:p>
            <a:pPr marL="0" indent="0" algn="just">
              <a:buNone/>
            </a:pPr>
            <a:r>
              <a:rPr lang="cs-CZ" sz="1800" dirty="0">
                <a:effectLst/>
                <a:latin typeface="Times New Roman" panose="02020603050405020304" pitchFamily="18" charset="0"/>
                <a:ea typeface="Times New Roman" panose="02020603050405020304" pitchFamily="18" charset="0"/>
              </a:rPr>
              <a:t>a) při správním rozhodování a dozorové činnosti v silničním hospodářství,</a:t>
            </a:r>
          </a:p>
          <a:p>
            <a:pPr marL="0" indent="0" algn="just">
              <a:buNone/>
            </a:pPr>
            <a:r>
              <a:rPr lang="cs-CZ" sz="1800" dirty="0">
                <a:effectLst/>
                <a:latin typeface="Times New Roman" panose="02020603050405020304" pitchFamily="18" charset="0"/>
                <a:ea typeface="Times New Roman" panose="02020603050405020304" pitchFamily="18" charset="0"/>
              </a:rPr>
              <a:t>b) v silniční dopravě,</a:t>
            </a:r>
          </a:p>
          <a:p>
            <a:pPr marL="0" indent="0" algn="just">
              <a:buNone/>
            </a:pPr>
            <a:r>
              <a:rPr lang="cs-CZ" sz="1800" dirty="0">
                <a:effectLst/>
                <a:latin typeface="Times New Roman" panose="02020603050405020304" pitchFamily="18" charset="0"/>
                <a:ea typeface="Times New Roman" panose="02020603050405020304" pitchFamily="18" charset="0"/>
              </a:rPr>
              <a:t>c) při přestupkovém řízení ve věcech bezpečnosti a plynulosti provozu na pozemních komunikacích a správních řízeních souvisejících,</a:t>
            </a:r>
          </a:p>
          <a:p>
            <a:pPr marL="0" indent="0" algn="just">
              <a:buNone/>
            </a:pPr>
            <a:r>
              <a:rPr lang="cs-CZ" sz="1800" dirty="0">
                <a:effectLst/>
                <a:latin typeface="Times New Roman" panose="02020603050405020304" pitchFamily="18" charset="0"/>
                <a:ea typeface="Times New Roman" panose="02020603050405020304" pitchFamily="18" charset="0"/>
              </a:rPr>
              <a:t>d) při správním rozhodování o řidičských oprávněních a řidičských průkazech,</a:t>
            </a:r>
          </a:p>
          <a:p>
            <a:pPr marL="0" indent="0" algn="just">
              <a:buNone/>
            </a:pPr>
            <a:r>
              <a:rPr lang="cs-CZ" sz="1800" dirty="0">
                <a:effectLst/>
                <a:latin typeface="Times New Roman" panose="02020603050405020304" pitchFamily="18" charset="0"/>
                <a:ea typeface="Times New Roman" panose="02020603050405020304" pitchFamily="18" charset="0"/>
              </a:rPr>
              <a:t>e) při správním rozhodování o registračních úkonech v oblasti provozu silničních vozidel,</a:t>
            </a:r>
          </a:p>
          <a:p>
            <a:pPr marL="0" indent="0" algn="just">
              <a:buNone/>
            </a:pPr>
            <a:r>
              <a:rPr lang="cs-CZ" sz="1800" dirty="0">
                <a:effectLst/>
                <a:latin typeface="Times New Roman" panose="02020603050405020304" pitchFamily="18" charset="0"/>
                <a:ea typeface="Times New Roman" panose="02020603050405020304" pitchFamily="18" charset="0"/>
              </a:rPr>
              <a:t>f)  </a:t>
            </a:r>
            <a:r>
              <a:rPr lang="cs-CZ" sz="1800" dirty="0">
                <a:solidFill>
                  <a:srgbClr val="FF0000"/>
                </a:solidFill>
                <a:effectLst/>
                <a:latin typeface="Times New Roman" panose="02020603050405020304" pitchFamily="18" charset="0"/>
                <a:ea typeface="Times New Roman" panose="02020603050405020304" pitchFamily="18" charset="0"/>
              </a:rPr>
              <a:t>v drážní dopravě, </a:t>
            </a:r>
            <a:r>
              <a:rPr lang="cs-CZ" sz="1800" i="1" dirty="0">
                <a:effectLst/>
                <a:latin typeface="Times New Roman" panose="02020603050405020304" pitchFamily="18" charset="0"/>
                <a:ea typeface="Times New Roman" panose="02020603050405020304" pitchFamily="18" charset="0"/>
              </a:rPr>
              <a:t>(nový název)</a:t>
            </a:r>
            <a:endParaRPr lang="cs-CZ" sz="1800" i="1" dirty="0">
              <a:solidFill>
                <a:srgbClr val="FF0000"/>
              </a:solidFill>
              <a:effectLst/>
              <a:latin typeface="Times New Roman" panose="02020603050405020304" pitchFamily="18" charset="0"/>
              <a:ea typeface="Times New Roman" panose="02020603050405020304" pitchFamily="18" charset="0"/>
            </a:endParaRPr>
          </a:p>
          <a:p>
            <a:pPr marL="0" indent="0" algn="just">
              <a:buNone/>
            </a:pPr>
            <a:r>
              <a:rPr lang="cs-CZ" sz="1800" dirty="0">
                <a:effectLst/>
                <a:latin typeface="Times New Roman" panose="02020603050405020304" pitchFamily="18" charset="0"/>
                <a:ea typeface="Times New Roman" panose="02020603050405020304" pitchFamily="18" charset="0"/>
              </a:rPr>
              <a:t>g) při finančním hospodaření územních samosprávných celků a jeho přezkumu,</a:t>
            </a:r>
          </a:p>
          <a:p>
            <a:pPr marL="0" indent="0" algn="just">
              <a:buNone/>
            </a:pPr>
            <a:r>
              <a:rPr lang="cs-CZ" sz="1800" dirty="0">
                <a:effectLst/>
                <a:latin typeface="Times New Roman" panose="02020603050405020304" pitchFamily="18" charset="0"/>
                <a:ea typeface="Times New Roman" panose="02020603050405020304" pitchFamily="18" charset="0"/>
              </a:rPr>
              <a:t>h) </a:t>
            </a:r>
            <a:r>
              <a:rPr lang="cs-CZ" sz="1800" dirty="0">
                <a:solidFill>
                  <a:srgbClr val="FF0000"/>
                </a:solidFill>
                <a:effectLst/>
                <a:latin typeface="Times New Roman" panose="02020603050405020304" pitchFamily="18" charset="0"/>
                <a:ea typeface="Times New Roman" panose="02020603050405020304" pitchFamily="18" charset="0"/>
              </a:rPr>
              <a:t>při správě místních poplatků, </a:t>
            </a:r>
            <a:r>
              <a:rPr lang="cs-CZ" sz="1800" i="1" dirty="0">
                <a:effectLst/>
                <a:latin typeface="Times New Roman" panose="02020603050405020304" pitchFamily="18" charset="0"/>
                <a:ea typeface="Times New Roman" panose="02020603050405020304" pitchFamily="18" charset="0"/>
              </a:rPr>
              <a:t>(nový název)</a:t>
            </a:r>
            <a:endParaRPr lang="cs-CZ" sz="1800" i="1" dirty="0">
              <a:solidFill>
                <a:srgbClr val="FF0000"/>
              </a:solidFill>
              <a:effectLst/>
              <a:latin typeface="Times New Roman" panose="02020603050405020304" pitchFamily="18" charset="0"/>
              <a:ea typeface="Times New Roman" panose="02020603050405020304" pitchFamily="18" charset="0"/>
            </a:endParaRPr>
          </a:p>
          <a:p>
            <a:pPr marL="0" indent="0" algn="just">
              <a:buNone/>
            </a:pPr>
            <a:r>
              <a:rPr lang="cs-CZ" sz="1800" dirty="0">
                <a:effectLst/>
                <a:latin typeface="Times New Roman" panose="02020603050405020304" pitchFamily="18" charset="0"/>
                <a:ea typeface="Times New Roman" panose="02020603050405020304" pitchFamily="18" charset="0"/>
              </a:rPr>
              <a:t>i) </a:t>
            </a:r>
            <a:r>
              <a:rPr lang="cs-CZ" sz="1800" dirty="0">
                <a:solidFill>
                  <a:srgbClr val="FF0000"/>
                </a:solidFill>
                <a:effectLst/>
                <a:latin typeface="Times New Roman" panose="02020603050405020304" pitchFamily="18" charset="0"/>
                <a:ea typeface="Times New Roman" panose="02020603050405020304" pitchFamily="18" charset="0"/>
              </a:rPr>
              <a:t>při památkové péči, </a:t>
            </a:r>
            <a:r>
              <a:rPr lang="cs-CZ" sz="1800" i="1" dirty="0">
                <a:effectLst/>
                <a:latin typeface="Times New Roman" panose="02020603050405020304" pitchFamily="18" charset="0"/>
                <a:ea typeface="Times New Roman" panose="02020603050405020304" pitchFamily="18" charset="0"/>
              </a:rPr>
              <a:t>(vypuštění správy sbírek muzejní povahy)</a:t>
            </a:r>
            <a:endParaRPr lang="cs-CZ" sz="1800" dirty="0">
              <a:effectLst/>
              <a:latin typeface="Times New Roman" panose="02020603050405020304" pitchFamily="18" charset="0"/>
              <a:ea typeface="Times New Roman" panose="02020603050405020304" pitchFamily="18" charset="0"/>
            </a:endParaRPr>
          </a:p>
          <a:p>
            <a:pPr marL="0" indent="0" algn="just">
              <a:buNone/>
            </a:pPr>
            <a:endParaRPr lang="cs-CZ" sz="1800" dirty="0">
              <a:effectLst/>
              <a:latin typeface="Times New Roman" panose="02020603050405020304" pitchFamily="18" charset="0"/>
              <a:ea typeface="Times New Roman" panose="02020603050405020304" pitchFamily="18" charset="0"/>
            </a:endParaRPr>
          </a:p>
          <a:p>
            <a:pPr marL="0" indent="0" algn="ctr">
              <a:lnSpc>
                <a:spcPct val="115000"/>
              </a:lnSpc>
              <a:spcAft>
                <a:spcPts val="600"/>
              </a:spcAft>
              <a:buNone/>
            </a:pPr>
            <a:endParaRPr lang="cs-CZ" sz="1800" dirty="0">
              <a:effectLst/>
              <a:ea typeface="Times New Roman" panose="02020603050405020304" pitchFamily="18" charset="0"/>
            </a:endParaRPr>
          </a:p>
          <a:p>
            <a:pPr marL="0" indent="0">
              <a:buNone/>
            </a:pPr>
            <a:endParaRPr lang="cs-CZ" dirty="0"/>
          </a:p>
        </p:txBody>
      </p:sp>
    </p:spTree>
    <p:extLst>
      <p:ext uri="{BB962C8B-B14F-4D97-AF65-F5344CB8AC3E}">
        <p14:creationId xmlns:p14="http://schemas.microsoft.com/office/powerpoint/2010/main" val="5029828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382676A3-F7E4-4092-BA1F-871F95EF239E}"/>
              </a:ext>
            </a:extLst>
          </p:cNvPr>
          <p:cNvSpPr>
            <a:spLocks noGrp="1"/>
          </p:cNvSpPr>
          <p:nvPr>
            <p:ph type="title"/>
          </p:nvPr>
        </p:nvSpPr>
        <p:spPr>
          <a:xfrm>
            <a:off x="78377" y="60960"/>
            <a:ext cx="12035246" cy="827314"/>
          </a:xfrm>
        </p:spPr>
        <p:txBody>
          <a:bodyPr/>
          <a:lstStyle/>
          <a:p>
            <a:pPr algn="ctr"/>
            <a:r>
              <a:rPr lang="cs-CZ" sz="1800" dirty="0">
                <a:effectLst/>
                <a:latin typeface="Calibri" panose="020F0502020204030204" pitchFamily="34" charset="0"/>
                <a:ea typeface="Times New Roman" panose="02020603050405020304" pitchFamily="18" charset="0"/>
              </a:rPr>
              <a:t> </a:t>
            </a:r>
            <a:br>
              <a:rPr lang="cs-CZ" sz="1800" dirty="0">
                <a:effectLst/>
                <a:latin typeface="Calibri" panose="020F0502020204030204" pitchFamily="34" charset="0"/>
                <a:ea typeface="Calibri" panose="020F0502020204030204" pitchFamily="34" charset="0"/>
              </a:rPr>
            </a:br>
            <a:r>
              <a:rPr lang="cs-CZ" sz="2900" i="1" dirty="0">
                <a:solidFill>
                  <a:schemeClr val="tx2"/>
                </a:solidFill>
              </a:rPr>
              <a:t>Prováděcí vyhláška k ZOZ, zkoušce VV a náležitostech osvědčení</a:t>
            </a:r>
          </a:p>
        </p:txBody>
      </p:sp>
      <p:sp>
        <p:nvSpPr>
          <p:cNvPr id="3" name="Zástupný obsah 2">
            <a:extLst>
              <a:ext uri="{FF2B5EF4-FFF2-40B4-BE49-F238E27FC236}">
                <a16:creationId xmlns:a16="http://schemas.microsoft.com/office/drawing/2014/main" id="{50FEB0EF-70B0-44AF-88B3-2E304FAE2CA8}"/>
              </a:ext>
            </a:extLst>
          </p:cNvPr>
          <p:cNvSpPr>
            <a:spLocks noGrp="1"/>
          </p:cNvSpPr>
          <p:nvPr>
            <p:ph idx="1"/>
          </p:nvPr>
        </p:nvSpPr>
        <p:spPr>
          <a:xfrm>
            <a:off x="1199456" y="888274"/>
            <a:ext cx="10382944" cy="4807132"/>
          </a:xfrm>
        </p:spPr>
        <p:txBody>
          <a:bodyPr/>
          <a:lstStyle/>
          <a:p>
            <a:pPr marL="0" indent="0" algn="ctr">
              <a:buNone/>
            </a:pPr>
            <a:endParaRPr lang="cs-CZ" sz="1800" dirty="0">
              <a:effectLst/>
              <a:latin typeface="Times New Roman" panose="02020603050405020304" pitchFamily="18" charset="0"/>
              <a:ea typeface="Times New Roman" panose="02020603050405020304" pitchFamily="18" charset="0"/>
            </a:endParaRPr>
          </a:p>
          <a:p>
            <a:pPr marL="0" indent="0" algn="ctr">
              <a:buNone/>
            </a:pPr>
            <a:r>
              <a:rPr lang="cs-CZ" sz="1800" dirty="0">
                <a:effectLst/>
                <a:latin typeface="Times New Roman" panose="02020603050405020304" pitchFamily="18" charset="0"/>
                <a:ea typeface="Times New Roman" panose="02020603050405020304" pitchFamily="18" charset="0"/>
              </a:rPr>
              <a:t>§ 1</a:t>
            </a:r>
          </a:p>
          <a:p>
            <a:pPr marL="0" indent="0" algn="just">
              <a:buNone/>
            </a:pPr>
            <a:r>
              <a:rPr lang="cs-CZ" sz="1800" dirty="0">
                <a:effectLst/>
                <a:latin typeface="Times New Roman" panose="02020603050405020304" pitchFamily="18" charset="0"/>
                <a:ea typeface="Times New Roman" panose="02020603050405020304" pitchFamily="18" charset="0"/>
              </a:rPr>
              <a:t> </a:t>
            </a:r>
            <a:r>
              <a:rPr lang="cs-CZ" sz="1800" b="1" dirty="0">
                <a:effectLst/>
                <a:latin typeface="Times New Roman" panose="02020603050405020304" pitchFamily="18" charset="0"/>
                <a:ea typeface="Times New Roman" panose="02020603050405020304" pitchFamily="18" charset="0"/>
              </a:rPr>
              <a:t>(1) Zvláštní odbornou způsobilost prokazují úředníci, kteří vykonávají správní činnosti</a:t>
            </a:r>
          </a:p>
          <a:p>
            <a:pPr marL="0" indent="0" algn="just">
              <a:buNone/>
            </a:pPr>
            <a:r>
              <a:rPr lang="cs-CZ" sz="1800" dirty="0">
                <a:effectLst/>
                <a:latin typeface="Times New Roman" panose="02020603050405020304" pitchFamily="18" charset="0"/>
                <a:ea typeface="Times New Roman" panose="02020603050405020304" pitchFamily="18" charset="0"/>
              </a:rPr>
              <a:t>j) v územním plánování,</a:t>
            </a:r>
          </a:p>
          <a:p>
            <a:pPr marL="0" indent="0" algn="just">
              <a:buNone/>
            </a:pPr>
            <a:r>
              <a:rPr lang="cs-CZ" sz="1800" dirty="0">
                <a:effectLst/>
                <a:latin typeface="Times New Roman" panose="02020603050405020304" pitchFamily="18" charset="0"/>
                <a:ea typeface="Times New Roman" panose="02020603050405020304" pitchFamily="18" charset="0"/>
              </a:rPr>
              <a:t>k) ve stavebním řádu a při vyvlastnění,</a:t>
            </a:r>
          </a:p>
          <a:p>
            <a:pPr marL="0" indent="0" algn="just">
              <a:buNone/>
            </a:pPr>
            <a:r>
              <a:rPr lang="cs-CZ" sz="1800" dirty="0">
                <a:effectLst/>
                <a:latin typeface="Times New Roman" panose="02020603050405020304" pitchFamily="18" charset="0"/>
                <a:ea typeface="Times New Roman" panose="02020603050405020304" pitchFamily="18" charset="0"/>
              </a:rPr>
              <a:t>l) při výkonu veřejného opatrovnictví, </a:t>
            </a:r>
            <a:endParaRPr lang="cs-CZ" sz="1800" i="1" dirty="0">
              <a:solidFill>
                <a:srgbClr val="FF0000"/>
              </a:solidFill>
              <a:effectLst/>
              <a:latin typeface="Times New Roman" panose="02020603050405020304" pitchFamily="18" charset="0"/>
              <a:ea typeface="Times New Roman" panose="02020603050405020304" pitchFamily="18" charset="0"/>
            </a:endParaRPr>
          </a:p>
          <a:p>
            <a:pPr marL="0" indent="0" algn="just">
              <a:buNone/>
            </a:pPr>
            <a:r>
              <a:rPr lang="cs-CZ" sz="1800" dirty="0">
                <a:effectLst/>
                <a:latin typeface="Times New Roman" panose="02020603050405020304" pitchFamily="18" charset="0"/>
                <a:ea typeface="Times New Roman" panose="02020603050405020304" pitchFamily="18" charset="0"/>
              </a:rPr>
              <a:t>m) v sociálních službách, </a:t>
            </a:r>
            <a:r>
              <a:rPr lang="cs-CZ" sz="1800" i="1" dirty="0">
                <a:effectLst/>
                <a:latin typeface="Times New Roman" panose="02020603050405020304" pitchFamily="18" charset="0"/>
                <a:ea typeface="Times New Roman" panose="02020603050405020304" pitchFamily="18" charset="0"/>
              </a:rPr>
              <a:t>(gestor uvažuje o novém označení „Sociální práce a sociální služby“)</a:t>
            </a:r>
            <a:endParaRPr lang="cs-CZ" sz="1800" dirty="0">
              <a:effectLst/>
              <a:latin typeface="Times New Roman" panose="02020603050405020304" pitchFamily="18" charset="0"/>
              <a:ea typeface="Times New Roman" panose="02020603050405020304" pitchFamily="18" charset="0"/>
            </a:endParaRPr>
          </a:p>
          <a:p>
            <a:pPr marL="0" indent="0" algn="just">
              <a:buNone/>
            </a:pPr>
            <a:r>
              <a:rPr lang="cs-CZ" sz="1800" dirty="0">
                <a:effectLst/>
                <a:latin typeface="Times New Roman" panose="02020603050405020304" pitchFamily="18" charset="0"/>
                <a:ea typeface="Times New Roman" panose="02020603050405020304" pitchFamily="18" charset="0"/>
              </a:rPr>
              <a:t>n) při sociálně-právní ochraně dětí,</a:t>
            </a:r>
          </a:p>
          <a:p>
            <a:pPr marL="0" indent="0" algn="just">
              <a:buNone/>
            </a:pPr>
            <a:r>
              <a:rPr lang="cs-CZ" sz="1800" dirty="0">
                <a:effectLst/>
                <a:latin typeface="Times New Roman" panose="02020603050405020304" pitchFamily="18" charset="0"/>
                <a:ea typeface="Times New Roman" panose="02020603050405020304" pitchFamily="18" charset="0"/>
              </a:rPr>
              <a:t>o) </a:t>
            </a:r>
            <a:r>
              <a:rPr lang="cs-CZ" sz="1800" dirty="0">
                <a:solidFill>
                  <a:srgbClr val="FF0000"/>
                </a:solidFill>
                <a:latin typeface="Times New Roman" panose="02020603050405020304" pitchFamily="18" charset="0"/>
              </a:rPr>
              <a:t>při výkonu veřejného poručenství a opatrovnictví dětí, </a:t>
            </a:r>
            <a:r>
              <a:rPr lang="cs-CZ" sz="1800" i="1" dirty="0">
                <a:effectLst/>
                <a:latin typeface="Times New Roman" panose="02020603050405020304" pitchFamily="18" charset="0"/>
                <a:ea typeface="Times New Roman" panose="02020603050405020304" pitchFamily="18" charset="0"/>
              </a:rPr>
              <a:t>(nová správní činnost)</a:t>
            </a:r>
            <a:endParaRPr lang="cs-CZ" sz="1800" i="1" dirty="0">
              <a:solidFill>
                <a:srgbClr val="FF0000"/>
              </a:solidFill>
              <a:effectLst/>
              <a:latin typeface="Times New Roman" panose="02020603050405020304" pitchFamily="18" charset="0"/>
              <a:ea typeface="Times New Roman" panose="02020603050405020304" pitchFamily="18" charset="0"/>
            </a:endParaRPr>
          </a:p>
          <a:p>
            <a:pPr marL="0" indent="0" algn="just">
              <a:buNone/>
            </a:pPr>
            <a:r>
              <a:rPr lang="cs-CZ" sz="1800" dirty="0">
                <a:effectLst/>
                <a:latin typeface="Times New Roman" panose="02020603050405020304" pitchFamily="18" charset="0"/>
                <a:ea typeface="Times New Roman" panose="02020603050405020304" pitchFamily="18" charset="0"/>
              </a:rPr>
              <a:t>p) při správě živnostenského podnikání,</a:t>
            </a:r>
          </a:p>
          <a:p>
            <a:pPr marL="0" indent="0" algn="just">
              <a:buNone/>
            </a:pPr>
            <a:r>
              <a:rPr lang="cs-CZ" sz="1800" dirty="0">
                <a:effectLst/>
                <a:latin typeface="Times New Roman" panose="02020603050405020304" pitchFamily="18" charset="0"/>
                <a:ea typeface="Times New Roman" panose="02020603050405020304" pitchFamily="18" charset="0"/>
              </a:rPr>
              <a:t>q) při přípravě a realizaci hospodářských opatření pro krizové stavy,</a:t>
            </a:r>
          </a:p>
          <a:p>
            <a:pPr marL="0" indent="0" algn="just">
              <a:buNone/>
            </a:pPr>
            <a:r>
              <a:rPr lang="cs-CZ" sz="1800" dirty="0">
                <a:effectLst/>
                <a:latin typeface="Times New Roman" panose="02020603050405020304" pitchFamily="18" charset="0"/>
                <a:ea typeface="Times New Roman" panose="02020603050405020304" pitchFamily="18" charset="0"/>
              </a:rPr>
              <a:t>r) ve školství,</a:t>
            </a:r>
          </a:p>
          <a:p>
            <a:pPr marL="0" indent="0" algn="just">
              <a:buNone/>
            </a:pPr>
            <a:r>
              <a:rPr lang="cs-CZ" sz="1800" dirty="0">
                <a:effectLst/>
                <a:latin typeface="Times New Roman" panose="02020603050405020304" pitchFamily="18" charset="0"/>
                <a:ea typeface="Times New Roman" panose="02020603050405020304" pitchFamily="18" charset="0"/>
              </a:rPr>
              <a:t>s) při přestupkovém řízení ve věci pořádku ve státní správě, pořádku v územní samosprávě, veřejného pořádku, občanského soužití a majetku,</a:t>
            </a:r>
          </a:p>
          <a:p>
            <a:pPr marL="0" indent="0" algn="ctr">
              <a:lnSpc>
                <a:spcPct val="115000"/>
              </a:lnSpc>
              <a:spcAft>
                <a:spcPts val="600"/>
              </a:spcAft>
              <a:buNone/>
            </a:pPr>
            <a:endParaRPr lang="cs-CZ" sz="1800" dirty="0">
              <a:effectLst/>
              <a:ea typeface="Times New Roman" panose="02020603050405020304" pitchFamily="18" charset="0"/>
            </a:endParaRPr>
          </a:p>
          <a:p>
            <a:pPr marL="0" indent="0">
              <a:buNone/>
            </a:pPr>
            <a:endParaRPr lang="cs-CZ" dirty="0"/>
          </a:p>
        </p:txBody>
      </p:sp>
    </p:spTree>
    <p:extLst>
      <p:ext uri="{BB962C8B-B14F-4D97-AF65-F5344CB8AC3E}">
        <p14:creationId xmlns:p14="http://schemas.microsoft.com/office/powerpoint/2010/main" val="107743235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382676A3-F7E4-4092-BA1F-871F95EF239E}"/>
              </a:ext>
            </a:extLst>
          </p:cNvPr>
          <p:cNvSpPr>
            <a:spLocks noGrp="1"/>
          </p:cNvSpPr>
          <p:nvPr>
            <p:ph type="title"/>
          </p:nvPr>
        </p:nvSpPr>
        <p:spPr>
          <a:xfrm>
            <a:off x="78377" y="60960"/>
            <a:ext cx="12035246" cy="827314"/>
          </a:xfrm>
        </p:spPr>
        <p:txBody>
          <a:bodyPr/>
          <a:lstStyle/>
          <a:p>
            <a:pPr algn="ctr"/>
            <a:r>
              <a:rPr lang="cs-CZ" sz="1800" dirty="0">
                <a:effectLst/>
                <a:latin typeface="Calibri" panose="020F0502020204030204" pitchFamily="34" charset="0"/>
                <a:ea typeface="Times New Roman" panose="02020603050405020304" pitchFamily="18" charset="0"/>
              </a:rPr>
              <a:t> </a:t>
            </a:r>
            <a:br>
              <a:rPr lang="cs-CZ" sz="1800" dirty="0">
                <a:effectLst/>
                <a:latin typeface="Calibri" panose="020F0502020204030204" pitchFamily="34" charset="0"/>
                <a:ea typeface="Calibri" panose="020F0502020204030204" pitchFamily="34" charset="0"/>
              </a:rPr>
            </a:br>
            <a:r>
              <a:rPr lang="cs-CZ" sz="2900" i="1" dirty="0">
                <a:solidFill>
                  <a:schemeClr val="tx2"/>
                </a:solidFill>
              </a:rPr>
              <a:t>Prováděcí vyhláška k ZOZ, zkoušce VV a náležitostech osvědčení</a:t>
            </a:r>
          </a:p>
        </p:txBody>
      </p:sp>
      <p:sp>
        <p:nvSpPr>
          <p:cNvPr id="3" name="Zástupný obsah 2">
            <a:extLst>
              <a:ext uri="{FF2B5EF4-FFF2-40B4-BE49-F238E27FC236}">
                <a16:creationId xmlns:a16="http://schemas.microsoft.com/office/drawing/2014/main" id="{50FEB0EF-70B0-44AF-88B3-2E304FAE2CA8}"/>
              </a:ext>
            </a:extLst>
          </p:cNvPr>
          <p:cNvSpPr>
            <a:spLocks noGrp="1"/>
          </p:cNvSpPr>
          <p:nvPr>
            <p:ph idx="1"/>
          </p:nvPr>
        </p:nvSpPr>
        <p:spPr>
          <a:xfrm>
            <a:off x="1199456" y="888274"/>
            <a:ext cx="10382944" cy="4807132"/>
          </a:xfrm>
        </p:spPr>
        <p:txBody>
          <a:bodyPr/>
          <a:lstStyle/>
          <a:p>
            <a:pPr marL="0" indent="0" algn="ctr">
              <a:buNone/>
            </a:pPr>
            <a:endParaRPr lang="cs-CZ" sz="1800" dirty="0">
              <a:effectLst/>
              <a:latin typeface="Times New Roman" panose="02020603050405020304" pitchFamily="18" charset="0"/>
              <a:ea typeface="Times New Roman" panose="02020603050405020304" pitchFamily="18" charset="0"/>
            </a:endParaRPr>
          </a:p>
          <a:p>
            <a:pPr marL="0" indent="0" algn="ctr">
              <a:buNone/>
            </a:pPr>
            <a:r>
              <a:rPr lang="cs-CZ" sz="1800" dirty="0">
                <a:effectLst/>
                <a:latin typeface="Times New Roman" panose="02020603050405020304" pitchFamily="18" charset="0"/>
                <a:ea typeface="Times New Roman" panose="02020603050405020304" pitchFamily="18" charset="0"/>
              </a:rPr>
              <a:t>§ 1</a:t>
            </a:r>
          </a:p>
          <a:p>
            <a:pPr marL="0" indent="0" algn="just">
              <a:buNone/>
            </a:pPr>
            <a:r>
              <a:rPr lang="cs-CZ" sz="1800" dirty="0">
                <a:effectLst/>
                <a:latin typeface="Times New Roman" panose="02020603050405020304" pitchFamily="18" charset="0"/>
                <a:ea typeface="Times New Roman" panose="02020603050405020304" pitchFamily="18" charset="0"/>
              </a:rPr>
              <a:t> </a:t>
            </a:r>
            <a:r>
              <a:rPr lang="cs-CZ" sz="1800" b="1" dirty="0">
                <a:effectLst/>
                <a:latin typeface="Times New Roman" panose="02020603050405020304" pitchFamily="18" charset="0"/>
                <a:ea typeface="Times New Roman" panose="02020603050405020304" pitchFamily="18" charset="0"/>
              </a:rPr>
              <a:t>(1) Zvláštní odbornou způsobilost prokazují úředníci, kteří vykonávají správní činnosti</a:t>
            </a:r>
          </a:p>
          <a:p>
            <a:pPr marL="0" indent="0" algn="just">
              <a:buNone/>
            </a:pPr>
            <a:endParaRPr lang="cs-CZ" sz="1800" dirty="0">
              <a:effectLst/>
              <a:latin typeface="Times New Roman" panose="02020603050405020304" pitchFamily="18" charset="0"/>
              <a:ea typeface="Times New Roman" panose="02020603050405020304" pitchFamily="18" charset="0"/>
            </a:endParaRPr>
          </a:p>
          <a:p>
            <a:pPr marL="0" indent="0" algn="just">
              <a:buNone/>
            </a:pPr>
            <a:r>
              <a:rPr lang="cs-CZ" sz="1800" dirty="0">
                <a:effectLst/>
                <a:latin typeface="Times New Roman" panose="02020603050405020304" pitchFamily="18" charset="0"/>
                <a:ea typeface="Times New Roman" panose="02020603050405020304" pitchFamily="18" charset="0"/>
              </a:rPr>
              <a:t>t) při správě matrik a státního občanství,</a:t>
            </a:r>
          </a:p>
          <a:p>
            <a:pPr marL="0" indent="0" algn="just">
              <a:buNone/>
            </a:pPr>
            <a:r>
              <a:rPr lang="cs-CZ" sz="1800" dirty="0">
                <a:effectLst/>
                <a:latin typeface="Times New Roman" panose="02020603050405020304" pitchFamily="18" charset="0"/>
                <a:ea typeface="Times New Roman" panose="02020603050405020304" pitchFamily="18" charset="0"/>
              </a:rPr>
              <a:t>u) při vedení evidence obyvatel a vydávání občanských průkazů a cestovních dokladů,</a:t>
            </a:r>
          </a:p>
          <a:p>
            <a:pPr marL="0" indent="0" algn="just">
              <a:buNone/>
            </a:pPr>
            <a:r>
              <a:rPr lang="cs-CZ" sz="1800" dirty="0">
                <a:effectLst/>
                <a:latin typeface="Times New Roman" panose="02020603050405020304" pitchFamily="18" charset="0"/>
                <a:ea typeface="Times New Roman" panose="02020603050405020304" pitchFamily="18" charset="0"/>
              </a:rPr>
              <a:t>v) při zajištění ochrany obyvatel a krizovém řízení,</a:t>
            </a:r>
          </a:p>
          <a:p>
            <a:pPr marL="0" indent="0" algn="just">
              <a:buNone/>
            </a:pPr>
            <a:r>
              <a:rPr lang="cs-CZ" sz="1800" dirty="0">
                <a:effectLst/>
                <a:latin typeface="Times New Roman" panose="02020603050405020304" pitchFamily="18" charset="0"/>
                <a:ea typeface="Times New Roman" panose="02020603050405020304" pitchFamily="18" charset="0"/>
              </a:rPr>
              <a:t>w) ve zdravotnictví,</a:t>
            </a:r>
          </a:p>
          <a:p>
            <a:pPr marL="0" indent="0" algn="just">
              <a:buNone/>
            </a:pPr>
            <a:r>
              <a:rPr lang="cs-CZ" sz="1800" dirty="0">
                <a:effectLst/>
                <a:latin typeface="Times New Roman" panose="02020603050405020304" pitchFamily="18" charset="0"/>
                <a:ea typeface="Times New Roman" panose="02020603050405020304" pitchFamily="18" charset="0"/>
              </a:rPr>
              <a:t>x) ve vodním hospodářství,</a:t>
            </a:r>
          </a:p>
          <a:p>
            <a:pPr marL="0" indent="0" algn="just">
              <a:buNone/>
            </a:pPr>
            <a:r>
              <a:rPr lang="cs-CZ" sz="1800" dirty="0">
                <a:effectLst/>
                <a:latin typeface="Times New Roman" panose="02020603050405020304" pitchFamily="18" charset="0"/>
                <a:ea typeface="Times New Roman" panose="02020603050405020304" pitchFamily="18" charset="0"/>
              </a:rPr>
              <a:t>y) </a:t>
            </a:r>
            <a:r>
              <a:rPr lang="cs-CZ" sz="1800" dirty="0">
                <a:solidFill>
                  <a:srgbClr val="FF0000"/>
                </a:solidFill>
                <a:effectLst/>
                <a:latin typeface="Times New Roman" panose="02020603050405020304" pitchFamily="18" charset="0"/>
                <a:ea typeface="Times New Roman" panose="02020603050405020304" pitchFamily="18" charset="0"/>
              </a:rPr>
              <a:t>v lesním hospodářství, </a:t>
            </a:r>
            <a:r>
              <a:rPr lang="cs-CZ" sz="1800" i="1" dirty="0">
                <a:effectLst/>
                <a:latin typeface="Times New Roman" panose="02020603050405020304" pitchFamily="18" charset="0"/>
                <a:ea typeface="Times New Roman" panose="02020603050405020304" pitchFamily="18" charset="0"/>
              </a:rPr>
              <a:t>(rozdělená správní činnost)</a:t>
            </a:r>
            <a:endParaRPr lang="cs-CZ" sz="1800" i="1" dirty="0">
              <a:solidFill>
                <a:srgbClr val="FF0000"/>
              </a:solidFill>
              <a:effectLst/>
              <a:latin typeface="Times New Roman" panose="02020603050405020304" pitchFamily="18" charset="0"/>
              <a:ea typeface="Times New Roman" panose="02020603050405020304" pitchFamily="18" charset="0"/>
            </a:endParaRPr>
          </a:p>
          <a:p>
            <a:pPr marL="0" indent="0" algn="just">
              <a:buNone/>
            </a:pPr>
            <a:r>
              <a:rPr lang="cs-CZ" sz="1800" dirty="0">
                <a:effectLst/>
                <a:latin typeface="Times New Roman" panose="02020603050405020304" pitchFamily="18" charset="0"/>
                <a:ea typeface="Times New Roman" panose="02020603050405020304" pitchFamily="18" charset="0"/>
              </a:rPr>
              <a:t>z) </a:t>
            </a:r>
            <a:r>
              <a:rPr lang="cs-CZ" sz="1800" dirty="0">
                <a:solidFill>
                  <a:srgbClr val="FF0000"/>
                </a:solidFill>
                <a:effectLst/>
                <a:latin typeface="Times New Roman" panose="02020603050405020304" pitchFamily="18" charset="0"/>
                <a:ea typeface="Times New Roman" panose="02020603050405020304" pitchFamily="18" charset="0"/>
              </a:rPr>
              <a:t>v myslivosti. </a:t>
            </a:r>
            <a:r>
              <a:rPr lang="cs-CZ" sz="1800" i="1" dirty="0">
                <a:effectLst/>
                <a:latin typeface="Times New Roman" panose="02020603050405020304" pitchFamily="18" charset="0"/>
                <a:ea typeface="Times New Roman" panose="02020603050405020304" pitchFamily="18" charset="0"/>
              </a:rPr>
              <a:t>(rozdělená správní činnost)</a:t>
            </a:r>
            <a:endParaRPr lang="cs-CZ" sz="1800" i="1" dirty="0">
              <a:solidFill>
                <a:srgbClr val="FF0000"/>
              </a:solidFill>
              <a:latin typeface="Times New Roman" panose="02020603050405020304" pitchFamily="18" charset="0"/>
              <a:ea typeface="Times New Roman" panose="02020603050405020304" pitchFamily="18" charset="0"/>
            </a:endParaRPr>
          </a:p>
          <a:p>
            <a:pPr marL="0" indent="0" algn="just">
              <a:buNone/>
            </a:pPr>
            <a:endParaRPr lang="cs-CZ" sz="1800" i="1" dirty="0">
              <a:solidFill>
                <a:srgbClr val="FF0000"/>
              </a:solidFill>
              <a:effectLst/>
              <a:latin typeface="Times New Roman" panose="02020603050405020304" pitchFamily="18" charset="0"/>
              <a:ea typeface="Times New Roman" panose="02020603050405020304" pitchFamily="18" charset="0"/>
            </a:endParaRPr>
          </a:p>
          <a:p>
            <a:pPr marL="0" indent="0" algn="ctr">
              <a:lnSpc>
                <a:spcPct val="115000"/>
              </a:lnSpc>
              <a:spcAft>
                <a:spcPts val="600"/>
              </a:spcAft>
              <a:buNone/>
            </a:pPr>
            <a:endParaRPr lang="cs-CZ" sz="1800" dirty="0">
              <a:effectLst/>
              <a:ea typeface="Times New Roman" panose="02020603050405020304" pitchFamily="18" charset="0"/>
            </a:endParaRPr>
          </a:p>
          <a:p>
            <a:pPr marL="0" indent="0">
              <a:buNone/>
            </a:pPr>
            <a:endParaRPr lang="cs-CZ" dirty="0"/>
          </a:p>
        </p:txBody>
      </p:sp>
    </p:spTree>
    <p:extLst>
      <p:ext uri="{BB962C8B-B14F-4D97-AF65-F5344CB8AC3E}">
        <p14:creationId xmlns:p14="http://schemas.microsoft.com/office/powerpoint/2010/main" val="26749757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382676A3-F7E4-4092-BA1F-871F95EF239E}"/>
              </a:ext>
            </a:extLst>
          </p:cNvPr>
          <p:cNvSpPr>
            <a:spLocks noGrp="1"/>
          </p:cNvSpPr>
          <p:nvPr>
            <p:ph type="title"/>
          </p:nvPr>
        </p:nvSpPr>
        <p:spPr>
          <a:xfrm>
            <a:off x="78377" y="60960"/>
            <a:ext cx="12035246" cy="827314"/>
          </a:xfrm>
        </p:spPr>
        <p:txBody>
          <a:bodyPr/>
          <a:lstStyle/>
          <a:p>
            <a:pPr algn="ctr"/>
            <a:r>
              <a:rPr lang="cs-CZ" sz="1800" dirty="0">
                <a:effectLst/>
                <a:latin typeface="Calibri" panose="020F0502020204030204" pitchFamily="34" charset="0"/>
                <a:ea typeface="Times New Roman" panose="02020603050405020304" pitchFamily="18" charset="0"/>
              </a:rPr>
              <a:t> </a:t>
            </a:r>
            <a:br>
              <a:rPr lang="cs-CZ" sz="1800" dirty="0">
                <a:effectLst/>
                <a:latin typeface="Calibri" panose="020F0502020204030204" pitchFamily="34" charset="0"/>
                <a:ea typeface="Calibri" panose="020F0502020204030204" pitchFamily="34" charset="0"/>
              </a:rPr>
            </a:br>
            <a:r>
              <a:rPr lang="cs-CZ" sz="2900" i="1" dirty="0">
                <a:solidFill>
                  <a:schemeClr val="tx2"/>
                </a:solidFill>
              </a:rPr>
              <a:t>Prováděcí vyhláška k ZOZ, zkoušce VV a náležitostech osvědčení</a:t>
            </a:r>
          </a:p>
        </p:txBody>
      </p:sp>
      <p:sp>
        <p:nvSpPr>
          <p:cNvPr id="3" name="Zástupný obsah 2">
            <a:extLst>
              <a:ext uri="{FF2B5EF4-FFF2-40B4-BE49-F238E27FC236}">
                <a16:creationId xmlns:a16="http://schemas.microsoft.com/office/drawing/2014/main" id="{50FEB0EF-70B0-44AF-88B3-2E304FAE2CA8}"/>
              </a:ext>
            </a:extLst>
          </p:cNvPr>
          <p:cNvSpPr>
            <a:spLocks noGrp="1"/>
          </p:cNvSpPr>
          <p:nvPr>
            <p:ph idx="1"/>
          </p:nvPr>
        </p:nvSpPr>
        <p:spPr>
          <a:xfrm>
            <a:off x="1199456" y="818606"/>
            <a:ext cx="10382944" cy="4876800"/>
          </a:xfrm>
        </p:spPr>
        <p:txBody>
          <a:bodyPr/>
          <a:lstStyle/>
          <a:p>
            <a:pPr marL="0" indent="0" algn="ctr">
              <a:buNone/>
            </a:pPr>
            <a:r>
              <a:rPr lang="cs-CZ" sz="1800" dirty="0">
                <a:effectLst/>
                <a:latin typeface="Times New Roman" panose="02020603050405020304" pitchFamily="18" charset="0"/>
                <a:ea typeface="Times New Roman" panose="02020603050405020304" pitchFamily="18" charset="0"/>
              </a:rPr>
              <a:t>§ 1</a:t>
            </a:r>
          </a:p>
          <a:p>
            <a:pPr marL="0" indent="0" algn="just">
              <a:buNone/>
            </a:pPr>
            <a:r>
              <a:rPr lang="cs-CZ" sz="1800" b="1" dirty="0">
                <a:effectLst/>
                <a:latin typeface="Times New Roman" panose="02020603050405020304" pitchFamily="18" charset="0"/>
                <a:ea typeface="Times New Roman" panose="02020603050405020304" pitchFamily="18" charset="0"/>
              </a:rPr>
              <a:t>(2) Zvláštní odbornou způsobilost dále prokazují úředníci, kteří vykonávají správní činnosti</a:t>
            </a:r>
          </a:p>
          <a:p>
            <a:pPr marL="0" indent="0" algn="just">
              <a:buNone/>
            </a:pPr>
            <a:r>
              <a:rPr lang="cs-CZ" sz="1800" dirty="0">
                <a:effectLst/>
                <a:latin typeface="Times New Roman" panose="02020603050405020304" pitchFamily="18" charset="0"/>
                <a:ea typeface="Times New Roman" panose="02020603050405020304" pitchFamily="18" charset="0"/>
              </a:rPr>
              <a:t>a) v zemědělství,</a:t>
            </a:r>
          </a:p>
          <a:p>
            <a:pPr marL="0" indent="0" algn="just">
              <a:buNone/>
            </a:pPr>
            <a:r>
              <a:rPr lang="cs-CZ" sz="1800" dirty="0">
                <a:effectLst/>
                <a:latin typeface="Times New Roman" panose="02020603050405020304" pitchFamily="18" charset="0"/>
                <a:ea typeface="Times New Roman" panose="02020603050405020304" pitchFamily="18" charset="0"/>
              </a:rPr>
              <a:t>b) v ochraně přírody a krajiny,</a:t>
            </a:r>
          </a:p>
          <a:p>
            <a:pPr marL="0" indent="0" algn="just">
              <a:buNone/>
            </a:pPr>
            <a:r>
              <a:rPr lang="cs-CZ" sz="1800" dirty="0">
                <a:effectLst/>
                <a:latin typeface="Times New Roman" panose="02020603050405020304" pitchFamily="18" charset="0"/>
                <a:ea typeface="Times New Roman" panose="02020603050405020304" pitchFamily="18" charset="0"/>
              </a:rPr>
              <a:t>c) v ochraně ovzduší,</a:t>
            </a:r>
          </a:p>
          <a:p>
            <a:pPr marL="0" indent="0" algn="just">
              <a:buNone/>
            </a:pPr>
            <a:r>
              <a:rPr lang="cs-CZ" sz="1800" dirty="0">
                <a:effectLst/>
                <a:latin typeface="Times New Roman" panose="02020603050405020304" pitchFamily="18" charset="0"/>
                <a:ea typeface="Times New Roman" panose="02020603050405020304" pitchFamily="18" charset="0"/>
              </a:rPr>
              <a:t>d) </a:t>
            </a:r>
            <a:r>
              <a:rPr lang="cs-CZ" sz="1800" dirty="0">
                <a:solidFill>
                  <a:srgbClr val="FF0000"/>
                </a:solidFill>
                <a:effectLst/>
                <a:latin typeface="Times New Roman" panose="02020603050405020304" pitchFamily="18" charset="0"/>
                <a:ea typeface="Times New Roman" panose="02020603050405020304" pitchFamily="18" charset="0"/>
              </a:rPr>
              <a:t>v odpadovém hospodářství, </a:t>
            </a:r>
            <a:r>
              <a:rPr lang="cs-CZ" sz="1800" i="1" dirty="0">
                <a:effectLst/>
                <a:latin typeface="Times New Roman" panose="02020603050405020304" pitchFamily="18" charset="0"/>
                <a:ea typeface="Times New Roman" panose="02020603050405020304" pitchFamily="18" charset="0"/>
              </a:rPr>
              <a:t>(nový název)</a:t>
            </a:r>
            <a:endParaRPr lang="cs-CZ" sz="1800" i="1" dirty="0">
              <a:solidFill>
                <a:srgbClr val="FF0000"/>
              </a:solidFill>
              <a:effectLst/>
              <a:latin typeface="Times New Roman" panose="02020603050405020304" pitchFamily="18" charset="0"/>
              <a:ea typeface="Times New Roman" panose="02020603050405020304" pitchFamily="18" charset="0"/>
            </a:endParaRPr>
          </a:p>
          <a:p>
            <a:pPr marL="0" indent="0" algn="just">
              <a:buNone/>
            </a:pPr>
            <a:r>
              <a:rPr lang="cs-CZ" sz="1800" dirty="0">
                <a:effectLst/>
                <a:latin typeface="Times New Roman" panose="02020603050405020304" pitchFamily="18" charset="0"/>
                <a:ea typeface="Times New Roman" panose="02020603050405020304" pitchFamily="18" charset="0"/>
              </a:rPr>
              <a:t>e) při prevenci závažných havárií způsobených vybranými nebezpečnými chemickými látkami nebo chemickými směsmi,</a:t>
            </a:r>
          </a:p>
          <a:p>
            <a:pPr marL="0" indent="0" algn="just">
              <a:buNone/>
            </a:pPr>
            <a:r>
              <a:rPr lang="cs-CZ" sz="1800" dirty="0">
                <a:effectLst/>
                <a:latin typeface="Times New Roman" panose="02020603050405020304" pitchFamily="18" charset="0"/>
                <a:ea typeface="Times New Roman" panose="02020603050405020304" pitchFamily="18" charset="0"/>
              </a:rPr>
              <a:t>f) při posuzování vlivů na životní prostředí a integrované prevenci a omezování znečištění,</a:t>
            </a:r>
          </a:p>
          <a:p>
            <a:pPr marL="0" indent="0" algn="just">
              <a:buNone/>
            </a:pPr>
            <a:r>
              <a:rPr lang="cs-CZ" sz="1800" dirty="0">
                <a:effectLst/>
                <a:latin typeface="Times New Roman" panose="02020603050405020304" pitchFamily="18" charset="0"/>
                <a:ea typeface="Times New Roman" panose="02020603050405020304" pitchFamily="18" charset="0"/>
              </a:rPr>
              <a:t>g) při ochraně zemědělského půdního fondu.</a:t>
            </a:r>
          </a:p>
          <a:p>
            <a:pPr marL="0" indent="0" algn="ctr">
              <a:buNone/>
            </a:pPr>
            <a:r>
              <a:rPr lang="cs-CZ" sz="1800" dirty="0">
                <a:latin typeface="Times New Roman" panose="02020603050405020304" pitchFamily="18" charset="0"/>
                <a:ea typeface="Times New Roman" panose="02020603050405020304" pitchFamily="18" charset="0"/>
              </a:rPr>
              <a:t>§ 2</a:t>
            </a:r>
          </a:p>
          <a:p>
            <a:pPr marL="0" indent="0" algn="just">
              <a:buNone/>
            </a:pPr>
            <a:r>
              <a:rPr lang="cs-CZ" sz="1800" dirty="0">
                <a:effectLst/>
                <a:latin typeface="Times New Roman" panose="02020603050405020304" pitchFamily="18" charset="0"/>
                <a:ea typeface="Times New Roman" panose="02020603050405020304" pitchFamily="18" charset="0"/>
              </a:rPr>
              <a:t>(1) V příloze k této vyhlášce jsou ve sloupci 3 stanoveny náplně jednotlivých správních činností, pro jejichž výkon je předpokladem prokázání zvláštní odborné způsobilosti. </a:t>
            </a:r>
          </a:p>
          <a:p>
            <a:pPr marL="0" indent="0" algn="just">
              <a:buNone/>
            </a:pPr>
            <a:r>
              <a:rPr lang="cs-CZ" sz="1800" dirty="0">
                <a:effectLst/>
                <a:latin typeface="Times New Roman" panose="02020603050405020304" pitchFamily="18" charset="0"/>
                <a:ea typeface="Times New Roman" panose="02020603050405020304" pitchFamily="18" charset="0"/>
              </a:rPr>
              <a:t>(2) </a:t>
            </a:r>
            <a:r>
              <a:rPr lang="cs-CZ" sz="1800" u="sng" dirty="0">
                <a:effectLst/>
                <a:latin typeface="Times New Roman" panose="02020603050405020304" pitchFamily="18" charset="0"/>
                <a:ea typeface="Times New Roman" panose="02020603050405020304" pitchFamily="18" charset="0"/>
              </a:rPr>
              <a:t>Náplně správních činností nezahrnují rozhodování o přestupcích, ledaže je to v nich výslovně stanoveno.</a:t>
            </a:r>
          </a:p>
          <a:p>
            <a:pPr marL="0" indent="0">
              <a:buNone/>
            </a:pPr>
            <a:r>
              <a:rPr lang="cs-CZ" dirty="0">
                <a:solidFill>
                  <a:srgbClr val="FF0000"/>
                </a:solidFill>
              </a:rPr>
              <a:t>Nově celkem 33 správních činností spadající pod ZOZ.</a:t>
            </a:r>
          </a:p>
        </p:txBody>
      </p:sp>
    </p:spTree>
    <p:extLst>
      <p:ext uri="{BB962C8B-B14F-4D97-AF65-F5344CB8AC3E}">
        <p14:creationId xmlns:p14="http://schemas.microsoft.com/office/powerpoint/2010/main" val="394973568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382676A3-F7E4-4092-BA1F-871F95EF239E}"/>
              </a:ext>
            </a:extLst>
          </p:cNvPr>
          <p:cNvSpPr>
            <a:spLocks noGrp="1"/>
          </p:cNvSpPr>
          <p:nvPr>
            <p:ph type="title"/>
          </p:nvPr>
        </p:nvSpPr>
        <p:spPr>
          <a:xfrm>
            <a:off x="78377" y="60960"/>
            <a:ext cx="12035246" cy="827314"/>
          </a:xfrm>
        </p:spPr>
        <p:txBody>
          <a:bodyPr/>
          <a:lstStyle/>
          <a:p>
            <a:pPr algn="ctr"/>
            <a:r>
              <a:rPr lang="cs-CZ" sz="1800" dirty="0">
                <a:effectLst/>
                <a:latin typeface="Calibri" panose="020F0502020204030204" pitchFamily="34" charset="0"/>
                <a:ea typeface="Times New Roman" panose="02020603050405020304" pitchFamily="18" charset="0"/>
              </a:rPr>
              <a:t> </a:t>
            </a:r>
            <a:br>
              <a:rPr lang="cs-CZ" sz="1800" dirty="0">
                <a:effectLst/>
                <a:latin typeface="Calibri" panose="020F0502020204030204" pitchFamily="34" charset="0"/>
                <a:ea typeface="Calibri" panose="020F0502020204030204" pitchFamily="34" charset="0"/>
              </a:rPr>
            </a:br>
            <a:r>
              <a:rPr lang="cs-CZ" sz="2900" i="1" dirty="0">
                <a:solidFill>
                  <a:schemeClr val="tx2"/>
                </a:solidFill>
              </a:rPr>
              <a:t>Prováděcí vyhláška k ZOZ, zkoušce VV a náležitostech osvědčení</a:t>
            </a:r>
          </a:p>
        </p:txBody>
      </p:sp>
      <p:sp>
        <p:nvSpPr>
          <p:cNvPr id="3" name="Zástupný obsah 2">
            <a:extLst>
              <a:ext uri="{FF2B5EF4-FFF2-40B4-BE49-F238E27FC236}">
                <a16:creationId xmlns:a16="http://schemas.microsoft.com/office/drawing/2014/main" id="{50FEB0EF-70B0-44AF-88B3-2E304FAE2CA8}"/>
              </a:ext>
            </a:extLst>
          </p:cNvPr>
          <p:cNvSpPr>
            <a:spLocks noGrp="1"/>
          </p:cNvSpPr>
          <p:nvPr>
            <p:ph idx="1"/>
          </p:nvPr>
        </p:nvSpPr>
        <p:spPr>
          <a:xfrm>
            <a:off x="1199456" y="818606"/>
            <a:ext cx="10382944" cy="4876800"/>
          </a:xfrm>
        </p:spPr>
        <p:txBody>
          <a:bodyPr/>
          <a:lstStyle/>
          <a:p>
            <a:pPr marL="0" indent="0" algn="ctr">
              <a:buNone/>
            </a:pPr>
            <a:r>
              <a:rPr lang="cs-CZ" sz="1800" b="1" dirty="0">
                <a:effectLst/>
                <a:latin typeface="Times New Roman" panose="02020603050405020304" pitchFamily="18" charset="0"/>
                <a:ea typeface="Times New Roman" panose="02020603050405020304" pitchFamily="18" charset="0"/>
              </a:rPr>
              <a:t>Zkouška vstupního vzdělávání</a:t>
            </a:r>
            <a:endParaRPr lang="cs-CZ" sz="1800" dirty="0">
              <a:effectLst/>
              <a:latin typeface="Times New Roman" panose="02020603050405020304" pitchFamily="18" charset="0"/>
              <a:ea typeface="Times New Roman" panose="02020603050405020304" pitchFamily="18" charset="0"/>
            </a:endParaRPr>
          </a:p>
          <a:p>
            <a:pPr marL="0" indent="0" algn="ctr">
              <a:buNone/>
            </a:pPr>
            <a:r>
              <a:rPr lang="cs-CZ" sz="1800" dirty="0">
                <a:effectLst/>
                <a:latin typeface="Times New Roman" panose="02020603050405020304" pitchFamily="18" charset="0"/>
                <a:ea typeface="Times New Roman" panose="02020603050405020304" pitchFamily="18" charset="0"/>
              </a:rPr>
              <a:t>§ 3</a:t>
            </a:r>
          </a:p>
          <a:p>
            <a:pPr indent="0" algn="just">
              <a:buNone/>
            </a:pPr>
            <a:r>
              <a:rPr lang="cs-CZ" sz="1800" dirty="0">
                <a:latin typeface="Times New Roman" panose="02020603050405020304" pitchFamily="18" charset="0"/>
              </a:rPr>
              <a:t>(1) Přihláška ke zkoušce vstupního vzdělávání se podává prostřednictvím elektronického formuláře. Ministerstvo vnitra nebo příspěvková organizace pověřená zabezpečením zkoušky vstupního vzdělávání uveřejní elektronický formulář na svých internetových stránkách.</a:t>
            </a:r>
          </a:p>
          <a:p>
            <a:pPr indent="0" algn="just">
              <a:buNone/>
            </a:pPr>
            <a:endParaRPr lang="cs-CZ" sz="1800" dirty="0">
              <a:latin typeface="Times New Roman" panose="02020603050405020304" pitchFamily="18" charset="0"/>
            </a:endParaRPr>
          </a:p>
          <a:p>
            <a:pPr marL="0" indent="0" algn="just">
              <a:buNone/>
            </a:pPr>
            <a:r>
              <a:rPr lang="cs-CZ" sz="1800" dirty="0">
                <a:effectLst/>
                <a:latin typeface="Times New Roman" panose="02020603050405020304" pitchFamily="18" charset="0"/>
                <a:ea typeface="Times New Roman" panose="02020603050405020304" pitchFamily="18" charset="0"/>
              </a:rPr>
              <a:t>     </a:t>
            </a:r>
            <a:endParaRPr lang="cs-CZ" dirty="0">
              <a:solidFill>
                <a:srgbClr val="FF0000"/>
              </a:solidFill>
            </a:endParaRPr>
          </a:p>
        </p:txBody>
      </p:sp>
    </p:spTree>
    <p:extLst>
      <p:ext uri="{BB962C8B-B14F-4D97-AF65-F5344CB8AC3E}">
        <p14:creationId xmlns:p14="http://schemas.microsoft.com/office/powerpoint/2010/main" val="49893036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382676A3-F7E4-4092-BA1F-871F95EF239E}"/>
              </a:ext>
            </a:extLst>
          </p:cNvPr>
          <p:cNvSpPr>
            <a:spLocks noGrp="1"/>
          </p:cNvSpPr>
          <p:nvPr>
            <p:ph type="title"/>
          </p:nvPr>
        </p:nvSpPr>
        <p:spPr>
          <a:xfrm>
            <a:off x="78377" y="60960"/>
            <a:ext cx="12035246" cy="827314"/>
          </a:xfrm>
        </p:spPr>
        <p:txBody>
          <a:bodyPr/>
          <a:lstStyle/>
          <a:p>
            <a:pPr algn="ctr"/>
            <a:r>
              <a:rPr lang="cs-CZ" sz="1800" dirty="0">
                <a:effectLst/>
                <a:latin typeface="Calibri" panose="020F0502020204030204" pitchFamily="34" charset="0"/>
                <a:ea typeface="Times New Roman" panose="02020603050405020304" pitchFamily="18" charset="0"/>
              </a:rPr>
              <a:t> </a:t>
            </a:r>
            <a:br>
              <a:rPr lang="cs-CZ" sz="1800" dirty="0">
                <a:effectLst/>
                <a:latin typeface="Calibri" panose="020F0502020204030204" pitchFamily="34" charset="0"/>
                <a:ea typeface="Calibri" panose="020F0502020204030204" pitchFamily="34" charset="0"/>
              </a:rPr>
            </a:br>
            <a:r>
              <a:rPr lang="cs-CZ" sz="2900" i="1" dirty="0">
                <a:solidFill>
                  <a:schemeClr val="tx2"/>
                </a:solidFill>
              </a:rPr>
              <a:t>Prováděcí vyhláška k ZOZ, zkoušce VV a náležitostech osvědčení</a:t>
            </a:r>
          </a:p>
        </p:txBody>
      </p:sp>
      <p:sp>
        <p:nvSpPr>
          <p:cNvPr id="3" name="Zástupný obsah 2">
            <a:extLst>
              <a:ext uri="{FF2B5EF4-FFF2-40B4-BE49-F238E27FC236}">
                <a16:creationId xmlns:a16="http://schemas.microsoft.com/office/drawing/2014/main" id="{50FEB0EF-70B0-44AF-88B3-2E304FAE2CA8}"/>
              </a:ext>
            </a:extLst>
          </p:cNvPr>
          <p:cNvSpPr>
            <a:spLocks noGrp="1"/>
          </p:cNvSpPr>
          <p:nvPr>
            <p:ph idx="1"/>
          </p:nvPr>
        </p:nvSpPr>
        <p:spPr>
          <a:xfrm>
            <a:off x="1199456" y="818606"/>
            <a:ext cx="10382944" cy="4876800"/>
          </a:xfrm>
        </p:spPr>
        <p:txBody>
          <a:bodyPr/>
          <a:lstStyle/>
          <a:p>
            <a:pPr marL="0" indent="0" algn="ctr">
              <a:buNone/>
            </a:pPr>
            <a:r>
              <a:rPr lang="cs-CZ" sz="1800" b="1" dirty="0">
                <a:effectLst/>
                <a:latin typeface="Times New Roman" panose="02020603050405020304" pitchFamily="18" charset="0"/>
                <a:ea typeface="Times New Roman" panose="02020603050405020304" pitchFamily="18" charset="0"/>
              </a:rPr>
              <a:t>Zkouška vstupního vzdělávání</a:t>
            </a:r>
            <a:endParaRPr lang="cs-CZ" sz="1800" dirty="0">
              <a:effectLst/>
              <a:latin typeface="Times New Roman" panose="02020603050405020304" pitchFamily="18" charset="0"/>
              <a:ea typeface="Times New Roman" panose="02020603050405020304" pitchFamily="18" charset="0"/>
            </a:endParaRPr>
          </a:p>
          <a:p>
            <a:pPr marL="0" indent="0" algn="ctr">
              <a:buNone/>
            </a:pPr>
            <a:r>
              <a:rPr lang="cs-CZ" sz="1800" dirty="0">
                <a:effectLst/>
                <a:latin typeface="Times New Roman" panose="02020603050405020304" pitchFamily="18" charset="0"/>
                <a:ea typeface="Times New Roman" panose="02020603050405020304" pitchFamily="18" charset="0"/>
              </a:rPr>
              <a:t>§ 4</a:t>
            </a:r>
          </a:p>
          <a:p>
            <a:pPr indent="0" algn="just">
              <a:buNone/>
            </a:pPr>
            <a:r>
              <a:rPr lang="cs-CZ" sz="1800" dirty="0">
                <a:effectLst/>
                <a:latin typeface="Times New Roman" panose="02020603050405020304" pitchFamily="18" charset="0"/>
                <a:ea typeface="Times New Roman" panose="02020603050405020304" pitchFamily="18" charset="0"/>
              </a:rPr>
              <a:t> </a:t>
            </a:r>
          </a:p>
          <a:p>
            <a:pPr indent="0" algn="just">
              <a:buNone/>
            </a:pPr>
            <a:r>
              <a:rPr lang="cs-CZ" sz="1800" dirty="0">
                <a:effectLst/>
                <a:latin typeface="Times New Roman" panose="02020603050405020304" pitchFamily="18" charset="0"/>
                <a:ea typeface="Times New Roman" panose="02020603050405020304" pitchFamily="18" charset="0"/>
              </a:rPr>
              <a:t>(1) Zkouška vstupního vzdělávání má formu písemného testu konaného prostřednictvím aplikace dostupné na internetových stránkách Ministerstva vnitra nebo příspěvkové organizace pověřené zabezpečením zkoušky vstupního vzdělávání. Písemný test obsahuje 30 zkušebních otázek. Ke každé zkušební otázce jsou přiřazeny 3 odpovědi, z nichž 1 je správná. Písemný test trvá 30 minut; v případech zvláštního zřetele hodných je možné tuto dobu prodloužit, a to nejdéle na 60 minut.</a:t>
            </a:r>
          </a:p>
          <a:p>
            <a:pPr indent="0" algn="just">
              <a:buNone/>
            </a:pPr>
            <a:r>
              <a:rPr lang="cs-CZ" sz="1800" dirty="0">
                <a:effectLst/>
                <a:latin typeface="Times New Roman" panose="02020603050405020304" pitchFamily="18" charset="0"/>
                <a:ea typeface="Times New Roman" panose="02020603050405020304" pitchFamily="18" charset="0"/>
              </a:rPr>
              <a:t> </a:t>
            </a:r>
          </a:p>
          <a:p>
            <a:pPr indent="0" algn="just">
              <a:buNone/>
            </a:pPr>
            <a:r>
              <a:rPr lang="cs-CZ" sz="1800" dirty="0">
                <a:effectLst/>
                <a:latin typeface="Times New Roman" panose="02020603050405020304" pitchFamily="18" charset="0"/>
                <a:ea typeface="Times New Roman" panose="02020603050405020304" pitchFamily="18" charset="0"/>
              </a:rPr>
              <a:t>(2) Jestliže úředník v písemném testu správně zodpoví alespoň dvě třetiny v něm obsažených otázek, je hodnocen klasifikačním stupněm „vyhověl“; v opačném případě je hodnocen klasifikačním stupněm „nevyhověl“. </a:t>
            </a:r>
          </a:p>
          <a:p>
            <a:pPr marL="0" indent="0" algn="just">
              <a:buNone/>
            </a:pPr>
            <a:r>
              <a:rPr lang="cs-CZ" sz="1800" dirty="0">
                <a:effectLst/>
                <a:latin typeface="Times New Roman" panose="02020603050405020304" pitchFamily="18" charset="0"/>
                <a:ea typeface="Times New Roman" panose="02020603050405020304" pitchFamily="18" charset="0"/>
              </a:rPr>
              <a:t> </a:t>
            </a:r>
          </a:p>
          <a:p>
            <a:pPr indent="0" algn="just">
              <a:buNone/>
            </a:pPr>
            <a:r>
              <a:rPr lang="cs-CZ" sz="1800" dirty="0">
                <a:effectLst/>
                <a:latin typeface="Times New Roman" panose="02020603050405020304" pitchFamily="18" charset="0"/>
                <a:ea typeface="Times New Roman" panose="02020603050405020304" pitchFamily="18" charset="0"/>
              </a:rPr>
              <a:t>(3) Přístup k vykonání zkoušky vstupního vzdělávání je ukončen, byl-li úředník třikrát hodnocen klasifikačním stupněm „nevyhověl“, nebo uplynutím lhůty pro vykonání zkoušky vstupního vzdělávání. </a:t>
            </a:r>
          </a:p>
          <a:p>
            <a:pPr marL="0" indent="0" algn="just">
              <a:buNone/>
            </a:pPr>
            <a:endParaRPr lang="cs-CZ" dirty="0">
              <a:solidFill>
                <a:srgbClr val="FF0000"/>
              </a:solidFill>
            </a:endParaRPr>
          </a:p>
        </p:txBody>
      </p:sp>
    </p:spTree>
    <p:extLst>
      <p:ext uri="{BB962C8B-B14F-4D97-AF65-F5344CB8AC3E}">
        <p14:creationId xmlns:p14="http://schemas.microsoft.com/office/powerpoint/2010/main" val="82713982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382676A3-F7E4-4092-BA1F-871F95EF239E}"/>
              </a:ext>
            </a:extLst>
          </p:cNvPr>
          <p:cNvSpPr>
            <a:spLocks noGrp="1"/>
          </p:cNvSpPr>
          <p:nvPr>
            <p:ph type="title"/>
          </p:nvPr>
        </p:nvSpPr>
        <p:spPr>
          <a:xfrm>
            <a:off x="78377" y="60960"/>
            <a:ext cx="12035246" cy="827314"/>
          </a:xfrm>
        </p:spPr>
        <p:txBody>
          <a:bodyPr/>
          <a:lstStyle/>
          <a:p>
            <a:pPr algn="ctr"/>
            <a:r>
              <a:rPr lang="cs-CZ" sz="1800" dirty="0">
                <a:effectLst/>
                <a:latin typeface="Calibri" panose="020F0502020204030204" pitchFamily="34" charset="0"/>
                <a:ea typeface="Times New Roman" panose="02020603050405020304" pitchFamily="18" charset="0"/>
              </a:rPr>
              <a:t> </a:t>
            </a:r>
            <a:br>
              <a:rPr lang="cs-CZ" sz="1800" dirty="0">
                <a:effectLst/>
                <a:latin typeface="Calibri" panose="020F0502020204030204" pitchFamily="34" charset="0"/>
                <a:ea typeface="Calibri" panose="020F0502020204030204" pitchFamily="34" charset="0"/>
              </a:rPr>
            </a:br>
            <a:r>
              <a:rPr lang="cs-CZ" sz="2900" i="1" dirty="0">
                <a:solidFill>
                  <a:schemeClr val="tx2"/>
                </a:solidFill>
              </a:rPr>
              <a:t>Prováděcí vyhláška k ZOZ, zkoušce VV a náležitostech osvědčení</a:t>
            </a:r>
          </a:p>
        </p:txBody>
      </p:sp>
      <p:sp>
        <p:nvSpPr>
          <p:cNvPr id="3" name="Zástupný obsah 2">
            <a:extLst>
              <a:ext uri="{FF2B5EF4-FFF2-40B4-BE49-F238E27FC236}">
                <a16:creationId xmlns:a16="http://schemas.microsoft.com/office/drawing/2014/main" id="{50FEB0EF-70B0-44AF-88B3-2E304FAE2CA8}"/>
              </a:ext>
            </a:extLst>
          </p:cNvPr>
          <p:cNvSpPr>
            <a:spLocks noGrp="1"/>
          </p:cNvSpPr>
          <p:nvPr>
            <p:ph idx="1"/>
          </p:nvPr>
        </p:nvSpPr>
        <p:spPr>
          <a:xfrm>
            <a:off x="1199456" y="818606"/>
            <a:ext cx="10382944" cy="4876800"/>
          </a:xfrm>
        </p:spPr>
        <p:txBody>
          <a:bodyPr/>
          <a:lstStyle/>
          <a:p>
            <a:pPr marL="0" indent="0" algn="ctr">
              <a:buNone/>
            </a:pPr>
            <a:r>
              <a:rPr lang="cs-CZ" sz="1800" b="1" dirty="0">
                <a:effectLst/>
                <a:latin typeface="Times New Roman" panose="02020603050405020304" pitchFamily="18" charset="0"/>
                <a:ea typeface="Times New Roman" panose="02020603050405020304" pitchFamily="18" charset="0"/>
              </a:rPr>
              <a:t>Zkouška zvláštní odborné způsobilosti</a:t>
            </a:r>
            <a:endParaRPr lang="cs-CZ" sz="1800" dirty="0">
              <a:effectLst/>
              <a:latin typeface="Times New Roman" panose="02020603050405020304" pitchFamily="18" charset="0"/>
              <a:ea typeface="Times New Roman" panose="02020603050405020304" pitchFamily="18" charset="0"/>
            </a:endParaRPr>
          </a:p>
          <a:p>
            <a:pPr marL="0" indent="0" algn="ctr">
              <a:buNone/>
            </a:pPr>
            <a:r>
              <a:rPr lang="cs-CZ" sz="1800" dirty="0">
                <a:effectLst/>
                <a:latin typeface="Times New Roman" panose="02020603050405020304" pitchFamily="18" charset="0"/>
                <a:ea typeface="Times New Roman" panose="02020603050405020304" pitchFamily="18" charset="0"/>
              </a:rPr>
              <a:t>§ 7</a:t>
            </a:r>
          </a:p>
          <a:p>
            <a:pPr marL="0" indent="0" algn="ctr">
              <a:buNone/>
            </a:pPr>
            <a:r>
              <a:rPr lang="cs-CZ" sz="1800" dirty="0">
                <a:effectLst/>
                <a:latin typeface="Times New Roman" panose="02020603050405020304" pitchFamily="18" charset="0"/>
                <a:ea typeface="Times New Roman" panose="02020603050405020304" pitchFamily="18" charset="0"/>
              </a:rPr>
              <a:t> </a:t>
            </a:r>
          </a:p>
          <a:p>
            <a:pPr marL="0" indent="0" algn="just">
              <a:buNone/>
            </a:pPr>
            <a:r>
              <a:rPr lang="cs-CZ" sz="1800" dirty="0">
                <a:effectLst/>
                <a:latin typeface="Times New Roman" panose="02020603050405020304" pitchFamily="18" charset="0"/>
                <a:ea typeface="Times New Roman" panose="02020603050405020304" pitchFamily="18" charset="0"/>
              </a:rPr>
              <a:t>      (1) Zkouška zvláštní odborné způsobilosti se koná pro každou správní činnost podle § 1 odst. 1 a 2 zvlášť.</a:t>
            </a:r>
          </a:p>
          <a:p>
            <a:pPr indent="0" algn="just">
              <a:buNone/>
            </a:pPr>
            <a:r>
              <a:rPr lang="cs-CZ" sz="1800" dirty="0">
                <a:effectLst/>
                <a:latin typeface="Times New Roman" panose="02020603050405020304" pitchFamily="18" charset="0"/>
                <a:ea typeface="Times New Roman" panose="02020603050405020304" pitchFamily="18" charset="0"/>
              </a:rPr>
              <a:t> </a:t>
            </a:r>
          </a:p>
          <a:p>
            <a:pPr indent="0" algn="just">
              <a:buNone/>
            </a:pPr>
            <a:r>
              <a:rPr lang="cs-CZ" sz="1800" dirty="0">
                <a:effectLst/>
                <a:latin typeface="Times New Roman" panose="02020603050405020304" pitchFamily="18" charset="0"/>
                <a:ea typeface="Times New Roman" panose="02020603050405020304" pitchFamily="18" charset="0"/>
              </a:rPr>
              <a:t>(2) Písemná zkouška má formu písemného testu. Písemný test obsahuje 30 zkušebních otázek. Ke každé zkušební otázce jsou přiřazeny 3 odpovědi, z nichž 1 je správná. Písemný test trvá 60 minut; v případech zvláštního zřetele hodných je možné tuto dobu prodloužit, a to nejdéle na 120 minut.</a:t>
            </a:r>
          </a:p>
          <a:p>
            <a:pPr indent="0" algn="just">
              <a:buNone/>
            </a:pPr>
            <a:r>
              <a:rPr lang="cs-CZ" sz="1800" dirty="0">
                <a:effectLst/>
                <a:latin typeface="Times New Roman" panose="02020603050405020304" pitchFamily="18" charset="0"/>
                <a:ea typeface="Times New Roman" panose="02020603050405020304" pitchFamily="18" charset="0"/>
              </a:rPr>
              <a:t> </a:t>
            </a:r>
          </a:p>
          <a:p>
            <a:pPr indent="0" algn="just">
              <a:buNone/>
            </a:pPr>
            <a:r>
              <a:rPr lang="cs-CZ" sz="1800" dirty="0">
                <a:effectLst/>
                <a:latin typeface="Times New Roman" panose="02020603050405020304" pitchFamily="18" charset="0"/>
                <a:ea typeface="Times New Roman" panose="02020603050405020304" pitchFamily="18" charset="0"/>
              </a:rPr>
              <a:t>(3) Jestliže úředník v písemném testu správně zodpoví alespoň dvě třetiny v něm obsažených otázek, je v písemné zkoušce hodnocen klasifikačním stupněm „vyhověl“; v opačném případě je hodnocen klasifikačním stupněm „nevyhověl“. </a:t>
            </a:r>
          </a:p>
          <a:p>
            <a:pPr marL="0" indent="0" algn="just">
              <a:buNone/>
            </a:pPr>
            <a:endParaRPr lang="cs-CZ" sz="1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94065681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382676A3-F7E4-4092-BA1F-871F95EF239E}"/>
              </a:ext>
            </a:extLst>
          </p:cNvPr>
          <p:cNvSpPr>
            <a:spLocks noGrp="1"/>
          </p:cNvSpPr>
          <p:nvPr>
            <p:ph type="title"/>
          </p:nvPr>
        </p:nvSpPr>
        <p:spPr>
          <a:xfrm>
            <a:off x="78377" y="60960"/>
            <a:ext cx="12035246" cy="827314"/>
          </a:xfrm>
        </p:spPr>
        <p:txBody>
          <a:bodyPr/>
          <a:lstStyle/>
          <a:p>
            <a:pPr algn="ctr"/>
            <a:r>
              <a:rPr lang="cs-CZ" sz="1800" dirty="0">
                <a:effectLst/>
                <a:latin typeface="Calibri" panose="020F0502020204030204" pitchFamily="34" charset="0"/>
                <a:ea typeface="Times New Roman" panose="02020603050405020304" pitchFamily="18" charset="0"/>
              </a:rPr>
              <a:t> </a:t>
            </a:r>
            <a:br>
              <a:rPr lang="cs-CZ" sz="1800" dirty="0">
                <a:effectLst/>
                <a:latin typeface="Calibri" panose="020F0502020204030204" pitchFamily="34" charset="0"/>
                <a:ea typeface="Calibri" panose="020F0502020204030204" pitchFamily="34" charset="0"/>
              </a:rPr>
            </a:br>
            <a:r>
              <a:rPr lang="cs-CZ" sz="2900" i="1" dirty="0">
                <a:solidFill>
                  <a:schemeClr val="tx2"/>
                </a:solidFill>
              </a:rPr>
              <a:t>Prováděcí vyhláška k ZOZ, zkoušce VV a náležitostech osvědčení</a:t>
            </a:r>
          </a:p>
        </p:txBody>
      </p:sp>
      <p:sp>
        <p:nvSpPr>
          <p:cNvPr id="3" name="Zástupný obsah 2">
            <a:extLst>
              <a:ext uri="{FF2B5EF4-FFF2-40B4-BE49-F238E27FC236}">
                <a16:creationId xmlns:a16="http://schemas.microsoft.com/office/drawing/2014/main" id="{50FEB0EF-70B0-44AF-88B3-2E304FAE2CA8}"/>
              </a:ext>
            </a:extLst>
          </p:cNvPr>
          <p:cNvSpPr>
            <a:spLocks noGrp="1"/>
          </p:cNvSpPr>
          <p:nvPr>
            <p:ph idx="1"/>
          </p:nvPr>
        </p:nvSpPr>
        <p:spPr>
          <a:xfrm>
            <a:off x="1199456" y="818606"/>
            <a:ext cx="10382944" cy="4876800"/>
          </a:xfrm>
        </p:spPr>
        <p:txBody>
          <a:bodyPr/>
          <a:lstStyle/>
          <a:p>
            <a:pPr marL="0" indent="0" algn="ctr">
              <a:buNone/>
            </a:pPr>
            <a:r>
              <a:rPr lang="cs-CZ" sz="1800" b="1" dirty="0">
                <a:effectLst/>
                <a:latin typeface="Times New Roman" panose="02020603050405020304" pitchFamily="18" charset="0"/>
                <a:ea typeface="Times New Roman" panose="02020603050405020304" pitchFamily="18" charset="0"/>
              </a:rPr>
              <a:t>Zkouška zvláštní odborné způsobilosti</a:t>
            </a:r>
            <a:endParaRPr lang="cs-CZ" sz="1800" dirty="0">
              <a:effectLst/>
              <a:latin typeface="Times New Roman" panose="02020603050405020304" pitchFamily="18" charset="0"/>
              <a:ea typeface="Times New Roman" panose="02020603050405020304" pitchFamily="18" charset="0"/>
            </a:endParaRPr>
          </a:p>
          <a:p>
            <a:pPr marL="0" indent="0" algn="ctr">
              <a:buNone/>
            </a:pPr>
            <a:r>
              <a:rPr lang="cs-CZ" sz="1800" dirty="0">
                <a:effectLst/>
                <a:latin typeface="Times New Roman" panose="02020603050405020304" pitchFamily="18" charset="0"/>
                <a:ea typeface="Times New Roman" panose="02020603050405020304" pitchFamily="18" charset="0"/>
              </a:rPr>
              <a:t>§ 7</a:t>
            </a:r>
          </a:p>
          <a:p>
            <a:pPr marL="0" indent="0" algn="just">
              <a:buNone/>
            </a:pPr>
            <a:r>
              <a:rPr lang="cs-CZ" sz="1800" dirty="0">
                <a:effectLst/>
                <a:latin typeface="Times New Roman" panose="02020603050405020304" pitchFamily="18" charset="0"/>
                <a:ea typeface="Times New Roman" panose="02020603050405020304" pitchFamily="18" charset="0"/>
              </a:rPr>
              <a:t>(4) Ústní zkouška se koná formou ústní odpovědi na 2 zkušební otázky, které si úředník vylosuje ze seznamu zkušebních otázek. Ústní zkouška trvá zpravidla nejdéle 60 minut a zahrnuje přípravu, která trvá nejméně 15 minut, nejdéle však 30 minut; v případech zvláštního zřetele hodných je možné dobu přípravy prodloužit, a to zpravidla nejdéle na 60 minut. </a:t>
            </a:r>
          </a:p>
          <a:p>
            <a:pPr marL="0" indent="0" algn="just">
              <a:buNone/>
            </a:pPr>
            <a:endParaRPr lang="cs-CZ" sz="1800" dirty="0">
              <a:latin typeface="Times New Roman" panose="02020603050405020304" pitchFamily="18" charset="0"/>
              <a:ea typeface="Times New Roman" panose="02020603050405020304" pitchFamily="18" charset="0"/>
            </a:endParaRPr>
          </a:p>
          <a:p>
            <a:pPr marL="0" indent="0" algn="just">
              <a:buNone/>
            </a:pPr>
            <a:r>
              <a:rPr lang="cs-CZ" sz="1800" dirty="0">
                <a:effectLst/>
                <a:latin typeface="Times New Roman" panose="02020603050405020304" pitchFamily="18" charset="0"/>
                <a:ea typeface="Times New Roman" panose="02020603050405020304" pitchFamily="18" charset="0"/>
              </a:rPr>
              <a:t>(5) Jestliže úředník při ústní zkoušce prokázal znalosti a dovednosti nezbytné pro výkon správní činnosti, je hodnocen klasifikačním stupněm „vyhověl“; v opačném případě je hodnocen klasifikačním stupněm „nevyhověl“.</a:t>
            </a:r>
          </a:p>
          <a:p>
            <a:pPr marL="0" indent="0" algn="just">
              <a:buNone/>
            </a:pPr>
            <a:r>
              <a:rPr lang="cs-CZ" sz="1800" dirty="0">
                <a:effectLst/>
                <a:latin typeface="Times New Roman" panose="02020603050405020304" pitchFamily="18" charset="0"/>
                <a:ea typeface="Times New Roman" panose="02020603050405020304" pitchFamily="18" charset="0"/>
              </a:rPr>
              <a:t>(6) Úředník, který byl z písemné nebo ústní zkoušky vyloučen nebo se k písemné nebo ústní zkoušce bez náležité omluvy nedostavil anebo při písemné nebo ústní zkoušce od zkoušky odstoupil, při zkoušce nevyhověl.</a:t>
            </a:r>
          </a:p>
          <a:p>
            <a:pPr indent="0" algn="just">
              <a:buNone/>
            </a:pPr>
            <a:r>
              <a:rPr lang="cs-CZ" sz="1800" dirty="0">
                <a:effectLst/>
                <a:latin typeface="Times New Roman" panose="02020603050405020304" pitchFamily="18" charset="0"/>
                <a:ea typeface="Times New Roman" panose="02020603050405020304" pitchFamily="18" charset="0"/>
              </a:rPr>
              <a:t> </a:t>
            </a:r>
          </a:p>
          <a:p>
            <a:pPr marL="0" indent="0" algn="just">
              <a:buNone/>
            </a:pPr>
            <a:r>
              <a:rPr lang="cs-CZ" sz="1800" dirty="0">
                <a:effectLst/>
                <a:latin typeface="Times New Roman" panose="02020603050405020304" pitchFamily="18" charset="0"/>
                <a:ea typeface="Times New Roman" panose="02020603050405020304" pitchFamily="18" charset="0"/>
              </a:rPr>
              <a:t>(7) Úředníkovi, jehož neúčast na písemné nebo ústní zkoušce byla náležitě omluvena, Ministerstvo vnitra nebo příspěvková organizace pověřená zabezpečením zkoušky zvláštní odborné způsobilosti určí náhradní termín. </a:t>
            </a:r>
          </a:p>
          <a:p>
            <a:pPr marL="0" indent="0" algn="just">
              <a:buNone/>
            </a:pPr>
            <a:endParaRPr lang="cs-CZ" sz="1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76988916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382676A3-F7E4-4092-BA1F-871F95EF239E}"/>
              </a:ext>
            </a:extLst>
          </p:cNvPr>
          <p:cNvSpPr>
            <a:spLocks noGrp="1"/>
          </p:cNvSpPr>
          <p:nvPr>
            <p:ph type="title"/>
          </p:nvPr>
        </p:nvSpPr>
        <p:spPr>
          <a:xfrm>
            <a:off x="78377" y="60960"/>
            <a:ext cx="12035246" cy="827314"/>
          </a:xfrm>
        </p:spPr>
        <p:txBody>
          <a:bodyPr/>
          <a:lstStyle/>
          <a:p>
            <a:pPr algn="ctr"/>
            <a:r>
              <a:rPr lang="cs-CZ" sz="1800" dirty="0">
                <a:effectLst/>
                <a:latin typeface="Calibri" panose="020F0502020204030204" pitchFamily="34" charset="0"/>
                <a:ea typeface="Times New Roman" panose="02020603050405020304" pitchFamily="18" charset="0"/>
              </a:rPr>
              <a:t> </a:t>
            </a:r>
            <a:br>
              <a:rPr lang="cs-CZ" sz="1800" dirty="0">
                <a:effectLst/>
                <a:latin typeface="Calibri" panose="020F0502020204030204" pitchFamily="34" charset="0"/>
                <a:ea typeface="Calibri" panose="020F0502020204030204" pitchFamily="34" charset="0"/>
              </a:rPr>
            </a:br>
            <a:r>
              <a:rPr lang="cs-CZ" sz="2900" i="1" dirty="0">
                <a:solidFill>
                  <a:schemeClr val="tx2"/>
                </a:solidFill>
              </a:rPr>
              <a:t>Prováděcí vyhláška k ZOZ, zkoušce VV a náležitostech osvědčení</a:t>
            </a:r>
          </a:p>
        </p:txBody>
      </p:sp>
      <p:sp>
        <p:nvSpPr>
          <p:cNvPr id="3" name="Zástupný obsah 2">
            <a:extLst>
              <a:ext uri="{FF2B5EF4-FFF2-40B4-BE49-F238E27FC236}">
                <a16:creationId xmlns:a16="http://schemas.microsoft.com/office/drawing/2014/main" id="{50FEB0EF-70B0-44AF-88B3-2E304FAE2CA8}"/>
              </a:ext>
            </a:extLst>
          </p:cNvPr>
          <p:cNvSpPr>
            <a:spLocks noGrp="1"/>
          </p:cNvSpPr>
          <p:nvPr>
            <p:ph idx="1"/>
          </p:nvPr>
        </p:nvSpPr>
        <p:spPr>
          <a:xfrm>
            <a:off x="1199456" y="818606"/>
            <a:ext cx="10382944" cy="4876800"/>
          </a:xfrm>
        </p:spPr>
        <p:txBody>
          <a:bodyPr/>
          <a:lstStyle/>
          <a:p>
            <a:pPr marL="0" indent="0" algn="ctr">
              <a:buNone/>
            </a:pPr>
            <a:r>
              <a:rPr lang="cs-CZ" sz="1800" b="1" dirty="0">
                <a:effectLst/>
                <a:latin typeface="Times New Roman" panose="02020603050405020304" pitchFamily="18" charset="0"/>
                <a:ea typeface="Times New Roman" panose="02020603050405020304" pitchFamily="18" charset="0"/>
              </a:rPr>
              <a:t> </a:t>
            </a:r>
            <a:endParaRPr lang="cs-CZ" sz="1800" dirty="0">
              <a:effectLst/>
              <a:latin typeface="Times New Roman" panose="02020603050405020304" pitchFamily="18" charset="0"/>
              <a:ea typeface="Times New Roman" panose="02020603050405020304" pitchFamily="18" charset="0"/>
            </a:endParaRPr>
          </a:p>
          <a:p>
            <a:pPr marL="0" indent="0" algn="ctr">
              <a:buNone/>
            </a:pPr>
            <a:r>
              <a:rPr lang="cs-CZ" sz="1800" dirty="0">
                <a:effectLst/>
                <a:latin typeface="Times New Roman" panose="02020603050405020304" pitchFamily="18" charset="0"/>
                <a:ea typeface="Times New Roman" panose="02020603050405020304" pitchFamily="18" charset="0"/>
              </a:rPr>
              <a:t>§ 10</a:t>
            </a:r>
          </a:p>
          <a:p>
            <a:pPr marL="0" indent="0" algn="ctr">
              <a:buNone/>
            </a:pPr>
            <a:r>
              <a:rPr lang="cs-CZ" sz="1800" b="1" dirty="0">
                <a:effectLst/>
                <a:latin typeface="Times New Roman" panose="02020603050405020304" pitchFamily="18" charset="0"/>
                <a:ea typeface="Times New Roman" panose="02020603050405020304" pitchFamily="18" charset="0"/>
              </a:rPr>
              <a:t>Náležitosti osvědčení vydávaného vzdělávací institucí </a:t>
            </a:r>
            <a:endParaRPr lang="cs-CZ" sz="1800" dirty="0">
              <a:effectLst/>
              <a:latin typeface="Times New Roman" panose="02020603050405020304" pitchFamily="18" charset="0"/>
              <a:ea typeface="Times New Roman" panose="02020603050405020304" pitchFamily="18" charset="0"/>
            </a:endParaRPr>
          </a:p>
          <a:p>
            <a:pPr indent="0" algn="just">
              <a:buNone/>
            </a:pPr>
            <a:r>
              <a:rPr lang="cs-CZ" sz="1800" dirty="0">
                <a:effectLst/>
                <a:latin typeface="Times New Roman" panose="02020603050405020304" pitchFamily="18" charset="0"/>
                <a:ea typeface="Times New Roman" panose="02020603050405020304" pitchFamily="18" charset="0"/>
              </a:rPr>
              <a:t>Osvědčení o vstupním vzdělávání, o průběžném vzdělávání, o vzdělávání vedoucích úředníků a o vzdělávání vedoucích úřadů obsahuje</a:t>
            </a:r>
          </a:p>
          <a:p>
            <a:pPr indent="0">
              <a:buNone/>
            </a:pPr>
            <a:r>
              <a:rPr lang="cs-CZ" sz="1800" dirty="0">
                <a:effectLst/>
                <a:latin typeface="Times New Roman" panose="02020603050405020304" pitchFamily="18" charset="0"/>
                <a:ea typeface="Times New Roman" panose="02020603050405020304" pitchFamily="18" charset="0"/>
              </a:rPr>
              <a:t>a) jméno, popřípadě jména, příjmení, akademický titul, datum a místo narození úředníka,</a:t>
            </a:r>
          </a:p>
          <a:p>
            <a:pPr indent="0">
              <a:buNone/>
            </a:pPr>
            <a:r>
              <a:rPr lang="cs-CZ" sz="1800" dirty="0">
                <a:effectLst/>
                <a:latin typeface="Times New Roman" panose="02020603050405020304" pitchFamily="18" charset="0"/>
                <a:ea typeface="Times New Roman" panose="02020603050405020304" pitchFamily="18" charset="0"/>
              </a:rPr>
              <a:t>b) číslo osvědčení,</a:t>
            </a:r>
          </a:p>
          <a:p>
            <a:pPr indent="0">
              <a:buNone/>
            </a:pPr>
            <a:r>
              <a:rPr lang="cs-CZ" sz="1800" dirty="0">
                <a:effectLst/>
                <a:latin typeface="Times New Roman" panose="02020603050405020304" pitchFamily="18" charset="0"/>
                <a:ea typeface="Times New Roman" panose="02020603050405020304" pitchFamily="18" charset="0"/>
              </a:rPr>
              <a:t>c) číslo akreditace vzdělávací instituce, bylo-li přiděleno,</a:t>
            </a:r>
          </a:p>
          <a:p>
            <a:pPr indent="0">
              <a:buNone/>
            </a:pPr>
            <a:r>
              <a:rPr lang="cs-CZ" sz="1800" dirty="0">
                <a:effectLst/>
                <a:latin typeface="Times New Roman" panose="02020603050405020304" pitchFamily="18" charset="0"/>
                <a:ea typeface="Times New Roman" panose="02020603050405020304" pitchFamily="18" charset="0"/>
              </a:rPr>
              <a:t>d) druh prohlubování kvalifikace,</a:t>
            </a:r>
          </a:p>
          <a:p>
            <a:pPr indent="0">
              <a:buNone/>
            </a:pPr>
            <a:r>
              <a:rPr lang="cs-CZ" sz="1800" dirty="0">
                <a:effectLst/>
                <a:latin typeface="Times New Roman" panose="02020603050405020304" pitchFamily="18" charset="0"/>
                <a:ea typeface="Times New Roman" panose="02020603050405020304" pitchFamily="18" charset="0"/>
              </a:rPr>
              <a:t>e) název vzdělávacího programu,</a:t>
            </a:r>
          </a:p>
          <a:p>
            <a:pPr indent="0">
              <a:buNone/>
            </a:pPr>
            <a:r>
              <a:rPr lang="cs-CZ" sz="1800" dirty="0">
                <a:effectLst/>
                <a:latin typeface="Times New Roman" panose="02020603050405020304" pitchFamily="18" charset="0"/>
                <a:ea typeface="Times New Roman" panose="02020603050405020304" pitchFamily="18" charset="0"/>
              </a:rPr>
              <a:t>f) formu vzdělávacího programu,</a:t>
            </a:r>
          </a:p>
          <a:p>
            <a:pPr indent="0">
              <a:buNone/>
            </a:pPr>
            <a:r>
              <a:rPr lang="cs-CZ" sz="1800" dirty="0">
                <a:effectLst/>
                <a:latin typeface="Times New Roman" panose="02020603050405020304" pitchFamily="18" charset="0"/>
                <a:ea typeface="Times New Roman" panose="02020603050405020304" pitchFamily="18" charset="0"/>
              </a:rPr>
              <a:t>g) časový rozsah vzdělávacího programu,</a:t>
            </a:r>
          </a:p>
          <a:p>
            <a:pPr indent="0">
              <a:buNone/>
            </a:pPr>
            <a:r>
              <a:rPr lang="cs-CZ" sz="1800" dirty="0">
                <a:effectLst/>
                <a:latin typeface="Times New Roman" panose="02020603050405020304" pitchFamily="18" charset="0"/>
                <a:ea typeface="Times New Roman" panose="02020603050405020304" pitchFamily="18" charset="0"/>
              </a:rPr>
              <a:t>h) datum vydání osvědčení,</a:t>
            </a:r>
          </a:p>
          <a:p>
            <a:pPr marL="0" indent="0">
              <a:buNone/>
            </a:pPr>
            <a:r>
              <a:rPr lang="cs-CZ" sz="1800" dirty="0">
                <a:effectLst/>
                <a:latin typeface="Times New Roman" panose="02020603050405020304" pitchFamily="18" charset="0"/>
                <a:ea typeface="Times New Roman" panose="02020603050405020304" pitchFamily="18" charset="0"/>
              </a:rPr>
              <a:t>      i) podpis odpovědné osoby vzdělávací instituce nebo zabezpečení způsobem zajišťujícím integritu a původ</a:t>
            </a:r>
            <a:br>
              <a:rPr lang="cs-CZ" sz="1800" dirty="0">
                <a:effectLst/>
                <a:latin typeface="Times New Roman" panose="02020603050405020304" pitchFamily="18" charset="0"/>
                <a:ea typeface="Times New Roman" panose="02020603050405020304" pitchFamily="18" charset="0"/>
              </a:rPr>
            </a:br>
            <a:r>
              <a:rPr lang="cs-CZ" sz="1800" dirty="0">
                <a:effectLst/>
                <a:latin typeface="Times New Roman" panose="02020603050405020304" pitchFamily="18" charset="0"/>
                <a:ea typeface="Times New Roman" panose="02020603050405020304" pitchFamily="18" charset="0"/>
              </a:rPr>
              <a:t>      dat.</a:t>
            </a:r>
          </a:p>
        </p:txBody>
      </p:sp>
    </p:spTree>
    <p:extLst>
      <p:ext uri="{BB962C8B-B14F-4D97-AF65-F5344CB8AC3E}">
        <p14:creationId xmlns:p14="http://schemas.microsoft.com/office/powerpoint/2010/main" val="2225081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725911" y="465513"/>
            <a:ext cx="10615581" cy="764771"/>
          </a:xfrm>
        </p:spPr>
        <p:txBody>
          <a:bodyPr/>
          <a:lstStyle/>
          <a:p>
            <a:pPr algn="ctr"/>
            <a:r>
              <a:rPr lang="cs-CZ" i="1" dirty="0">
                <a:solidFill>
                  <a:schemeClr val="tx2"/>
                </a:solidFill>
              </a:rPr>
              <a:t>Novela zákona č. 312/2002 Sb., o úřednících ÚSC</a:t>
            </a:r>
            <a:br>
              <a:rPr lang="cs-CZ" i="1" dirty="0">
                <a:solidFill>
                  <a:schemeClr val="tx2"/>
                </a:solidFill>
              </a:rPr>
            </a:br>
            <a:br>
              <a:rPr lang="cs-CZ" sz="2800" dirty="0"/>
            </a:br>
            <a:endParaRPr lang="cs-CZ" sz="2800" dirty="0"/>
          </a:p>
        </p:txBody>
      </p:sp>
      <p:sp>
        <p:nvSpPr>
          <p:cNvPr id="3" name="Podnadpis 2"/>
          <p:cNvSpPr>
            <a:spLocks noGrp="1"/>
          </p:cNvSpPr>
          <p:nvPr>
            <p:ph type="subTitle" idx="1"/>
          </p:nvPr>
        </p:nvSpPr>
        <p:spPr>
          <a:xfrm>
            <a:off x="725911" y="964735"/>
            <a:ext cx="10615581" cy="4662982"/>
          </a:xfrm>
        </p:spPr>
        <p:txBody>
          <a:bodyPr/>
          <a:lstStyle/>
          <a:p>
            <a:r>
              <a:rPr lang="cs-CZ" sz="1800" u="sng" dirty="0">
                <a:solidFill>
                  <a:schemeClr val="tx1"/>
                </a:solidFill>
              </a:rPr>
              <a:t>ANOTACE - Hlavní cíle novely:</a:t>
            </a:r>
            <a:r>
              <a:rPr lang="cs-CZ" sz="1800" dirty="0">
                <a:solidFill>
                  <a:schemeClr val="tx1"/>
                </a:solidFill>
              </a:rPr>
              <a:t> </a:t>
            </a:r>
          </a:p>
          <a:p>
            <a:pPr marL="285750" indent="-285750">
              <a:buFont typeface="Wingdings" panose="05000000000000000000" pitchFamily="2" charset="2"/>
              <a:buChar char="Ø"/>
            </a:pPr>
            <a:r>
              <a:rPr lang="cs-CZ" sz="1800" dirty="0">
                <a:solidFill>
                  <a:schemeClr val="tx1"/>
                </a:solidFill>
              </a:rPr>
              <a:t>Elektronizovat (digitalizovat) problematiku vzdělávání úředníků ÚSC</a:t>
            </a:r>
          </a:p>
          <a:p>
            <a:pPr marL="342900" indent="-342900" algn="just">
              <a:buFont typeface="Arial" panose="020B0604020202020204" pitchFamily="34" charset="0"/>
              <a:buChar char="•"/>
            </a:pPr>
            <a:r>
              <a:rPr lang="cs-CZ" sz="1800" b="0" dirty="0">
                <a:solidFill>
                  <a:schemeClr val="tx1"/>
                </a:solidFill>
              </a:rPr>
              <a:t>Elektronické podání a vyřízení žádostí o akreditaci vzdělávacích institucí a programů přes Portál veřejné správy, elektronizace výročních zpráv, elektronizace procesu zkoušek přes IS IVS Praha (zákon koncipován tak, aby jednotlivá ustanovení v žádném ohledu nebránila naplnění požadavku digitalizace VS)</a:t>
            </a:r>
            <a:r>
              <a:rPr lang="cs-CZ" sz="1200" dirty="0">
                <a:solidFill>
                  <a:schemeClr val="tx1"/>
                </a:solidFill>
              </a:rPr>
              <a:t> </a:t>
            </a:r>
          </a:p>
          <a:p>
            <a:pPr marL="285750" indent="-285750" algn="just">
              <a:buFont typeface="Wingdings" panose="05000000000000000000" pitchFamily="2" charset="2"/>
              <a:buChar char="Ø"/>
            </a:pPr>
            <a:r>
              <a:rPr lang="cs-CZ" sz="1800" dirty="0">
                <a:solidFill>
                  <a:schemeClr val="tx1"/>
                </a:solidFill>
              </a:rPr>
              <a:t>Snížit administrativní (personální, finanční) zátěž ÚSC, vzdělávacích institucí, MV ČR a zjednodušit proces vzdělávání ÚSC</a:t>
            </a:r>
          </a:p>
          <a:p>
            <a:pPr marL="285750" indent="-285750" algn="just">
              <a:buFont typeface="Arial" panose="020B0604020202020204" pitchFamily="34" charset="0"/>
              <a:buChar char="•"/>
            </a:pPr>
            <a:r>
              <a:rPr lang="cs-CZ" sz="1800" b="0" dirty="0">
                <a:solidFill>
                  <a:schemeClr val="tx1"/>
                </a:solidFill>
              </a:rPr>
              <a:t>Elektronizace akreditací, zkoušek atd. (viz výše), zjednodušený proces veřejných výzev a výběrových řízení u ÚSC, snížení minimálního rozsahu plánu vzdělávání z 18 na 9 pracovních dnů po dobu 3 let, rozšíření vzdělávacích institucí ex lege o ÚSÚ a KVOP, zjednodušení řízení a zúžení akreditací vzdělávacích institucí a programů, zjednodušení zkoušky ZOZ (obecná část bude nahrazena rozšířením a zakončením vstupního vzdělávání písemným/online testem), zavedení tzv. průřezové ZOZ pro obce I. typu, ZOZ pro „neúředníky“, zrušení akreditační komise, zrušení vedení ad hoc správních řízení o uznání rovnocennosti vzdělání a také zavedení správního poplatku za akreditaci vzdělávací instituce a vzdělávacího programu</a:t>
            </a:r>
            <a:r>
              <a:rPr lang="cs-CZ" sz="1800" dirty="0">
                <a:solidFill>
                  <a:schemeClr val="tx1"/>
                </a:solidFill>
              </a:rPr>
              <a:t> </a:t>
            </a:r>
            <a:r>
              <a:rPr lang="cs-CZ" sz="1800" b="0" dirty="0">
                <a:solidFill>
                  <a:schemeClr val="tx1"/>
                </a:solidFill>
              </a:rPr>
              <a:t>(ÚSC a IVS Praha z toho vyjmuti)</a:t>
            </a:r>
            <a:endParaRPr lang="cs-CZ" sz="1800" dirty="0">
              <a:solidFill>
                <a:schemeClr val="tx1"/>
              </a:solidFill>
            </a:endParaRPr>
          </a:p>
          <a:p>
            <a:endParaRPr lang="cs-CZ" sz="1800" dirty="0">
              <a:solidFill>
                <a:schemeClr val="tx1"/>
              </a:solidFill>
            </a:endParaRPr>
          </a:p>
          <a:p>
            <a:pPr marL="285750" indent="-285750">
              <a:buFont typeface="Wingdings" panose="05000000000000000000" pitchFamily="2" charset="2"/>
              <a:buChar char="Ø"/>
            </a:pPr>
            <a:endParaRPr lang="cs-CZ" sz="1800" dirty="0">
              <a:solidFill>
                <a:schemeClr val="tx1"/>
              </a:solidFill>
            </a:endParaRPr>
          </a:p>
          <a:p>
            <a:endParaRPr lang="cs-CZ" sz="1800" b="0" dirty="0">
              <a:solidFill>
                <a:srgbClr val="FF0000"/>
              </a:solidFill>
            </a:endParaRPr>
          </a:p>
          <a:p>
            <a:endParaRPr lang="cs-CZ" sz="2800" dirty="0">
              <a:solidFill>
                <a:schemeClr val="tx1"/>
              </a:solidFill>
            </a:endParaRPr>
          </a:p>
        </p:txBody>
      </p:sp>
    </p:spTree>
    <p:extLst>
      <p:ext uri="{BB962C8B-B14F-4D97-AF65-F5344CB8AC3E}">
        <p14:creationId xmlns:p14="http://schemas.microsoft.com/office/powerpoint/2010/main" val="22757629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dnadpis 2"/>
          <p:cNvSpPr>
            <a:spLocks noGrp="1"/>
          </p:cNvSpPr>
          <p:nvPr>
            <p:ph type="subTitle" idx="1"/>
          </p:nvPr>
        </p:nvSpPr>
        <p:spPr>
          <a:xfrm>
            <a:off x="990829" y="721454"/>
            <a:ext cx="9878549" cy="4903842"/>
          </a:xfrm>
        </p:spPr>
        <p:txBody>
          <a:bodyPr/>
          <a:lstStyle/>
          <a:p>
            <a:pPr algn="ctr">
              <a:defRPr/>
            </a:pPr>
            <a:r>
              <a:rPr lang="cs-CZ" sz="2800" dirty="0">
                <a:solidFill>
                  <a:srgbClr val="00B0F0"/>
                </a:solidFill>
                <a:cs typeface="Arial" charset="0"/>
              </a:rPr>
              <a:t>Děkuji za pozornost</a:t>
            </a:r>
          </a:p>
          <a:p>
            <a:pPr algn="ctr">
              <a:defRPr/>
            </a:pPr>
            <a:endParaRPr lang="cs-CZ" sz="2000" dirty="0">
              <a:solidFill>
                <a:schemeClr val="tx1"/>
              </a:solidFill>
              <a:cs typeface="Arial" charset="0"/>
            </a:endParaRPr>
          </a:p>
          <a:p>
            <a:pPr>
              <a:defRPr/>
            </a:pPr>
            <a:r>
              <a:rPr lang="cs-CZ" sz="2000" dirty="0">
                <a:solidFill>
                  <a:schemeClr val="tx1"/>
                </a:solidFill>
                <a:cs typeface="Arial" charset="0"/>
              </a:rPr>
              <a:t>KONTAKTNÍ ÚDAJE</a:t>
            </a:r>
          </a:p>
          <a:p>
            <a:pPr>
              <a:defRPr/>
            </a:pPr>
            <a:r>
              <a:rPr lang="cs-CZ" altLang="cs-CZ" sz="2000" dirty="0">
                <a:solidFill>
                  <a:schemeClr val="tx1"/>
                </a:solidFill>
                <a:cs typeface="Arial" charset="0"/>
              </a:rPr>
              <a:t>webové </a:t>
            </a:r>
            <a:r>
              <a:rPr lang="cs-CZ" altLang="cs-CZ" sz="2000">
                <a:solidFill>
                  <a:schemeClr val="tx1"/>
                </a:solidFill>
                <a:cs typeface="Arial" charset="0"/>
              </a:rPr>
              <a:t>stránky MV ODK: </a:t>
            </a:r>
            <a:r>
              <a:rPr lang="cs-CZ" sz="2000" dirty="0">
                <a:solidFill>
                  <a:schemeClr val="tx1"/>
                </a:solidFill>
                <a:hlinkClick r:id="rId3"/>
              </a:rPr>
              <a:t>http://www.mvcr.cz/odk2</a:t>
            </a:r>
            <a:r>
              <a:rPr lang="cs-CZ" sz="2000" dirty="0">
                <a:solidFill>
                  <a:schemeClr val="tx1"/>
                </a:solidFill>
              </a:rPr>
              <a:t> </a:t>
            </a:r>
          </a:p>
          <a:p>
            <a:pPr>
              <a:defRPr/>
            </a:pPr>
            <a:endParaRPr lang="cs-CZ" sz="2000" dirty="0">
              <a:solidFill>
                <a:schemeClr val="tx1"/>
              </a:solidFill>
            </a:endParaRPr>
          </a:p>
          <a:p>
            <a:pPr>
              <a:defRPr/>
            </a:pPr>
            <a:r>
              <a:rPr lang="cs-CZ" sz="2000" dirty="0">
                <a:solidFill>
                  <a:schemeClr val="tx1"/>
                </a:solidFill>
              </a:rPr>
              <a:t> poštovní adresa:  Ministerstvo vnitra ČR</a:t>
            </a:r>
          </a:p>
          <a:p>
            <a:pPr>
              <a:defRPr/>
            </a:pPr>
            <a:r>
              <a:rPr lang="cs-CZ" sz="2000" dirty="0">
                <a:solidFill>
                  <a:schemeClr val="tx1"/>
                </a:solidFill>
              </a:rPr>
              <a:t>		      Odbor veřejné správy, dozoru a kontroly</a:t>
            </a:r>
          </a:p>
          <a:p>
            <a:pPr>
              <a:defRPr/>
            </a:pPr>
            <a:r>
              <a:rPr lang="cs-CZ" sz="2000" dirty="0">
                <a:solidFill>
                  <a:schemeClr val="tx1"/>
                </a:solidFill>
              </a:rPr>
              <a:t>		      Nám. Hrdinů 1634/3</a:t>
            </a:r>
          </a:p>
          <a:p>
            <a:pPr>
              <a:defRPr/>
            </a:pPr>
            <a:r>
              <a:rPr lang="cs-CZ" sz="2000" dirty="0">
                <a:solidFill>
                  <a:schemeClr val="tx1"/>
                </a:solidFill>
              </a:rPr>
              <a:t>		      140 21 Praha 4</a:t>
            </a:r>
            <a:endParaRPr lang="cs-CZ" altLang="cs-CZ" sz="2000" dirty="0">
              <a:solidFill>
                <a:schemeClr val="tx1"/>
              </a:solidFill>
              <a:cs typeface="Arial" charset="0"/>
            </a:endParaRPr>
          </a:p>
          <a:p>
            <a:pPr>
              <a:defRPr/>
            </a:pPr>
            <a:r>
              <a:rPr lang="cs-CZ" sz="2000" dirty="0">
                <a:solidFill>
                  <a:schemeClr val="tx1"/>
                </a:solidFill>
                <a:cs typeface="Arial" charset="0"/>
              </a:rPr>
              <a:t>ID datové schránky MV:</a:t>
            </a:r>
            <a:r>
              <a:rPr lang="cs-CZ" sz="2000" dirty="0">
                <a:solidFill>
                  <a:schemeClr val="tx1"/>
                </a:solidFill>
              </a:rPr>
              <a:t> 6bnaawp</a:t>
            </a:r>
            <a:endParaRPr lang="cs-CZ" altLang="cs-CZ" sz="2000" dirty="0">
              <a:solidFill>
                <a:schemeClr val="tx1"/>
              </a:solidFill>
              <a:cs typeface="Arial" charset="0"/>
            </a:endParaRPr>
          </a:p>
          <a:p>
            <a:pPr>
              <a:defRPr/>
            </a:pPr>
            <a:r>
              <a:rPr lang="cs-CZ" sz="2000" dirty="0">
                <a:solidFill>
                  <a:schemeClr val="tx1"/>
                </a:solidFill>
                <a:cs typeface="Arial" charset="0"/>
              </a:rPr>
              <a:t>Tel: 974 816 411 (429) – sekretariát odboru</a:t>
            </a:r>
          </a:p>
          <a:p>
            <a:pPr>
              <a:defRPr/>
            </a:pPr>
            <a:r>
              <a:rPr lang="cs-CZ" sz="2000" dirty="0">
                <a:solidFill>
                  <a:schemeClr val="tx1"/>
                </a:solidFill>
                <a:cs typeface="Arial" charset="0"/>
              </a:rPr>
              <a:t>E-mail: </a:t>
            </a:r>
            <a:r>
              <a:rPr lang="cs-CZ" sz="2000" dirty="0">
                <a:solidFill>
                  <a:schemeClr val="tx1"/>
                </a:solidFill>
                <a:cs typeface="Arial" charset="0"/>
                <a:hlinkClick r:id="rId4"/>
              </a:rPr>
              <a:t>odbordk</a:t>
            </a:r>
            <a:r>
              <a:rPr lang="en-US" sz="2000" dirty="0">
                <a:solidFill>
                  <a:schemeClr val="tx1"/>
                </a:solidFill>
                <a:cs typeface="Arial" charset="0"/>
                <a:hlinkClick r:id="rId4"/>
              </a:rPr>
              <a:t>@</a:t>
            </a:r>
            <a:r>
              <a:rPr lang="cs-CZ" sz="2000" dirty="0">
                <a:solidFill>
                  <a:schemeClr val="tx1"/>
                </a:solidFill>
                <a:cs typeface="Arial" charset="0"/>
                <a:hlinkClick r:id="rId4"/>
              </a:rPr>
              <a:t>mvcr.cz</a:t>
            </a:r>
            <a:r>
              <a:rPr lang="cs-CZ" sz="2000" dirty="0">
                <a:solidFill>
                  <a:schemeClr val="tx1"/>
                </a:solidFill>
                <a:cs typeface="Arial" charset="0"/>
              </a:rPr>
              <a:t> – sekretariát odboru</a:t>
            </a:r>
          </a:p>
        </p:txBody>
      </p:sp>
    </p:spTree>
    <p:extLst>
      <p:ext uri="{BB962C8B-B14F-4D97-AF65-F5344CB8AC3E}">
        <p14:creationId xmlns:p14="http://schemas.microsoft.com/office/powerpoint/2010/main" val="19104203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725911" y="465513"/>
            <a:ext cx="10615581" cy="764771"/>
          </a:xfrm>
        </p:spPr>
        <p:txBody>
          <a:bodyPr/>
          <a:lstStyle/>
          <a:p>
            <a:pPr algn="ctr"/>
            <a:r>
              <a:rPr lang="cs-CZ" i="1" dirty="0">
                <a:solidFill>
                  <a:schemeClr val="tx2"/>
                </a:solidFill>
              </a:rPr>
              <a:t>Novela zákona č. 312/2002 Sb., o úřednících ÚSC</a:t>
            </a:r>
            <a:br>
              <a:rPr lang="cs-CZ" i="1" dirty="0">
                <a:solidFill>
                  <a:schemeClr val="tx2"/>
                </a:solidFill>
              </a:rPr>
            </a:br>
            <a:br>
              <a:rPr lang="cs-CZ" sz="2800" dirty="0"/>
            </a:br>
            <a:endParaRPr lang="cs-CZ" sz="2800" dirty="0"/>
          </a:p>
        </p:txBody>
      </p:sp>
      <p:sp>
        <p:nvSpPr>
          <p:cNvPr id="5" name="Podnadpis 2"/>
          <p:cNvSpPr>
            <a:spLocks noGrp="1"/>
          </p:cNvSpPr>
          <p:nvPr>
            <p:ph type="subTitle" idx="1"/>
          </p:nvPr>
        </p:nvSpPr>
        <p:spPr>
          <a:xfrm>
            <a:off x="725487" y="1230312"/>
            <a:ext cx="10854141" cy="4389091"/>
          </a:xfrm>
        </p:spPr>
        <p:txBody>
          <a:bodyPr/>
          <a:lstStyle/>
          <a:p>
            <a:pPr>
              <a:buClr>
                <a:schemeClr val="tx1"/>
              </a:buClr>
            </a:pPr>
            <a:r>
              <a:rPr lang="cs-CZ" sz="1800" u="sng" dirty="0">
                <a:solidFill>
                  <a:schemeClr val="tx1"/>
                </a:solidFill>
              </a:rPr>
              <a:t>Přehled hlavních změn, které přinesla novela (podrobněji viz dále): </a:t>
            </a:r>
          </a:p>
          <a:p>
            <a:pPr>
              <a:buClr>
                <a:schemeClr val="tx1"/>
              </a:buClr>
            </a:pPr>
            <a:r>
              <a:rPr lang="cs-CZ" sz="1800" dirty="0">
                <a:solidFill>
                  <a:srgbClr val="FF0000"/>
                </a:solidFill>
              </a:rPr>
              <a:t>V oblasti vzdělávání:</a:t>
            </a:r>
          </a:p>
          <a:p>
            <a:pPr>
              <a:buClr>
                <a:schemeClr val="tx1"/>
              </a:buClr>
            </a:pPr>
            <a:endParaRPr lang="cs-CZ" sz="1800" u="sng" dirty="0">
              <a:solidFill>
                <a:schemeClr val="tx1"/>
              </a:solidFill>
            </a:endParaRPr>
          </a:p>
          <a:p>
            <a:pPr marL="285750" indent="-285750">
              <a:buClr>
                <a:schemeClr val="tx1"/>
              </a:buClr>
              <a:buFont typeface="Wingdings" panose="05000000000000000000" pitchFamily="2" charset="2"/>
              <a:buChar char="Ø"/>
            </a:pPr>
            <a:r>
              <a:rPr lang="cs-CZ" sz="1800" dirty="0">
                <a:solidFill>
                  <a:schemeClr val="tx1"/>
                </a:solidFill>
              </a:rPr>
              <a:t>Úprava konceptu vstupního vzdělávání a zvláštní odborné způsobilosti (ZOZ)</a:t>
            </a:r>
          </a:p>
          <a:p>
            <a:pPr>
              <a:buClr>
                <a:schemeClr val="tx1"/>
              </a:buClr>
            </a:pPr>
            <a:endParaRPr lang="cs-CZ" sz="1800" b="0" dirty="0">
              <a:solidFill>
                <a:schemeClr val="tx1"/>
              </a:solidFill>
            </a:endParaRPr>
          </a:p>
          <a:p>
            <a:pPr marL="285750" indent="-285750">
              <a:buClr>
                <a:schemeClr val="tx1"/>
              </a:buClr>
              <a:buFont typeface="Wingdings" panose="05000000000000000000" pitchFamily="2" charset="2"/>
              <a:buChar char="Ø"/>
            </a:pPr>
            <a:r>
              <a:rPr lang="cs-CZ" sz="1800" dirty="0">
                <a:solidFill>
                  <a:schemeClr val="tx1"/>
                </a:solidFill>
              </a:rPr>
              <a:t>ZOZ pro úředníky obcí I. typu – tzv. průřezová ZOZ</a:t>
            </a:r>
            <a:r>
              <a:rPr lang="cs-CZ" sz="1800" dirty="0">
                <a:solidFill>
                  <a:srgbClr val="FF0000"/>
                </a:solidFill>
              </a:rPr>
              <a:t> </a:t>
            </a:r>
          </a:p>
          <a:p>
            <a:pPr>
              <a:buClr>
                <a:schemeClr val="tx1"/>
              </a:buClr>
            </a:pPr>
            <a:endParaRPr lang="cs-CZ" sz="1800" dirty="0">
              <a:solidFill>
                <a:srgbClr val="FF0000"/>
              </a:solidFill>
            </a:endParaRPr>
          </a:p>
          <a:p>
            <a:pPr marL="285750" indent="-285750">
              <a:buClr>
                <a:schemeClr val="tx1"/>
              </a:buClr>
              <a:buFont typeface="Wingdings" panose="05000000000000000000" pitchFamily="2" charset="2"/>
              <a:buChar char="Ø"/>
            </a:pPr>
            <a:r>
              <a:rPr lang="cs-CZ" sz="1800" dirty="0">
                <a:solidFill>
                  <a:schemeClr val="tx1"/>
                </a:solidFill>
              </a:rPr>
              <a:t>ZOZ pro „neúředníky“ (uchazeče o práci v územní veřejné správě, volené zástupce ÚSC)</a:t>
            </a:r>
          </a:p>
          <a:p>
            <a:pPr marL="285750" indent="-285750">
              <a:buClr>
                <a:schemeClr val="tx1"/>
              </a:buClr>
              <a:buFont typeface="Wingdings" panose="05000000000000000000" pitchFamily="2" charset="2"/>
              <a:buChar char="Ø"/>
            </a:pPr>
            <a:endParaRPr lang="cs-CZ" sz="1800" dirty="0">
              <a:solidFill>
                <a:schemeClr val="tx1"/>
              </a:solidFill>
            </a:endParaRPr>
          </a:p>
          <a:p>
            <a:pPr marL="285750" indent="-285750">
              <a:buClr>
                <a:schemeClr val="tx1"/>
              </a:buClr>
              <a:buFont typeface="Wingdings" panose="05000000000000000000" pitchFamily="2" charset="2"/>
              <a:buChar char="Ø"/>
            </a:pPr>
            <a:r>
              <a:rPr lang="cs-CZ" sz="1800" dirty="0">
                <a:solidFill>
                  <a:schemeClr val="tx1"/>
                </a:solidFill>
              </a:rPr>
              <a:t>Změna systému akreditací (akreditace pouze vzdělávacích institucí a přípravy na ZOZ) </a:t>
            </a:r>
          </a:p>
          <a:p>
            <a:pPr>
              <a:buClr>
                <a:schemeClr val="tx1"/>
              </a:buClr>
            </a:pPr>
            <a:r>
              <a:rPr lang="cs-CZ" sz="1800" b="0" dirty="0">
                <a:solidFill>
                  <a:schemeClr val="tx1"/>
                </a:solidFill>
              </a:rPr>
              <a:t>     </a:t>
            </a:r>
            <a:r>
              <a:rPr lang="cs-CZ" sz="1800" dirty="0">
                <a:solidFill>
                  <a:schemeClr val="tx1"/>
                </a:solidFill>
              </a:rPr>
              <a:t>zpoplatnění akreditací </a:t>
            </a:r>
            <a:r>
              <a:rPr lang="cs-CZ" sz="1800" b="0" dirty="0">
                <a:solidFill>
                  <a:schemeClr val="tx1"/>
                </a:solidFill>
              </a:rPr>
              <a:t>(osvobození ÚSC a IVS), </a:t>
            </a:r>
            <a:r>
              <a:rPr lang="cs-CZ" sz="1800" b="0" dirty="0">
                <a:solidFill>
                  <a:srgbClr val="FF0000"/>
                </a:solidFill>
              </a:rPr>
              <a:t>5 tis. Kč Instituce, 2 tis. program a 1 tis. obnova </a:t>
            </a:r>
            <a:r>
              <a:rPr lang="cs-CZ" sz="1800" b="0" dirty="0" err="1">
                <a:solidFill>
                  <a:srgbClr val="FF0000"/>
                </a:solidFill>
              </a:rPr>
              <a:t>pr</a:t>
            </a:r>
            <a:r>
              <a:rPr lang="cs-CZ" sz="1800" b="0" dirty="0">
                <a:solidFill>
                  <a:srgbClr val="FF0000"/>
                </a:solidFill>
              </a:rPr>
              <a:t>. </a:t>
            </a:r>
          </a:p>
          <a:p>
            <a:pPr>
              <a:buClr>
                <a:schemeClr val="tx1"/>
              </a:buClr>
            </a:pPr>
            <a:endParaRPr lang="cs-CZ" sz="1800" b="0" dirty="0">
              <a:solidFill>
                <a:srgbClr val="FF0000"/>
              </a:solidFill>
            </a:endParaRPr>
          </a:p>
          <a:p>
            <a:pPr marL="285750" indent="-285750">
              <a:buClr>
                <a:schemeClr val="tx1"/>
              </a:buClr>
              <a:buFont typeface="Wingdings" panose="05000000000000000000" pitchFamily="2" charset="2"/>
              <a:buChar char="Ø"/>
            </a:pPr>
            <a:r>
              <a:rPr lang="cs-CZ" sz="1800" dirty="0">
                <a:solidFill>
                  <a:schemeClr val="tx1"/>
                </a:solidFill>
              </a:rPr>
              <a:t>Institut uznání rovnocennosti vzdělání – pouze ex lege ve spolupráci s VŠ; VOŠ v další fázi</a:t>
            </a:r>
          </a:p>
          <a:p>
            <a:pPr>
              <a:buClr>
                <a:schemeClr val="tx1"/>
              </a:buClr>
            </a:pPr>
            <a:endParaRPr lang="cs-CZ" sz="1800" b="0" dirty="0">
              <a:solidFill>
                <a:schemeClr val="tx1"/>
              </a:solidFill>
            </a:endParaRPr>
          </a:p>
          <a:p>
            <a:pPr>
              <a:buClr>
                <a:schemeClr val="tx1"/>
              </a:buClr>
            </a:pPr>
            <a:endParaRPr lang="cs-CZ" sz="1800" b="0" dirty="0">
              <a:solidFill>
                <a:schemeClr val="tx1"/>
              </a:solidFill>
            </a:endParaRPr>
          </a:p>
        </p:txBody>
      </p:sp>
    </p:spTree>
    <p:extLst>
      <p:ext uri="{BB962C8B-B14F-4D97-AF65-F5344CB8AC3E}">
        <p14:creationId xmlns:p14="http://schemas.microsoft.com/office/powerpoint/2010/main" val="19524146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725911" y="465513"/>
            <a:ext cx="10615581" cy="764771"/>
          </a:xfrm>
        </p:spPr>
        <p:txBody>
          <a:bodyPr/>
          <a:lstStyle/>
          <a:p>
            <a:pPr algn="ctr"/>
            <a:r>
              <a:rPr lang="cs-CZ" i="1" dirty="0">
                <a:solidFill>
                  <a:schemeClr val="tx2"/>
                </a:solidFill>
              </a:rPr>
              <a:t>Novela zákona č. 312/2002 Sb., o úřednících ÚSC</a:t>
            </a:r>
            <a:br>
              <a:rPr lang="cs-CZ" i="1" dirty="0">
                <a:solidFill>
                  <a:schemeClr val="tx2"/>
                </a:solidFill>
              </a:rPr>
            </a:br>
            <a:br>
              <a:rPr lang="cs-CZ" sz="2800" dirty="0"/>
            </a:br>
            <a:endParaRPr lang="cs-CZ" sz="2800" dirty="0"/>
          </a:p>
        </p:txBody>
      </p:sp>
      <p:sp>
        <p:nvSpPr>
          <p:cNvPr id="5" name="Podnadpis 2"/>
          <p:cNvSpPr>
            <a:spLocks noGrp="1"/>
          </p:cNvSpPr>
          <p:nvPr>
            <p:ph type="subTitle" idx="1"/>
          </p:nvPr>
        </p:nvSpPr>
        <p:spPr>
          <a:xfrm>
            <a:off x="725487" y="1036320"/>
            <a:ext cx="10854141" cy="4583083"/>
          </a:xfrm>
        </p:spPr>
        <p:txBody>
          <a:bodyPr/>
          <a:lstStyle/>
          <a:p>
            <a:pPr>
              <a:buClr>
                <a:schemeClr val="tx1"/>
              </a:buClr>
            </a:pPr>
            <a:r>
              <a:rPr lang="cs-CZ" sz="1800" u="sng" dirty="0">
                <a:solidFill>
                  <a:schemeClr val="tx1"/>
                </a:solidFill>
              </a:rPr>
              <a:t>Přehled hlavních změn (podrobněji viz dále) </a:t>
            </a:r>
            <a:r>
              <a:rPr lang="cs-CZ" sz="1800" u="sng" dirty="0">
                <a:solidFill>
                  <a:srgbClr val="FF0000"/>
                </a:solidFill>
              </a:rPr>
              <a:t>v pracovněprávní rovině:</a:t>
            </a:r>
          </a:p>
          <a:p>
            <a:pPr marL="285750" indent="-285750">
              <a:buClr>
                <a:schemeClr val="tx1"/>
              </a:buClr>
              <a:buFont typeface="Wingdings" panose="05000000000000000000" pitchFamily="2" charset="2"/>
              <a:buChar char="§"/>
            </a:pPr>
            <a:r>
              <a:rPr lang="cs-CZ" sz="1800" dirty="0">
                <a:solidFill>
                  <a:schemeClr val="tx1"/>
                </a:solidFill>
              </a:rPr>
              <a:t>úprava předpokladů na pozici úředníka </a:t>
            </a:r>
            <a:r>
              <a:rPr lang="cs-CZ" sz="1800" b="0" dirty="0">
                <a:solidFill>
                  <a:schemeClr val="tx1"/>
                </a:solidFill>
              </a:rPr>
              <a:t>- § 4 (rozšíření okruhu osob, které se mohou stát úředníky, o občany EU států Dohody o Evropském hospodářském prostoru), </a:t>
            </a:r>
          </a:p>
          <a:p>
            <a:pPr marL="285750" indent="-285750">
              <a:buClr>
                <a:schemeClr val="tx1"/>
              </a:buClr>
              <a:buFont typeface="Wingdings" panose="05000000000000000000" pitchFamily="2" charset="2"/>
              <a:buChar char="§"/>
            </a:pPr>
            <a:r>
              <a:rPr lang="cs-CZ" sz="1800" dirty="0">
                <a:solidFill>
                  <a:schemeClr val="tx1"/>
                </a:solidFill>
              </a:rPr>
              <a:t>zjednodušení veřejné výzvy a výběrového řízení </a:t>
            </a:r>
            <a:r>
              <a:rPr lang="cs-CZ" sz="1800" b="0" dirty="0">
                <a:solidFill>
                  <a:schemeClr val="tx1"/>
                </a:solidFill>
              </a:rPr>
              <a:t>- § 6 a § 7 (do uzavření pracovní smlouvy resp. jmenování vedoucího úředníka lze výpis z RT nahradit čestným prohlášením, ověřenou kopii o dosaženém vzdělání prostou kopií),</a:t>
            </a:r>
          </a:p>
          <a:p>
            <a:pPr marL="285750" indent="-285750">
              <a:buClr>
                <a:schemeClr val="tx1"/>
              </a:buClr>
              <a:buFont typeface="Wingdings" panose="05000000000000000000" pitchFamily="2" charset="2"/>
              <a:buChar char="§"/>
            </a:pPr>
            <a:r>
              <a:rPr lang="cs-CZ" sz="1800" dirty="0">
                <a:solidFill>
                  <a:schemeClr val="tx1"/>
                </a:solidFill>
              </a:rPr>
              <a:t>nově odměna za členství v řídících nebo kontrolních orgánech podnikajících PO v případě vyslání územním samosprávným celkem</a:t>
            </a:r>
            <a:r>
              <a:rPr lang="cs-CZ" sz="1800" b="0" dirty="0">
                <a:solidFill>
                  <a:schemeClr val="tx1"/>
                </a:solidFill>
              </a:rPr>
              <a:t> - § 16 odst. 3 (úprava dle novely ZP – celkový úhrn odměn za všechna členství za kalendářní rok včetně podílu na zisku či jiného peněžitého plnění nejvýše 25 % z ročního úhrnu nejvyššího platového tarifu a nejvýše přípustného osobního příplatku v příslušné platové třídě; u vedoucího úředníka včetně příplatku za vedení, který mu lze jako nejvýše přípustný přiznat, a to podle naposledy obsazeného místa, na kterém úředník v příslušném kalendářním roce vykonával správní činnost; úředník je povinen bezodkladně informovat zaměstnavatele o každém peněžitém plnění, které mu bylo vyplaceno), </a:t>
            </a:r>
          </a:p>
          <a:p>
            <a:pPr marL="285750" indent="-285750">
              <a:buClr>
                <a:schemeClr val="tx1"/>
              </a:buClr>
              <a:buFont typeface="Wingdings" panose="05000000000000000000" pitchFamily="2" charset="2"/>
              <a:buChar char="§"/>
            </a:pPr>
            <a:r>
              <a:rPr lang="cs-CZ" sz="1800" dirty="0">
                <a:solidFill>
                  <a:schemeClr val="tx1"/>
                </a:solidFill>
              </a:rPr>
              <a:t>zrušení náhrad za vzdělávání vedoucích úředníků při nesetrvání v PP 3 roky</a:t>
            </a:r>
            <a:r>
              <a:rPr lang="cs-CZ" sz="1800" b="0" dirty="0">
                <a:solidFill>
                  <a:schemeClr val="tx1"/>
                </a:solidFill>
              </a:rPr>
              <a:t> - § 27 (nejde o zvyšování kvalifikace).</a:t>
            </a:r>
          </a:p>
          <a:p>
            <a:pPr>
              <a:buClr>
                <a:schemeClr val="tx1"/>
              </a:buClr>
            </a:pPr>
            <a:endParaRPr lang="cs-CZ" sz="1800" b="0" dirty="0">
              <a:solidFill>
                <a:schemeClr val="tx1"/>
              </a:solidFill>
            </a:endParaRPr>
          </a:p>
        </p:txBody>
      </p:sp>
    </p:spTree>
    <p:extLst>
      <p:ext uri="{BB962C8B-B14F-4D97-AF65-F5344CB8AC3E}">
        <p14:creationId xmlns:p14="http://schemas.microsoft.com/office/powerpoint/2010/main" val="39538771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725911" y="465513"/>
            <a:ext cx="10615581" cy="764771"/>
          </a:xfrm>
        </p:spPr>
        <p:txBody>
          <a:bodyPr/>
          <a:lstStyle/>
          <a:p>
            <a:pPr algn="ctr"/>
            <a:r>
              <a:rPr lang="cs-CZ" i="1" dirty="0">
                <a:solidFill>
                  <a:schemeClr val="tx2"/>
                </a:solidFill>
              </a:rPr>
              <a:t>Novela zákona č. 312/2002 Sb., o úřednících ÚSC</a:t>
            </a:r>
            <a:br>
              <a:rPr lang="cs-CZ" i="1" dirty="0">
                <a:solidFill>
                  <a:schemeClr val="tx2"/>
                </a:solidFill>
              </a:rPr>
            </a:br>
            <a:br>
              <a:rPr lang="cs-CZ" sz="2800" dirty="0"/>
            </a:br>
            <a:endParaRPr lang="cs-CZ" sz="2800" dirty="0"/>
          </a:p>
        </p:txBody>
      </p:sp>
      <p:sp>
        <p:nvSpPr>
          <p:cNvPr id="5" name="Podnadpis 2"/>
          <p:cNvSpPr>
            <a:spLocks noGrp="1"/>
          </p:cNvSpPr>
          <p:nvPr>
            <p:ph type="subTitle" idx="1"/>
          </p:nvPr>
        </p:nvSpPr>
        <p:spPr>
          <a:xfrm>
            <a:off x="725487" y="1048624"/>
            <a:ext cx="10854141" cy="4570779"/>
          </a:xfrm>
        </p:spPr>
        <p:txBody>
          <a:bodyPr/>
          <a:lstStyle/>
          <a:p>
            <a:r>
              <a:rPr lang="cs-CZ" sz="1800" dirty="0">
                <a:solidFill>
                  <a:srgbClr val="00B0F0"/>
                </a:solidFill>
              </a:rPr>
              <a:t>Hlava IV Vzdělávání úředníků</a:t>
            </a:r>
          </a:p>
          <a:p>
            <a:pPr marL="285750" indent="-285750" algn="just">
              <a:buFont typeface="Arial" panose="020B0604020202020204" pitchFamily="34" charset="0"/>
              <a:buChar char="•"/>
            </a:pPr>
            <a:r>
              <a:rPr lang="cs-CZ" sz="1800" b="0" dirty="0">
                <a:solidFill>
                  <a:schemeClr val="tx1"/>
                </a:solidFill>
              </a:rPr>
              <a:t>V </a:t>
            </a:r>
            <a:r>
              <a:rPr lang="cs-CZ" sz="1800" b="0" dirty="0">
                <a:solidFill>
                  <a:srgbClr val="FF0000"/>
                </a:solidFill>
              </a:rPr>
              <a:t>§ 19 odst. 2 </a:t>
            </a:r>
            <a:r>
              <a:rPr lang="cs-CZ" sz="1800" b="0" dirty="0">
                <a:solidFill>
                  <a:schemeClr val="tx1"/>
                </a:solidFill>
              </a:rPr>
              <a:t>se s ohledem na institut zkušební doby podle zákoníku práce v délce (nejčastěji) 3 měsíců a potřebu dostatečné doby pro absolvování vstupního vzdělávání prodlužuje lhůta pro absolvování vstupního vzdělávání z 3 měsíců na 6 měsíců ode dne vzniku pracovního poměru.</a:t>
            </a:r>
          </a:p>
          <a:p>
            <a:pPr lvl="0" algn="just"/>
            <a:r>
              <a:rPr lang="cs-CZ" sz="1800" b="0" dirty="0">
                <a:solidFill>
                  <a:schemeClr val="tx1"/>
                </a:solidFill>
              </a:rPr>
              <a:t>     </a:t>
            </a:r>
            <a:r>
              <a:rPr lang="cs-CZ" sz="1600" b="0" i="1" dirty="0">
                <a:solidFill>
                  <a:schemeClr val="tx1"/>
                </a:solidFill>
              </a:rPr>
              <a:t>(pozn.: novela ZP – ST 775 1. čtení – návrh na zkušební dobu 4/8 měsíců…) </a:t>
            </a:r>
            <a:endParaRPr lang="cs-CZ" sz="1600" b="0" dirty="0">
              <a:solidFill>
                <a:schemeClr val="tx1"/>
              </a:solidFill>
            </a:endParaRPr>
          </a:p>
          <a:p>
            <a:pPr marL="285750" lvl="0" indent="-285750" algn="just">
              <a:buFont typeface="Arial" panose="020B0604020202020204" pitchFamily="34" charset="0"/>
              <a:buChar char="•"/>
            </a:pPr>
            <a:r>
              <a:rPr lang="cs-CZ" sz="1800" b="0" dirty="0">
                <a:solidFill>
                  <a:schemeClr val="tx1"/>
                </a:solidFill>
              </a:rPr>
              <a:t>V </a:t>
            </a:r>
            <a:r>
              <a:rPr lang="cs-CZ" sz="1800" b="0" dirty="0">
                <a:solidFill>
                  <a:srgbClr val="FF0000"/>
                </a:solidFill>
              </a:rPr>
              <a:t>§ 19a, § 19b </a:t>
            </a:r>
            <a:r>
              <a:rPr lang="cs-CZ" sz="1800" b="0" dirty="0">
                <a:solidFill>
                  <a:schemeClr val="accent6">
                    <a:lumMod val="75000"/>
                  </a:schemeClr>
                </a:solidFill>
              </a:rPr>
              <a:t>byla přidána zkouška vstupního vzdělávání</a:t>
            </a:r>
            <a:r>
              <a:rPr lang="cs-CZ" sz="1800" b="0" dirty="0">
                <a:solidFill>
                  <a:schemeClr val="tx1"/>
                </a:solidFill>
              </a:rPr>
              <a:t>, která bude mít formu písemného online testu (podrobnosti stanoví prováděcí vyhláška) a bude zabezpečována Ministerstvem vnitra (Institutem pro veřejnou správu Praha). (prostředí vzdělávacího portálu ELEV - </a:t>
            </a:r>
            <a:r>
              <a:rPr lang="cs-CZ" sz="1400" dirty="0">
                <a:solidFill>
                  <a:srgbClr val="00B0F0"/>
                </a:solidFill>
                <a:hlinkClick r:id="rId3"/>
              </a:rPr>
              <a:t>https://lms.institutpraha.cz</a:t>
            </a:r>
            <a:r>
              <a:rPr lang="cs-CZ" sz="1800" b="0" dirty="0">
                <a:solidFill>
                  <a:schemeClr val="tx1"/>
                </a:solidFill>
              </a:rPr>
              <a:t>)</a:t>
            </a:r>
            <a:endParaRPr lang="cs-CZ" sz="1800" b="0" dirty="0">
              <a:solidFill>
                <a:srgbClr val="00B0F0"/>
              </a:solidFill>
            </a:endParaRPr>
          </a:p>
          <a:p>
            <a:pPr marL="742950" lvl="1" indent="-285750" algn="just">
              <a:buFont typeface="Arial" panose="020B0604020202020204" pitchFamily="34" charset="0"/>
              <a:buChar char="•"/>
            </a:pPr>
            <a:r>
              <a:rPr lang="cs-CZ" sz="1600" b="0" i="1" dirty="0">
                <a:solidFill>
                  <a:schemeClr val="tx1"/>
                </a:solidFill>
                <a:latin typeface="Arial" panose="020B0604020202020204" pitchFamily="34" charset="0"/>
                <a:cs typeface="Arial" panose="020B0604020202020204" pitchFamily="34" charset="0"/>
              </a:rPr>
              <a:t>Pro úředníky vykonávající správní činnosti, pro jejichž výkon je předpokladem prokázání zvláštní odborné způsobilosti, se zakotvuje povinnost prokázat znalosti a dovednosti získané vstupním vzděláváním zkouškou vstupního vzdělávání. </a:t>
            </a:r>
          </a:p>
          <a:p>
            <a:pPr marL="742950" lvl="1" indent="-285750" algn="just">
              <a:buFont typeface="Arial" panose="020B0604020202020204" pitchFamily="34" charset="0"/>
              <a:buChar char="•"/>
            </a:pPr>
            <a:r>
              <a:rPr lang="cs-CZ" sz="1600" b="0" i="1" dirty="0">
                <a:solidFill>
                  <a:schemeClr val="tx1"/>
                </a:solidFill>
                <a:latin typeface="Arial" panose="020B0604020202020204" pitchFamily="34" charset="0"/>
                <a:cs typeface="Arial" panose="020B0604020202020204" pitchFamily="34" charset="0"/>
              </a:rPr>
              <a:t>Povinnost vykonat zkoušku vstupního vzdělávání se vztahuje i na vedoucí úředníky, kteří řídí úředníky vykonávající správní činnosti, pro jejichž výkon je předpokladem prokázání zvláštní odborné způsobilosti, a na vedoucí úřadu.</a:t>
            </a:r>
          </a:p>
          <a:p>
            <a:pPr marL="742950" lvl="1" indent="-285750" algn="just">
              <a:buFont typeface="Arial" panose="020B0604020202020204" pitchFamily="34" charset="0"/>
              <a:buChar char="•"/>
            </a:pPr>
            <a:endParaRPr lang="cs-CZ" sz="1200" b="0" dirty="0">
              <a:solidFill>
                <a:schemeClr val="tx1"/>
              </a:solidFill>
            </a:endParaRPr>
          </a:p>
          <a:p>
            <a:pPr>
              <a:buClr>
                <a:schemeClr val="tx1"/>
              </a:buClr>
            </a:pPr>
            <a:r>
              <a:rPr lang="cs-CZ" sz="1800" b="0" dirty="0">
                <a:solidFill>
                  <a:schemeClr val="tx1"/>
                </a:solidFill>
              </a:rPr>
              <a:t>Ostatním úředníkům postačí absolvovat vstupní vzdělávání bez zkoušky.</a:t>
            </a:r>
          </a:p>
        </p:txBody>
      </p:sp>
    </p:spTree>
    <p:extLst>
      <p:ext uri="{BB962C8B-B14F-4D97-AF65-F5344CB8AC3E}">
        <p14:creationId xmlns:p14="http://schemas.microsoft.com/office/powerpoint/2010/main" val="10046843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725911" y="465513"/>
            <a:ext cx="10615581" cy="764771"/>
          </a:xfrm>
        </p:spPr>
        <p:txBody>
          <a:bodyPr/>
          <a:lstStyle/>
          <a:p>
            <a:pPr algn="ctr"/>
            <a:r>
              <a:rPr lang="cs-CZ" i="1" dirty="0">
                <a:solidFill>
                  <a:schemeClr val="tx2"/>
                </a:solidFill>
              </a:rPr>
              <a:t>Novela zákona č. 312/2002 Sb., o úřednících ÚSC</a:t>
            </a:r>
            <a:br>
              <a:rPr lang="cs-CZ" i="1" dirty="0">
                <a:solidFill>
                  <a:schemeClr val="tx2"/>
                </a:solidFill>
              </a:rPr>
            </a:br>
            <a:br>
              <a:rPr lang="cs-CZ" sz="2800" dirty="0"/>
            </a:br>
            <a:endParaRPr lang="cs-CZ" sz="2800" dirty="0"/>
          </a:p>
        </p:txBody>
      </p:sp>
      <p:sp>
        <p:nvSpPr>
          <p:cNvPr id="5" name="Podnadpis 2"/>
          <p:cNvSpPr>
            <a:spLocks noGrp="1"/>
          </p:cNvSpPr>
          <p:nvPr>
            <p:ph type="subTitle" idx="1"/>
          </p:nvPr>
        </p:nvSpPr>
        <p:spPr>
          <a:xfrm>
            <a:off x="725487" y="1048624"/>
            <a:ext cx="10854141" cy="4570779"/>
          </a:xfrm>
        </p:spPr>
        <p:txBody>
          <a:bodyPr/>
          <a:lstStyle/>
          <a:p>
            <a:r>
              <a:rPr lang="cs-CZ" sz="1800" dirty="0">
                <a:solidFill>
                  <a:srgbClr val="00B0F0"/>
                </a:solidFill>
              </a:rPr>
              <a:t>Hlava IV Vzdělávání úředníků</a:t>
            </a:r>
          </a:p>
          <a:p>
            <a:pPr marL="285750" indent="-285750" algn="just">
              <a:buFont typeface="Arial" panose="020B0604020202020204" pitchFamily="34" charset="0"/>
              <a:buChar char="•"/>
            </a:pPr>
            <a:r>
              <a:rPr lang="cs-CZ" sz="1800" b="0" dirty="0">
                <a:solidFill>
                  <a:schemeClr val="tx1"/>
                </a:solidFill>
              </a:rPr>
              <a:t>Pokud úředník zkoušku nevykoná ani v rámci dvou opakování, právní úprava nebrání opětovnému přihlášení úředníka ke zkoušce. V případě, že úředník zkoušku nevykoná ve lhůtě 9 měsíců ode dne vzniku pracovního poměru, bude dán výpovědní důvod podle § 52 písm. f) zákoníku práce („</a:t>
            </a:r>
            <a:r>
              <a:rPr lang="cs-CZ" sz="1800" b="0" i="1" dirty="0">
                <a:solidFill>
                  <a:schemeClr val="tx1"/>
                </a:solidFill>
              </a:rPr>
              <a:t>nesplňuje-li zaměstnanec předpoklady stanovené právními předpisy pro výkon sjednané práce</a:t>
            </a:r>
            <a:r>
              <a:rPr lang="cs-CZ" sz="1800" b="0" dirty="0">
                <a:solidFill>
                  <a:schemeClr val="tx1"/>
                </a:solidFill>
              </a:rPr>
              <a:t>“).</a:t>
            </a:r>
          </a:p>
          <a:p>
            <a:pPr marL="285750" indent="-285750" algn="just">
              <a:buFont typeface="Arial" panose="020B0604020202020204" pitchFamily="34" charset="0"/>
              <a:buChar char="•"/>
            </a:pPr>
            <a:r>
              <a:rPr lang="cs-CZ" sz="1800" b="0" dirty="0">
                <a:solidFill>
                  <a:schemeClr val="tx1"/>
                </a:solidFill>
              </a:rPr>
              <a:t>Přechodným ustanovením (viz čl. II bod 2) se pak stanoví, že dotčení úředníci (viz výše), kteří přede dnem nabytí novely ukončili vstupní vzdělávání podle dosavadní právní úpravy nebo se na ně povinnost absolvovat vstupní vzdělávání nevztahovala, povinnost vykonat zkoušku vstupního vzdělávání nemají.</a:t>
            </a:r>
          </a:p>
          <a:p>
            <a:pPr marL="285750" lvl="0" indent="-285750">
              <a:buFont typeface="Arial" panose="020B0604020202020204" pitchFamily="34" charset="0"/>
              <a:buChar char="•"/>
            </a:pPr>
            <a:r>
              <a:rPr lang="cs-CZ" sz="1800" b="0" dirty="0">
                <a:solidFill>
                  <a:schemeClr val="tx1"/>
                </a:solidFill>
              </a:rPr>
              <a:t>Lhůty k výše uvedenému po skončení zkušební doby (3 měsíce): </a:t>
            </a:r>
          </a:p>
          <a:p>
            <a:pPr marL="285750" lvl="0" indent="-285750">
              <a:buFont typeface="Wingdings" panose="05000000000000000000" pitchFamily="2" charset="2"/>
              <a:buChar char="Ø"/>
            </a:pPr>
            <a:r>
              <a:rPr lang="cs-CZ" sz="1500" b="0" dirty="0">
                <a:solidFill>
                  <a:schemeClr val="tx1"/>
                </a:solidFill>
              </a:rPr>
              <a:t>do 4 měsíců od vzniku pracovního poměru (započetí výkonu „</a:t>
            </a:r>
            <a:r>
              <a:rPr lang="cs-CZ" sz="1500" b="0" dirty="0" err="1">
                <a:solidFill>
                  <a:schemeClr val="tx1"/>
                </a:solidFill>
              </a:rPr>
              <a:t>ZOZkové</a:t>
            </a:r>
            <a:r>
              <a:rPr lang="cs-CZ" sz="1500" b="0" dirty="0">
                <a:solidFill>
                  <a:schemeClr val="tx1"/>
                </a:solidFill>
              </a:rPr>
              <a:t>“ činnosti, jmenování do funkce vedoucího úředníka nebo vedoucího úřadu) přihlásit ke zkoušce vstupního vzdělávání</a:t>
            </a:r>
          </a:p>
          <a:p>
            <a:pPr marL="285750" lvl="0" indent="-285750">
              <a:buFont typeface="Wingdings" panose="05000000000000000000" pitchFamily="2" charset="2"/>
              <a:buChar char="Ø"/>
            </a:pPr>
            <a:r>
              <a:rPr lang="cs-CZ" sz="1500" b="0" dirty="0">
                <a:solidFill>
                  <a:schemeClr val="tx1"/>
                </a:solidFill>
              </a:rPr>
              <a:t>do 6 měsíců od vzniku pracovního poměru ukončit vstupní vzdělávání (prokazuje se osvědčením o vstupním vzdělávání)</a:t>
            </a:r>
          </a:p>
          <a:p>
            <a:pPr marL="285750" lvl="0" indent="-285750">
              <a:buFont typeface="Wingdings" panose="05000000000000000000" pitchFamily="2" charset="2"/>
              <a:buChar char="Ø"/>
            </a:pPr>
            <a:r>
              <a:rPr lang="cs-CZ" sz="1500" b="0" dirty="0">
                <a:solidFill>
                  <a:schemeClr val="tx1"/>
                </a:solidFill>
              </a:rPr>
              <a:t>do 9 měsíců od vzniku pracovního poměru (započetí výkonu „</a:t>
            </a:r>
            <a:r>
              <a:rPr lang="cs-CZ" sz="1500" b="0" dirty="0" err="1">
                <a:solidFill>
                  <a:schemeClr val="tx1"/>
                </a:solidFill>
              </a:rPr>
              <a:t>ZOZkové</a:t>
            </a:r>
            <a:r>
              <a:rPr lang="cs-CZ" sz="1500" b="0" dirty="0">
                <a:solidFill>
                  <a:schemeClr val="tx1"/>
                </a:solidFill>
              </a:rPr>
              <a:t>“ činnosti, jmenování do funkce vedoucího úředníka nebo vedoucího úřadu) úspěšně absolvovat zkoušku vstupního vzdělávání (prokazuje se osvědčením o zkoušce vstupního vzdělávání)   </a:t>
            </a:r>
          </a:p>
          <a:p>
            <a:pPr algn="just"/>
            <a:endParaRPr lang="cs-CZ" sz="1800" b="0" dirty="0">
              <a:solidFill>
                <a:schemeClr val="tx1"/>
              </a:solidFill>
            </a:endParaRPr>
          </a:p>
        </p:txBody>
      </p:sp>
    </p:spTree>
    <p:extLst>
      <p:ext uri="{BB962C8B-B14F-4D97-AF65-F5344CB8AC3E}">
        <p14:creationId xmlns:p14="http://schemas.microsoft.com/office/powerpoint/2010/main" val="5944528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725911" y="465513"/>
            <a:ext cx="10615581" cy="764771"/>
          </a:xfrm>
        </p:spPr>
        <p:txBody>
          <a:bodyPr/>
          <a:lstStyle/>
          <a:p>
            <a:pPr algn="ctr"/>
            <a:r>
              <a:rPr lang="cs-CZ" i="1" dirty="0">
                <a:solidFill>
                  <a:schemeClr val="tx2"/>
                </a:solidFill>
              </a:rPr>
              <a:t>Novela zákona č. 312/2002 Sb., o úřednících ÚSC</a:t>
            </a:r>
            <a:br>
              <a:rPr lang="cs-CZ" i="1" dirty="0">
                <a:solidFill>
                  <a:schemeClr val="tx2"/>
                </a:solidFill>
              </a:rPr>
            </a:br>
            <a:br>
              <a:rPr lang="cs-CZ" sz="2800" dirty="0"/>
            </a:br>
            <a:endParaRPr lang="cs-CZ" sz="2800" dirty="0"/>
          </a:p>
        </p:txBody>
      </p:sp>
      <p:sp>
        <p:nvSpPr>
          <p:cNvPr id="5" name="Podnadpis 2"/>
          <p:cNvSpPr>
            <a:spLocks noGrp="1"/>
          </p:cNvSpPr>
          <p:nvPr>
            <p:ph type="subTitle" idx="1"/>
          </p:nvPr>
        </p:nvSpPr>
        <p:spPr>
          <a:xfrm>
            <a:off x="725487" y="1010194"/>
            <a:ext cx="10854141" cy="4609209"/>
          </a:xfrm>
        </p:spPr>
        <p:txBody>
          <a:bodyPr/>
          <a:lstStyle/>
          <a:p>
            <a:r>
              <a:rPr lang="cs-CZ" sz="1800" dirty="0">
                <a:solidFill>
                  <a:srgbClr val="00B0F0"/>
                </a:solidFill>
              </a:rPr>
              <a:t>Hlava IV Vzdělávání úředníků</a:t>
            </a:r>
          </a:p>
          <a:p>
            <a:pPr marL="285750" indent="-285750" algn="just">
              <a:buFont typeface="Arial" panose="020B0604020202020204" pitchFamily="34" charset="0"/>
              <a:buChar char="•"/>
            </a:pPr>
            <a:r>
              <a:rPr lang="cs-CZ" sz="1800" b="0" dirty="0">
                <a:solidFill>
                  <a:schemeClr val="tx1"/>
                </a:solidFill>
              </a:rPr>
              <a:t>V </a:t>
            </a:r>
            <a:r>
              <a:rPr lang="cs-CZ" sz="1800" b="0" dirty="0">
                <a:solidFill>
                  <a:srgbClr val="FF0000"/>
                </a:solidFill>
              </a:rPr>
              <a:t>§ 21 odst. 3 </a:t>
            </a:r>
            <a:r>
              <a:rPr lang="cs-CZ" sz="1800" b="0" dirty="0">
                <a:solidFill>
                  <a:schemeClr val="accent6">
                    <a:lumMod val="75000"/>
                  </a:schemeClr>
                </a:solidFill>
              </a:rPr>
              <a:t>se obecná část zvláštní odborné způsobilosti ruší </a:t>
            </a:r>
            <a:r>
              <a:rPr lang="cs-CZ" sz="1800" b="0" dirty="0">
                <a:solidFill>
                  <a:schemeClr val="tx1"/>
                </a:solidFill>
              </a:rPr>
              <a:t>a její obsah se přesouvá do vstupního vzdělávání úředníků, resp. správní proces navázaný na konkrétní výkon správní činnosti i do stávající zvláštní části. </a:t>
            </a:r>
            <a:r>
              <a:rPr lang="cs-CZ" sz="1800" b="0" dirty="0">
                <a:solidFill>
                  <a:srgbClr val="FF0000"/>
                </a:solidFill>
              </a:rPr>
              <a:t>Zůstane obsahově zachována pouze její stávající zvláštní část, zaměřená více prakticky na míru potřebám výkonu konkrétní správní činnosti. </a:t>
            </a:r>
          </a:p>
          <a:p>
            <a:pPr marL="285750" indent="-285750" algn="just">
              <a:buFont typeface="Arial" panose="020B0604020202020204" pitchFamily="34" charset="0"/>
              <a:buChar char="•"/>
            </a:pPr>
            <a:r>
              <a:rPr lang="cs-CZ" sz="1800" b="0" dirty="0">
                <a:solidFill>
                  <a:schemeClr val="tx1"/>
                </a:solidFill>
              </a:rPr>
              <a:t>Přechodným ustanovením (viz čl. II bod 3) se pak stanoví, že dosavadní zvláštní část zvláštní odborné způsobilosti se považuje za zvláštní odbornou způsobilost podle novelizované právní úpravy.</a:t>
            </a:r>
          </a:p>
          <a:p>
            <a:pPr marL="285750" indent="-285750" algn="just">
              <a:buFont typeface="Arial" panose="020B0604020202020204" pitchFamily="34" charset="0"/>
              <a:buChar char="•"/>
            </a:pPr>
            <a:endParaRPr lang="cs-CZ" sz="1800" b="0" dirty="0">
              <a:solidFill>
                <a:schemeClr val="tx1"/>
              </a:solidFill>
            </a:endParaRPr>
          </a:p>
          <a:p>
            <a:pPr marL="285750" indent="-285750" algn="just">
              <a:buFont typeface="Arial" panose="020B0604020202020204" pitchFamily="34" charset="0"/>
              <a:buChar char="•"/>
            </a:pPr>
            <a:r>
              <a:rPr lang="cs-CZ" sz="1800" b="0" dirty="0">
                <a:solidFill>
                  <a:schemeClr val="tx1"/>
                </a:solidFill>
              </a:rPr>
              <a:t>V </a:t>
            </a:r>
            <a:r>
              <a:rPr lang="cs-CZ" sz="1800" b="0" dirty="0">
                <a:solidFill>
                  <a:srgbClr val="FF0000"/>
                </a:solidFill>
              </a:rPr>
              <a:t>§ 21 odst. 4 </a:t>
            </a:r>
            <a:r>
              <a:rPr lang="cs-CZ" sz="1800" b="0" dirty="0">
                <a:solidFill>
                  <a:schemeClr val="tx1"/>
                </a:solidFill>
              </a:rPr>
              <a:t>se zakotvuje ověření tzv. </a:t>
            </a:r>
            <a:r>
              <a:rPr lang="cs-CZ" sz="1800" b="0" dirty="0">
                <a:solidFill>
                  <a:schemeClr val="accent6">
                    <a:lumMod val="75000"/>
                  </a:schemeClr>
                </a:solidFill>
              </a:rPr>
              <a:t>průřezové zvláštní odborné způsobilosti výhradně pro úředníky obcí I. typu</a:t>
            </a:r>
            <a:r>
              <a:rPr lang="cs-CZ" sz="1800" b="0" dirty="0">
                <a:solidFill>
                  <a:schemeClr val="tx1"/>
                </a:solidFill>
              </a:rPr>
              <a:t>, které</a:t>
            </a:r>
            <a:r>
              <a:rPr lang="cs-CZ" sz="1800" b="0" dirty="0">
                <a:solidFill>
                  <a:schemeClr val="accent6">
                    <a:lumMod val="75000"/>
                  </a:schemeClr>
                </a:solidFill>
              </a:rPr>
              <a:t> </a:t>
            </a:r>
            <a:r>
              <a:rPr lang="cs-CZ" sz="1800" b="0" dirty="0">
                <a:solidFill>
                  <a:schemeClr val="tx1"/>
                </a:solidFill>
              </a:rPr>
              <a:t>je koncipováno jako možnost – alternativa k prokázání zvláštní odborné způsobilosti pro každou z vykonávaných správních činností. Bude-li tak mít v konkrétním případě úředník obce I. typu již z minulosti prokázánu zvláštní odbornou způsobilost pro jednotlivé správní činnosti, které vykonává, nebude nucen prokázat vedle toho i </a:t>
            </a:r>
            <a:r>
              <a:rPr lang="cs-CZ" sz="1800" b="0" dirty="0">
                <a:solidFill>
                  <a:srgbClr val="FF0000"/>
                </a:solidFill>
              </a:rPr>
              <a:t>tzv. průřezovou zvláštní odbornou způsobilost </a:t>
            </a:r>
            <a:r>
              <a:rPr lang="cs-CZ" sz="1800" b="0" dirty="0">
                <a:solidFill>
                  <a:schemeClr val="tx1"/>
                </a:solidFill>
              </a:rPr>
              <a:t>(oproti současné úpravě, kdy úředníci malých obcí, resp. obcí, které nejsou obcemi s pověřeným obecním úřadem nebo v jejichž obecním úřadu nejsou zřízeny alespoň dva odbory, mají povinnost prokázat zvláštní odbornou způsobilost jen pro jednu ze správních činností, které vykonávají). </a:t>
            </a:r>
          </a:p>
          <a:p>
            <a:pPr marL="285750" indent="-285750" algn="just">
              <a:buFont typeface="Arial" panose="020B0604020202020204" pitchFamily="34" charset="0"/>
              <a:buChar char="•"/>
            </a:pPr>
            <a:endParaRPr lang="cs-CZ" sz="1800" b="0" dirty="0">
              <a:solidFill>
                <a:schemeClr val="tx1"/>
              </a:solidFill>
            </a:endParaRPr>
          </a:p>
        </p:txBody>
      </p:sp>
    </p:spTree>
    <p:extLst>
      <p:ext uri="{BB962C8B-B14F-4D97-AF65-F5344CB8AC3E}">
        <p14:creationId xmlns:p14="http://schemas.microsoft.com/office/powerpoint/2010/main" val="23441229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725911" y="465513"/>
            <a:ext cx="10615581" cy="764771"/>
          </a:xfrm>
        </p:spPr>
        <p:txBody>
          <a:bodyPr/>
          <a:lstStyle/>
          <a:p>
            <a:pPr algn="ctr"/>
            <a:r>
              <a:rPr lang="cs-CZ" i="1" dirty="0">
                <a:solidFill>
                  <a:schemeClr val="tx2"/>
                </a:solidFill>
              </a:rPr>
              <a:t>Novela zákona č. 312/2002 Sb., o úřednících ÚSC</a:t>
            </a:r>
            <a:br>
              <a:rPr lang="cs-CZ" i="1" dirty="0">
                <a:solidFill>
                  <a:schemeClr val="tx2"/>
                </a:solidFill>
              </a:rPr>
            </a:br>
            <a:br>
              <a:rPr lang="cs-CZ" sz="2800" dirty="0"/>
            </a:br>
            <a:endParaRPr lang="cs-CZ" sz="2800" dirty="0"/>
          </a:p>
        </p:txBody>
      </p:sp>
      <p:sp>
        <p:nvSpPr>
          <p:cNvPr id="5" name="Podnadpis 2"/>
          <p:cNvSpPr>
            <a:spLocks noGrp="1"/>
          </p:cNvSpPr>
          <p:nvPr>
            <p:ph type="subTitle" idx="1"/>
          </p:nvPr>
        </p:nvSpPr>
        <p:spPr>
          <a:xfrm>
            <a:off x="725487" y="1010194"/>
            <a:ext cx="10854141" cy="4609209"/>
          </a:xfrm>
        </p:spPr>
        <p:txBody>
          <a:bodyPr/>
          <a:lstStyle/>
          <a:p>
            <a:r>
              <a:rPr lang="cs-CZ" sz="1800" dirty="0">
                <a:solidFill>
                  <a:srgbClr val="00B0F0"/>
                </a:solidFill>
              </a:rPr>
              <a:t>Hlava IV Vzdělávání úředníků</a:t>
            </a:r>
          </a:p>
          <a:p>
            <a:r>
              <a:rPr lang="cs-CZ" sz="1800" b="0" dirty="0">
                <a:solidFill>
                  <a:schemeClr val="tx1"/>
                </a:solidFill>
              </a:rPr>
              <a:t>Teze tzv. průřezové ZOZ</a:t>
            </a:r>
          </a:p>
          <a:p>
            <a:endParaRPr lang="cs-CZ" sz="2000" dirty="0">
              <a:solidFill>
                <a:srgbClr val="00B0F0"/>
              </a:solidFill>
            </a:endParaRPr>
          </a:p>
          <a:p>
            <a:pPr marL="285750" lvl="0" indent="-285750">
              <a:buFont typeface="Arial" panose="020B0604020202020204" pitchFamily="34" charset="0"/>
              <a:buChar char="•"/>
            </a:pPr>
            <a:r>
              <a:rPr lang="cs-CZ" sz="1800" b="0" dirty="0">
                <a:solidFill>
                  <a:schemeClr val="tx1"/>
                </a:solidFill>
              </a:rPr>
              <a:t>kompilace činností vykonávaných obcemi I. typu </a:t>
            </a:r>
          </a:p>
          <a:p>
            <a:pPr marL="285750" lvl="0" indent="-285750">
              <a:buFont typeface="Arial" panose="020B0604020202020204" pitchFamily="34" charset="0"/>
              <a:buChar char="•"/>
            </a:pPr>
            <a:endParaRPr lang="cs-CZ" sz="1800" b="0" dirty="0">
              <a:solidFill>
                <a:schemeClr val="tx1"/>
              </a:solidFill>
            </a:endParaRPr>
          </a:p>
          <a:p>
            <a:pPr marL="285750" lvl="0" indent="-285750">
              <a:buFont typeface="Arial" panose="020B0604020202020204" pitchFamily="34" charset="0"/>
              <a:buChar char="•"/>
            </a:pPr>
            <a:r>
              <a:rPr lang="cs-CZ" sz="1800" b="0" dirty="0">
                <a:solidFill>
                  <a:schemeClr val="tx1"/>
                </a:solidFill>
              </a:rPr>
              <a:t>průřezová ZOZ bude představovat „univerzální“ ZOZ pouze pro úředníky obcí I. typu</a:t>
            </a:r>
          </a:p>
          <a:p>
            <a:pPr marL="285750" lvl="0" indent="-285750">
              <a:buFont typeface="Arial" panose="020B0604020202020204" pitchFamily="34" charset="0"/>
              <a:buChar char="•"/>
            </a:pPr>
            <a:endParaRPr lang="cs-CZ" sz="1800" b="0" dirty="0">
              <a:solidFill>
                <a:schemeClr val="tx1"/>
              </a:solidFill>
            </a:endParaRPr>
          </a:p>
          <a:p>
            <a:pPr marL="285750" lvl="0" indent="-285750">
              <a:buFont typeface="Arial" panose="020B0604020202020204" pitchFamily="34" charset="0"/>
              <a:buChar char="•"/>
            </a:pPr>
            <a:r>
              <a:rPr lang="cs-CZ" sz="1800" b="0" dirty="0">
                <a:solidFill>
                  <a:schemeClr val="tx1"/>
                </a:solidFill>
              </a:rPr>
              <a:t>obsah průřezové ZOZ – vychází z působnosti obcí I. typu, tedy ze správních činností, pro jejichž výkon je předpokladem ZOZ: </a:t>
            </a:r>
          </a:p>
          <a:p>
            <a:pPr lvl="0"/>
            <a:r>
              <a:rPr lang="cs-CZ" sz="1800" b="0" dirty="0">
                <a:solidFill>
                  <a:schemeClr val="tx1"/>
                </a:solidFill>
              </a:rPr>
              <a:t>Silniční hospodářství (16 hod.), Finanční hospodaření (18 hod.), Daně (12 hod.), Pohřebnictví (8 hod.), Veřejné opatrovnictví a sociální služby (12 hod.), Veřejný pořádek-přestupky (5 hod.), Evidence obyvatel (4 hod.), Ochrana přírody a krajiny (2 hod.), Ochrana ovzduší (2 hod.), Odpadové hospodářství (4 hod.) a správní řád (8 hod.) – </a:t>
            </a:r>
            <a:r>
              <a:rPr lang="cs-CZ" sz="1800" dirty="0">
                <a:solidFill>
                  <a:schemeClr val="tx1"/>
                </a:solidFill>
              </a:rPr>
              <a:t>celkem 91 vyučovacích hodin</a:t>
            </a:r>
            <a:endParaRPr lang="cs-CZ" sz="1800" b="0" dirty="0">
              <a:solidFill>
                <a:schemeClr val="tx1"/>
              </a:solidFill>
            </a:endParaRPr>
          </a:p>
          <a:p>
            <a:pPr marL="285750" indent="-285750" algn="just">
              <a:buFont typeface="Arial" panose="020B0604020202020204" pitchFamily="34" charset="0"/>
              <a:buChar char="•"/>
            </a:pPr>
            <a:endParaRPr lang="cs-CZ" sz="1800" b="0" dirty="0">
              <a:solidFill>
                <a:schemeClr val="tx1"/>
              </a:solidFill>
            </a:endParaRPr>
          </a:p>
        </p:txBody>
      </p:sp>
    </p:spTree>
    <p:extLst>
      <p:ext uri="{BB962C8B-B14F-4D97-AF65-F5344CB8AC3E}">
        <p14:creationId xmlns:p14="http://schemas.microsoft.com/office/powerpoint/2010/main" val="2261771447"/>
      </p:ext>
    </p:extLst>
  </p:cSld>
  <p:clrMapOvr>
    <a:masterClrMapping/>
  </p:clrMapOvr>
</p:sld>
</file>

<file path=ppt/theme/theme1.xml><?xml version="1.0" encoding="utf-8"?>
<a:theme xmlns:a="http://schemas.openxmlformats.org/drawingml/2006/main" name="Motiv1">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Motiv1" id="{6B3A6051-97FE-4348-A480-4F2A1E46594D}" vid="{E15A4546-66C0-47F3-ABE4-20D1F6B2FC80}"/>
    </a:ext>
  </a:extLst>
</a:theme>
</file>

<file path=ppt/theme/theme2.xml><?xml version="1.0" encoding="utf-8"?>
<a:theme xmlns:a="http://schemas.openxmlformats.org/drawingml/2006/main" name="MV-ODK">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MVČR-ODK_Uvodni_strana">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Motiv1</Template>
  <TotalTime>6497</TotalTime>
  <Words>4010</Words>
  <Application>Microsoft Office PowerPoint</Application>
  <PresentationFormat>Širokoúhlá obrazovka</PresentationFormat>
  <Paragraphs>320</Paragraphs>
  <Slides>30</Slides>
  <Notes>16</Notes>
  <HiddenSlides>0</HiddenSlides>
  <MMClips>0</MMClips>
  <ScaleCrop>false</ScaleCrop>
  <HeadingPairs>
    <vt:vector size="6" baseType="variant">
      <vt:variant>
        <vt:lpstr>Použitá písma</vt:lpstr>
      </vt:variant>
      <vt:variant>
        <vt:i4>4</vt:i4>
      </vt:variant>
      <vt:variant>
        <vt:lpstr>Motiv</vt:lpstr>
      </vt:variant>
      <vt:variant>
        <vt:i4>3</vt:i4>
      </vt:variant>
      <vt:variant>
        <vt:lpstr>Nadpisy snímků</vt:lpstr>
      </vt:variant>
      <vt:variant>
        <vt:i4>30</vt:i4>
      </vt:variant>
    </vt:vector>
  </HeadingPairs>
  <TitlesOfParts>
    <vt:vector size="37" baseType="lpstr">
      <vt:lpstr>Arial</vt:lpstr>
      <vt:lpstr>Calibri</vt:lpstr>
      <vt:lpstr>Times New Roman</vt:lpstr>
      <vt:lpstr>Wingdings</vt:lpstr>
      <vt:lpstr>Motiv1</vt:lpstr>
      <vt:lpstr>MV-ODK</vt:lpstr>
      <vt:lpstr>1_MVČR-ODK_Uvodni_strana</vt:lpstr>
      <vt:lpstr> Konference  Moderní veřejná správa</vt:lpstr>
      <vt:lpstr>Novela zákona č. 312/2002 Sb., o úřednících ÚSC  </vt:lpstr>
      <vt:lpstr>Novela zákona č. 312/2002 Sb., o úřednících ÚSC  </vt:lpstr>
      <vt:lpstr>Novela zákona č. 312/2002 Sb., o úřednících ÚSC  </vt:lpstr>
      <vt:lpstr>Novela zákona č. 312/2002 Sb., o úřednících ÚSC  </vt:lpstr>
      <vt:lpstr>Novela zákona č. 312/2002 Sb., o úřednících ÚSC  </vt:lpstr>
      <vt:lpstr>Novela zákona č. 312/2002 Sb., o úřednících ÚSC  </vt:lpstr>
      <vt:lpstr>Novela zákona č. 312/2002 Sb., o úřednících ÚSC  </vt:lpstr>
      <vt:lpstr>Novela zákona č. 312/2002 Sb., o úřednících ÚSC  </vt:lpstr>
      <vt:lpstr>Novela zákona č. 312/2002 Sb., o úřednících ÚSC  </vt:lpstr>
      <vt:lpstr>Novela zákona č. 312/2002 Sb., o úřednících ÚSC  </vt:lpstr>
      <vt:lpstr>Novela zákona č. 312/2002 Sb., o úřednících ÚSC  </vt:lpstr>
      <vt:lpstr>Novela zákona č. 312/2002 Sb., o úřednících ÚSC  </vt:lpstr>
      <vt:lpstr>  </vt:lpstr>
      <vt:lpstr>Novela zákona č. 312/2002 Sb., o úřednících ÚSC  </vt:lpstr>
      <vt:lpstr>  Prováděcí vyhláška k uznání rovnocennosti vzdělání</vt:lpstr>
      <vt:lpstr>  Prováděcí vyhláška k uznání rovnocennosti vzdělání</vt:lpstr>
      <vt:lpstr>  Prováděcí vyhláška k uznání rovnocennosti vzdělání</vt:lpstr>
      <vt:lpstr>  Prováděcí vyhláška k uznání rovnocennosti vzdělání</vt:lpstr>
      <vt:lpstr>  Prováděcí vyhláška k uznání rovnocennosti vzdělání</vt:lpstr>
      <vt:lpstr>  Prováděcí vyhláška k ZOZ, zkoušce VV a náležitostech osvědčení</vt:lpstr>
      <vt:lpstr>  Prováděcí vyhláška k ZOZ, zkoušce VV a náležitostech osvědčení</vt:lpstr>
      <vt:lpstr>  Prováděcí vyhláška k ZOZ, zkoušce VV a náležitostech osvědčení</vt:lpstr>
      <vt:lpstr>  Prováděcí vyhláška k ZOZ, zkoušce VV a náležitostech osvědčení</vt:lpstr>
      <vt:lpstr>  Prováděcí vyhláška k ZOZ, zkoušce VV a náležitostech osvědčení</vt:lpstr>
      <vt:lpstr>  Prováděcí vyhláška k ZOZ, zkoušce VV a náležitostech osvědčení</vt:lpstr>
      <vt:lpstr>  Prováděcí vyhláška k ZOZ, zkoušce VV a náležitostech osvědčení</vt:lpstr>
      <vt:lpstr>  Prováděcí vyhláška k ZOZ, zkoušce VV a náležitostech osvědčení</vt:lpstr>
      <vt:lpstr>  Prováděcí vyhláška k ZOZ, zkoušce VV a náležitostech osvědčení</vt:lpstr>
      <vt:lpstr>Prezentace aplikace PowerPoint</vt:lpstr>
    </vt:vector>
  </TitlesOfParts>
  <Company>Ministerstvo vnitra ČR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Porada Ministerstva vnitra s tajemníky obcí                      s rozšířenou působností</dc:title>
  <dc:creator>BEDNÁŘOVÁ Veronika, Mgr.</dc:creator>
  <cp:lastModifiedBy>MIHULOVÁ Lucie, Ing.</cp:lastModifiedBy>
  <cp:revision>459</cp:revision>
  <cp:lastPrinted>2024-09-23T11:19:47Z</cp:lastPrinted>
  <dcterms:created xsi:type="dcterms:W3CDTF">2020-06-25T10:49:05Z</dcterms:created>
  <dcterms:modified xsi:type="dcterms:W3CDTF">2024-10-31T13:53:56Z</dcterms:modified>
</cp:coreProperties>
</file>