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857" r:id="rId2"/>
    <p:sldId id="872" r:id="rId3"/>
    <p:sldId id="869" r:id="rId4"/>
    <p:sldId id="870" r:id="rId5"/>
    <p:sldId id="847" r:id="rId6"/>
    <p:sldId id="871" r:id="rId7"/>
    <p:sldId id="817" r:id="rId8"/>
    <p:sldId id="875" r:id="rId9"/>
    <p:sldId id="848" r:id="rId10"/>
    <p:sldId id="882" r:id="rId11"/>
    <p:sldId id="800" r:id="rId12"/>
    <p:sldId id="874" r:id="rId1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6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B2FF49-AB23-4D67-8E68-3F89EA92F25C}" type="datetimeFigureOut">
              <a:rPr lang="cs-CZ" smtClean="0"/>
              <a:t>03.10.2025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C082CF-4AED-4537-BA6C-AFE0CA1A4F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7806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6EB34B2-FFC4-D9E2-6AE9-087575AD7C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402487A-4DB0-80D6-6567-051824A03C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83149A1-A137-8294-0D1D-E2B1BC358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24A00-2B88-4DAA-938E-6E2F798E60DD}" type="datetimeFigureOut">
              <a:rPr lang="cs-CZ" smtClean="0"/>
              <a:t>03.10.2025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89499C6-A75C-72AB-19BC-37A467068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6DD3A33-EF43-67B5-D03F-308F0CCF1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09F16-9271-46D1-A366-6ABC68E730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2962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98CAC8-34C8-EA91-9BFC-AECA7EC0F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A8B517E-A4F4-5FA0-6D84-15CA170177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ED5EB01-77CC-79E1-5856-2A00CD1A8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24A00-2B88-4DAA-938E-6E2F798E60DD}" type="datetimeFigureOut">
              <a:rPr lang="cs-CZ" smtClean="0"/>
              <a:t>03.10.2025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8E00734-7ADC-7F58-6A57-D9FCC8AD1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639ABE9-B8B7-0257-DF4C-560B9CBC6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09F16-9271-46D1-A366-6ABC68E730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6414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556F91B5-811E-FA0C-8D06-42B01A2604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1CFA061-CF86-F702-AB64-BA8D50D113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CFAC4FE-28A5-D974-DB79-90CD2236D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24A00-2B88-4DAA-938E-6E2F798E60DD}" type="datetimeFigureOut">
              <a:rPr lang="cs-CZ" smtClean="0"/>
              <a:t>03.10.2025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8F5F758-505E-79F5-8407-909D6276C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06B24B1-5131-001B-35CC-A321DFA7C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09F16-9271-46D1-A366-6ABC68E730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50145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EBFC66-251D-4653-A0BB-430492808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9C68370-BD9B-44E4-907A-D5A92C8D3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69821114-EE29-4E34-9F2E-D8D0CFB9420E}" type="datetime1">
              <a:rPr lang="de-DE" smtClean="0"/>
              <a:pPr/>
              <a:t>03.10.2025</a:t>
            </a:fld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85462F6-F773-4961-976E-EE0A30BED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A50E7C1E-EB9C-4A5B-AAD2-301CA88A843C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7" name="Bildplatzhalter 6">
            <a:extLst>
              <a:ext uri="{FF2B5EF4-FFF2-40B4-BE49-F238E27FC236}">
                <a16:creationId xmlns:a16="http://schemas.microsoft.com/office/drawing/2014/main" id="{C6A49F56-9D96-457D-A692-4E22E88923E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/>
        <p:txBody>
          <a:bodyPr/>
          <a:lstStyle>
            <a:lvl1pPr marL="0" indent="0"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64204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17D7567-AC58-CC59-07B3-DCE763314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21AECF3-F56A-125A-9E29-7CBDE61FB0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F612741-81E6-AB4C-B818-856528B34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24A00-2B88-4DAA-938E-6E2F798E60DD}" type="datetimeFigureOut">
              <a:rPr lang="cs-CZ" smtClean="0"/>
              <a:t>03.10.2025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47ECDB1-51E2-3FBE-6159-96D961FC5B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7F9841C-F638-A530-7766-6539DAC06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09F16-9271-46D1-A366-6ABC68E730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0143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37BF7A-D136-68B6-4F2A-67816368E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F99212A-D12B-2284-DA97-A1035F342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DA5E451-1F8F-9F10-7319-E81E118C9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24A00-2B88-4DAA-938E-6E2F798E60DD}" type="datetimeFigureOut">
              <a:rPr lang="cs-CZ" smtClean="0"/>
              <a:t>03.10.2025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CC44F64-0D79-217E-4B73-224EC84D5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0E56B59-5DF9-927F-A97B-0E8AD4E3D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09F16-9271-46D1-A366-6ABC68E730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9146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CFB1C7A-FE3B-922B-DAE1-7B4E8B599F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5CC8F49-44AB-7787-5CBE-42BF43530E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5480D44-9214-55DB-B0AF-A575B5F93F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7D90D80-75C4-301A-62DF-0F33C4AD2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24A00-2B88-4DAA-938E-6E2F798E60DD}" type="datetimeFigureOut">
              <a:rPr lang="cs-CZ" smtClean="0"/>
              <a:t>03.10.2025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61C52EF-13D3-8FE7-BCA5-88E9A8E13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758D982-B676-B788-73A0-3031BB6E0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09F16-9271-46D1-A366-6ABC68E730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5981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9B06CC-4D6F-744A-3C09-0C5CFF0CB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0555CE5-96B2-5A12-B528-0928511419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C3F7BB0-4914-0820-8742-8E137CDDAD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1F834CDC-EBEC-9815-45E5-BD8B54491D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17060F66-BC01-8259-30C7-4E77C794DE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F7EEA4FC-2937-0C23-631C-2AF685908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24A00-2B88-4DAA-938E-6E2F798E60DD}" type="datetimeFigureOut">
              <a:rPr lang="cs-CZ" smtClean="0"/>
              <a:t>03.10.2025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ACB768EC-70BF-E808-6157-82331C6FE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281EA48F-452A-91F6-560C-5767E7AD2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09F16-9271-46D1-A366-6ABC68E730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6627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38E672-E91A-AF32-9C0C-8C71755452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81A3CDBA-72B3-17CC-D05A-74A6DC313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24A00-2B88-4DAA-938E-6E2F798E60DD}" type="datetimeFigureOut">
              <a:rPr lang="cs-CZ" smtClean="0"/>
              <a:t>03.10.2025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544E2301-175A-DA89-967F-CF6AAE733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9DAED6C-CA1D-6361-09CF-0D5D1CD3E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09F16-9271-46D1-A366-6ABC68E730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4044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2D72213E-8B79-29F9-59D2-8D76163E4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24A00-2B88-4DAA-938E-6E2F798E60DD}" type="datetimeFigureOut">
              <a:rPr lang="cs-CZ" smtClean="0"/>
              <a:t>03.10.2025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228557BA-801F-B9B0-ECBF-99CB6CC0B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5C1873A-914A-F46D-4E39-10A65DA41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09F16-9271-46D1-A366-6ABC68E730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0720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CC1F8D-39B4-3825-0706-4DDBF9049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77D6359-D6AE-B123-1DDE-E8B46B4931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A4E58AA-9DD1-2454-D1A3-EF4D49602A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ECFD74F-A0F5-EF4B-D82F-C0DE4A347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24A00-2B88-4DAA-938E-6E2F798E60DD}" type="datetimeFigureOut">
              <a:rPr lang="cs-CZ" smtClean="0"/>
              <a:t>03.10.2025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12AB419-A090-071F-B0BB-E79AED38F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7D8846E-5C22-891E-5F8C-ECB511CCE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09F16-9271-46D1-A366-6ABC68E730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6342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295AD54-6F0C-BDB6-388D-BE730C591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7DC78BBE-7D91-417B-5712-102C7219DC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D93026E-FFBC-E315-B3ED-446C6A95EF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B7111DC-21D5-A562-7CBB-2C9C12627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24A00-2B88-4DAA-938E-6E2F798E60DD}" type="datetimeFigureOut">
              <a:rPr lang="cs-CZ" smtClean="0"/>
              <a:t>03.10.2025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2264A11-CC30-9358-1C98-63219F780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5E29462-21AA-5E01-9BD0-CF75173F2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09F16-9271-46D1-A366-6ABC68E730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5668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AA0FBD0C-A691-CBE3-A4C1-4F97E7676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35A3C31-D224-3193-63E8-E54640500B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3AAE132-1836-6F0D-4961-2F417A874F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724A00-2B88-4DAA-938E-6E2F798E60DD}" type="datetimeFigureOut">
              <a:rPr lang="cs-CZ" smtClean="0"/>
              <a:t>03.10.2025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2D260D0-CF8D-FD99-CEA7-161B534003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3381099-71E0-03C6-90DA-7B9EB5BDEB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B09F16-9271-46D1-A366-6ABC68E730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872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51E0DF-1BE6-716D-7E62-11CD443FFA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A1D7939-5E01-3211-8DFD-E36FBB26B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775450"/>
            <a:ext cx="10515600" cy="1325563"/>
          </a:xfrm>
        </p:spPr>
        <p:txBody>
          <a:bodyPr/>
          <a:lstStyle/>
          <a:p>
            <a:pPr algn="ctr"/>
            <a:r>
              <a:rPr lang="cs-CZ" b="1" dirty="0"/>
              <a:t>Změna financování nepedagogické práce ve veřejných školách 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78404E9-CA3A-827D-FFCC-ABB3A47C2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E7C1E-EB9C-4A5B-AAD2-301CA88A843C}" type="slidenum">
              <a:rPr lang="de-DE" smtClean="0"/>
              <a:pPr/>
              <a:t>1</a:t>
            </a:fld>
            <a:endParaRPr lang="de-DE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74113261-AFEC-C71C-37D1-032C19917CE5}"/>
              </a:ext>
            </a:extLst>
          </p:cNvPr>
          <p:cNvSpPr txBox="1"/>
          <p:nvPr/>
        </p:nvSpPr>
        <p:spPr>
          <a:xfrm>
            <a:off x="551184" y="3922811"/>
            <a:ext cx="1108962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  <a:p>
            <a:pPr algn="r"/>
            <a:endParaRPr lang="cs-CZ" sz="2400" dirty="0"/>
          </a:p>
          <a:p>
            <a:endParaRPr lang="cs-CZ" dirty="0"/>
          </a:p>
          <a:p>
            <a:pPr algn="ctr"/>
            <a:r>
              <a:rPr lang="cs-CZ" sz="4400" b="1" dirty="0">
                <a:solidFill>
                  <a:schemeClr val="accent6">
                    <a:lumMod val="75000"/>
                  </a:schemeClr>
                </a:solidFill>
              </a:rPr>
              <a:t>Vítězslav Němčák</a:t>
            </a:r>
          </a:p>
          <a:p>
            <a:pPr algn="ctr"/>
            <a:r>
              <a:rPr lang="cs-CZ" sz="4000" dirty="0"/>
              <a:t>ředitel odboru legislativy MŠMT</a:t>
            </a:r>
          </a:p>
          <a:p>
            <a:endParaRPr lang="cs-CZ" dirty="0"/>
          </a:p>
          <a:p>
            <a:endParaRPr lang="cs-CZ" dirty="0"/>
          </a:p>
        </p:txBody>
      </p:sp>
      <p:pic>
        <p:nvPicPr>
          <p:cNvPr id="6" name="Grafický objekt 5" descr="Peníze se souvislou výplní">
            <a:extLst>
              <a:ext uri="{FF2B5EF4-FFF2-40B4-BE49-F238E27FC236}">
                <a16:creationId xmlns:a16="http://schemas.microsoft.com/office/drawing/2014/main" id="{38E93459-A266-2BEA-68E0-AFBE3CE314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708184" y="2258814"/>
            <a:ext cx="1443868" cy="1436925"/>
          </a:xfrm>
          <a:prstGeom prst="rect">
            <a:avLst/>
          </a:prstGeom>
        </p:spPr>
      </p:pic>
      <p:pic>
        <p:nvPicPr>
          <p:cNvPr id="7" name="Grafický objekt 6" descr="Školní budova se souvislou výplní">
            <a:extLst>
              <a:ext uri="{FF2B5EF4-FFF2-40B4-BE49-F238E27FC236}">
                <a16:creationId xmlns:a16="http://schemas.microsoft.com/office/drawing/2014/main" id="{BB6923B7-152E-73CE-2354-B6FD5631139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914467" y="2247468"/>
            <a:ext cx="2363064" cy="2363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7824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FC7C13-0D7A-D952-FFE4-4550D23BD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1247040" cy="1143000"/>
          </a:xfrm>
        </p:spPr>
        <p:txBody>
          <a:bodyPr/>
          <a:lstStyle/>
          <a:p>
            <a:r>
              <a:rPr lang="cs-CZ" b="1" dirty="0"/>
              <a:t>Možnosti zajištění nepedagogických služeb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3C871069-27F0-7837-A669-68212FB8A3E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>
            <a:normAutofit/>
          </a:bodyPr>
          <a:lstStyle/>
          <a:p>
            <a:r>
              <a:rPr lang="cs-CZ" dirty="0">
                <a:latin typeface="Calibri" panose="020F0502020204030204" pitchFamily="34" charset="0"/>
                <a:cs typeface="Times New Roman" panose="02020603050405020304" pitchFamily="18" charset="0"/>
              </a:rPr>
              <a:t>- Prostředky z rozpočtového určení daní nejsou účelově vázány.</a:t>
            </a:r>
          </a:p>
          <a:p>
            <a:endParaRPr lang="cs-CZ" dirty="0"/>
          </a:p>
          <a:p>
            <a:r>
              <a:rPr lang="cs-CZ" b="1" dirty="0"/>
              <a:t>Možnosti zajištění: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Vlastní zaměstnanci školy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Vlastní zaměstnanci obce/kraje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Zaměstnanci jiné příspěvkové organizace (středisko služeb školám)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Služba soukromé společnosti objednaná školou nebo objednaná obcí/krajem</a:t>
            </a:r>
          </a:p>
        </p:txBody>
      </p:sp>
      <p:pic>
        <p:nvPicPr>
          <p:cNvPr id="8" name="Grafický objekt 7" descr="Peníze se souvislou výplní">
            <a:extLst>
              <a:ext uri="{FF2B5EF4-FFF2-40B4-BE49-F238E27FC236}">
                <a16:creationId xmlns:a16="http://schemas.microsoft.com/office/drawing/2014/main" id="{4FBC548B-EC0F-5486-067D-BFC3E333F3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803401" y="2425797"/>
            <a:ext cx="1443868" cy="1436925"/>
          </a:xfrm>
          <a:prstGeom prst="rect">
            <a:avLst/>
          </a:prstGeom>
        </p:spPr>
      </p:pic>
      <p:pic>
        <p:nvPicPr>
          <p:cNvPr id="9" name="Grafický objekt 8" descr="Školní budova se souvislou výplní">
            <a:extLst>
              <a:ext uri="{FF2B5EF4-FFF2-40B4-BE49-F238E27FC236}">
                <a16:creationId xmlns:a16="http://schemas.microsoft.com/office/drawing/2014/main" id="{F14BF9F3-8730-5AF0-5B7B-FF16B2473FA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828936" y="1282797"/>
            <a:ext cx="2363064" cy="2363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88396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B84130-CB6E-B12C-A23E-1BEE28D127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9FDD643-BFE2-ACB5-291C-17328283B2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47916"/>
            <a:ext cx="10515600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dirty="0"/>
              <a:t>Zákon č. 196/2024 Sb. – </a:t>
            </a:r>
            <a:r>
              <a:rPr lang="cs-CZ" b="1" dirty="0"/>
              <a:t>účinnost od 1. 1. 2025</a:t>
            </a:r>
          </a:p>
          <a:p>
            <a:pPr algn="just"/>
            <a:r>
              <a:rPr lang="cs-CZ" dirty="0"/>
              <a:t> zákon o obcích</a:t>
            </a:r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r>
              <a:rPr lang="cs-CZ" dirty="0" err="1"/>
              <a:t>Nepedagog</a:t>
            </a:r>
            <a:r>
              <a:rPr lang="cs-CZ" dirty="0"/>
              <a:t> (i pedagog) jako zaměstnanec </a:t>
            </a:r>
            <a:r>
              <a:rPr lang="cs-CZ" b="1" u="sng" dirty="0"/>
              <a:t>společenství obcí</a:t>
            </a:r>
            <a:r>
              <a:rPr lang="cs-CZ" dirty="0"/>
              <a:t> nebo jím zřízené právnické osoby (např. středisko služeb školám). </a:t>
            </a:r>
          </a:p>
          <a:p>
            <a:pPr algn="just"/>
            <a:r>
              <a:rPr lang="cs-CZ" dirty="0"/>
              <a:t>Bude moct vykonávat činnost ve školách nebo školských zařízeních zřízených obcemi ve společenství obcí.</a:t>
            </a:r>
          </a:p>
          <a:p>
            <a:pPr algn="just"/>
            <a:endParaRPr lang="cs-CZ" dirty="0"/>
          </a:p>
        </p:txBody>
      </p:sp>
      <p:sp>
        <p:nvSpPr>
          <p:cNvPr id="5" name="Nadpis 1">
            <a:extLst>
              <a:ext uri="{FF2B5EF4-FFF2-40B4-BE49-F238E27FC236}">
                <a16:creationId xmlns:a16="http://schemas.microsoft.com/office/drawing/2014/main" id="{40313ABE-364E-9A58-055F-A007140B7491}"/>
              </a:ext>
            </a:extLst>
          </p:cNvPr>
          <p:cNvSpPr txBox="1">
            <a:spLocks/>
          </p:cNvSpPr>
          <p:nvPr/>
        </p:nvSpPr>
        <p:spPr>
          <a:xfrm>
            <a:off x="838200" y="30766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b="1" dirty="0">
                <a:latin typeface="+mn-lt"/>
                <a:ea typeface="+mn-ea"/>
                <a:cs typeface="+mn-cs"/>
              </a:rPr>
              <a:t>Obecní létající zaměstnanec</a:t>
            </a:r>
            <a:endParaRPr lang="cs-CZ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pic>
        <p:nvPicPr>
          <p:cNvPr id="8" name="Grafický objekt 7" descr="Vzlétnout se souvislou výplní">
            <a:extLst>
              <a:ext uri="{FF2B5EF4-FFF2-40B4-BE49-F238E27FC236}">
                <a16:creationId xmlns:a16="http://schemas.microsoft.com/office/drawing/2014/main" id="{3F8404F5-6D01-C0EE-F97B-B92A04FA6A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823922" y="1539246"/>
            <a:ext cx="2295525" cy="2295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98063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FF9CBB-3E15-D63B-91A7-9E46C8BD62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405161-09E5-076B-AB76-299A1BCBF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103437"/>
            <a:ext cx="10515600" cy="1325563"/>
          </a:xfrm>
        </p:spPr>
        <p:txBody>
          <a:bodyPr/>
          <a:lstStyle/>
          <a:p>
            <a:r>
              <a:rPr lang="cs-CZ" b="1" dirty="0"/>
              <a:t>Děkuji za pozornost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BB57E27E-90E6-CAFA-1B4C-B1D7FAA2ECD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34962" y="1581944"/>
            <a:ext cx="11522075" cy="3847306"/>
          </a:xfrm>
        </p:spPr>
        <p:txBody>
          <a:bodyPr/>
          <a:lstStyle/>
          <a:p>
            <a:pPr marL="457200" indent="-457200">
              <a:buFontTx/>
              <a:buChar char="-"/>
            </a:pPr>
            <a:endParaRPr lang="cs-CZ" dirty="0"/>
          </a:p>
          <a:p>
            <a:pPr marL="457200" indent="-457200">
              <a:buFontTx/>
              <a:buChar char="-"/>
            </a:pPr>
            <a:endParaRPr lang="cs-CZ" dirty="0"/>
          </a:p>
          <a:p>
            <a:pPr marL="457200" indent="-457200">
              <a:buFontTx/>
              <a:buChar char="-"/>
            </a:pPr>
            <a:endParaRPr lang="cs-CZ" dirty="0"/>
          </a:p>
          <a:p>
            <a:pPr marL="457200" indent="-457200">
              <a:buFontTx/>
              <a:buChar char="-"/>
            </a:pPr>
            <a:endParaRPr lang="cs-CZ" dirty="0"/>
          </a:p>
          <a:p>
            <a:pPr marL="457200" indent="-457200">
              <a:buFontTx/>
              <a:buChar char="-"/>
            </a:pPr>
            <a:endParaRPr lang="cs-CZ" dirty="0"/>
          </a:p>
          <a:p>
            <a:pPr algn="r"/>
            <a:r>
              <a:rPr lang="cs-CZ" dirty="0"/>
              <a:t>Vítězslav Němčák</a:t>
            </a:r>
          </a:p>
          <a:p>
            <a:pPr algn="r"/>
            <a:r>
              <a:rPr lang="cs-CZ" dirty="0"/>
              <a:t>ředitel odboru legislativy MŠMT</a:t>
            </a:r>
          </a:p>
        </p:txBody>
      </p:sp>
    </p:spTree>
    <p:extLst>
      <p:ext uri="{BB962C8B-B14F-4D97-AF65-F5344CB8AC3E}">
        <p14:creationId xmlns:p14="http://schemas.microsoft.com/office/powerpoint/2010/main" val="2855163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EDCF99-7B82-0603-2103-5C223AF1BC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16F004-093A-C71A-561E-B5485637E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147" y="352090"/>
            <a:ext cx="10515600" cy="1325563"/>
          </a:xfrm>
        </p:spPr>
        <p:txBody>
          <a:bodyPr/>
          <a:lstStyle/>
          <a:p>
            <a:r>
              <a:rPr lang="cs-CZ" b="1" dirty="0"/>
              <a:t>Základní parametry změny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EF2E3C4-37CE-5AF5-C1CB-430723C6A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E7C1E-EB9C-4A5B-AAD2-301CA88A843C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15AC8E0-758D-D105-7F24-CB33C12BFB97}"/>
              </a:ext>
            </a:extLst>
          </p:cNvPr>
          <p:cNvSpPr txBox="1"/>
          <p:nvPr/>
        </p:nvSpPr>
        <p:spPr>
          <a:xfrm>
            <a:off x="363538" y="1893218"/>
            <a:ext cx="11089629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  <a:p>
            <a:pPr marL="342900" indent="-342900">
              <a:buAutoNum type="arabicPeriod"/>
            </a:pPr>
            <a:r>
              <a:rPr lang="cs-CZ" sz="2800" dirty="0"/>
              <a:t>Stát přenáší financování nepedagogické práce na obce a kraje.</a:t>
            </a:r>
          </a:p>
          <a:p>
            <a:pPr marL="342900" indent="-342900">
              <a:buAutoNum type="arabicPeriod"/>
            </a:pPr>
            <a:endParaRPr lang="cs-CZ" sz="2800" dirty="0"/>
          </a:p>
          <a:p>
            <a:pPr marL="342900" indent="-342900">
              <a:buAutoNum type="arabicPeriod"/>
            </a:pPr>
            <a:r>
              <a:rPr lang="cs-CZ" sz="2800" dirty="0"/>
              <a:t>Zvyšuje příjmy obcí a krajů zvýšením jejich podílu na rozpočtovém určení daní.</a:t>
            </a:r>
          </a:p>
          <a:p>
            <a:pPr marL="342900" indent="-342900">
              <a:buAutoNum type="arabicPeriod"/>
            </a:pPr>
            <a:endParaRPr lang="cs-CZ" sz="2800" dirty="0"/>
          </a:p>
          <a:p>
            <a:pPr marL="342900" indent="-342900">
              <a:buAutoNum type="arabicPeriod"/>
            </a:pPr>
            <a:r>
              <a:rPr lang="cs-CZ" sz="2800" dirty="0"/>
              <a:t>Ponechává rozhodování o způsobu zajištění „nepedagogického provozu“ na samosprávách.</a:t>
            </a:r>
          </a:p>
          <a:p>
            <a:endParaRPr lang="cs-CZ" dirty="0"/>
          </a:p>
          <a:p>
            <a:endParaRPr lang="cs-CZ" sz="2800" b="1" dirty="0"/>
          </a:p>
          <a:p>
            <a:endParaRPr lang="cs-CZ" sz="2800" b="1" dirty="0"/>
          </a:p>
          <a:p>
            <a:endParaRPr lang="cs-CZ" sz="2800" b="1" dirty="0"/>
          </a:p>
          <a:p>
            <a:endParaRPr lang="cs-CZ" sz="2800" b="1" dirty="0"/>
          </a:p>
          <a:p>
            <a:endParaRPr lang="cs-CZ" sz="2800" b="1" dirty="0"/>
          </a:p>
        </p:txBody>
      </p:sp>
      <p:pic>
        <p:nvPicPr>
          <p:cNvPr id="14" name="Grafický objekt 13" descr="Peníze se souvislou výplní">
            <a:extLst>
              <a:ext uri="{FF2B5EF4-FFF2-40B4-BE49-F238E27FC236}">
                <a16:creationId xmlns:a16="http://schemas.microsoft.com/office/drawing/2014/main" id="{5D9FE70B-8160-E84A-0693-259BA89472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55684" y="1188985"/>
            <a:ext cx="1443868" cy="1436925"/>
          </a:xfrm>
          <a:prstGeom prst="rect">
            <a:avLst/>
          </a:prstGeom>
        </p:spPr>
      </p:pic>
      <p:pic>
        <p:nvPicPr>
          <p:cNvPr id="15" name="Grafický objekt 14" descr="Školní budova se souvislou výplní">
            <a:extLst>
              <a:ext uri="{FF2B5EF4-FFF2-40B4-BE49-F238E27FC236}">
                <a16:creationId xmlns:a16="http://schemas.microsoft.com/office/drawing/2014/main" id="{FA839546-2F9E-CB6A-8434-41BB83A248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800099" y="0"/>
            <a:ext cx="2363064" cy="2363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9205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92299B-F77A-0755-DEB4-7E24B317C7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B2ED250-8CFD-6110-476C-F4DAF4DF4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77" y="262846"/>
            <a:ext cx="10972800" cy="1143000"/>
          </a:xfrm>
        </p:spPr>
        <p:txBody>
          <a:bodyPr/>
          <a:lstStyle/>
          <a:p>
            <a:r>
              <a:rPr lang="cs-CZ" b="1"/>
              <a:t>Převod financování nepedagogů </a:t>
            </a:r>
            <a:endParaRPr lang="cs-CZ" b="1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0A37267-2393-0B44-E42B-E1DE83B2C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E7C1E-EB9C-4A5B-AAD2-301CA88A843C}" type="slidenum">
              <a:rPr lang="de-DE" smtClean="0"/>
              <a:pPr/>
              <a:t>3</a:t>
            </a:fld>
            <a:endParaRPr lang="de-DE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04629355-838B-1BB7-DC3F-2B62B9500A74}"/>
              </a:ext>
            </a:extLst>
          </p:cNvPr>
          <p:cNvSpPr txBox="1"/>
          <p:nvPr/>
        </p:nvSpPr>
        <p:spPr>
          <a:xfrm>
            <a:off x="502444" y="1530313"/>
            <a:ext cx="11089629" cy="7755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3200" b="1">
                <a:latin typeface="Calibri" panose="020F0502020204030204" pitchFamily="34" charset="0"/>
                <a:cs typeface="Times New Roman" panose="02020603050405020304" pitchFamily="18" charset="0"/>
              </a:rPr>
              <a:t>Od 1. ledna 2026</a:t>
            </a:r>
          </a:p>
          <a:p>
            <a:endParaRPr lang="cs-CZ" sz="2800" b="1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800" b="1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3200" b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Zvýšení školského </a:t>
            </a:r>
            <a:r>
              <a:rPr lang="cs-CZ" sz="3200" b="1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cs-CZ" sz="3200" b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ozpočtového </a:t>
            </a:r>
            <a:r>
              <a:rPr lang="cs-CZ" sz="3200" b="1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cs-CZ" sz="3200" b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rčení </a:t>
            </a:r>
            <a:r>
              <a:rPr lang="cs-CZ" sz="3200" b="1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cs-CZ" sz="3200" b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aní (tzv. RUD)</a:t>
            </a:r>
          </a:p>
          <a:p>
            <a:endParaRPr lang="cs-CZ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cs-CZ" sz="28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Obce a kraje zřizující školu nebo vybrané školské zařízení získají větší množství finančních prostředků z rozpočtového určení daní do tzv. školského RUDu</a:t>
            </a:r>
          </a:p>
          <a:p>
            <a:pPr marL="285750" indent="-285750">
              <a:buFontTx/>
              <a:buChar char="-"/>
            </a:pPr>
            <a:endParaRPr lang="cs-CZ" sz="28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cs-CZ" sz="200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cs-CZ" sz="20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cs-CZ" sz="20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cs-CZ" sz="20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40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18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18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18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  <p:pic>
        <p:nvPicPr>
          <p:cNvPr id="7" name="Grafický objekt 6" descr="Peníze se souvislou výplní">
            <a:extLst>
              <a:ext uri="{FF2B5EF4-FFF2-40B4-BE49-F238E27FC236}">
                <a16:creationId xmlns:a16="http://schemas.microsoft.com/office/drawing/2014/main" id="{4F9C5F72-CC26-B93F-D23E-7A5C17A467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55684" y="1188985"/>
            <a:ext cx="1443868" cy="1436925"/>
          </a:xfrm>
          <a:prstGeom prst="rect">
            <a:avLst/>
          </a:prstGeom>
        </p:spPr>
      </p:pic>
      <p:pic>
        <p:nvPicPr>
          <p:cNvPr id="6" name="Grafický objekt 5" descr="Školní budova se souvislou výplní">
            <a:extLst>
              <a:ext uri="{FF2B5EF4-FFF2-40B4-BE49-F238E27FC236}">
                <a16:creationId xmlns:a16="http://schemas.microsoft.com/office/drawing/2014/main" id="{EA3469E5-14CF-008E-D4A7-3BDDA64B2B1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800099" y="0"/>
            <a:ext cx="2363064" cy="2363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0579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06B47B-A9BB-4BD5-14D7-45870D1FC6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B9CA20-B3D7-4174-96E5-2E26304CB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77" y="262846"/>
            <a:ext cx="10972800" cy="1143000"/>
          </a:xfrm>
        </p:spPr>
        <p:txBody>
          <a:bodyPr/>
          <a:lstStyle/>
          <a:p>
            <a:r>
              <a:rPr lang="cs-CZ" b="1" dirty="0"/>
              <a:t>Převod financování </a:t>
            </a:r>
            <a:r>
              <a:rPr lang="cs-CZ" b="1" dirty="0" err="1"/>
              <a:t>nepedagogů</a:t>
            </a:r>
            <a:r>
              <a:rPr lang="cs-CZ" b="1" dirty="0"/>
              <a:t> 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3E26F5B-E516-7FC4-D865-11A59EF5A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E7C1E-EB9C-4A5B-AAD2-301CA88A843C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32F19E39-4ED3-2D82-D3D4-19CFDAF2FA83}"/>
              </a:ext>
            </a:extLst>
          </p:cNvPr>
          <p:cNvSpPr txBox="1"/>
          <p:nvPr/>
        </p:nvSpPr>
        <p:spPr>
          <a:xfrm>
            <a:off x="433353" y="1970187"/>
            <a:ext cx="11089629" cy="77867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cs-CZ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Velikost školského </a:t>
            </a:r>
            <a:r>
              <a:rPr lang="cs-CZ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RUDu</a:t>
            </a:r>
            <a:r>
              <a:rPr lang="cs-CZ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na úrovni obce nebo kraje je určena počtem žáků, ubytovaných nebo účastníků v určených školách a školských zařízeních</a:t>
            </a:r>
          </a:p>
          <a:p>
            <a:pPr marL="285750" indent="-285750">
              <a:buFontTx/>
              <a:buChar char="-"/>
            </a:pPr>
            <a:endParaRPr lang="cs-CZ" sz="2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cs-CZ" sz="2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cs-CZ" sz="2800" b="1" dirty="0"/>
              <a:t>Nařízení vlády o koeficientech, kterými se násobí počty dětí, žáků a studentů pro účely stanovení podílu krajů a obcí na daňových příjmech</a:t>
            </a:r>
            <a:endParaRPr lang="cs-CZ" sz="2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cs-CZ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cs-CZ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cs-CZ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cs-CZ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cs-CZ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  <p:pic>
        <p:nvPicPr>
          <p:cNvPr id="6" name="Grafický objekt 5" descr="Peníze se souvislou výplní">
            <a:extLst>
              <a:ext uri="{FF2B5EF4-FFF2-40B4-BE49-F238E27FC236}">
                <a16:creationId xmlns:a16="http://schemas.microsoft.com/office/drawing/2014/main" id="{65D67831-D3FC-6867-CC44-40EF54F446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55684" y="1188985"/>
            <a:ext cx="1443868" cy="1436925"/>
          </a:xfrm>
          <a:prstGeom prst="rect">
            <a:avLst/>
          </a:prstGeom>
        </p:spPr>
      </p:pic>
      <p:pic>
        <p:nvPicPr>
          <p:cNvPr id="10" name="Grafický objekt 9" descr="Školní budova se souvislou výplní">
            <a:extLst>
              <a:ext uri="{FF2B5EF4-FFF2-40B4-BE49-F238E27FC236}">
                <a16:creationId xmlns:a16="http://schemas.microsoft.com/office/drawing/2014/main" id="{16C5A4CC-2882-FA20-949A-8EC18BA468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800099" y="0"/>
            <a:ext cx="2363064" cy="2363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1603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A63416-7C39-9B3E-C9D2-5CB308101C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5F2FB1-F31F-9CBF-2282-6041892D4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77" y="262846"/>
            <a:ext cx="10972800" cy="1143000"/>
          </a:xfrm>
        </p:spPr>
        <p:txBody>
          <a:bodyPr/>
          <a:lstStyle/>
          <a:p>
            <a:r>
              <a:rPr lang="cs-CZ" b="1" dirty="0"/>
              <a:t>Převod financování </a:t>
            </a:r>
            <a:r>
              <a:rPr lang="cs-CZ" b="1" dirty="0" err="1"/>
              <a:t>nepedagogů</a:t>
            </a:r>
            <a:r>
              <a:rPr lang="cs-CZ" b="1" dirty="0"/>
              <a:t> 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7677F4C-EE98-9D09-5C5C-7F0D3564B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E7C1E-EB9C-4A5B-AAD2-301CA88A843C}" type="slidenum">
              <a:rPr lang="de-DE" smtClean="0"/>
              <a:pPr/>
              <a:t>5</a:t>
            </a:fld>
            <a:endParaRPr lang="de-DE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9C5A430F-67F7-670B-875A-18B641A581D6}"/>
              </a:ext>
            </a:extLst>
          </p:cNvPr>
          <p:cNvSpPr txBox="1"/>
          <p:nvPr/>
        </p:nvSpPr>
        <p:spPr>
          <a:xfrm>
            <a:off x="551185" y="1491376"/>
            <a:ext cx="1108962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800" dirty="0">
                <a:solidFill>
                  <a:srgbClr val="000000"/>
                </a:solidFill>
                <a:latin typeface="Segoe UI"/>
                <a:ea typeface="+mn-lt"/>
                <a:cs typeface="Segoe UI"/>
              </a:rPr>
              <a:t>V novém systému bude v roce 2026 </a:t>
            </a:r>
          </a:p>
          <a:p>
            <a:r>
              <a:rPr lang="cs-CZ" sz="2800" dirty="0">
                <a:solidFill>
                  <a:srgbClr val="000000"/>
                </a:solidFill>
                <a:latin typeface="Segoe UI"/>
                <a:ea typeface="+mn-lt"/>
                <a:cs typeface="Segoe UI"/>
              </a:rPr>
              <a:t>v průměru </a:t>
            </a:r>
            <a:r>
              <a:rPr lang="cs-CZ" sz="2800" b="1" dirty="0">
                <a:solidFill>
                  <a:srgbClr val="000000"/>
                </a:solidFill>
                <a:latin typeface="Segoe UI"/>
                <a:ea typeface="+mn-lt"/>
                <a:cs typeface="Segoe UI"/>
              </a:rPr>
              <a:t>36 000 Kč/rok na žáka při </a:t>
            </a:r>
            <a:r>
              <a:rPr lang="cs-CZ" sz="2800" b="1" dirty="0" err="1">
                <a:solidFill>
                  <a:srgbClr val="000000"/>
                </a:solidFill>
                <a:latin typeface="Segoe UI"/>
                <a:ea typeface="+mn-lt"/>
                <a:cs typeface="Segoe UI"/>
              </a:rPr>
              <a:t>koef</a:t>
            </a:r>
            <a:r>
              <a:rPr lang="cs-CZ" sz="2800" b="1" dirty="0">
                <a:solidFill>
                  <a:srgbClr val="000000"/>
                </a:solidFill>
                <a:latin typeface="Segoe UI"/>
                <a:ea typeface="+mn-lt"/>
                <a:cs typeface="Segoe UI"/>
              </a:rPr>
              <a:t>. 1</a:t>
            </a:r>
            <a:endParaRPr lang="cs-CZ" sz="28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8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8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Kalkulačka budoucího příjmu obcí: </a:t>
            </a:r>
          </a:p>
          <a:p>
            <a:r>
              <a:rPr lang="cs-CZ" sz="2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https://statis.msmt.gov.cz/nepedagogove/</a:t>
            </a:r>
          </a:p>
          <a:p>
            <a:endParaRPr lang="cs-CZ" sz="2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Zobrazí se částka celého školského </a:t>
            </a:r>
            <a:r>
              <a:rPr lang="cs-CZ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RUDu</a:t>
            </a:r>
            <a:r>
              <a:rPr lang="cs-CZ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(tedy jde o dosavadní</a:t>
            </a:r>
          </a:p>
          <a:p>
            <a:r>
              <a:rPr lang="cs-CZ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školský RUD navýšený o nový „nepedagogický podíl“)</a:t>
            </a:r>
          </a:p>
          <a:p>
            <a:endParaRPr lang="cs-CZ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  <p:pic>
        <p:nvPicPr>
          <p:cNvPr id="10" name="Obrázek 9" descr="Obsah obrázku vzor, čtverec, Symetrie, umění&#10;&#10;Obsah generovaný pomocí AI může být nesprávný.">
            <a:extLst>
              <a:ext uri="{FF2B5EF4-FFF2-40B4-BE49-F238E27FC236}">
                <a16:creationId xmlns:a16="http://schemas.microsoft.com/office/drawing/2014/main" id="{E1A04480-4657-CAE3-BA05-E5A4C00BFE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0099" y="2974143"/>
            <a:ext cx="3033974" cy="3033974"/>
          </a:xfrm>
          <a:prstGeom prst="rect">
            <a:avLst/>
          </a:prstGeom>
        </p:spPr>
      </p:pic>
      <p:pic>
        <p:nvPicPr>
          <p:cNvPr id="6" name="Grafický objekt 5" descr="Peníze se souvislou výplní">
            <a:extLst>
              <a:ext uri="{FF2B5EF4-FFF2-40B4-BE49-F238E27FC236}">
                <a16:creationId xmlns:a16="http://schemas.microsoft.com/office/drawing/2014/main" id="{DD9B664F-4E18-3A1D-0842-F89D8B113C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655684" y="1188985"/>
            <a:ext cx="1443868" cy="1436925"/>
          </a:xfrm>
          <a:prstGeom prst="rect">
            <a:avLst/>
          </a:prstGeom>
        </p:spPr>
      </p:pic>
      <p:pic>
        <p:nvPicPr>
          <p:cNvPr id="11" name="Grafický objekt 10" descr="Školní budova se souvislou výplní">
            <a:extLst>
              <a:ext uri="{FF2B5EF4-FFF2-40B4-BE49-F238E27FC236}">
                <a16:creationId xmlns:a16="http://schemas.microsoft.com/office/drawing/2014/main" id="{6B423B89-FC55-204E-6733-79EB63C3EE4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800099" y="0"/>
            <a:ext cx="2363064" cy="2363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2162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B76269-A7BB-AB4F-33D4-ACF8AF6251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CD7B063-99EB-C271-06A3-5CA09E2481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77" y="262846"/>
            <a:ext cx="10972800" cy="1143000"/>
          </a:xfrm>
        </p:spPr>
        <p:txBody>
          <a:bodyPr/>
          <a:lstStyle/>
          <a:p>
            <a:pPr algn="ctr"/>
            <a:r>
              <a:rPr lang="cs-CZ" b="1" dirty="0"/>
              <a:t>Převod financování </a:t>
            </a:r>
            <a:r>
              <a:rPr lang="cs-CZ" b="1" dirty="0" err="1"/>
              <a:t>nepedagogů</a:t>
            </a:r>
            <a:r>
              <a:rPr lang="cs-CZ" b="1" dirty="0"/>
              <a:t> 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CA4A1F8-D72C-6840-FDEA-5158D1B98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E7C1E-EB9C-4A5B-AAD2-301CA88A843C}" type="slidenum">
              <a:rPr lang="de-DE" smtClean="0"/>
              <a:pPr/>
              <a:t>6</a:t>
            </a:fld>
            <a:endParaRPr lang="de-DE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FB0CB083-13C8-8993-48B0-3C472E113CA4}"/>
              </a:ext>
            </a:extLst>
          </p:cNvPr>
          <p:cNvSpPr txBox="1"/>
          <p:nvPr/>
        </p:nvSpPr>
        <p:spPr>
          <a:xfrm>
            <a:off x="502444" y="1200482"/>
            <a:ext cx="11089629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Příklady koeficientů</a:t>
            </a:r>
          </a:p>
          <a:p>
            <a:endParaRPr lang="cs-CZ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cs-CZ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cs-CZ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  <p:graphicFrame>
        <p:nvGraphicFramePr>
          <p:cNvPr id="6" name="Tabulka 5">
            <a:extLst>
              <a:ext uri="{FF2B5EF4-FFF2-40B4-BE49-F238E27FC236}">
                <a16:creationId xmlns:a16="http://schemas.microsoft.com/office/drawing/2014/main" id="{61855D99-7FB9-04BD-7D36-04FDC0C145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3131122"/>
              </p:ext>
            </p:extLst>
          </p:nvPr>
        </p:nvGraphicFramePr>
        <p:xfrm>
          <a:off x="1086334" y="2378528"/>
          <a:ext cx="9520705" cy="38017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4604">
                  <a:extLst>
                    <a:ext uri="{9D8B030D-6E8A-4147-A177-3AD203B41FA5}">
                      <a16:colId xmlns:a16="http://schemas.microsoft.com/office/drawing/2014/main" val="3869307217"/>
                    </a:ext>
                  </a:extLst>
                </a:gridCol>
                <a:gridCol w="2104185">
                  <a:extLst>
                    <a:ext uri="{9D8B030D-6E8A-4147-A177-3AD203B41FA5}">
                      <a16:colId xmlns:a16="http://schemas.microsoft.com/office/drawing/2014/main" val="1159349647"/>
                    </a:ext>
                  </a:extLst>
                </a:gridCol>
                <a:gridCol w="4771916">
                  <a:extLst>
                    <a:ext uri="{9D8B030D-6E8A-4147-A177-3AD203B41FA5}">
                      <a16:colId xmlns:a16="http://schemas.microsoft.com/office/drawing/2014/main" val="4013392181"/>
                    </a:ext>
                  </a:extLst>
                </a:gridCol>
              </a:tblGrid>
              <a:tr h="767016">
                <a:tc>
                  <a:txBody>
                    <a:bodyPr/>
                    <a:lstStyle/>
                    <a:p>
                      <a:r>
                        <a:rPr lang="cs-CZ" sz="2000" dirty="0"/>
                        <a:t>Druh školy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cs-CZ" sz="2000"/>
                        <a:t>Koeficient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cs-CZ" sz="2000" b="1" i="0" u="none" strike="noStrike" baseline="0" noProof="0">
                          <a:solidFill>
                            <a:srgbClr val="FFFFFF"/>
                          </a:solidFill>
                          <a:latin typeface="Aptos"/>
                        </a:rPr>
                        <a:t>Předpokládaný výnos </a:t>
                      </a:r>
                      <a:endParaRPr lang="cs-CZ" sz="2000"/>
                    </a:p>
                    <a:p>
                      <a:pPr lvl="0" algn="ctr">
                        <a:buNone/>
                      </a:pPr>
                      <a:r>
                        <a:rPr lang="cs-CZ" sz="2000" b="1" i="0" u="none" strike="noStrike" baseline="0" noProof="0">
                          <a:solidFill>
                            <a:srgbClr val="FFFFFF"/>
                          </a:solidFill>
                          <a:latin typeface="Aptos"/>
                        </a:rPr>
                        <a:t>na příslušnou jednotku</a:t>
                      </a:r>
                      <a:endParaRPr lang="cs-CZ" sz="2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2792422"/>
                  </a:ext>
                </a:extLst>
              </a:tr>
              <a:tr h="433531">
                <a:tc>
                  <a:txBody>
                    <a:bodyPr/>
                    <a:lstStyle/>
                    <a:p>
                      <a:r>
                        <a:rPr lang="cs-CZ" sz="2000" dirty="0"/>
                        <a:t>MŠ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cs-CZ" sz="2000"/>
                        <a:t>1,2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cs-CZ" sz="2000"/>
                        <a:t>43 460 Kč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390185"/>
                  </a:ext>
                </a:extLst>
              </a:tr>
              <a:tr h="433531">
                <a:tc>
                  <a:txBody>
                    <a:bodyPr/>
                    <a:lstStyle/>
                    <a:p>
                      <a:r>
                        <a:rPr lang="cs-CZ" sz="2000"/>
                        <a:t>ZŠ </a:t>
                      </a:r>
                      <a:r>
                        <a:rPr lang="cs-CZ" sz="20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–</a:t>
                      </a:r>
                      <a:r>
                        <a:rPr lang="cs-CZ" sz="2000"/>
                        <a:t> obec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cs-CZ" sz="2000"/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cs-CZ" sz="2000" b="0" i="0" u="none" strike="noStrike" baseline="0" noProof="0">
                          <a:solidFill>
                            <a:srgbClr val="000000"/>
                          </a:solidFill>
                          <a:latin typeface="Aptos"/>
                        </a:rPr>
                        <a:t>36 217 Kč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1147195"/>
                  </a:ext>
                </a:extLst>
              </a:tr>
              <a:tr h="433531">
                <a:tc>
                  <a:txBody>
                    <a:bodyPr/>
                    <a:lstStyle/>
                    <a:p>
                      <a:r>
                        <a:rPr lang="cs-CZ" sz="2000" b="1" dirty="0"/>
                        <a:t>ZŠ – spolupráce obcí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cs-CZ" sz="2000" b="1"/>
                        <a:t>1,2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cs-CZ" sz="2000" b="1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43 460 Kč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7429827"/>
                  </a:ext>
                </a:extLst>
              </a:tr>
              <a:tr h="433531">
                <a:tc>
                  <a:txBody>
                    <a:bodyPr/>
                    <a:lstStyle/>
                    <a:p>
                      <a:r>
                        <a:rPr lang="cs-CZ" sz="2000"/>
                        <a:t>SŠ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cs-CZ" sz="2000"/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cs-CZ" sz="20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36 217 Kč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5690706"/>
                  </a:ext>
                </a:extLst>
              </a:tr>
              <a:tr h="433531">
                <a:tc>
                  <a:txBody>
                    <a:bodyPr/>
                    <a:lstStyle/>
                    <a:p>
                      <a:r>
                        <a:rPr lang="cs-CZ" sz="2000"/>
                        <a:t>ZUŠ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cs-CZ" sz="2000"/>
                        <a:t>0,1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cs-CZ" sz="2000" b="0" i="0" u="none" strike="noStrike" baseline="0" noProof="0">
                          <a:solidFill>
                            <a:srgbClr val="000000"/>
                          </a:solidFill>
                          <a:latin typeface="Aptos"/>
                        </a:rPr>
                        <a:t>3 622 Kč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8171223"/>
                  </a:ext>
                </a:extLst>
              </a:tr>
              <a:tr h="433531">
                <a:tc>
                  <a:txBody>
                    <a:bodyPr/>
                    <a:lstStyle/>
                    <a:p>
                      <a:r>
                        <a:rPr lang="cs-CZ" sz="2000"/>
                        <a:t>SVČ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cs-CZ" sz="2000"/>
                        <a:t>0,1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cs-CZ" sz="20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3 622 Kč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5277402"/>
                  </a:ext>
                </a:extLst>
              </a:tr>
              <a:tr h="43353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/>
                        <a:t>Speciální školy/třídy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 defTabSz="914400">
                        <a:buNone/>
                        <a:tabLst/>
                        <a:defRPr/>
                      </a:pPr>
                      <a:r>
                        <a:rPr lang="cs-CZ" sz="200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cs-CZ" sz="2000" b="0" i="0" u="none" strike="noStrike" baseline="0" noProof="0" dirty="0">
                          <a:solidFill>
                            <a:srgbClr val="000000"/>
                          </a:solidFill>
                          <a:latin typeface="Aptos"/>
                        </a:rPr>
                        <a:t>72 434 Kč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22205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787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49CB7A-ADF9-AB60-0337-5EFDF07DD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Možnosti spolupráce obcí 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FEA6436-9823-1946-F791-A0D083B7088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34962" y="1581944"/>
            <a:ext cx="11522075" cy="4860926"/>
          </a:xfrm>
        </p:spPr>
        <p:txBody>
          <a:bodyPr>
            <a:normAutofit/>
          </a:bodyPr>
          <a:lstStyle/>
          <a:p>
            <a:pPr marL="457200" indent="-457200">
              <a:buFontTx/>
              <a:buChar char="-"/>
            </a:pPr>
            <a:endParaRPr lang="cs-CZ" sz="2400" dirty="0"/>
          </a:p>
          <a:p>
            <a:pPr marL="457200" indent="-457200">
              <a:buFontTx/>
              <a:buChar char="-"/>
            </a:pPr>
            <a:r>
              <a:rPr lang="cs-CZ" sz="2400" dirty="0"/>
              <a:t>Škola zřízená svazkem obcí </a:t>
            </a:r>
          </a:p>
          <a:p>
            <a:pPr marL="457200" indent="-457200">
              <a:buFontTx/>
              <a:buChar char="-"/>
            </a:pPr>
            <a:endParaRPr lang="cs-CZ" sz="2400" dirty="0"/>
          </a:p>
          <a:p>
            <a:pPr marL="457200" indent="-457200">
              <a:buFontTx/>
              <a:buChar char="-"/>
            </a:pPr>
            <a:endParaRPr lang="cs-CZ" sz="2400" dirty="0"/>
          </a:p>
          <a:p>
            <a:pPr marL="457200" indent="-457200">
              <a:buFontTx/>
              <a:buChar char="-"/>
            </a:pPr>
            <a:r>
              <a:rPr lang="cs-CZ" sz="2400" dirty="0"/>
              <a:t>Společná školská právnická osoba</a:t>
            </a:r>
          </a:p>
          <a:p>
            <a:pPr marL="457200" indent="-457200">
              <a:buFontTx/>
              <a:buChar char="-"/>
            </a:pPr>
            <a:endParaRPr lang="cs-CZ" sz="2400" dirty="0"/>
          </a:p>
          <a:p>
            <a:pPr marL="457200" indent="-457200">
              <a:buFontTx/>
              <a:buChar char="-"/>
            </a:pPr>
            <a:endParaRPr lang="cs-CZ" sz="2400" dirty="0"/>
          </a:p>
          <a:p>
            <a:pPr marL="457200" indent="-457200">
              <a:buFontTx/>
              <a:buChar char="-"/>
            </a:pPr>
            <a:endParaRPr lang="cs-CZ" sz="2400" dirty="0"/>
          </a:p>
          <a:p>
            <a:endParaRPr lang="cs-CZ" sz="2400" dirty="0"/>
          </a:p>
          <a:p>
            <a:r>
              <a:rPr lang="cs-CZ" sz="2400" dirty="0"/>
              <a:t>             Zvýšený RUD </a:t>
            </a:r>
            <a:r>
              <a:rPr lang="cs-CZ" sz="2400" u="sng" dirty="0"/>
              <a:t>základní školy</a:t>
            </a:r>
            <a:r>
              <a:rPr lang="cs-CZ" sz="2400" dirty="0"/>
              <a:t> o 20 %</a:t>
            </a:r>
          </a:p>
          <a:p>
            <a:pPr marL="457200" indent="-457200">
              <a:buFontTx/>
              <a:buChar char="-"/>
            </a:pPr>
            <a:endParaRPr lang="cs-CZ" dirty="0"/>
          </a:p>
        </p:txBody>
      </p:sp>
      <p:pic>
        <p:nvPicPr>
          <p:cNvPr id="5" name="Grafický objekt 4" descr="Hierarchie obrys">
            <a:extLst>
              <a:ext uri="{FF2B5EF4-FFF2-40B4-BE49-F238E27FC236}">
                <a16:creationId xmlns:a16="http://schemas.microsoft.com/office/drawing/2014/main" id="{1E688C9E-09EF-9D29-B446-8965217A05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22895" y="2907507"/>
            <a:ext cx="1969927" cy="1969927"/>
          </a:xfrm>
          <a:prstGeom prst="rect">
            <a:avLst/>
          </a:prstGeom>
        </p:spPr>
      </p:pic>
      <p:pic>
        <p:nvPicPr>
          <p:cNvPr id="6" name="Grafický objekt 5" descr="Schůzka se souvislou výplní">
            <a:extLst>
              <a:ext uri="{FF2B5EF4-FFF2-40B4-BE49-F238E27FC236}">
                <a16:creationId xmlns:a16="http://schemas.microsoft.com/office/drawing/2014/main" id="{9C3636C5-9A3C-2675-A9D7-4A50854667E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300168" y="1466581"/>
            <a:ext cx="1665033" cy="1665033"/>
          </a:xfrm>
          <a:prstGeom prst="rect">
            <a:avLst/>
          </a:prstGeom>
        </p:spPr>
      </p:pic>
      <p:sp>
        <p:nvSpPr>
          <p:cNvPr id="7" name="Šipka: doprava 6">
            <a:extLst>
              <a:ext uri="{FF2B5EF4-FFF2-40B4-BE49-F238E27FC236}">
                <a16:creationId xmlns:a16="http://schemas.microsoft.com/office/drawing/2014/main" id="{CDE18F99-1BFC-62A0-A575-8BC3119D1874}"/>
              </a:ext>
            </a:extLst>
          </p:cNvPr>
          <p:cNvSpPr/>
          <p:nvPr/>
        </p:nvSpPr>
        <p:spPr>
          <a:xfrm>
            <a:off x="659016" y="5694631"/>
            <a:ext cx="526987" cy="3507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8747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A8219F-9A35-2E39-716C-B8F0CBC518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3F2D26-5078-4062-2BE2-F56B23006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Úprava školské právnické osoby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1E02A721-8728-0712-8FFC-4D41FAC0A6D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34962" y="1581944"/>
            <a:ext cx="11522075" cy="4860926"/>
          </a:xfrm>
        </p:spPr>
        <p:txBody>
          <a:bodyPr>
            <a:normAutofit/>
          </a:bodyPr>
          <a:lstStyle/>
          <a:p>
            <a:pPr marL="457200" indent="-457200">
              <a:buFontTx/>
              <a:buChar char="-"/>
            </a:pPr>
            <a:endParaRPr lang="cs-CZ" sz="2400" dirty="0"/>
          </a:p>
          <a:p>
            <a:pPr marL="457200" indent="-457200">
              <a:buFontTx/>
              <a:buChar char="-"/>
            </a:pPr>
            <a:r>
              <a:rPr lang="cs-CZ" sz="2400" dirty="0"/>
              <a:t>možnost zřídit ji i více obcemi společně (</a:t>
            </a:r>
            <a:r>
              <a:rPr lang="cs-CZ" sz="1800" dirty="0"/>
              <a:t>případně kraji, nebo kombinací kraj – obec</a:t>
            </a:r>
            <a:r>
              <a:rPr lang="cs-CZ" sz="2400" dirty="0"/>
              <a:t>)</a:t>
            </a:r>
          </a:p>
          <a:p>
            <a:pPr marL="457200" indent="-457200">
              <a:buFontTx/>
              <a:buChar char="-"/>
            </a:pPr>
            <a:endParaRPr lang="cs-CZ" sz="2400" dirty="0"/>
          </a:p>
          <a:p>
            <a:pPr marL="457200" indent="-457200">
              <a:buFontTx/>
              <a:buChar char="-"/>
            </a:pPr>
            <a:r>
              <a:rPr lang="cs-CZ" sz="2400" dirty="0"/>
              <a:t>možnost mít samostatné organizační jednotky</a:t>
            </a:r>
          </a:p>
          <a:p>
            <a:r>
              <a:rPr lang="cs-CZ" sz="2400" dirty="0"/>
              <a:t>	(vlastní název a spádový obvod)</a:t>
            </a:r>
          </a:p>
          <a:p>
            <a:endParaRPr lang="cs-CZ" sz="2400" dirty="0"/>
          </a:p>
          <a:p>
            <a:pPr marL="457200" indent="-457200">
              <a:buFontTx/>
              <a:buChar char="-"/>
            </a:pPr>
            <a:r>
              <a:rPr lang="cs-CZ" sz="2400" dirty="0"/>
              <a:t>rada ŠPO i u veřejných zřizovatelů</a:t>
            </a:r>
          </a:p>
          <a:p>
            <a:pPr marL="457200" indent="-457200">
              <a:buFontTx/>
              <a:buChar char="-"/>
            </a:pPr>
            <a:endParaRPr lang="cs-CZ" sz="2400" dirty="0"/>
          </a:p>
          <a:p>
            <a:pPr marL="457200" indent="-457200">
              <a:buFontTx/>
              <a:buChar char="-"/>
            </a:pPr>
            <a:r>
              <a:rPr lang="cs-CZ" sz="2400" dirty="0"/>
              <a:t>pravidla hlasování pro více veřejných zřizovatelů</a:t>
            </a:r>
          </a:p>
          <a:p>
            <a:pPr marL="457200" indent="-457200">
              <a:buFontTx/>
              <a:buChar char="-"/>
            </a:pPr>
            <a:endParaRPr lang="cs-CZ" dirty="0"/>
          </a:p>
        </p:txBody>
      </p:sp>
      <p:pic>
        <p:nvPicPr>
          <p:cNvPr id="5" name="Grafický objekt 4" descr="Hierarchie obrys">
            <a:extLst>
              <a:ext uri="{FF2B5EF4-FFF2-40B4-BE49-F238E27FC236}">
                <a16:creationId xmlns:a16="http://schemas.microsoft.com/office/drawing/2014/main" id="{30FBD781-8D3F-135E-601F-CD30A19C5A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45083" y="2734631"/>
            <a:ext cx="2664296" cy="2664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64833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D12E87-B36F-8BCF-6D5B-2995937A84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CE7F45-B91F-484C-3E5F-F0B4C3387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77" y="262846"/>
            <a:ext cx="10972800" cy="1143000"/>
          </a:xfrm>
        </p:spPr>
        <p:txBody>
          <a:bodyPr/>
          <a:lstStyle/>
          <a:p>
            <a:r>
              <a:rPr lang="cs-CZ" b="1" dirty="0"/>
              <a:t>Převod financování </a:t>
            </a:r>
            <a:r>
              <a:rPr lang="cs-CZ" b="1" dirty="0" err="1"/>
              <a:t>nepedagogů</a:t>
            </a:r>
            <a:r>
              <a:rPr lang="cs-CZ" b="1" dirty="0"/>
              <a:t> 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8FD07F1-C53B-2C35-1064-A78CF4A5F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E7C1E-EB9C-4A5B-AAD2-301CA88A843C}" type="slidenum">
              <a:rPr lang="de-DE" smtClean="0"/>
              <a:pPr/>
              <a:t>9</a:t>
            </a:fld>
            <a:endParaRPr lang="de-DE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4BCB5EA-98A1-792F-EB55-5AF7C329195E}"/>
              </a:ext>
            </a:extLst>
          </p:cNvPr>
          <p:cNvSpPr txBox="1"/>
          <p:nvPr/>
        </p:nvSpPr>
        <p:spPr>
          <a:xfrm>
            <a:off x="588476" y="1706187"/>
            <a:ext cx="11041601" cy="65864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>
                <a:latin typeface="Calibri" panose="020F0502020204030204" pitchFamily="34" charset="0"/>
                <a:cs typeface="Times New Roman" panose="02020603050405020304" pitchFamily="18" charset="0"/>
              </a:rPr>
              <a:t>Nové povinnosti obcí a krajů:</a:t>
            </a:r>
          </a:p>
          <a:p>
            <a:endParaRPr lang="cs-CZ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cs-CZ" sz="2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Financovat nepedagogické pracovníky</a:t>
            </a:r>
          </a:p>
          <a:p>
            <a:pPr marL="514350" indent="-514350">
              <a:buFont typeface="+mj-lt"/>
              <a:buAutoNum type="arabicPeriod"/>
            </a:pPr>
            <a:endParaRPr lang="cs-CZ" sz="2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cs-CZ" sz="2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Financovat ostatní neinvestiční výdaje (ONIV)</a:t>
            </a:r>
          </a:p>
          <a:p>
            <a:pPr marL="285750" indent="-285750">
              <a:buFontTx/>
              <a:buChar char="-"/>
            </a:pPr>
            <a:endParaRPr lang="cs-CZ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tedy </a:t>
            </a:r>
            <a:r>
              <a:rPr lang="cs-CZ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například také výdaje na učebnice, učební pomůcky, kompenzační pomůcky a školní potřeby, na další vzdělávání pedagogických pracovníků….</a:t>
            </a:r>
          </a:p>
          <a:p>
            <a:endParaRPr lang="cs-CZ" sz="14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cs-CZ" sz="14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cs-CZ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(3. Nadále platí financování provozu, investic…)</a:t>
            </a:r>
          </a:p>
          <a:p>
            <a:endParaRPr lang="cs-CZ" sz="28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1400" dirty="0"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  <p:pic>
        <p:nvPicPr>
          <p:cNvPr id="6" name="Grafický objekt 5" descr="Peníze se souvislou výplní">
            <a:extLst>
              <a:ext uri="{FF2B5EF4-FFF2-40B4-BE49-F238E27FC236}">
                <a16:creationId xmlns:a16="http://schemas.microsoft.com/office/drawing/2014/main" id="{3C36FD25-0424-A2D8-DE2D-9EBC4CC0EA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55684" y="1188985"/>
            <a:ext cx="1443868" cy="1436925"/>
          </a:xfrm>
          <a:prstGeom prst="rect">
            <a:avLst/>
          </a:prstGeom>
        </p:spPr>
      </p:pic>
      <p:pic>
        <p:nvPicPr>
          <p:cNvPr id="10" name="Grafický objekt 9" descr="Školní budova se souvislou výplní">
            <a:extLst>
              <a:ext uri="{FF2B5EF4-FFF2-40B4-BE49-F238E27FC236}">
                <a16:creationId xmlns:a16="http://schemas.microsoft.com/office/drawing/2014/main" id="{A678CC09-6EDC-7AB8-6BF4-AEAE8372ED8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800099" y="0"/>
            <a:ext cx="2363064" cy="2363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896304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</TotalTime>
  <Words>490</Words>
  <Application>Microsoft Office PowerPoint</Application>
  <PresentationFormat>Širokoúhlá obrazovka</PresentationFormat>
  <Paragraphs>174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Roboto</vt:lpstr>
      <vt:lpstr>Segoe UI</vt:lpstr>
      <vt:lpstr>Motiv Office</vt:lpstr>
      <vt:lpstr>Změna financování nepedagogické práce ve veřejných školách </vt:lpstr>
      <vt:lpstr>Základní parametry změny</vt:lpstr>
      <vt:lpstr>Převod financování nepedagogů </vt:lpstr>
      <vt:lpstr>Převod financování nepedagogů </vt:lpstr>
      <vt:lpstr>Převod financování nepedagogů </vt:lpstr>
      <vt:lpstr>Převod financování nepedagogů </vt:lpstr>
      <vt:lpstr>Možnosti spolupráce obcí </vt:lpstr>
      <vt:lpstr>Úprava školské právnické osoby</vt:lpstr>
      <vt:lpstr>Převod financování nepedagogů </vt:lpstr>
      <vt:lpstr>Možnosti zajištění nepedagogických služeb</vt:lpstr>
      <vt:lpstr>Prezentace aplikace PowerPoint</vt:lpstr>
      <vt:lpstr>Děkuji za pozornost</vt:lpstr>
    </vt:vector>
  </TitlesOfParts>
  <Company>MSMT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Němčák Vítězslav</dc:creator>
  <cp:lastModifiedBy>Němčák Vítězslav</cp:lastModifiedBy>
  <cp:revision>9</cp:revision>
  <dcterms:created xsi:type="dcterms:W3CDTF">2025-09-17T08:24:36Z</dcterms:created>
  <dcterms:modified xsi:type="dcterms:W3CDTF">2025-10-03T12:43:18Z</dcterms:modified>
</cp:coreProperties>
</file>