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4"/>
    <p:sldMasterId id="2147483833" r:id="rId5"/>
  </p:sldMasterIdLst>
  <p:notesMasterIdLst>
    <p:notesMasterId r:id="rId51"/>
  </p:notesMasterIdLst>
  <p:handoutMasterIdLst>
    <p:handoutMasterId r:id="rId52"/>
  </p:handoutMasterIdLst>
  <p:sldIdLst>
    <p:sldId id="891" r:id="rId6"/>
    <p:sldId id="1941" r:id="rId7"/>
    <p:sldId id="1551" r:id="rId8"/>
    <p:sldId id="1800" r:id="rId9"/>
    <p:sldId id="1799" r:id="rId10"/>
    <p:sldId id="1802" r:id="rId11"/>
    <p:sldId id="1801" r:id="rId12"/>
    <p:sldId id="1803" r:id="rId13"/>
    <p:sldId id="1362" r:id="rId14"/>
    <p:sldId id="1804" r:id="rId15"/>
    <p:sldId id="1806" r:id="rId16"/>
    <p:sldId id="1909" r:id="rId17"/>
    <p:sldId id="1910" r:id="rId18"/>
    <p:sldId id="1911" r:id="rId19"/>
    <p:sldId id="1807" r:id="rId20"/>
    <p:sldId id="1808" r:id="rId21"/>
    <p:sldId id="1809" r:id="rId22"/>
    <p:sldId id="1810" r:id="rId23"/>
    <p:sldId id="1912" r:id="rId24"/>
    <p:sldId id="1913" r:id="rId25"/>
    <p:sldId id="1914" r:id="rId26"/>
    <p:sldId id="1915" r:id="rId27"/>
    <p:sldId id="1916" r:id="rId28"/>
    <p:sldId id="1831" r:id="rId29"/>
    <p:sldId id="1927" r:id="rId30"/>
    <p:sldId id="1931" r:id="rId31"/>
    <p:sldId id="1932" r:id="rId32"/>
    <p:sldId id="1930" r:id="rId33"/>
    <p:sldId id="1928" r:id="rId34"/>
    <p:sldId id="1934" r:id="rId35"/>
    <p:sldId id="1933" r:id="rId36"/>
    <p:sldId id="1929" r:id="rId37"/>
    <p:sldId id="1935" r:id="rId38"/>
    <p:sldId id="1936" r:id="rId39"/>
    <p:sldId id="1937" r:id="rId40"/>
    <p:sldId id="1938" r:id="rId41"/>
    <p:sldId id="1812" r:id="rId42"/>
    <p:sldId id="1917" r:id="rId43"/>
    <p:sldId id="1939" r:id="rId44"/>
    <p:sldId id="1940" r:id="rId45"/>
    <p:sldId id="1920" r:id="rId46"/>
    <p:sldId id="1921" r:id="rId47"/>
    <p:sldId id="1922" r:id="rId48"/>
    <p:sldId id="1923" r:id="rId49"/>
    <p:sldId id="1907" r:id="rId50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9900"/>
    <a:srgbClr val="FF9800"/>
    <a:srgbClr val="E4E4E4"/>
    <a:srgbClr val="E9E9E9"/>
    <a:srgbClr val="CDCDCD"/>
    <a:srgbClr val="E8E8E8"/>
    <a:srgbClr val="F3F3F3"/>
    <a:srgbClr val="FF5A41"/>
    <a:srgbClr val="FF6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1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858" y="384"/>
      </p:cViewPr>
      <p:guideLst>
        <p:guide orient="horz"/>
        <p:guide pos="6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18.11.2024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18.11.2024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26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128C88-9353-8FD2-AF6D-3A65E8ECE2D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6256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Seyfor: Non-public / Neveřejné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6EAEBF-D902-AB8D-C482-17AB704F71D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6256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Seyfor: Non-public / Neveřejné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est.e-legislativa.cz/portal/domu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test-portal.e-legislativa.cz/portal/domu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-portal.e-legislativa.cz/portal/domu" TargetMode="External"/><Relationship Id="rId2" Type="http://schemas.openxmlformats.org/officeDocument/2006/relationships/hyperlink" Target="https://test.e-legislativa.cz/portal/dom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kvalitavs.gov.cz/moderni-legislativa/skoleni-pro-uzivatele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 dirty="0">
              <a:solidFill>
                <a:srgbClr val="00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cs-CZ" sz="1400" dirty="0"/>
              <a:t>Praha, listopad 2024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600" b="0" dirty="0">
                <a:solidFill>
                  <a:schemeClr val="tx1"/>
                </a:solidFill>
              </a:rPr>
              <a:t>Editor Osobní e-Legislativa</a:t>
            </a:r>
            <a:endParaRPr lang="en-US" sz="6600" b="0" dirty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Otevření záložek návrhu</a:t>
            </a:r>
            <a:endParaRPr lang="sk-SK" dirty="0"/>
          </a:p>
        </p:txBody>
      </p:sp>
      <p:sp>
        <p:nvSpPr>
          <p:cNvPr id="25" name="Zástupný obsah 3">
            <a:extLst>
              <a:ext uri="{FF2B5EF4-FFF2-40B4-BE49-F238E27FC236}">
                <a16:creationId xmlns:a16="http://schemas.microsoft.com/office/drawing/2014/main" id="{4B263635-EAF5-ED08-72A1-A62569ED1C47}"/>
              </a:ext>
            </a:extLst>
          </p:cNvPr>
          <p:cNvSpPr txBox="1">
            <a:spLocks/>
          </p:cNvSpPr>
          <p:nvPr/>
        </p:nvSpPr>
        <p:spPr>
          <a:xfrm>
            <a:off x="526630" y="1905000"/>
            <a:ext cx="11234629" cy="365125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 výběr označených dokumentů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Otevřít</a:t>
            </a: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622008-EB64-E33C-CE47-149ACF99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746" y="2270125"/>
            <a:ext cx="5830519" cy="40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Editace textu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9F685E31-ABA6-9630-DD42-841027E08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09082F1-8D95-3333-B08E-5EB922CF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38" y="1640876"/>
            <a:ext cx="10123881" cy="45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Vložení obrázku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C2F514D-9B82-0A49-A049-08DD1D0C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640876"/>
            <a:ext cx="5664621" cy="86737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Vybrat fragment pro vložení</a:t>
            </a:r>
          </a:p>
          <a:p>
            <a:r>
              <a:rPr lang="cs-CZ" dirty="0"/>
              <a:t>Vybrat volbu </a:t>
            </a:r>
            <a:r>
              <a:rPr lang="cs-CZ" b="1" dirty="0"/>
              <a:t>Vložení / Obrázek</a:t>
            </a:r>
          </a:p>
          <a:p>
            <a:r>
              <a:rPr lang="cs-CZ" dirty="0"/>
              <a:t>Potvrdit </a:t>
            </a:r>
            <a:r>
              <a:rPr lang="cs-CZ" b="1" dirty="0"/>
              <a:t>Vložit</a:t>
            </a:r>
            <a:r>
              <a:rPr lang="cs-CZ" dirty="0"/>
              <a:t> v dialogu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63FA67-E8F9-9EE0-C461-49F344BB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386" y="1469640"/>
            <a:ext cx="4451068" cy="24287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4F0A3EB-102A-8D37-87FC-0F91E952F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4127371"/>
            <a:ext cx="7391138" cy="19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Vložení tabulky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C2F514D-9B82-0A49-A049-08DD1D0C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640876"/>
            <a:ext cx="5664621" cy="86737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Vybrat fragment pro vložení</a:t>
            </a:r>
          </a:p>
          <a:p>
            <a:r>
              <a:rPr lang="cs-CZ" dirty="0"/>
              <a:t>Vybrat volbu </a:t>
            </a:r>
            <a:r>
              <a:rPr lang="cs-CZ" b="1" dirty="0"/>
              <a:t>Vložení / Tabulka</a:t>
            </a:r>
          </a:p>
          <a:p>
            <a:r>
              <a:rPr lang="cs-CZ" dirty="0"/>
              <a:t>Potvrdit </a:t>
            </a:r>
            <a:r>
              <a:rPr lang="cs-CZ" b="1" dirty="0"/>
              <a:t>Vložit</a:t>
            </a:r>
            <a:r>
              <a:rPr lang="cs-CZ" dirty="0"/>
              <a:t> v dialogu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D5E1F0-3BE9-2360-B36A-6349B76A0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01" y="1325689"/>
            <a:ext cx="4315360" cy="25645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CC6913-2F0B-4595-31A2-4D707C4D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53" y="4012164"/>
            <a:ext cx="9621593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Vložení vzorce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C2F514D-9B82-0A49-A049-08DD1D0C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640876"/>
            <a:ext cx="5664621" cy="86737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Vybrat fragment pro vložení</a:t>
            </a:r>
          </a:p>
          <a:p>
            <a:r>
              <a:rPr lang="cs-CZ" dirty="0"/>
              <a:t>Vybrat volbu </a:t>
            </a:r>
            <a:r>
              <a:rPr lang="cs-CZ" b="1" dirty="0"/>
              <a:t>Vložení / Vzorec</a:t>
            </a:r>
          </a:p>
          <a:p>
            <a:r>
              <a:rPr lang="cs-CZ" dirty="0"/>
              <a:t>Potvrdit </a:t>
            </a:r>
            <a:r>
              <a:rPr lang="cs-CZ" b="1" dirty="0"/>
              <a:t>Vložit</a:t>
            </a:r>
            <a:r>
              <a:rPr lang="cs-CZ" dirty="0"/>
              <a:t> v dialogu</a:t>
            </a:r>
            <a:endParaRPr lang="en-GB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07CC5A3-0190-CDE2-B7A0-B81E7A25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108" y="1414003"/>
            <a:ext cx="4204799" cy="353899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8BF6C2C-C05A-893E-413B-033C8DD6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77" y="3057444"/>
            <a:ext cx="2114845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Přidání úplného znění</a:t>
            </a:r>
          </a:p>
        </p:txBody>
      </p:sp>
      <p:sp>
        <p:nvSpPr>
          <p:cNvPr id="25" name="Zástupný obsah 3">
            <a:extLst>
              <a:ext uri="{FF2B5EF4-FFF2-40B4-BE49-F238E27FC236}">
                <a16:creationId xmlns:a16="http://schemas.microsoft.com/office/drawing/2014/main" id="{4B263635-EAF5-ED08-72A1-A62569ED1C47}"/>
              </a:ext>
            </a:extLst>
          </p:cNvPr>
          <p:cNvSpPr txBox="1">
            <a:spLocks/>
          </p:cNvSpPr>
          <p:nvPr/>
        </p:nvSpPr>
        <p:spPr>
          <a:xfrm>
            <a:off x="526631" y="1905000"/>
            <a:ext cx="4750219" cy="1822450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menu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Přidat úplné znění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vyhledávacím poli zadat název nebo číslo vyhlášeného předpisu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nalezený předpis v tabulce výsledků vyhledávání a potvrdit tlačítkem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</a:t>
            </a:r>
            <a:endParaRPr lang="cs-CZ" sz="1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0843834-30DA-AD95-3AE7-6BBCF297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0" y="1937657"/>
            <a:ext cx="5651623" cy="33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Novelizace předpisu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AED6DCDC-5056-45D4-410D-6987CB926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03F4CB5-CE71-D71F-D3B7-B9820846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1988596"/>
            <a:ext cx="11518366" cy="37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Export do PDF / MS Word</a:t>
            </a:r>
          </a:p>
        </p:txBody>
      </p:sp>
      <p:sp>
        <p:nvSpPr>
          <p:cNvPr id="25" name="Zástupný obsah 3">
            <a:extLst>
              <a:ext uri="{FF2B5EF4-FFF2-40B4-BE49-F238E27FC236}">
                <a16:creationId xmlns:a16="http://schemas.microsoft.com/office/drawing/2014/main" id="{4B263635-EAF5-ED08-72A1-A62569ED1C47}"/>
              </a:ext>
            </a:extLst>
          </p:cNvPr>
          <p:cNvSpPr txBox="1">
            <a:spLocks/>
          </p:cNvSpPr>
          <p:nvPr/>
        </p:nvSpPr>
        <p:spPr>
          <a:xfrm>
            <a:off x="526629" y="1905000"/>
            <a:ext cx="5499521" cy="1390650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rmAutofit fontScale="85000"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 otevřeným dokumentem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probést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volbu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 / Export 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souborový formát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PDF / </a:t>
            </a:r>
            <a:r>
              <a:rPr lang="cs-CZ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Docx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Generování dokumentu indikováno ve spodní liště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dokončení vybrat umístění uložení souboru v lokálním uložišti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5568E34-6052-3917-6CF2-C1BBACAEB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6913" y="1935190"/>
            <a:ext cx="5399088" cy="2987619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443344-D279-40EC-9541-94DA7EE0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73" y="4583025"/>
            <a:ext cx="3715268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Vl</a:t>
            </a:r>
            <a:r>
              <a:rPr lang="cs-CZ" dirty="0"/>
              <a:t>ožení návrhu do centrální e-Legislativy I.</a:t>
            </a:r>
          </a:p>
        </p:txBody>
      </p:sp>
      <p:sp>
        <p:nvSpPr>
          <p:cNvPr id="25" name="Zástupný obsah 3">
            <a:extLst>
              <a:ext uri="{FF2B5EF4-FFF2-40B4-BE49-F238E27FC236}">
                <a16:creationId xmlns:a16="http://schemas.microsoft.com/office/drawing/2014/main" id="{4B263635-EAF5-ED08-72A1-A62569ED1C47}"/>
              </a:ext>
            </a:extLst>
          </p:cNvPr>
          <p:cNvSpPr txBox="1">
            <a:spLocks/>
          </p:cNvSpPr>
          <p:nvPr/>
        </p:nvSpPr>
        <p:spPr>
          <a:xfrm>
            <a:off x="703015" y="1844586"/>
            <a:ext cx="5392985" cy="1584414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uživatele (účet skoleni.999_MF_pracovnik)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návrh v přehledu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právní akty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zvolit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e-Legislativy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možnost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jako nový návrh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Vybrat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A8FDE9-0151-082D-8BDA-5BD853FF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73" y="1844586"/>
            <a:ext cx="3297727" cy="8563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8B84EB-C820-3D10-DFDC-0761E078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73" y="2853741"/>
            <a:ext cx="3297727" cy="6907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A8866DA-1CA2-DAB2-C48E-087B112C1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0" y="3632711"/>
            <a:ext cx="4781550" cy="12631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98ECED6-7A27-E4EC-7E1E-280CDEABF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0" y="4984068"/>
            <a:ext cx="1981200" cy="16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Vl</a:t>
            </a:r>
            <a:r>
              <a:rPr lang="cs-CZ" dirty="0"/>
              <a:t>ožení návrhu do centrální e-Legislativy II.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F739A0-330F-3C5A-8753-5BDD69526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2025978"/>
            <a:ext cx="6619942" cy="43303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703015" y="1555978"/>
            <a:ext cx="768350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 výchozí hodnoty stiskem Pokračovat na vlastnosti</a:t>
            </a:r>
          </a:p>
        </p:txBody>
      </p:sp>
    </p:spTree>
    <p:extLst>
      <p:ext uri="{BB962C8B-B14F-4D97-AF65-F5344CB8AC3E}">
        <p14:creationId xmlns:p14="http://schemas.microsoft.com/office/powerpoint/2010/main" val="23540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900" err="1"/>
              <a:t>Informační</a:t>
            </a:r>
            <a:r>
              <a:rPr lang="pl-PL" sz="900"/>
              <a:t> </a:t>
            </a:r>
            <a:r>
              <a:rPr lang="pl-PL" sz="900" err="1"/>
              <a:t>systém</a:t>
            </a:r>
            <a:r>
              <a:rPr lang="pl-PL" sz="900"/>
              <a:t> e-</a:t>
            </a:r>
            <a:r>
              <a:rPr lang="pl-PL" sz="900" err="1"/>
              <a:t>Sbírka</a:t>
            </a:r>
            <a:r>
              <a:rPr lang="pl-PL" sz="900"/>
              <a:t> a e-</a:t>
            </a:r>
            <a:r>
              <a:rPr lang="pl-PL" sz="900" err="1"/>
              <a:t>Legislativa</a:t>
            </a:r>
            <a:endParaRPr lang="pl-PL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904999"/>
            <a:ext cx="8389826" cy="4521201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Desktopová aplikace instalovaná v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uživatele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Práce s daty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uloženými na lokálním uložišti, možnosti importu / exportu dat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práce v režimech: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endParaRPr lang="cs-CZ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 připojení na servery e-Legislativy / e-Sbírky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– nepřihlášený uživatel 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stahovat / využívat veřejná data serveru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– přihlášený uživatel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 do centrální e-Legislativy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stahovat rozpracované návrhy e-Legislativy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nahrávat návrhy vytvořené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centrální e-Legislativy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nahrávat sady připomínek a pozměňovacích návrhů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Představení aplikace Osobní e-Legislativa</a:t>
            </a:r>
          </a:p>
        </p:txBody>
      </p:sp>
    </p:spTree>
    <p:extLst>
      <p:ext uri="{BB962C8B-B14F-4D97-AF65-F5344CB8AC3E}">
        <p14:creationId xmlns:p14="http://schemas.microsoft.com/office/powerpoint/2010/main" val="37271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Vl</a:t>
            </a:r>
            <a:r>
              <a:rPr lang="cs-CZ" dirty="0"/>
              <a:t>ožení návrhu do centrální e-Legislativy III.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703014" y="1555978"/>
            <a:ext cx="9393486" cy="133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 výchozí hodnoty stiskem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Pokračovat na oprávnění a další informace 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88D023-745D-3870-127B-936B8E62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43" y="2224622"/>
            <a:ext cx="5801428" cy="37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Vl</a:t>
            </a:r>
            <a:r>
              <a:rPr lang="cs-CZ" dirty="0"/>
              <a:t>ožení návrhu do centrální e-Legislativy IV.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703014" y="1555978"/>
            <a:ext cx="9298236" cy="94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Vyplnit text popisu a vybrat Autora / Vlastníka –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MF_pracovník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778FDE-7D22-7A94-C800-E23868A8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2127250"/>
            <a:ext cx="5817657" cy="382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Vl</a:t>
            </a:r>
            <a:r>
              <a:rPr lang="cs-CZ" dirty="0"/>
              <a:t>ožení návrhu do centrální e-Legislativy V.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526629" y="1640876"/>
            <a:ext cx="9298236" cy="94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Vyplnit doplňující informace a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online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8BCA2C-B1CE-55A5-5718-E736F82ED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49" y="2364436"/>
            <a:ext cx="5109265" cy="32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Vl</a:t>
            </a:r>
            <a:r>
              <a:rPr lang="cs-CZ" dirty="0"/>
              <a:t>ožení návrhu do centrální e-Legislativy VI.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526629" y="1640877"/>
            <a:ext cx="6064671" cy="4161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Potvrzením v předchozím kroku byl založen návrh v centrální e-Legislativě a přenesená data vytvořená v Osobní e-Legislativě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Kontrola návrhu v interním portále (centrální e-Legislativě):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Odhlásit z Osobní e-Legislativy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stejným účtem (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MF_pracovnik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přihlásit na interním portále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domovské stránce portálu zvolit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právní akty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a otevřít návrh  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EFA6B8F-025A-918E-BC77-72F200CE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45" y="1775914"/>
            <a:ext cx="5229955" cy="14289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44E8E51-EF3F-48C7-0514-19902CB8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437" y="3429000"/>
            <a:ext cx="4607463" cy="11660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4333DAF-04DC-F0C5-8D00-8204D3FC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053" y="4966127"/>
            <a:ext cx="6756847" cy="6620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A846535-9B22-3F03-87BB-7072D4605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36" y="0"/>
            <a:ext cx="11486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0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Autofit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4) Připomínky</a:t>
            </a: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7072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Stažení návrhu k připomínkování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E8069-C00C-9EAD-3C6D-C14D802D294E}"/>
              </a:ext>
            </a:extLst>
          </p:cNvPr>
          <p:cNvSpPr txBox="1"/>
          <p:nvPr/>
        </p:nvSpPr>
        <p:spPr>
          <a:xfrm>
            <a:off x="526629" y="1640876"/>
            <a:ext cx="9997438" cy="133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veřejném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Portále e-Legislativa (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https://test.e-legislativa.cz/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portal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/domu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vyhledat a otevřít návrh </a:t>
            </a:r>
            <a:r>
              <a:rPr lang="en-GB" b="0" i="1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  <a:t>Offline </a:t>
            </a:r>
            <a:r>
              <a:rPr lang="en-GB" b="0" i="1" dirty="0" err="1">
                <a:solidFill>
                  <a:srgbClr val="424242"/>
                </a:solidFill>
                <a:effectLst/>
                <a:latin typeface="Roboto" panose="02000000000000000000" pitchFamily="2" charset="0"/>
              </a:rPr>
              <a:t>vyhláška</a:t>
            </a:r>
            <a:r>
              <a:rPr lang="en-GB" b="0" i="1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  <a:t> 11.11.2024 </a:t>
            </a:r>
            <a:r>
              <a:rPr lang="cs-CZ" b="0" i="1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  <a:t>1000</a:t>
            </a:r>
            <a:endParaRPr lang="cs-CZ" sz="2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menu 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Verze návrhu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verzi a dát Stáhnout dokument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50CA3BF-8890-3A09-1BDF-321C92AB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7" y="3429000"/>
            <a:ext cx="7536846" cy="23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Stažení návrhu k připomínkování II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E8069-C00C-9EAD-3C6D-C14D802D294E}"/>
              </a:ext>
            </a:extLst>
          </p:cNvPr>
          <p:cNvSpPr txBox="1"/>
          <p:nvPr/>
        </p:nvSpPr>
        <p:spPr>
          <a:xfrm>
            <a:off x="526629" y="1640876"/>
            <a:ext cx="5277271" cy="1332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24242"/>
                </a:solidFill>
                <a:latin typeface="Roboto" panose="02000000000000000000" pitchFamily="2" charset="0"/>
              </a:rPr>
              <a:t>Výběr formátu – EVN a </a:t>
            </a:r>
            <a:r>
              <a:rPr lang="cs-CZ" b="1" dirty="0">
                <a:solidFill>
                  <a:srgbClr val="424242"/>
                </a:solidFill>
                <a:latin typeface="Roboto" panose="02000000000000000000" pitchFamily="2" charset="0"/>
              </a:rPr>
              <a:t>Potvrdit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24242"/>
                </a:solidFill>
                <a:latin typeface="Roboto" panose="02000000000000000000" pitchFamily="2" charset="0"/>
              </a:rPr>
              <a:t>Vybrat umístění *.</a:t>
            </a:r>
            <a:r>
              <a:rPr lang="cs-CZ" dirty="0" err="1">
                <a:solidFill>
                  <a:srgbClr val="424242"/>
                </a:solidFill>
                <a:latin typeface="Roboto" panose="02000000000000000000" pitchFamily="2" charset="0"/>
              </a:rPr>
              <a:t>evn</a:t>
            </a:r>
            <a:r>
              <a:rPr lang="cs-CZ" dirty="0">
                <a:solidFill>
                  <a:srgbClr val="424242"/>
                </a:solidFill>
                <a:latin typeface="Roboto" panose="02000000000000000000" pitchFamily="2" charset="0"/>
              </a:rPr>
              <a:t> souboru v lokálním uložišti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4E26027-819E-5773-1BBF-D6F04ABF2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339" y="1514031"/>
            <a:ext cx="5051983" cy="50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Import návrhu do Osobní e-Legislativy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E8069-C00C-9EAD-3C6D-C14D802D294E}"/>
              </a:ext>
            </a:extLst>
          </p:cNvPr>
          <p:cNvSpPr txBox="1"/>
          <p:nvPr/>
        </p:nvSpPr>
        <p:spPr>
          <a:xfrm>
            <a:off x="526629" y="1640876"/>
            <a:ext cx="4118523" cy="2994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Osobní e-Legislativě na domovské stránce zvolit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 akty / Načíst právní akt ze souboru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souboru a potvrdit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EC97CE-30E8-3435-8F2E-241D1CE2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648" y="1468419"/>
            <a:ext cx="5380990" cy="29535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E79BB1-CF0A-2162-D91F-56706B9A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11" y="4603460"/>
            <a:ext cx="6894577" cy="16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Vytvoření nové sady připomínek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E8069-C00C-9EAD-3C6D-C14D802D294E}"/>
              </a:ext>
            </a:extLst>
          </p:cNvPr>
          <p:cNvSpPr txBox="1"/>
          <p:nvPr/>
        </p:nvSpPr>
        <p:spPr>
          <a:xfrm>
            <a:off x="526629" y="1640876"/>
            <a:ext cx="4118523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Osobní e-Legislativě na v menu zvolit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připomínky / Vytvořit novou sadu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5A926F1-19DE-2B1D-E8A5-C3D7B9FC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026" y="1850812"/>
            <a:ext cx="6205209" cy="35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Vyplnění atributů sady připomínek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0AED14-D3ED-154D-AEA7-1003F1EB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39" y="1577477"/>
            <a:ext cx="5165735" cy="395342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E04DF3-33A2-D886-6430-07688AEC7F8D}"/>
              </a:ext>
            </a:extLst>
          </p:cNvPr>
          <p:cNvSpPr txBox="1"/>
          <p:nvPr/>
        </p:nvSpPr>
        <p:spPr>
          <a:xfrm>
            <a:off x="526629" y="5666223"/>
            <a:ext cx="10204871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vyplnění atributů a potvrzení vznikne nová sada připomínek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Sadu připomínek lze následně spustit v editoru v režimu tvorby připomínek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6D3E5E5-50CF-85DF-59E3-C0C9E020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603" y="1577477"/>
            <a:ext cx="4962897" cy="38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524273"/>
          </a:xfrm>
        </p:spPr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1) </a:t>
            </a:r>
            <a:r>
              <a:rPr lang="cs-CZ" dirty="0">
                <a:latin typeface="Aptos Narrow" panose="020B0004020202020204" pitchFamily="34" charset="0"/>
              </a:rPr>
              <a:t>Stažení a instalace aplikace Osobní e-Legislativa</a:t>
            </a: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53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Tvorba připomínek</a:t>
            </a:r>
            <a:br>
              <a:rPr lang="cs-CZ" dirty="0"/>
            </a:b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E04DF3-33A2-D886-6430-07688AEC7F8D}"/>
              </a:ext>
            </a:extLst>
          </p:cNvPr>
          <p:cNvSpPr txBox="1"/>
          <p:nvPr/>
        </p:nvSpPr>
        <p:spPr>
          <a:xfrm>
            <a:off x="663789" y="1862319"/>
            <a:ext cx="10204871" cy="5282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sadu připomínek v menu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připomínky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dát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v editoru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Sadu připomínek lze následně spustit v editoru v režimu tvorby připomínek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Vložení obecné připomínky </a:t>
            </a: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ribbon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Připomínky / Obecná připomínka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vyplnění textu připomínky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Vložení připomínky k fragmentu</a:t>
            </a: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fragment a vybrat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Připomínky / Připomínka k fragmentu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Připomínka měnící text</a:t>
            </a: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Upravit  text – vznik modré vrstvy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Vložení autora připomínky</a:t>
            </a: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připomínku a v menu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zvolit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 připomínky</a:t>
            </a: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52485" lvl="1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Tvorba připomínek - ukázka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25C565-71A2-E359-C704-42E9E0776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49040"/>
            <a:ext cx="8823959" cy="42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Export sady připomínek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sz="22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2DF065A-C136-2E9A-1ACE-6005F262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3153577"/>
            <a:ext cx="9736977" cy="313001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814FB4-2A76-D95E-A661-CA72A7A0AF0A}"/>
              </a:ext>
            </a:extLst>
          </p:cNvPr>
          <p:cNvSpPr txBox="1"/>
          <p:nvPr/>
        </p:nvSpPr>
        <p:spPr>
          <a:xfrm>
            <a:off x="742949" y="1819440"/>
            <a:ext cx="7626351" cy="94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menu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připomínky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zvolit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Uložit do souboru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umístění *.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epr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souboru</a:t>
            </a:r>
          </a:p>
        </p:txBody>
      </p:sp>
    </p:spTree>
    <p:extLst>
      <p:ext uri="{BB962C8B-B14F-4D97-AF65-F5344CB8AC3E}">
        <p14:creationId xmlns:p14="http://schemas.microsoft.com/office/powerpoint/2010/main" val="34468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Vložení sady připomínek do centrální e-Legislativy</a:t>
            </a:r>
            <a:br>
              <a:rPr lang="cs-CZ" dirty="0"/>
            </a:br>
            <a:br>
              <a:rPr lang="cs-CZ" dirty="0"/>
            </a:br>
            <a:endParaRPr lang="cs-CZ" sz="2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814FB4-2A76-D95E-A661-CA72A7A0AF0A}"/>
              </a:ext>
            </a:extLst>
          </p:cNvPr>
          <p:cNvSpPr txBox="1"/>
          <p:nvPr/>
        </p:nvSpPr>
        <p:spPr>
          <a:xfrm>
            <a:off x="752093" y="1819440"/>
            <a:ext cx="8483347" cy="141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Přihlásit se pod účtem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MV_adminPM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menu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připomínky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sadu a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e-Legislativy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Označit návrh a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44A6636-072A-D762-58F8-EF84EF974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3701722"/>
            <a:ext cx="10692384" cy="15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Vyplnění atributů sady pro vložení do online</a:t>
            </a:r>
            <a:br>
              <a:rPr lang="cs-CZ" dirty="0"/>
            </a:br>
            <a:br>
              <a:rPr lang="cs-CZ" dirty="0"/>
            </a:br>
            <a:endParaRPr lang="cs-CZ" sz="2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814FB4-2A76-D95E-A661-CA72A7A0AF0A}"/>
              </a:ext>
            </a:extLst>
          </p:cNvPr>
          <p:cNvSpPr txBox="1"/>
          <p:nvPr/>
        </p:nvSpPr>
        <p:spPr>
          <a:xfrm>
            <a:off x="752093" y="1819440"/>
            <a:ext cx="4962907" cy="1809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dialogu vybrat připomínkové místo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Ministerstvo vnitra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 dialog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online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725874-A8AD-B1E2-118F-B2F72D7B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930908"/>
            <a:ext cx="5522933" cy="38035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BA1B67-FB62-E134-2479-49EE928D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01" y="4147954"/>
            <a:ext cx="4193289" cy="15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Ověření sady připomínek v interním portále</a:t>
            </a:r>
            <a:endParaRPr lang="cs-CZ" sz="2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814FB4-2A76-D95E-A661-CA72A7A0AF0A}"/>
              </a:ext>
            </a:extLst>
          </p:cNvPr>
          <p:cNvSpPr txBox="1"/>
          <p:nvPr/>
        </p:nvSpPr>
        <p:spPr>
          <a:xfrm>
            <a:off x="770381" y="1801152"/>
            <a:ext cx="4962907" cy="393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Přejít na interní portál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https://test-portal.e-legislativa.cz/portal/domu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Přihlásit se pod účtem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MV_adminPM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Vyhledat a otevřít návrh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Vyhláška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Přejít do podprostoru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Mezirezortní připomínkové řízení 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44E1C9-26E0-EDEF-2E7F-8AAA0829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168" y="1801152"/>
            <a:ext cx="4745233" cy="34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Ověření sady připomínek v interním portále II</a:t>
            </a:r>
            <a:endParaRPr lang="cs-CZ" sz="2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814FB4-2A76-D95E-A661-CA72A7A0AF0A}"/>
              </a:ext>
            </a:extLst>
          </p:cNvPr>
          <p:cNvSpPr txBox="1"/>
          <p:nvPr/>
        </p:nvSpPr>
        <p:spPr>
          <a:xfrm>
            <a:off x="770381" y="1801153"/>
            <a:ext cx="9379459" cy="141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Přejít na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Připomínková místa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Ministerstvo vnitra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tabulce a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text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3CC6DE-95B0-BAD0-D6B0-106324B63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2839318"/>
            <a:ext cx="7555992" cy="33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3) Pozměňovací návrhy</a:t>
            </a: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4275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Stažení návrhu z centrální e-Legislativy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526629" y="1640876"/>
            <a:ext cx="8579271" cy="1809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Osobní e-Legislativě se přihlásit účtem </a:t>
            </a:r>
            <a:r>
              <a:rPr lang="cs-CZ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PSP_predseda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domovské stránce zvolit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 akty / Načíst právní akt z e-Legislativy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B8B0749-9CD5-D822-268A-B6460C2CB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17576"/>
            <a:ext cx="6210299" cy="34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Stažení návrhu z centrální e-Legislativy II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526629" y="1640876"/>
            <a:ext cx="8579271" cy="141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Osobní e-Legislativě se přihlásit účtem </a:t>
            </a:r>
            <a:r>
              <a:rPr lang="cs-CZ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PSP_predseda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Vyhledat návrh </a:t>
            </a: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Školení </a:t>
            </a:r>
            <a:r>
              <a:rPr lang="cs-CZ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PN</a:t>
            </a:r>
            <a:endParaRPr lang="cs-CZ" sz="2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760436-8EF4-B237-2A32-67F654DD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641803"/>
            <a:ext cx="6599565" cy="38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900" err="1"/>
              <a:t>Informační</a:t>
            </a:r>
            <a:r>
              <a:rPr lang="pl-PL" sz="900"/>
              <a:t> </a:t>
            </a:r>
            <a:r>
              <a:rPr lang="pl-PL" sz="900" err="1"/>
              <a:t>systém</a:t>
            </a:r>
            <a:r>
              <a:rPr lang="pl-PL" sz="900"/>
              <a:t> e-</a:t>
            </a:r>
            <a:r>
              <a:rPr lang="pl-PL" sz="900" err="1"/>
              <a:t>Sbírka</a:t>
            </a:r>
            <a:r>
              <a:rPr lang="pl-PL" sz="900"/>
              <a:t> a e-</a:t>
            </a:r>
            <a:r>
              <a:rPr lang="pl-PL" sz="900" err="1"/>
              <a:t>Legislativa</a:t>
            </a:r>
            <a:endParaRPr lang="pl-PL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905000"/>
            <a:ext cx="5340769" cy="2711450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Instalační balíček lze stáhnout na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Veřejném Portále e-Legislativa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Interním Portále e-Legislativa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nebo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webu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Kvalita veřejné správy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spuštění odkazu dojde k buď k automatickému stažení, nebo výběru umístění souboru v lokálním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Stažení instalačního balíčku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E806BE-E6BA-9CEB-725F-5388474F1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73136"/>
            <a:ext cx="4705350" cy="47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Stažení návrhu z centrální e-Legislativy III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526629" y="1640876"/>
            <a:ext cx="8579271" cy="133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verzi návrhu v prostoru a potvrdit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Stáhnout verzi návrhu off-line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54A1EF-F25D-3B2E-AA50-F9BC833F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267" y="2292625"/>
            <a:ext cx="5740621" cy="34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Vytvoření nového pozměňovacího návrhu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8A5405-7CA3-5AAE-FEA3-5279A600C627}"/>
              </a:ext>
            </a:extLst>
          </p:cNvPr>
          <p:cNvSpPr txBox="1"/>
          <p:nvPr/>
        </p:nvSpPr>
        <p:spPr>
          <a:xfrm>
            <a:off x="526629" y="1640876"/>
            <a:ext cx="4610521" cy="2994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domovské stránce Osobní e-Legislativy zvolit dlaždici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Pozměňovací návrhy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poddlaždici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Nový pozměňovací návrh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Výběr verze návrhu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A157FA-768B-9C30-CCA9-403FB362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622" y="1544788"/>
            <a:ext cx="5723167" cy="32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Atributy pro založení nové sady PN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B9B855-C452-4836-846D-5FADA950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729682"/>
            <a:ext cx="5562600" cy="47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Otevření sady, tvorba PN.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E8069-C00C-9EAD-3C6D-C14D802D294E}"/>
              </a:ext>
            </a:extLst>
          </p:cNvPr>
          <p:cNvSpPr txBox="1"/>
          <p:nvPr/>
        </p:nvSpPr>
        <p:spPr>
          <a:xfrm>
            <a:off x="526629" y="1640876"/>
            <a:ext cx="3962821" cy="3467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menu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pozměňovací návrhy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sadu a zvolit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v editoru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otevřeném editoru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možné vytvářet pozměňovací návrhy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E03F383-9F06-B1FF-654B-2051A650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450" y="1749874"/>
            <a:ext cx="6716832" cy="34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Export sady PN.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E8069-C00C-9EAD-3C6D-C14D802D294E}"/>
              </a:ext>
            </a:extLst>
          </p:cNvPr>
          <p:cNvSpPr txBox="1"/>
          <p:nvPr/>
        </p:nvSpPr>
        <p:spPr>
          <a:xfrm>
            <a:off x="526629" y="1640876"/>
            <a:ext cx="10073638" cy="188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menu Mé pozměňovací návrhy vybrat sadu a zvolit Uložit do souboru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umístění *.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epn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souboru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71505E5-29DB-CB9C-C013-91DF93A5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98" y="3094054"/>
            <a:ext cx="9939867" cy="15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Děkujeme za pozornost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cs-CZ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5310009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2. </a:t>
            </a:r>
            <a:r>
              <a:rPr lang="sk-SK" dirty="0" err="1"/>
              <a:t>Instalace</a:t>
            </a:r>
            <a:r>
              <a:rPr lang="sk-SK" dirty="0"/>
              <a:t> </a:t>
            </a:r>
            <a:r>
              <a:rPr lang="sk-SK" dirty="0" err="1"/>
              <a:t>aplikace</a:t>
            </a:r>
            <a:endParaRPr lang="sk-SK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B69291-C92B-A1EF-0E0B-98039EC4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6788571" cy="3600000"/>
          </a:xfrm>
        </p:spPr>
        <p:txBody>
          <a:bodyPr/>
          <a:lstStyle/>
          <a:p>
            <a:r>
              <a:rPr lang="cs-CZ" dirty="0"/>
              <a:t>Spuštění souboru e-Legislativa_Dokument_Editor_Setup.exe</a:t>
            </a:r>
          </a:p>
          <a:p>
            <a:r>
              <a:rPr lang="cs-CZ" dirty="0"/>
              <a:t>Instalace probíhá automaticky bez nutnosti uživatelského zásahu</a:t>
            </a:r>
          </a:p>
          <a:p>
            <a:r>
              <a:rPr lang="cs-CZ" dirty="0"/>
              <a:t>Po dokončení instalace se aplikace automaticky spustí</a:t>
            </a:r>
          </a:p>
          <a:p>
            <a:r>
              <a:rPr lang="cs-CZ" dirty="0"/>
              <a:t>Na ploše se vytvoří zástupce e-Legislativa Dokument Editor</a:t>
            </a:r>
          </a:p>
          <a:p>
            <a:pPr marL="0" indent="0">
              <a:buNone/>
            </a:pPr>
            <a:endParaRPr lang="cs-CZ" dirty="0"/>
          </a:p>
          <a:p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3EB2FEE-426A-5FF5-32A0-E2E821C7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50" y="2173587"/>
            <a:ext cx="4359721" cy="7926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A00C349-2847-EAFB-3B32-85A96455D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69" y="3284274"/>
            <a:ext cx="4077269" cy="21624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B9AD9CB-D106-9CAB-1978-8A366942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62" y="4644076"/>
            <a:ext cx="1724266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3. Založení nového návrhu </a:t>
            </a:r>
            <a:r>
              <a:rPr lang="sk-SK" dirty="0" err="1"/>
              <a:t>právního</a:t>
            </a:r>
            <a:r>
              <a:rPr lang="sk-SK" dirty="0"/>
              <a:t> aktu</a:t>
            </a:r>
          </a:p>
        </p:txBody>
      </p:sp>
      <p:sp>
        <p:nvSpPr>
          <p:cNvPr id="21" name="Zástupný obsah 3">
            <a:extLst>
              <a:ext uri="{FF2B5EF4-FFF2-40B4-BE49-F238E27FC236}">
                <a16:creationId xmlns:a16="http://schemas.microsoft.com/office/drawing/2014/main" id="{8F60394B-42BC-4B31-434B-CF53BD2E1805}"/>
              </a:ext>
            </a:extLst>
          </p:cNvPr>
          <p:cNvSpPr txBox="1">
            <a:spLocks/>
          </p:cNvSpPr>
          <p:nvPr/>
        </p:nvSpPr>
        <p:spPr>
          <a:xfrm>
            <a:off x="526631" y="1905000"/>
            <a:ext cx="9017420" cy="611654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/>
                <a:ea typeface="Calibri"/>
                <a:cs typeface="Calibri"/>
              </a:rPr>
              <a:t>Na domovské stránce aplikace zvolit dlaždici </a:t>
            </a:r>
            <a:r>
              <a:rPr lang="cs-CZ" sz="1800" b="1" dirty="0">
                <a:latin typeface="Calibri"/>
                <a:ea typeface="Calibri"/>
                <a:cs typeface="Calibri"/>
              </a:rPr>
              <a:t>Právní akty </a:t>
            </a:r>
            <a:r>
              <a:rPr lang="cs-CZ" sz="1800" dirty="0">
                <a:latin typeface="Calibri"/>
                <a:ea typeface="Calibri"/>
                <a:cs typeface="Calibri"/>
              </a:rPr>
              <a:t>a </a:t>
            </a:r>
            <a:r>
              <a:rPr lang="cs-CZ" sz="1800" dirty="0" err="1">
                <a:latin typeface="Calibri"/>
                <a:ea typeface="Calibri"/>
                <a:cs typeface="Calibri"/>
              </a:rPr>
              <a:t>poddlaždici</a:t>
            </a:r>
            <a:r>
              <a:rPr lang="cs-CZ" sz="1800" dirty="0">
                <a:latin typeface="Calibri"/>
                <a:ea typeface="Calibri"/>
                <a:cs typeface="Calibri"/>
              </a:rPr>
              <a:t> </a:t>
            </a:r>
            <a:r>
              <a:rPr lang="cs-CZ" sz="1800" b="1" dirty="0">
                <a:latin typeface="Calibri"/>
                <a:ea typeface="Calibri"/>
                <a:cs typeface="Calibri"/>
              </a:rPr>
              <a:t>Nový právní akt</a:t>
            </a: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BA903A98-D005-0643-F6C5-2F54B31FC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605" y="2304455"/>
            <a:ext cx="8103795" cy="4051896"/>
          </a:xfrm>
        </p:spPr>
      </p:pic>
    </p:spTree>
    <p:extLst>
      <p:ext uri="{BB962C8B-B14F-4D97-AF65-F5344CB8AC3E}">
        <p14:creationId xmlns:p14="http://schemas.microsoft.com/office/powerpoint/2010/main" val="395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4. Založení návrhu </a:t>
            </a:r>
            <a:r>
              <a:rPr lang="sk-SK" dirty="0" err="1"/>
              <a:t>právního</a:t>
            </a:r>
            <a:r>
              <a:rPr lang="sk-SK" dirty="0"/>
              <a:t> aktu – </a:t>
            </a:r>
            <a:r>
              <a:rPr lang="sk-SK" dirty="0" err="1"/>
              <a:t>vyplnění</a:t>
            </a:r>
            <a:r>
              <a:rPr lang="sk-SK" dirty="0"/>
              <a:t> </a:t>
            </a:r>
            <a:r>
              <a:rPr lang="sk-SK" dirty="0" err="1"/>
              <a:t>údajů</a:t>
            </a:r>
            <a:endParaRPr lang="sk-SK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A582F4F0-BF70-3D99-64C7-067DC3E881A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5999" y="1643052"/>
            <a:ext cx="7046797" cy="1113306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cs-CZ" sz="1800" b="1" dirty="0">
                <a:latin typeface="Calibri"/>
                <a:ea typeface="Calibri"/>
                <a:cs typeface="Calibri"/>
              </a:rPr>
              <a:t>Podtyp právní aktu – </a:t>
            </a:r>
            <a:r>
              <a:rPr lang="en-GB" sz="1800" b="1" dirty="0">
                <a:latin typeface="Calibri"/>
                <a:ea typeface="Calibri"/>
                <a:cs typeface="Calibri"/>
              </a:rPr>
              <a:t>N</a:t>
            </a:r>
            <a:r>
              <a:rPr lang="cs-CZ" sz="1800" b="1" dirty="0" err="1">
                <a:latin typeface="Calibri"/>
                <a:ea typeface="Calibri"/>
                <a:cs typeface="Calibri"/>
              </a:rPr>
              <a:t>ařízení</a:t>
            </a:r>
            <a:endParaRPr lang="cs-CZ" sz="1800" b="1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cs-CZ" sz="1800" b="1" dirty="0">
                <a:latin typeface="Calibri"/>
                <a:ea typeface="Calibri"/>
                <a:cs typeface="Calibri"/>
              </a:rPr>
              <a:t>Nový předpis / novela – Nový předpis s novelou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DA1932A-4B1A-9678-971C-B82F70EED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85" y="2831869"/>
            <a:ext cx="6988030" cy="336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5. </a:t>
            </a:r>
            <a:r>
              <a:rPr lang="cs-CZ"/>
              <a:t>Otevření</a:t>
            </a:r>
            <a:r>
              <a:rPr lang="sk-SK"/>
              <a:t> nového PA v editoru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A582F4F0-BF70-3D99-64C7-067DC3E881A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3249" y="1753614"/>
            <a:ext cx="4881891" cy="100083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Výběr návrhu v menu Mé právní akty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Tlačítko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v editoru</a:t>
            </a:r>
            <a:endParaRPr lang="sk-SK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2F7CC26-9CD6-36E8-5361-137ABE4A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" y="2763588"/>
            <a:ext cx="9878568" cy="27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452872"/>
          </a:xfrm>
        </p:spPr>
        <p:txBody>
          <a:bodyPr>
            <a:normAutofit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2) Editace textu nového návrhu</a:t>
            </a: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6660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78ead9-6c77-4367-b017-694c57707dcb">
      <Terms xmlns="http://schemas.microsoft.com/office/infopath/2007/PartnerControls"/>
    </lcf76f155ced4ddcb4097134ff3c332f>
    <TaxCatchAll xmlns="99df7024-77c3-464a-ad9d-ac6dc0088db4" xsi:nil="true"/>
    <_ip_UnifiedCompliancePolicyUIAction xmlns="http://schemas.microsoft.com/sharepoint/v3" xsi:nil="true"/>
    <Popis xmlns="2d78ead9-6c77-4367-b017-694c57707dcb" xsi:nil="true"/>
    <_ip_UnifiedCompliancePolicyProperties xmlns="http://schemas.microsoft.com/sharepoint/v3" xsi:nil="true"/>
    <_Flow_SignoffStatus xmlns="2d78ead9-6c77-4367-b017-694c57707dcb" xsi:nil="true"/>
    <Link xmlns="2d78ead9-6c77-4367-b017-694c57707dcb">
      <Url xsi:nil="true"/>
      <Description xsi:nil="true"/>
    </Link>
    <Datum xmlns="2d78ead9-6c77-4367-b017-694c57707dc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6DD02983A46C409EEF11DE63C77FB7" ma:contentTypeVersion="23" ma:contentTypeDescription="Vytvoří nový dokument" ma:contentTypeScope="" ma:versionID="74344fb7f06965479263f8a27666bd61">
  <xsd:schema xmlns:xsd="http://www.w3.org/2001/XMLSchema" xmlns:xs="http://www.w3.org/2001/XMLSchema" xmlns:p="http://schemas.microsoft.com/office/2006/metadata/properties" xmlns:ns1="http://schemas.microsoft.com/sharepoint/v3" xmlns:ns2="2d78ead9-6c77-4367-b017-694c57707dcb" xmlns:ns3="99df7024-77c3-464a-ad9d-ac6dc0088db4" targetNamespace="http://schemas.microsoft.com/office/2006/metadata/properties" ma:root="true" ma:fieldsID="5df000167c925056b6707f6d509401d2" ns1:_="" ns2:_="" ns3:_="">
    <xsd:import namespace="http://schemas.microsoft.com/sharepoint/v3"/>
    <xsd:import namespace="2d78ead9-6c77-4367-b017-694c57707dcb"/>
    <xsd:import namespace="99df7024-77c3-464a-ad9d-ac6dc008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Popi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um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Vlastnosti zásad jednotného dodržování předpisů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kce uživatelského rozhraní zásad jednotného dodržování předpisů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8ead9-6c77-4367-b017-694c57707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Popis" ma:index="15" nillable="true" ma:displayName="Popis" ma:description="e-Šablona mínus - analytický plán zadání pro vývoj backendových služeb (TSIT-ACE)" ma:format="Dropdown" ma:internalName="Popis">
      <xsd:simpleType>
        <xsd:restriction base="dms:Text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Datum" ma:index="22" nillable="true" ma:displayName="Datum" ma:format="DateOnly" ma:internalName="Datum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Značky obrázků" ma:readOnly="false" ma:fieldId="{5cf76f15-5ced-4ddc-b409-7134ff3c332f}" ma:taxonomyMulti="true" ma:sspId="87f66ad1-fe3c-4d7f-928a-c6612a40c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ink" ma:index="3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f7024-77c3-464a-ad9d-ac6dc0088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8fe49ff-be76-4081-80dd-99ce3c2bd5fe}" ma:internalName="TaxCatchAll" ma:showField="CatchAllData" ma:web="99df7024-77c3-464a-ad9d-ac6dc008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DA6C9-F14C-4EFB-AD47-FFBF4EE96E59}">
  <ds:schemaRefs>
    <ds:schemaRef ds:uri="2d78ead9-6c77-4367-b017-694c57707dcb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sharepoint/v3"/>
    <ds:schemaRef ds:uri="http://purl.org/dc/terms/"/>
    <ds:schemaRef ds:uri="http://www.w3.org/XML/1998/namespace"/>
    <ds:schemaRef ds:uri="http://schemas.microsoft.com/office/infopath/2007/PartnerControls"/>
    <ds:schemaRef ds:uri="99df7024-77c3-464a-ad9d-ac6dc0088db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491E7EE-09A9-45A6-B4BF-18C00A0357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78ead9-6c77-4367-b017-694c57707dcb"/>
    <ds:schemaRef ds:uri="99df7024-77c3-464a-ad9d-ac6dc0088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e81e134-65c6-4d96-b2bc-29b8ca8ffd70}" enabled="1" method="Standard" siteId="{6e0a5f83-1728-4956-bdf4-ce37760cd214}" contentBits="2" removed="0"/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1874</TotalTime>
  <Words>1259</Words>
  <Application>Microsoft Office PowerPoint</Application>
  <PresentationFormat>Širokoúhlá obrazovka</PresentationFormat>
  <Paragraphs>237</Paragraphs>
  <Slides>45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5" baseType="lpstr">
      <vt:lpstr>Aptos Narrow</vt:lpstr>
      <vt:lpstr>Arial</vt:lpstr>
      <vt:lpstr>Calibri</vt:lpstr>
      <vt:lpstr>Calibri Light</vt:lpstr>
      <vt:lpstr>Geomanist Book</vt:lpstr>
      <vt:lpstr>Roboto</vt:lpstr>
      <vt:lpstr>Symbol</vt:lpstr>
      <vt:lpstr>Wingdings</vt:lpstr>
      <vt:lpstr>szablon_prezentacji_16x9</vt:lpstr>
      <vt:lpstr>1_szablon_prezentacji_16x9</vt:lpstr>
      <vt:lpstr>Editor Osobní e-Legislativa</vt:lpstr>
      <vt:lpstr>Představení aplikace Osobní e-Legislativa</vt:lpstr>
      <vt:lpstr>1) Stažení a instalace aplikace Osobní e-Legislativa</vt:lpstr>
      <vt:lpstr>1. Stažení instalačního balíčku</vt:lpstr>
      <vt:lpstr>2. Instalace aplikace</vt:lpstr>
      <vt:lpstr>3. Založení nového návrhu právního aktu</vt:lpstr>
      <vt:lpstr>4. Založení návrhu právního aktu – vyplnění údajů</vt:lpstr>
      <vt:lpstr>5. Otevření nového PA v editoru</vt:lpstr>
      <vt:lpstr>2) Editace textu nového návrhu</vt:lpstr>
      <vt:lpstr>Otevření záložek návrhu</vt:lpstr>
      <vt:lpstr>Editace textu</vt:lpstr>
      <vt:lpstr>Vložení obrázku  </vt:lpstr>
      <vt:lpstr>Vložení tabulky  </vt:lpstr>
      <vt:lpstr>Vložení vzorce  </vt:lpstr>
      <vt:lpstr>Přidání úplného znění</vt:lpstr>
      <vt:lpstr>Novelizace předpisu</vt:lpstr>
      <vt:lpstr>Export do PDF / MS Word</vt:lpstr>
      <vt:lpstr>Vložení návrhu do centrální e-Legislativy I.</vt:lpstr>
      <vt:lpstr>Vložení návrhu do centrální e-Legislativy II.</vt:lpstr>
      <vt:lpstr>Vložení návrhu do centrální e-Legislativy III.</vt:lpstr>
      <vt:lpstr>Vložení návrhu do centrální e-Legislativy IV.</vt:lpstr>
      <vt:lpstr>Vložení návrhu do centrální e-Legislativy V.</vt:lpstr>
      <vt:lpstr>Vložení návrhu do centrální e-Legislativy VI.</vt:lpstr>
      <vt:lpstr>4) Připomínky</vt:lpstr>
      <vt:lpstr>Stažení návrhu k připomínkování</vt:lpstr>
      <vt:lpstr>Stažení návrhu k připomínkování II</vt:lpstr>
      <vt:lpstr>Import návrhu do Osobní e-Legislativy</vt:lpstr>
      <vt:lpstr>Vytvoření nové sady připomínek</vt:lpstr>
      <vt:lpstr>Vyplnění atributů sady připomínek</vt:lpstr>
      <vt:lpstr>Tvorba připomínek </vt:lpstr>
      <vt:lpstr>Tvorba připomínek - ukázka </vt:lpstr>
      <vt:lpstr>Export sady připomínek   </vt:lpstr>
      <vt:lpstr>Vložení sady připomínek do centrální e-Legislativy  </vt:lpstr>
      <vt:lpstr>Vyplnění atributů sady pro vložení do online  </vt:lpstr>
      <vt:lpstr>Ověření sady připomínek v interním portále</vt:lpstr>
      <vt:lpstr>Ověření sady připomínek v interním portále II</vt:lpstr>
      <vt:lpstr>3) Pozměňovací návrhy</vt:lpstr>
      <vt:lpstr>Stažení návrhu z centrální e-Legislativy</vt:lpstr>
      <vt:lpstr>Stažení návrhu z centrální e-Legislativy II</vt:lpstr>
      <vt:lpstr>Stažení návrhu z centrální e-Legislativy III</vt:lpstr>
      <vt:lpstr>Vytvoření nového pozměňovacího návrhu</vt:lpstr>
      <vt:lpstr>Atributy pro založení nové sady PN</vt:lpstr>
      <vt:lpstr>Otevření sady, tvorba PN.</vt:lpstr>
      <vt:lpstr>Export sady PN.</vt:lpstr>
      <vt:lpstr>Děkujeme za pozornost  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HORVÁTH Martin</cp:lastModifiedBy>
  <cp:revision>16</cp:revision>
  <cp:lastPrinted>2013-04-25T15:22:59Z</cp:lastPrinted>
  <dcterms:created xsi:type="dcterms:W3CDTF">2021-10-19T06:50:50Z</dcterms:created>
  <dcterms:modified xsi:type="dcterms:W3CDTF">2024-11-18T13:16:00Z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0x010100356DD02983A46C409EEF11DE63C77FB7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  <property fmtid="{D5CDD505-2E9C-101B-9397-08002B2CF9AE}" pid="13" name="ClassificationContentMarkingFooterLocations">
    <vt:lpwstr>szablon_prezentacji_16x9:7\1_szablon_prezentacji_16x9:7</vt:lpwstr>
  </property>
  <property fmtid="{D5CDD505-2E9C-101B-9397-08002B2CF9AE}" pid="14" name="ClassificationContentMarkingFooterText">
    <vt:lpwstr>Seyfor: Non-public / Neveřejné</vt:lpwstr>
  </property>
</Properties>
</file>