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4"/>
    <p:sldMasterId id="2147483833" r:id="rId5"/>
  </p:sldMasterIdLst>
  <p:notesMasterIdLst>
    <p:notesMasterId r:id="rId117"/>
  </p:notesMasterIdLst>
  <p:handoutMasterIdLst>
    <p:handoutMasterId r:id="rId118"/>
  </p:handoutMasterIdLst>
  <p:sldIdLst>
    <p:sldId id="891" r:id="rId6"/>
    <p:sldId id="1573" r:id="rId7"/>
    <p:sldId id="1418" r:id="rId8"/>
    <p:sldId id="1827" r:id="rId9"/>
    <p:sldId id="1817" r:id="rId10"/>
    <p:sldId id="2246" r:id="rId11"/>
    <p:sldId id="1602" r:id="rId12"/>
    <p:sldId id="1425" r:id="rId13"/>
    <p:sldId id="1272" r:id="rId14"/>
    <p:sldId id="2236" r:id="rId15"/>
    <p:sldId id="1828" r:id="rId16"/>
    <p:sldId id="1829" r:id="rId17"/>
    <p:sldId id="1830" r:id="rId18"/>
    <p:sldId id="2195" r:id="rId19"/>
    <p:sldId id="1852" r:id="rId20"/>
    <p:sldId id="1853" r:id="rId21"/>
    <p:sldId id="1854" r:id="rId22"/>
    <p:sldId id="1840" r:id="rId23"/>
    <p:sldId id="1855" r:id="rId24"/>
    <p:sldId id="1820" r:id="rId25"/>
    <p:sldId id="1841" r:id="rId26"/>
    <p:sldId id="2237" r:id="rId27"/>
    <p:sldId id="1856" r:id="rId28"/>
    <p:sldId id="2223" r:id="rId29"/>
    <p:sldId id="2224" r:id="rId30"/>
    <p:sldId id="2047" r:id="rId31"/>
    <p:sldId id="1831" r:id="rId32"/>
    <p:sldId id="1832" r:id="rId33"/>
    <p:sldId id="1833" r:id="rId34"/>
    <p:sldId id="2235" r:id="rId35"/>
    <p:sldId id="1883" r:id="rId36"/>
    <p:sldId id="2238" r:id="rId37"/>
    <p:sldId id="2226" r:id="rId38"/>
    <p:sldId id="1880" r:id="rId39"/>
    <p:sldId id="1530" r:id="rId40"/>
    <p:sldId id="1836" r:id="rId41"/>
    <p:sldId id="2151" r:id="rId42"/>
    <p:sldId id="2152" r:id="rId43"/>
    <p:sldId id="1839" r:id="rId44"/>
    <p:sldId id="2003" r:id="rId45"/>
    <p:sldId id="1507" r:id="rId46"/>
    <p:sldId id="1904" r:id="rId47"/>
    <p:sldId id="1539" r:id="rId48"/>
    <p:sldId id="1540" r:id="rId49"/>
    <p:sldId id="1541" r:id="rId50"/>
    <p:sldId id="1803" r:id="rId51"/>
    <p:sldId id="1804" r:id="rId52"/>
    <p:sldId id="1805" r:id="rId53"/>
    <p:sldId id="1806" r:id="rId54"/>
    <p:sldId id="1807" r:id="rId55"/>
    <p:sldId id="1882" r:id="rId56"/>
    <p:sldId id="1894" r:id="rId57"/>
    <p:sldId id="1808" r:id="rId58"/>
    <p:sldId id="2081" r:id="rId59"/>
    <p:sldId id="2082" r:id="rId60"/>
    <p:sldId id="1873" r:id="rId61"/>
    <p:sldId id="2007" r:id="rId62"/>
    <p:sldId id="2083" r:id="rId63"/>
    <p:sldId id="2006" r:id="rId64"/>
    <p:sldId id="1824" r:id="rId65"/>
    <p:sldId id="2242" r:id="rId66"/>
    <p:sldId id="1842" r:id="rId67"/>
    <p:sldId id="1810" r:id="rId68"/>
    <p:sldId id="2005" r:id="rId69"/>
    <p:sldId id="2239" r:id="rId70"/>
    <p:sldId id="2243" r:id="rId71"/>
    <p:sldId id="2009" r:id="rId72"/>
    <p:sldId id="2251" r:id="rId73"/>
    <p:sldId id="2252" r:id="rId74"/>
    <p:sldId id="1835" r:id="rId75"/>
    <p:sldId id="1884" r:id="rId76"/>
    <p:sldId id="1812" r:id="rId77"/>
    <p:sldId id="2012" r:id="rId78"/>
    <p:sldId id="2245" r:id="rId79"/>
    <p:sldId id="2244" r:id="rId80"/>
    <p:sldId id="1888" r:id="rId81"/>
    <p:sldId id="1843" r:id="rId82"/>
    <p:sldId id="1898" r:id="rId83"/>
    <p:sldId id="1844" r:id="rId84"/>
    <p:sldId id="1847" r:id="rId85"/>
    <p:sldId id="1845" r:id="rId86"/>
    <p:sldId id="1846" r:id="rId87"/>
    <p:sldId id="1896" r:id="rId88"/>
    <p:sldId id="1897" r:id="rId89"/>
    <p:sldId id="2253" r:id="rId90"/>
    <p:sldId id="1885" r:id="rId91"/>
    <p:sldId id="1811" r:id="rId92"/>
    <p:sldId id="2257" r:id="rId93"/>
    <p:sldId id="1849" r:id="rId94"/>
    <p:sldId id="1848" r:id="rId95"/>
    <p:sldId id="1886" r:id="rId96"/>
    <p:sldId id="1809" r:id="rId97"/>
    <p:sldId id="1881" r:id="rId98"/>
    <p:sldId id="1818" r:id="rId99"/>
    <p:sldId id="2256" r:id="rId100"/>
    <p:sldId id="1887" r:id="rId101"/>
    <p:sldId id="1893" r:id="rId102"/>
    <p:sldId id="1875" r:id="rId103"/>
    <p:sldId id="1876" r:id="rId104"/>
    <p:sldId id="1877" r:id="rId105"/>
    <p:sldId id="1878" r:id="rId106"/>
    <p:sldId id="2258" r:id="rId107"/>
    <p:sldId id="2247" r:id="rId108"/>
    <p:sldId id="2259" r:id="rId109"/>
    <p:sldId id="2260" r:id="rId110"/>
    <p:sldId id="2261" r:id="rId111"/>
    <p:sldId id="2262" r:id="rId112"/>
    <p:sldId id="2263" r:id="rId113"/>
    <p:sldId id="2250" r:id="rId114"/>
    <p:sldId id="2264" r:id="rId115"/>
    <p:sldId id="2229" r:id="rId116"/>
  </p:sldIdLst>
  <p:sldSz cx="12192000" cy="6858000"/>
  <p:notesSz cx="6797675" cy="9926638"/>
  <p:defaultTextStyle>
    <a:defPPr>
      <a:defRPr lang="de-D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6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s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A41"/>
    <a:srgbClr val="0099CC"/>
    <a:srgbClr val="FF9900"/>
    <a:srgbClr val="FF9800"/>
    <a:srgbClr val="E4E4E4"/>
    <a:srgbClr val="E9E9E9"/>
    <a:srgbClr val="CDCDCD"/>
    <a:srgbClr val="E8E8E8"/>
    <a:srgbClr val="F3F3F3"/>
    <a:srgbClr val="FF6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7915F-DD3C-8D59-4DEA-87E61DABE314}" v="1" dt="2024-11-27T09:43:15.946"/>
    <p1510:client id="{F83261EB-8133-F9F3-C3D5-C8662CEE7A1B}" v="4" dt="2024-11-27T15:14:14.213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/>
        <p:guide pos="68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microsoft.com/office/2016/11/relationships/changesInfo" Target="changesInfos/changesInfo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commentAuthors" Target="commentAuthor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presProps" Target="presProps.xml"/><Relationship Id="rId125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viewProps" Target="view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Jandíková" userId="7ef427b1455032d3" providerId="LiveId" clId="{AE0D31BA-2D28-4B1C-9FEE-50545193803B}"/>
    <pc:docChg chg="modSld">
      <pc:chgData name="Eva Jandíková" userId="7ef427b1455032d3" providerId="LiveId" clId="{AE0D31BA-2D28-4B1C-9FEE-50545193803B}" dt="2024-11-12T08:42:06.910" v="3" actId="12"/>
      <pc:docMkLst>
        <pc:docMk/>
      </pc:docMkLst>
      <pc:sldChg chg="modSp mod">
        <pc:chgData name="Eva Jandíková" userId="7ef427b1455032d3" providerId="LiveId" clId="{AE0D31BA-2D28-4B1C-9FEE-50545193803B}" dt="2024-11-12T08:42:06.910" v="3" actId="12"/>
        <pc:sldMkLst>
          <pc:docMk/>
          <pc:sldMk cId="3702756127" sldId="1841"/>
        </pc:sldMkLst>
        <pc:spChg chg="mod">
          <ac:chgData name="Eva Jandíková" userId="7ef427b1455032d3" providerId="LiveId" clId="{AE0D31BA-2D28-4B1C-9FEE-50545193803B}" dt="2024-11-12T08:42:06.910" v="3" actId="12"/>
          <ac:spMkLst>
            <pc:docMk/>
            <pc:sldMk cId="3702756127" sldId="1841"/>
            <ac:spMk id="11" creationId="{6D9A838D-8B4A-9355-9852-C02B1949C445}"/>
          </ac:spMkLst>
        </pc:spChg>
      </pc:sldChg>
    </pc:docChg>
  </pc:docChgLst>
  <pc:docChgLst>
    <pc:chgData name="Jana Obstová (Hroteková)" userId="S::jhrotekova_techniserv-it.cz#ext#@assecoce.onmicrosoft.com::562926a8-3db2-4a45-8a91-7f6e2524919d" providerId="AD" clId="Web-{F83261EB-8133-F9F3-C3D5-C8662CEE7A1B}"/>
    <pc:docChg chg="modSld">
      <pc:chgData name="Jana Obstová (Hroteková)" userId="S::jhrotekova_techniserv-it.cz#ext#@assecoce.onmicrosoft.com::562926a8-3db2-4a45-8a91-7f6e2524919d" providerId="AD" clId="Web-{F83261EB-8133-F9F3-C3D5-C8662CEE7A1B}" dt="2024-11-27T15:14:14.213" v="2" actId="1076"/>
      <pc:docMkLst>
        <pc:docMk/>
      </pc:docMkLst>
      <pc:sldChg chg="modSp">
        <pc:chgData name="Jana Obstová (Hroteková)" userId="S::jhrotekova_techniserv-it.cz#ext#@assecoce.onmicrosoft.com::562926a8-3db2-4a45-8a91-7f6e2524919d" providerId="AD" clId="Web-{F83261EB-8133-F9F3-C3D5-C8662CEE7A1B}" dt="2024-11-27T11:46:56.501" v="1" actId="20577"/>
        <pc:sldMkLst>
          <pc:docMk/>
          <pc:sldMk cId="1371505916" sldId="891"/>
        </pc:sldMkLst>
        <pc:spChg chg="mod">
          <ac:chgData name="Jana Obstová (Hroteková)" userId="S::jhrotekova_techniserv-it.cz#ext#@assecoce.onmicrosoft.com::562926a8-3db2-4a45-8a91-7f6e2524919d" providerId="AD" clId="Web-{F83261EB-8133-F9F3-C3D5-C8662CEE7A1B}" dt="2024-11-27T11:46:56.501" v="1" actId="20577"/>
          <ac:spMkLst>
            <pc:docMk/>
            <pc:sldMk cId="1371505916" sldId="891"/>
            <ac:spMk id="4" creationId="{AB24ED19-162C-4112-A35A-7C45978A11C1}"/>
          </ac:spMkLst>
        </pc:spChg>
      </pc:sldChg>
      <pc:sldChg chg="modSp">
        <pc:chgData name="Jana Obstová (Hroteková)" userId="S::jhrotekova_techniserv-it.cz#ext#@assecoce.onmicrosoft.com::562926a8-3db2-4a45-8a91-7f6e2524919d" providerId="AD" clId="Web-{F83261EB-8133-F9F3-C3D5-C8662CEE7A1B}" dt="2024-11-27T15:14:14.213" v="2" actId="1076"/>
        <pc:sldMkLst>
          <pc:docMk/>
          <pc:sldMk cId="824005819" sldId="1818"/>
        </pc:sldMkLst>
        <pc:picChg chg="mod">
          <ac:chgData name="Jana Obstová (Hroteková)" userId="S::jhrotekova_techniserv-it.cz#ext#@assecoce.onmicrosoft.com::562926a8-3db2-4a45-8a91-7f6e2524919d" providerId="AD" clId="Web-{F83261EB-8133-F9F3-C3D5-C8662CEE7A1B}" dt="2024-11-27T15:14:14.213" v="2" actId="1076"/>
          <ac:picMkLst>
            <pc:docMk/>
            <pc:sldMk cId="824005819" sldId="1818"/>
            <ac:picMk id="17" creationId="{64765CB7-BAAA-403D-BB0B-D9D54E8D86A4}"/>
          </ac:picMkLst>
        </pc:picChg>
      </pc:sldChg>
    </pc:docChg>
  </pc:docChgLst>
  <pc:docChgLst>
    <pc:chgData name="Vladimír Kypet" userId="S::vkypet_techniserv-it.cz#ext#@assecoce.onmicrosoft.com::1b4793e7-79dd-4ae6-b660-b4cc69070be8" providerId="AD" clId="Web-{3CD83C31-55BF-8549-A0B2-8389940F893A}"/>
    <pc:docChg chg="modSld">
      <pc:chgData name="Vladimír Kypet" userId="S::vkypet_techniserv-it.cz#ext#@assecoce.onmicrosoft.com::1b4793e7-79dd-4ae6-b660-b4cc69070be8" providerId="AD" clId="Web-{3CD83C31-55BF-8549-A0B2-8389940F893A}" dt="2024-11-22T08:56:40.516" v="9" actId="20577"/>
      <pc:docMkLst>
        <pc:docMk/>
      </pc:docMkLst>
      <pc:sldChg chg="modSp">
        <pc:chgData name="Vladimír Kypet" userId="S::vkypet_techniserv-it.cz#ext#@assecoce.onmicrosoft.com::1b4793e7-79dd-4ae6-b660-b4cc69070be8" providerId="AD" clId="Web-{3CD83C31-55BF-8549-A0B2-8389940F893A}" dt="2024-11-22T08:56:40.516" v="9" actId="20577"/>
        <pc:sldMkLst>
          <pc:docMk/>
          <pc:sldMk cId="345035781" sldId="2152"/>
        </pc:sldMkLst>
        <pc:spChg chg="mod">
          <ac:chgData name="Vladimír Kypet" userId="S::vkypet_techniserv-it.cz#ext#@assecoce.onmicrosoft.com::1b4793e7-79dd-4ae6-b660-b4cc69070be8" providerId="AD" clId="Web-{3CD83C31-55BF-8549-A0B2-8389940F893A}" dt="2024-11-22T08:56:40.516" v="9" actId="20577"/>
          <ac:spMkLst>
            <pc:docMk/>
            <pc:sldMk cId="345035781" sldId="2152"/>
            <ac:spMk id="13" creationId="{E85649F3-5D05-0EB2-BE66-BD624C168BE2}"/>
          </ac:spMkLst>
        </pc:spChg>
      </pc:sldChg>
    </pc:docChg>
  </pc:docChgLst>
  <pc:docChgLst>
    <pc:chgData name="Vladimír Kypet" userId="S::vkypet_techniserv-it.cz#ext#@assecoce.onmicrosoft.com::1b4793e7-79dd-4ae6-b660-b4cc69070be8" providerId="AD" clId="Web-{05563745-26C0-BDE5-F1A4-FCB5C5D95BDF}"/>
    <pc:docChg chg="modSld">
      <pc:chgData name="Vladimír Kypet" userId="S::vkypet_techniserv-it.cz#ext#@assecoce.onmicrosoft.com::1b4793e7-79dd-4ae6-b660-b4cc69070be8" providerId="AD" clId="Web-{05563745-26C0-BDE5-F1A4-FCB5C5D95BDF}" dt="2024-11-21T15:09:10.402" v="77" actId="20577"/>
      <pc:docMkLst>
        <pc:docMk/>
      </pc:docMkLst>
      <pc:sldChg chg="modSp">
        <pc:chgData name="Vladimír Kypet" userId="S::vkypet_techniserv-it.cz#ext#@assecoce.onmicrosoft.com::1b4793e7-79dd-4ae6-b660-b4cc69070be8" providerId="AD" clId="Web-{05563745-26C0-BDE5-F1A4-FCB5C5D95BDF}" dt="2024-11-21T15:09:10.402" v="77" actId="20577"/>
        <pc:sldMkLst>
          <pc:docMk/>
          <pc:sldMk cId="345035781" sldId="2152"/>
        </pc:sldMkLst>
        <pc:spChg chg="mod">
          <ac:chgData name="Vladimír Kypet" userId="S::vkypet_techniserv-it.cz#ext#@assecoce.onmicrosoft.com::1b4793e7-79dd-4ae6-b660-b4cc69070be8" providerId="AD" clId="Web-{05563745-26C0-BDE5-F1A4-FCB5C5D95BDF}" dt="2024-11-21T15:09:10.402" v="77" actId="20577"/>
          <ac:spMkLst>
            <pc:docMk/>
            <pc:sldMk cId="345035781" sldId="2152"/>
            <ac:spMk id="13" creationId="{E85649F3-5D05-0EB2-BE66-BD624C168BE2}"/>
          </ac:spMkLst>
        </pc:spChg>
      </pc:sldChg>
    </pc:docChg>
  </pc:docChgLst>
  <pc:docChgLst>
    <pc:chgData name="Jana Obstová (Hroteková)" userId="S::jhrotekova_techniserv-it.cz#ext#@assecoce.onmicrosoft.com::562926a8-3db2-4a45-8a91-7f6e2524919d" providerId="AD" clId="Web-{AEB16FDD-4ABF-A825-E635-EB90B32DEB94}"/>
    <pc:docChg chg="addSld delSld modSld sldOrd">
      <pc:chgData name="Jana Obstová (Hroteková)" userId="S::jhrotekova_techniserv-it.cz#ext#@assecoce.onmicrosoft.com::562926a8-3db2-4a45-8a91-7f6e2524919d" providerId="AD" clId="Web-{AEB16FDD-4ABF-A825-E635-EB90B32DEB94}" dt="2024-11-13T18:57:04.063" v="55"/>
      <pc:docMkLst>
        <pc:docMk/>
      </pc:docMkLst>
      <pc:sldChg chg="addSp modSp">
        <pc:chgData name="Jana Obstová (Hroteková)" userId="S::jhrotekova_techniserv-it.cz#ext#@assecoce.onmicrosoft.com::562926a8-3db2-4a45-8a91-7f6e2524919d" providerId="AD" clId="Web-{AEB16FDD-4ABF-A825-E635-EB90B32DEB94}" dt="2024-11-13T18:50:55.175" v="28" actId="1076"/>
        <pc:sldMkLst>
          <pc:docMk/>
          <pc:sldMk cId="1775443882" sldId="1757"/>
        </pc:sldMkLst>
        <pc:spChg chg="add mod">
          <ac:chgData name="Jana Obstová (Hroteková)" userId="S::jhrotekova_techniserv-it.cz#ext#@assecoce.onmicrosoft.com::562926a8-3db2-4a45-8a91-7f6e2524919d" providerId="AD" clId="Web-{AEB16FDD-4ABF-A825-E635-EB90B32DEB94}" dt="2024-11-13T18:50:55.175" v="28" actId="1076"/>
          <ac:spMkLst>
            <pc:docMk/>
            <pc:sldMk cId="1775443882" sldId="1757"/>
            <ac:spMk id="4" creationId="{23E80AB9-C2FB-CF3D-FEB8-7B81E43B19F2}"/>
          </ac:spMkLst>
        </pc:spChg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6:18.999" v="42"/>
        <pc:sldMkLst>
          <pc:docMk/>
          <pc:sldMk cId="4159019565" sldId="1809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5:58.592" v="39"/>
        <pc:sldMkLst>
          <pc:docMk/>
          <pc:sldMk cId="3282468466" sldId="1811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6:19.077" v="44"/>
        <pc:sldMkLst>
          <pc:docMk/>
          <pc:sldMk cId="824005819" sldId="1818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3:53.728" v="31"/>
        <pc:sldMkLst>
          <pc:docMk/>
          <pc:sldMk cId="419535379" sldId="1835"/>
        </pc:sldMkLst>
      </pc:sldChg>
      <pc:sldChg chg="modSp">
        <pc:chgData name="Jana Obstová (Hroteková)" userId="S::jhrotekova_techniserv-it.cz#ext#@assecoce.onmicrosoft.com::562926a8-3db2-4a45-8a91-7f6e2524919d" providerId="AD" clId="Web-{AEB16FDD-4ABF-A825-E635-EB90B32DEB94}" dt="2024-11-13T18:55:26.091" v="34" actId="20577"/>
        <pc:sldMkLst>
          <pc:docMk/>
          <pc:sldMk cId="3293851330" sldId="1844"/>
        </pc:sldMkLst>
        <pc:spChg chg="mod">
          <ac:chgData name="Jana Obstová (Hroteková)" userId="S::jhrotekova_techniserv-it.cz#ext#@assecoce.onmicrosoft.com::562926a8-3db2-4a45-8a91-7f6e2524919d" providerId="AD" clId="Web-{AEB16FDD-4ABF-A825-E635-EB90B32DEB94}" dt="2024-11-13T18:55:26.091" v="34" actId="20577"/>
          <ac:spMkLst>
            <pc:docMk/>
            <pc:sldMk cId="3293851330" sldId="1844"/>
            <ac:spMk id="5" creationId="{2F419D9D-5224-B33F-D2F9-39408DC7429B}"/>
          </ac:spMkLst>
        </pc:spChg>
      </pc:sldChg>
      <pc:sldChg chg="modSp">
        <pc:chgData name="Jana Obstová (Hroteková)" userId="S::jhrotekova_techniserv-it.cz#ext#@assecoce.onmicrosoft.com::562926a8-3db2-4a45-8a91-7f6e2524919d" providerId="AD" clId="Web-{AEB16FDD-4ABF-A825-E635-EB90B32DEB94}" dt="2024-11-13T18:55:28.638" v="35" actId="20577"/>
        <pc:sldMkLst>
          <pc:docMk/>
          <pc:sldMk cId="684764284" sldId="1847"/>
        </pc:sldMkLst>
        <pc:spChg chg="mod">
          <ac:chgData name="Jana Obstová (Hroteková)" userId="S::jhrotekova_techniserv-it.cz#ext#@assecoce.onmicrosoft.com::562926a8-3db2-4a45-8a91-7f6e2524919d" providerId="AD" clId="Web-{AEB16FDD-4ABF-A825-E635-EB90B32DEB94}" dt="2024-11-13T18:55:28.638" v="35" actId="20577"/>
          <ac:spMkLst>
            <pc:docMk/>
            <pc:sldMk cId="684764284" sldId="1847"/>
            <ac:spMk id="5" creationId="{2F419D9D-5224-B33F-D2F9-39408DC7429B}"/>
          </ac:spMkLst>
        </pc:spChg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6:19.046" v="43"/>
        <pc:sldMkLst>
          <pc:docMk/>
          <pc:sldMk cId="2726358267" sldId="1881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6:18.968" v="41"/>
        <pc:sldMkLst>
          <pc:docMk/>
          <pc:sldMk cId="437797002" sldId="1886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5:43.451" v="36"/>
        <pc:sldMkLst>
          <pc:docMk/>
          <pc:sldMk cId="3132103017" sldId="1896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5:43.482" v="37"/>
        <pc:sldMkLst>
          <pc:docMk/>
          <pc:sldMk cId="3898711142" sldId="1897"/>
        </pc:sldMkLst>
      </pc:sldChg>
      <pc:sldChg chg="modSp ord">
        <pc:chgData name="Jana Obstová (Hroteková)" userId="S::jhrotekova_techniserv-it.cz#ext#@assecoce.onmicrosoft.com::562926a8-3db2-4a45-8a91-7f6e2524919d" providerId="AD" clId="Web-{AEB16FDD-4ABF-A825-E635-EB90B32DEB94}" dt="2024-11-13T18:55:23.450" v="33" actId="20577"/>
        <pc:sldMkLst>
          <pc:docMk/>
          <pc:sldMk cId="2303690795" sldId="1898"/>
        </pc:sldMkLst>
        <pc:spChg chg="mod">
          <ac:chgData name="Jana Obstová (Hroteková)" userId="S::jhrotekova_techniserv-it.cz#ext#@assecoce.onmicrosoft.com::562926a8-3db2-4a45-8a91-7f6e2524919d" providerId="AD" clId="Web-{AEB16FDD-4ABF-A825-E635-EB90B32DEB94}" dt="2024-11-13T18:55:23.450" v="33" actId="20577"/>
          <ac:spMkLst>
            <pc:docMk/>
            <pc:sldMk cId="2303690795" sldId="1898"/>
            <ac:spMk id="5" creationId="{2F419D9D-5224-B33F-D2F9-39408DC7429B}"/>
          </ac:spMkLst>
        </pc:spChg>
      </pc:sldChg>
      <pc:sldChg chg="del">
        <pc:chgData name="Jana Obstová (Hroteková)" userId="S::jhrotekova_techniserv-it.cz#ext#@assecoce.onmicrosoft.com::562926a8-3db2-4a45-8a91-7f6e2524919d" providerId="AD" clId="Web-{AEB16FDD-4ABF-A825-E635-EB90B32DEB94}" dt="2024-11-13T18:56:51.188" v="46"/>
        <pc:sldMkLst>
          <pc:docMk/>
          <pc:sldMk cId="1787159326" sldId="1996"/>
        </pc:sldMkLst>
      </pc:sldChg>
      <pc:sldChg chg="del">
        <pc:chgData name="Jana Obstová (Hroteková)" userId="S::jhrotekova_techniserv-it.cz#ext#@assecoce.onmicrosoft.com::562926a8-3db2-4a45-8a91-7f6e2524919d" providerId="AD" clId="Web-{AEB16FDD-4ABF-A825-E635-EB90B32DEB94}" dt="2024-11-13T18:49:26.078" v="1"/>
        <pc:sldMkLst>
          <pc:docMk/>
          <pc:sldMk cId="3936861346" sldId="2178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49:21.718" v="0"/>
        <pc:sldMkLst>
          <pc:docMk/>
          <pc:sldMk cId="700164915" sldId="2246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7:03.766" v="48"/>
        <pc:sldMkLst>
          <pc:docMk/>
          <pc:sldMk cId="3542544570" sldId="2247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7:04.016" v="54"/>
        <pc:sldMkLst>
          <pc:docMk/>
          <pc:sldMk cId="2921180145" sldId="2250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3:53.650" v="29"/>
        <pc:sldMkLst>
          <pc:docMk/>
          <pc:sldMk cId="3123042123" sldId="2251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3:53.681" v="30"/>
        <pc:sldMkLst>
          <pc:docMk/>
          <pc:sldMk cId="2124939113" sldId="2252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5:43.529" v="38"/>
        <pc:sldMkLst>
          <pc:docMk/>
          <pc:sldMk cId="88108848" sldId="2253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6:19.109" v="45"/>
        <pc:sldMkLst>
          <pc:docMk/>
          <pc:sldMk cId="3603288076" sldId="2256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5:58.623" v="40"/>
        <pc:sldMkLst>
          <pc:docMk/>
          <pc:sldMk cId="2918609356" sldId="2257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7:03.735" v="47"/>
        <pc:sldMkLst>
          <pc:docMk/>
          <pc:sldMk cId="2430168671" sldId="2258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7:03.813" v="49"/>
        <pc:sldMkLst>
          <pc:docMk/>
          <pc:sldMk cId="2476267192" sldId="2259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7:03.845" v="50"/>
        <pc:sldMkLst>
          <pc:docMk/>
          <pc:sldMk cId="3273070568" sldId="2260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7:03.891" v="51"/>
        <pc:sldMkLst>
          <pc:docMk/>
          <pc:sldMk cId="2147069354" sldId="2261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7:03.938" v="52"/>
        <pc:sldMkLst>
          <pc:docMk/>
          <pc:sldMk cId="3615914450" sldId="2262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7:03.970" v="53"/>
        <pc:sldMkLst>
          <pc:docMk/>
          <pc:sldMk cId="875739406" sldId="2263"/>
        </pc:sldMkLst>
      </pc:sldChg>
      <pc:sldChg chg="add">
        <pc:chgData name="Jana Obstová (Hroteková)" userId="S::jhrotekova_techniserv-it.cz#ext#@assecoce.onmicrosoft.com::562926a8-3db2-4a45-8a91-7f6e2524919d" providerId="AD" clId="Web-{AEB16FDD-4ABF-A825-E635-EB90B32DEB94}" dt="2024-11-13T18:57:04.063" v="55"/>
        <pc:sldMkLst>
          <pc:docMk/>
          <pc:sldMk cId="1039518172" sldId="2264"/>
        </pc:sldMkLst>
      </pc:sldChg>
    </pc:docChg>
  </pc:docChgLst>
  <pc:docChgLst>
    <pc:chgData name="Jana Obstová (Hroteková)" userId="S::jhrotekova_techniserv-it.cz#ext#@assecoce.onmicrosoft.com::562926a8-3db2-4a45-8a91-7f6e2524919d" providerId="AD" clId="Web-{E2A7915F-DD3C-8D59-4DEA-87E61DABE314}"/>
    <pc:docChg chg="delSld">
      <pc:chgData name="Jana Obstová (Hroteková)" userId="S::jhrotekova_techniserv-it.cz#ext#@assecoce.onmicrosoft.com::562926a8-3db2-4a45-8a91-7f6e2524919d" providerId="AD" clId="Web-{E2A7915F-DD3C-8D59-4DEA-87E61DABE314}" dt="2024-11-27T09:43:15.946" v="0"/>
      <pc:docMkLst>
        <pc:docMk/>
      </pc:docMkLst>
      <pc:sldChg chg="del">
        <pc:chgData name="Jana Obstová (Hroteková)" userId="S::jhrotekova_techniserv-it.cz#ext#@assecoce.onmicrosoft.com::562926a8-3db2-4a45-8a91-7f6e2524919d" providerId="AD" clId="Web-{E2A7915F-DD3C-8D59-4DEA-87E61DABE314}" dt="2024-11-27T09:43:15.946" v="0"/>
        <pc:sldMkLst>
          <pc:docMk/>
          <pc:sldMk cId="1775443882" sldId="1757"/>
        </pc:sldMkLst>
      </pc:sldChg>
    </pc:docChg>
  </pc:docChgLst>
  <pc:docChgLst>
    <pc:chgData name="Jana Obstová (Hroteková)" userId="S::jhrotekova_techniserv-it.cz#ext#@assecoce.onmicrosoft.com::562926a8-3db2-4a45-8a91-7f6e2524919d" providerId="AD" clId="Web-{EEE2EB50-5952-A1E0-0507-A9C3406D2192}"/>
    <pc:docChg chg="modSld">
      <pc:chgData name="Jana Obstová (Hroteková)" userId="S::jhrotekova_techniserv-it.cz#ext#@assecoce.onmicrosoft.com::562926a8-3db2-4a45-8a91-7f6e2524919d" providerId="AD" clId="Web-{EEE2EB50-5952-A1E0-0507-A9C3406D2192}" dt="2024-11-13T18:58:30.158" v="4" actId="20577"/>
      <pc:docMkLst>
        <pc:docMk/>
      </pc:docMkLst>
      <pc:sldChg chg="modSp">
        <pc:chgData name="Jana Obstová (Hroteková)" userId="S::jhrotekova_techniserv-it.cz#ext#@assecoce.onmicrosoft.com::562926a8-3db2-4a45-8a91-7f6e2524919d" providerId="AD" clId="Web-{EEE2EB50-5952-A1E0-0507-A9C3406D2192}" dt="2024-11-13T18:58:30.158" v="4" actId="20577"/>
        <pc:sldMkLst>
          <pc:docMk/>
          <pc:sldMk cId="1371505916" sldId="891"/>
        </pc:sldMkLst>
        <pc:spChg chg="mod">
          <ac:chgData name="Jana Obstová (Hroteková)" userId="S::jhrotekova_techniserv-it.cz#ext#@assecoce.onmicrosoft.com::562926a8-3db2-4a45-8a91-7f6e2524919d" providerId="AD" clId="Web-{EEE2EB50-5952-A1E0-0507-A9C3406D2192}" dt="2024-11-13T18:58:30.158" v="4" actId="20577"/>
          <ac:spMkLst>
            <pc:docMk/>
            <pc:sldMk cId="1371505916" sldId="891"/>
            <ac:spMk id="4" creationId="{AB24ED19-162C-4112-A35A-7C45978A11C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z="1000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8D9CF-951F-4DB7-A66F-C025D3B84BF9}" type="datetimeFigureOut">
              <a:rPr lang="pl-PL" sz="1000" smtClean="0"/>
              <a:t>27.11.2024</a:t>
            </a:fld>
            <a:endParaRPr lang="pl-PL" sz="100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z="1000">
                <a:solidFill>
                  <a:srgbClr val="58595B"/>
                </a:solidFill>
              </a:rPr>
              <a:t>asseco.pl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C140-D6D2-468F-97D6-897500CBF34B}" type="slidenum">
              <a:rPr lang="pl-PL" sz="900" smtClean="0"/>
              <a:t>‹#›</a:t>
            </a:fld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117978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r>
              <a:rPr lang="pl-PL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CEB447A-91AE-4BEF-8DAE-D1B3BDF93E14}" type="datetimeFigureOut">
              <a:rPr lang="pl-PL" smtClean="0"/>
              <a:pPr/>
              <a:t>27.11.2024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pl-PL"/>
              <a:t>asseco.pl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0C127573-7ADF-411A-9B23-EA9E8B4CF7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30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5005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8690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26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141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9687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553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9406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141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816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625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13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548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4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7AEC4CB-953A-49D6-846F-CA73583081D9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BFA6ED9-A9D4-49D0-9AF8-077C41F70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B6CC05-6796-4D93-8463-98DD7687AF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1F00E6E-81E8-4BF1-B618-930C34EC3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1BB1C4F-CA4D-4407-8C76-D524BBF87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9DBE43-341A-479B-A032-037E9463E4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004B23C-CB83-4AD0-A06B-D1C8D3B946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3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5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5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63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99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1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2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5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6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095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25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8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Pictures+tex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ostokąt 44">
            <a:extLst>
              <a:ext uri="{FF2B5EF4-FFF2-40B4-BE49-F238E27FC236}">
                <a16:creationId xmlns:a16="http://schemas.microsoft.com/office/drawing/2014/main" id="{4CCBCACA-077E-4F5E-BA02-E16AA479B36C}"/>
              </a:ext>
            </a:extLst>
          </p:cNvPr>
          <p:cNvSpPr/>
          <p:nvPr userDrawn="1"/>
        </p:nvSpPr>
        <p:spPr bwMode="auto">
          <a:xfrm>
            <a:off x="6306782" y="2303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A842D55-AC9B-4BA0-8D2A-0DD1A862E4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6783" y="820"/>
            <a:ext cx="1976606" cy="1948467"/>
          </a:xfrm>
          <a:prstGeom prst="ellipse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3BFFAC6C-83F9-4110-9B41-662B2DB1B310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C89D3CB-71EC-4796-98F8-39D0174F15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44480DB-B935-4232-8A0D-350BB4259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CE5F792-C195-4525-B8F3-F7D99F9FA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05C628B-3E6E-43A3-99E3-F3E76E57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FC369BA-5DED-47EF-A019-D261745C91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7DBC3E8-3F71-43AB-AEE7-FF91A5F97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13D274EA-DC76-4114-93F1-78D86C91FB9D}"/>
              </a:ext>
            </a:extLst>
          </p:cNvPr>
          <p:cNvSpPr/>
          <p:nvPr userDrawn="1"/>
        </p:nvSpPr>
        <p:spPr bwMode="auto">
          <a:xfrm>
            <a:off x="9243254" y="820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ymbol zastępczy tekstu 5">
            <a:extLst>
              <a:ext uri="{FF2B5EF4-FFF2-40B4-BE49-F238E27FC236}">
                <a16:creationId xmlns:a16="http://schemas.microsoft.com/office/drawing/2014/main" id="{4FE54921-81B9-4AB2-91F5-4C1122C1F1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90254" y="509751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E999A348-65B7-4713-9EFC-6888558000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90253" y="1137325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F0B5CDE-17EE-422E-B832-391D3B8472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43254" y="2303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3" name="Symbol zastępczy tekstu 5">
            <a:extLst>
              <a:ext uri="{FF2B5EF4-FFF2-40B4-BE49-F238E27FC236}">
                <a16:creationId xmlns:a16="http://schemas.microsoft.com/office/drawing/2014/main" id="{1ECD2B61-A279-4B75-940A-C119CABC4B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3782" y="2840193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4" name="Symbol zastępczy tekstu 5">
            <a:extLst>
              <a:ext uri="{FF2B5EF4-FFF2-40B4-BE49-F238E27FC236}">
                <a16:creationId xmlns:a16="http://schemas.microsoft.com/office/drawing/2014/main" id="{4198887C-1487-4078-97E4-50E1476071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781" y="3467766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1075132-5CF2-4404-B879-86F9DABFF31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06782" y="4607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1D3AC21-CCC2-494C-B313-8836178FAF14}"/>
              </a:ext>
            </a:extLst>
          </p:cNvPr>
          <p:cNvSpPr/>
          <p:nvPr userDrawn="1"/>
        </p:nvSpPr>
        <p:spPr bwMode="auto">
          <a:xfrm>
            <a:off x="9243254" y="4607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Symbol zastępczy tekstu 5">
            <a:extLst>
              <a:ext uri="{FF2B5EF4-FFF2-40B4-BE49-F238E27FC236}">
                <a16:creationId xmlns:a16="http://schemas.microsoft.com/office/drawing/2014/main" id="{BBC3513B-A593-4613-A468-F2A8269776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90254" y="5116897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9" name="Symbol zastępczy tekstu 5">
            <a:extLst>
              <a:ext uri="{FF2B5EF4-FFF2-40B4-BE49-F238E27FC236}">
                <a16:creationId xmlns:a16="http://schemas.microsoft.com/office/drawing/2014/main" id="{F39BFAB0-A9AD-48DA-80BA-ED0ACDE674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90253" y="5744470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35" name="Titelplatzhalter 1">
            <a:extLst>
              <a:ext uri="{FF2B5EF4-FFF2-40B4-BE49-F238E27FC236}">
                <a16:creationId xmlns:a16="http://schemas.microsoft.com/office/drawing/2014/main" id="{4237B39C-CD8A-4E03-844B-1EFB7EB37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5665257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ADC2224-0249-4C74-8089-BF7FEB1689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6630" y="2642437"/>
            <a:ext cx="5665257" cy="3771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9982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  <a:endParaRPr lang="pl-PL" noProof="0"/>
          </a:p>
        </p:txBody>
      </p:sp>
      <p:sp>
        <p:nvSpPr>
          <p:cNvPr id="33" name="Symbol zastępczy tekstu 5">
            <a:extLst>
              <a:ext uri="{FF2B5EF4-FFF2-40B4-BE49-F238E27FC236}">
                <a16:creationId xmlns:a16="http://schemas.microsoft.com/office/drawing/2014/main" id="{D63D5752-7A30-49FD-9D76-BF05C1F0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630" y="2042637"/>
            <a:ext cx="5665257" cy="4305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56DB827F-71F0-4B3D-A55C-E144020F617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6019B3A2-A2FC-4AFE-8F37-9B543384205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12B3C1CE-5BE6-4360-81FE-1908C976AE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16159897-A2A0-4044-B9B6-7CC3BC2F1EB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32A7652B-BAD6-4262-894E-6D2BF16AED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FCBBE11C-72E3-4E14-A2F8-C72FAB1384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60" name="Prostokąt: zaokrąglone rogi 59">
                <a:extLst>
                  <a:ext uri="{FF2B5EF4-FFF2-40B4-BE49-F238E27FC236}">
                    <a16:creationId xmlns:a16="http://schemas.microsoft.com/office/drawing/2014/main" id="{994EFD76-064C-4F16-80FE-114210805BD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1" name="Prostokąt: zaokrąglone rogi 60">
                <a:extLst>
                  <a:ext uri="{FF2B5EF4-FFF2-40B4-BE49-F238E27FC236}">
                    <a16:creationId xmlns:a16="http://schemas.microsoft.com/office/drawing/2014/main" id="{E51A101D-D314-4BD3-A2B7-D9F5EA61144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11395339-3A44-4287-9C8F-54BEE60435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EFF83353-BDAC-49D6-AA0B-EE7783CF4DE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57" name="Prostokąt: zaokrąglone rogi 56">
                <a:extLst>
                  <a:ext uri="{FF2B5EF4-FFF2-40B4-BE49-F238E27FC236}">
                    <a16:creationId xmlns:a16="http://schemas.microsoft.com/office/drawing/2014/main" id="{666917A8-00A4-42CF-94C0-D62B7CA30D5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8" name="Prostokąt: zaokrąglone rogi 57">
                <a:extLst>
                  <a:ext uri="{FF2B5EF4-FFF2-40B4-BE49-F238E27FC236}">
                    <a16:creationId xmlns:a16="http://schemas.microsoft.com/office/drawing/2014/main" id="{B6ED261D-1D62-4362-8148-8695FF11267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9" name="Prostokąt: zaokrąglone rogi 58">
                <a:extLst>
                  <a:ext uri="{FF2B5EF4-FFF2-40B4-BE49-F238E27FC236}">
                    <a16:creationId xmlns:a16="http://schemas.microsoft.com/office/drawing/2014/main" id="{A991CCB8-763A-4392-9097-BE85B0D0AF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646A1E39-3457-42B7-8343-60E444FF1B16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54" name="Prostokąt: zaokrąglone rogi 53">
                <a:extLst>
                  <a:ext uri="{FF2B5EF4-FFF2-40B4-BE49-F238E27FC236}">
                    <a16:creationId xmlns:a16="http://schemas.microsoft.com/office/drawing/2014/main" id="{2861754D-9C1F-4EEF-8468-EE9A4970701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Prostokąt: zaokrąglone rogi 54">
                <a:extLst>
                  <a:ext uri="{FF2B5EF4-FFF2-40B4-BE49-F238E27FC236}">
                    <a16:creationId xmlns:a16="http://schemas.microsoft.com/office/drawing/2014/main" id="{9920F5C5-D2B1-47E9-9B24-CA815E7CA74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Prostokąt: zaokrąglone rogi 55">
                <a:extLst>
                  <a:ext uri="{FF2B5EF4-FFF2-40B4-BE49-F238E27FC236}">
                    <a16:creationId xmlns:a16="http://schemas.microsoft.com/office/drawing/2014/main" id="{60B71224-EFFD-46B0-B0BB-05BF5CE0E11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7B4F205B-A268-4E98-880F-10F038CB9D9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51" name="Prostokąt: zaokrąglone rogi 50">
                <a:extLst>
                  <a:ext uri="{FF2B5EF4-FFF2-40B4-BE49-F238E27FC236}">
                    <a16:creationId xmlns:a16="http://schemas.microsoft.com/office/drawing/2014/main" id="{3CCA63E3-F70D-4128-B653-B624EEEC5FD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Prostokąt: zaokrąglone rogi 51">
                <a:extLst>
                  <a:ext uri="{FF2B5EF4-FFF2-40B4-BE49-F238E27FC236}">
                    <a16:creationId xmlns:a16="http://schemas.microsoft.com/office/drawing/2014/main" id="{20DF7EA7-EFF3-4505-A95C-FF15F9FD1F9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Prostokąt: zaokrąglone rogi 52">
                <a:extLst>
                  <a:ext uri="{FF2B5EF4-FFF2-40B4-BE49-F238E27FC236}">
                    <a16:creationId xmlns:a16="http://schemas.microsoft.com/office/drawing/2014/main" id="{78E7DEC5-4F09-4039-8B74-35D7CF5FAB4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8A7CA7BD-0825-4CAC-8063-3D0487CA9AC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9C45E143-67CC-4D53-AB14-A7F368617EE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6F6095AD-F62D-44A3-B22E-42346E5267C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Prostokąt: zaokrąglone rogi 49">
                <a:extLst>
                  <a:ext uri="{FF2B5EF4-FFF2-40B4-BE49-F238E27FC236}">
                    <a16:creationId xmlns:a16="http://schemas.microsoft.com/office/drawing/2014/main" id="{8BFB3FA3-5EF3-4306-AB66-9CD8CA5DF2A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7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7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02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6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0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20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8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46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56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89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6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5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75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35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5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4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9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1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98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963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8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7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6127CEB-A812-4212-948F-5D66FF69807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54DFE6C-2859-4287-8B57-918622BB5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F0DDDDD-D8CA-4135-92B2-634D61B3D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E1C6E25-2F30-4256-A78D-7E1B28398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7B312CA-D6CC-4035-8BBE-0EEE6FFA0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E6B87F-8F6A-437F-9754-C81C05AFF2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5306355-DC34-472C-8594-90847DEFA3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4E6639-D4A4-4059-B79E-19637E63B5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D271922-1209-45A8-B90E-FDFB58A13937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4E487719-BF16-490A-A4C1-9562698E566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409B4843-664B-4D6D-880E-A8D26C46FF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CF395087-9BA9-46D6-8BE9-E288EFD1CA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0FBC3C4C-272B-4C49-9D04-A88CC6979DF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2DDF0A94-B0C9-49C1-8165-C0A400F0A9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CDEEB8D6-7DAD-4F23-B741-97CF170BEF9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16DEC528-FE25-46C1-99FB-C30957C6A25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1F4DC26F-4557-4F03-B8E6-9826821EA9D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C6DB4F1E-5466-4B90-A27A-5EE4B85E5AD4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0B88A4F3-B911-442F-922E-0D2310DA795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70D11194-3B61-4108-8848-B241EA6E223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0B33836D-4B8B-4903-B1CC-6C3BF980FFF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3F983EF-DB5E-442B-A9A8-7F6F2071A60A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26E73F32-E83D-49EF-B365-FB6CD7099D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1B0D34F8-2BC4-4E11-B158-A8F086FFD86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3FA2680-EF53-468D-8D53-83C207183C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9E0952D8-2307-4194-B688-886BD1C033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E9BF9026-2129-439A-BD61-A39CC99EF4C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5AE9A918-16E4-45E7-B7D1-53CEE14A63A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8CC3BACB-4FEB-4C37-B752-9446EFB3561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6D660E1A-FE89-4BAE-B88A-E3BB6143272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294F02E1-38DE-4A09-B730-DCDA08685FC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02028A31-D829-40E2-A342-F60724BDCFF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1EEF2A1-7083-4B84-A0FF-53127B92084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77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F654814-D3E8-41DA-95DE-8279B56F8AE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52527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60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1E6BBAA-43BC-4FAB-98DA-AB6342A9DC7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32F8290F-A6C0-4E9E-805D-55B458BF1A62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C4C76A-45AD-4115-B010-376C9EE5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800842E-19DE-4224-B9B8-EAFBE497D4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05F35EE-4290-4D23-8051-89F440286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4B3BEC8-A70B-475E-AF52-5344632DA4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D593E09-4003-4E98-BA24-2840D720A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71485B4-98B2-4E47-A168-A664A0A3D7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3CC59C6B-10A4-4177-A603-AA24087032B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7738D5-476B-46F5-B492-5996822B14B3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3D239051-385A-40EE-9A10-1EB4D2028C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BA363836-54F3-4843-8805-AD85C89A8FC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rostokąt: zaokrąglone rogi 42">
                <a:extLst>
                  <a:ext uri="{FF2B5EF4-FFF2-40B4-BE49-F238E27FC236}">
                    <a16:creationId xmlns:a16="http://schemas.microsoft.com/office/drawing/2014/main" id="{2E57FCF9-DCEC-4DC6-8A1B-EFFF17E5022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0018FF5-8DEA-4A02-B3A7-664A637889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205F16A4-D54A-4F6E-8914-EB2E77D179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EB6C7518-30CB-4A87-B625-992F858045A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E052A8FD-96BB-4E0C-9FAB-887912CF309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255BCE9-7E4C-4E0E-87FD-EFBD63761B1E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9E71A754-07A6-4B78-9B37-00DC74F3DC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D3AC49DF-33F8-4F5A-9056-FFB0EBF425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3DE9008F-AAF0-46A0-80F4-90FC2FC7DD2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1C4810F3-CFD1-4B4C-A8C1-8D44B33B0EF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D9F34ED2-CD1A-4F41-9995-A7EBDA0E6DC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675B9039-B5DD-4E26-A665-8A2F7B74818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D390D4BB-930F-46B8-9B4C-22BD51714C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84CCF9CA-3BB1-4F45-B592-D6A4BA48002A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B960E191-E237-428C-A0E2-28930A48543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098190DD-930D-4D51-BC8E-4650D6F468E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F9D05BAE-129A-4302-9E89-4D4151F536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511392DF-CCB1-4D13-89B7-A47654AD9599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D00BA1F-5D29-45B7-BDA8-F269C6E2FB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04B722D9-41D0-4E7B-88E1-53E17A8B86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5DC7F00B-05A9-452A-A0DA-6641A0EB338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6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592DCF-9C94-E63A-906E-4E841192EF7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14321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812" r:id="rId3"/>
    <p:sldLayoutId id="2147483762" r:id="rId4"/>
    <p:sldLayoutId id="2147483813" r:id="rId5"/>
    <p:sldLayoutId id="2147483731" r:id="rId6"/>
    <p:sldLayoutId id="2147483732" r:id="rId7"/>
    <p:sldLayoutId id="2147483749" r:id="rId8"/>
    <p:sldLayoutId id="2147483743" r:id="rId9"/>
    <p:sldLayoutId id="2147483792" r:id="rId10"/>
    <p:sldLayoutId id="2147483802" r:id="rId11"/>
    <p:sldLayoutId id="2147483793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770" r:id="rId19"/>
    <p:sldLayoutId id="2147483800" r:id="rId20"/>
    <p:sldLayoutId id="2147483798" r:id="rId21"/>
    <p:sldLayoutId id="2147483820" r:id="rId22"/>
    <p:sldLayoutId id="2147483803" r:id="rId23"/>
    <p:sldLayoutId id="2147483787" r:id="rId24"/>
    <p:sldLayoutId id="2147483815" r:id="rId25"/>
    <p:sldLayoutId id="2147483814" r:id="rId26"/>
    <p:sldLayoutId id="2147483816" r:id="rId27"/>
    <p:sldLayoutId id="2147483819" r:id="rId28"/>
    <p:sldLayoutId id="2147483817" r:id="rId29"/>
    <p:sldLayoutId id="2147483818" r:id="rId30"/>
    <p:sldLayoutId id="2147483806" r:id="rId31"/>
    <p:sldLayoutId id="2147483804" r:id="rId32"/>
    <p:sldLayoutId id="2147483805" r:id="rId33"/>
    <p:sldLayoutId id="2147483801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87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680438-74B5-696A-3C67-F307A968EA0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9242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  <p:sldLayoutId id="2147483876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valitavs.gov.cz/moderni-legislativa/predstaveni-systemu-esel/" TargetMode="Externa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hyperlink" Target="mailto:esel@nakit.cz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-legislativa.cz/portal/domu" TargetMode="External"/><Relationship Id="rId3" Type="http://schemas.openxmlformats.org/officeDocument/2006/relationships/hyperlink" Target="https://test-portal.e-sbirka.cz/" TargetMode="External"/><Relationship Id="rId7" Type="http://schemas.openxmlformats.org/officeDocument/2006/relationships/hyperlink" Target="https://portal.e-sbirka.cz/" TargetMode="External"/><Relationship Id="rId2" Type="http://schemas.openxmlformats.org/officeDocument/2006/relationships/hyperlink" Target="https://test.e-sbirka.cz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-sbirka.cz/" TargetMode="External"/><Relationship Id="rId5" Type="http://schemas.openxmlformats.org/officeDocument/2006/relationships/hyperlink" Target="https://test-portal.e-legislativa.cz/" TargetMode="External"/><Relationship Id="rId4" Type="http://schemas.openxmlformats.org/officeDocument/2006/relationships/hyperlink" Target="https://test.e-legislativa.cz/" TargetMode="External"/><Relationship Id="rId9" Type="http://schemas.openxmlformats.org/officeDocument/2006/relationships/hyperlink" Target="https://portal.e-legislativa.cz/portal/domu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test-portal.e-legislativa.cz/" TargetMode="Externa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png"/><Relationship Id="rId11" Type="http://schemas.openxmlformats.org/officeDocument/2006/relationships/image" Target="../media/image129.svg"/><Relationship Id="rId5" Type="http://schemas.openxmlformats.org/officeDocument/2006/relationships/image" Target="../media/image123.sv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24ED19-162C-4112-A35A-7C45978A1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5850" y="2583931"/>
            <a:ext cx="10593786" cy="1981028"/>
          </a:xfrm>
        </p:spPr>
        <p:txBody>
          <a:bodyPr vert="horz" lIns="0" tIns="0" rIns="0" bIns="0" rtlCol="0" anchor="t">
            <a:normAutofit/>
          </a:bodyPr>
          <a:lstStyle/>
          <a:p>
            <a:endParaRPr lang="cs-CZ" sz="1800">
              <a:solidFill>
                <a:srgbClr val="000000"/>
              </a:solidFill>
            </a:endParaRPr>
          </a:p>
          <a:p>
            <a:endParaRPr lang="en-US" sz="1100"/>
          </a:p>
          <a:p>
            <a:endParaRPr lang="en-US" sz="1100"/>
          </a:p>
          <a:p>
            <a:endParaRPr lang="en-US" sz="1100"/>
          </a:p>
          <a:p>
            <a:endParaRPr lang="en-US" sz="1100"/>
          </a:p>
          <a:p>
            <a:r>
              <a:rPr lang="cs-CZ" sz="1400" dirty="0"/>
              <a:t>27.11.2024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2CE9982-D571-436E-BDF3-4122DFC1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1" y="813695"/>
            <a:ext cx="10593786" cy="1329141"/>
          </a:xfrm>
        </p:spPr>
        <p:txBody>
          <a:bodyPr>
            <a:noAutofit/>
          </a:bodyPr>
          <a:lstStyle/>
          <a:p>
            <a:r>
              <a:rPr lang="cs-CZ" sz="6600" b="0">
                <a:solidFill>
                  <a:schemeClr val="tx1"/>
                </a:solidFill>
              </a:rPr>
              <a:t>Další právní akty</a:t>
            </a:r>
            <a:endParaRPr lang="en-US" sz="6600" b="0">
              <a:solidFill>
                <a:schemeClr val="tx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3D9D6DD-955D-49B4-A03F-8D3DD4C367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4324" b="2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15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>
                <a:effectLst/>
                <a:latin typeface="Aptos Narrow"/>
              </a:rPr>
              <a:t>Interní portál e-Legislativa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857624358"/>
      </p:ext>
    </p:extLst>
  </p:cSld>
  <p:clrMapOvr>
    <a:masterClrMapping/>
  </p:clrMapOvr>
  <p:transition spd="slow">
    <p:push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Vytvoření kopie verze návrhu I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205A911C-AC85-4069-A988-D9A32B2DE2D7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493066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Pro pokračování práce na vyhlášce založte novou verzi</a:t>
            </a:r>
          </a:p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menu zvolte </a:t>
            </a:r>
            <a:r>
              <a:rPr lang="cs-CZ" i="1"/>
              <a:t>Verze návrhu/ Vytvořit kopii verze návrhu </a:t>
            </a:r>
            <a:r>
              <a:rPr lang="cs-CZ">
                <a:solidFill>
                  <a:srgbClr val="FF0000"/>
                </a:solidFill>
              </a:rPr>
              <a:t>(1) (2)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vyplňte </a:t>
            </a:r>
            <a:r>
              <a:rPr lang="cs-CZ" i="1"/>
              <a:t>Název nové verze,</a:t>
            </a:r>
            <a:r>
              <a:rPr lang="cs-CZ"/>
              <a:t> </a:t>
            </a:r>
            <a:r>
              <a:rPr lang="cs-CZ" i="1"/>
              <a:t>Číslo jednací předkladatele </a:t>
            </a:r>
            <a:r>
              <a:rPr lang="cs-CZ">
                <a:solidFill>
                  <a:srgbClr val="FF0000"/>
                </a:solidFill>
              </a:rPr>
              <a:t>(3)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můžete označit cílovou verzi jako pracovní </a:t>
            </a:r>
            <a:r>
              <a:rPr lang="cs-CZ">
                <a:solidFill>
                  <a:srgbClr val="FF0000"/>
                </a:solidFill>
              </a:rPr>
              <a:t>(4)</a:t>
            </a:r>
            <a:endParaRPr lang="cs-CZ"/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/>
              <a:t>Tlačítkem </a:t>
            </a:r>
            <a:r>
              <a:rPr lang="cs-CZ" i="1"/>
              <a:t>Vytvořit a otevřít kopii </a:t>
            </a:r>
            <a:r>
              <a:rPr lang="cs-CZ"/>
              <a:t>vytvoříte novou kopii návrhu </a:t>
            </a:r>
            <a:r>
              <a:rPr lang="cs-CZ">
                <a:solidFill>
                  <a:srgbClr val="FF0000"/>
                </a:solidFill>
              </a:rPr>
              <a:t>(5)</a:t>
            </a:r>
            <a:endParaRPr lang="cs-CZ" i="1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2067E0-7C93-DF81-692F-BDE1C625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494" y="1640876"/>
            <a:ext cx="6149915" cy="3928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15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Vytvoření kopie verze návrhu II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0AFB098-CA1B-0C5B-F623-4544F87B9A71}"/>
              </a:ext>
            </a:extLst>
          </p:cNvPr>
          <p:cNvSpPr txBox="1"/>
          <p:nvPr/>
        </p:nvSpPr>
        <p:spPr>
          <a:xfrm>
            <a:off x="526627" y="1647193"/>
            <a:ext cx="1059857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indent="-324000">
              <a:lnSpc>
                <a:spcPct val="95000"/>
              </a:lnSpc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2000"/>
              <a:t>Při otvírání editoru v dialogovém okně potvrdíte tlačítkem </a:t>
            </a:r>
            <a:r>
              <a:rPr lang="cs-CZ" sz="2000" i="1"/>
              <a:t>Otevřít</a:t>
            </a:r>
            <a:r>
              <a:rPr lang="cs-CZ" sz="2000"/>
              <a:t> </a:t>
            </a:r>
            <a:r>
              <a:rPr lang="cs-CZ" sz="2000">
                <a:solidFill>
                  <a:srgbClr val="FF0000"/>
                </a:solidFill>
              </a:rPr>
              <a:t>(6)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F5CAE66-E979-D339-ED2D-C003EDBE4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489" y="3261337"/>
            <a:ext cx="3141173" cy="2202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EA19CE-489C-BB4D-78FB-E20EE7DFF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071" y="2109884"/>
            <a:ext cx="6513642" cy="4168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57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/>
          </a:bodyPr>
          <a:lstStyle/>
          <a:p>
            <a:r>
              <a:rPr lang="cs-CZ">
                <a:latin typeface="Aptos Narrow" panose="020B0004020202020204" pitchFamily="34" charset="0"/>
              </a:rPr>
              <a:t>Průchod procesem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4301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Proces – příprava k podepsání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0AFB098-CA1B-0C5B-F623-4544F87B9A71}"/>
              </a:ext>
            </a:extLst>
          </p:cNvPr>
          <p:cNvSpPr txBox="1"/>
          <p:nvPr/>
        </p:nvSpPr>
        <p:spPr>
          <a:xfrm>
            <a:off x="526627" y="1647193"/>
            <a:ext cx="1059857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indent="-324000">
              <a:lnSpc>
                <a:spcPct val="95000"/>
              </a:lnSpc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2000"/>
              <a:t>Ve fázi Tvorby -&gt; připravíme návrh sdělení k podepsání právního aktu pro účely vyhlášení </a:t>
            </a:r>
            <a:r>
              <a:rPr lang="cs-CZ" sz="2000">
                <a:solidFill>
                  <a:srgbClr val="FF0000"/>
                </a:solidFill>
              </a:rPr>
              <a:t>(1)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2E759A8-F8EE-D28F-C51A-0F1359E3A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25" y="2132470"/>
            <a:ext cx="6258666" cy="3578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5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Proces – přidání schvalovatele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205A911C-AC85-4069-A988-D9A32B2DE2D7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179974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/>
              <a:t>V procesu zvolte </a:t>
            </a:r>
            <a:r>
              <a:rPr lang="cs-CZ" i="1"/>
              <a:t>Podepsání právního aktu pro účely vyhlášení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V okně podepisování vyberte záložku </a:t>
            </a:r>
            <a:r>
              <a:rPr lang="cs-CZ" i="1"/>
              <a:t>Schvalování</a:t>
            </a:r>
            <a:r>
              <a:rPr lang="cs-CZ"/>
              <a:t> </a:t>
            </a:r>
            <a:r>
              <a:rPr lang="cs-CZ">
                <a:solidFill>
                  <a:srgbClr val="FF0000"/>
                </a:solidFill>
              </a:rPr>
              <a:t>(2) </a:t>
            </a:r>
            <a:r>
              <a:rPr lang="cs-CZ"/>
              <a:t>a stiskněte tlačítko </a:t>
            </a:r>
            <a:r>
              <a:rPr lang="cs-CZ" i="1"/>
              <a:t>Vybrat schvalovatele </a:t>
            </a:r>
            <a:r>
              <a:rPr lang="cs-CZ">
                <a:solidFill>
                  <a:srgbClr val="FF0000"/>
                </a:solidFill>
              </a:rPr>
              <a:t>(3)</a:t>
            </a:r>
            <a:endParaRPr lang="cs-CZ" i="1"/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Vyhledejte požadovaného schvalovatele </a:t>
            </a:r>
            <a:r>
              <a:rPr lang="cs-CZ">
                <a:solidFill>
                  <a:srgbClr val="FF0000"/>
                </a:solidFill>
              </a:rPr>
              <a:t>(4) </a:t>
            </a:r>
            <a:r>
              <a:rPr lang="cs-CZ"/>
              <a:t>a stiskněte </a:t>
            </a:r>
            <a:r>
              <a:rPr lang="cs-CZ" err="1"/>
              <a:t>tl</a:t>
            </a:r>
            <a:r>
              <a:rPr lang="cs-CZ"/>
              <a:t>. </a:t>
            </a:r>
            <a:r>
              <a:rPr lang="cs-CZ" i="1"/>
              <a:t>Potvrdit</a:t>
            </a:r>
            <a:r>
              <a:rPr lang="cs-CZ"/>
              <a:t> </a:t>
            </a:r>
            <a:r>
              <a:rPr lang="cs-CZ">
                <a:solidFill>
                  <a:srgbClr val="FF0000"/>
                </a:solidFill>
              </a:rPr>
              <a:t>(5)</a:t>
            </a:r>
            <a:endParaRPr lang="cs-CZ"/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Systém přiřadí vybraného schvalovatele </a:t>
            </a:r>
            <a:r>
              <a:rPr lang="cs-CZ">
                <a:solidFill>
                  <a:srgbClr val="FF0000"/>
                </a:solidFill>
              </a:rPr>
              <a:t>(6)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4753D6E-1713-354A-2269-7E898D188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284" y="1494215"/>
            <a:ext cx="5814336" cy="4221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2148BD-1D29-3093-1432-883F85BB5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25" y="4385772"/>
            <a:ext cx="5210793" cy="1970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2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Proces – spuštění schvalování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0AFB098-CA1B-0C5B-F623-4544F87B9A71}"/>
              </a:ext>
            </a:extLst>
          </p:cNvPr>
          <p:cNvSpPr txBox="1"/>
          <p:nvPr/>
        </p:nvSpPr>
        <p:spPr>
          <a:xfrm>
            <a:off x="526627" y="1647193"/>
            <a:ext cx="1059857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indent="-324000">
              <a:lnSpc>
                <a:spcPct val="95000"/>
              </a:lnSpc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2000"/>
              <a:t>Na záložce </a:t>
            </a:r>
            <a:r>
              <a:rPr lang="cs-CZ" sz="2000" i="1"/>
              <a:t>Shrnutí</a:t>
            </a:r>
            <a:r>
              <a:rPr lang="cs-CZ" sz="2000"/>
              <a:t> </a:t>
            </a:r>
            <a:r>
              <a:rPr lang="cs-CZ" sz="2000">
                <a:solidFill>
                  <a:srgbClr val="FF0000"/>
                </a:solidFill>
              </a:rPr>
              <a:t>(1) </a:t>
            </a:r>
            <a:r>
              <a:rPr lang="cs-CZ" sz="2000"/>
              <a:t>klikněte na </a:t>
            </a:r>
            <a:r>
              <a:rPr lang="cs-CZ" sz="2000" err="1"/>
              <a:t>tl</a:t>
            </a:r>
            <a:r>
              <a:rPr lang="cs-CZ" sz="2000"/>
              <a:t>. </a:t>
            </a:r>
            <a:r>
              <a:rPr lang="cs-CZ" sz="2000" i="1"/>
              <a:t>Spustit schvalování </a:t>
            </a:r>
            <a:r>
              <a:rPr lang="cs-CZ" sz="2000">
                <a:solidFill>
                  <a:srgbClr val="FF0000"/>
                </a:solidFill>
              </a:rPr>
              <a:t>(2)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F84781-2620-FFE3-6AD0-C5B87DFD3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52" y="2188992"/>
            <a:ext cx="7590971" cy="3360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07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Proces – zaznamenání schválení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0AFB098-CA1B-0C5B-F623-4544F87B9A71}"/>
              </a:ext>
            </a:extLst>
          </p:cNvPr>
          <p:cNvSpPr txBox="1"/>
          <p:nvPr/>
        </p:nvSpPr>
        <p:spPr>
          <a:xfrm>
            <a:off x="526627" y="1647193"/>
            <a:ext cx="1059857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indent="-324000">
              <a:lnSpc>
                <a:spcPct val="95000"/>
              </a:lnSpc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2000"/>
              <a:t>Pod uživatelem </a:t>
            </a:r>
            <a:r>
              <a:rPr lang="cs-CZ" sz="2000" err="1"/>
              <a:t>MD_ministr</a:t>
            </a:r>
            <a:r>
              <a:rPr lang="cs-CZ" sz="2000"/>
              <a:t> klikněte na </a:t>
            </a:r>
            <a:r>
              <a:rPr lang="cs-CZ" sz="2000" err="1"/>
              <a:t>tl</a:t>
            </a:r>
            <a:r>
              <a:rPr lang="cs-CZ" sz="2000"/>
              <a:t>. </a:t>
            </a:r>
            <a:r>
              <a:rPr lang="cs-CZ" sz="2000" i="1"/>
              <a:t>Zaznamenat schválení </a:t>
            </a:r>
            <a:r>
              <a:rPr lang="cs-CZ" sz="2000">
                <a:solidFill>
                  <a:srgbClr val="FF0000"/>
                </a:solidFill>
              </a:rPr>
              <a:t>(2)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08FE525-D3D3-098E-5DF1-394BC9B26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32" y="2304245"/>
            <a:ext cx="7211911" cy="3153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0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Proces – schvalování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205A911C-AC85-4069-A988-D9A32B2DE2D7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179974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/>
              <a:t>V modálním okně vyberte možnost </a:t>
            </a:r>
            <a:r>
              <a:rPr lang="cs-CZ" i="1"/>
              <a:t>Podepsat</a:t>
            </a:r>
            <a:r>
              <a:rPr lang="cs-CZ"/>
              <a:t>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Stáhněte dokument, podepište ho a nahrajte zpět do systému </a:t>
            </a:r>
            <a:r>
              <a:rPr lang="cs-CZ">
                <a:solidFill>
                  <a:srgbClr val="FF0000"/>
                </a:solidFill>
              </a:rPr>
              <a:t>(2) </a:t>
            </a:r>
            <a:r>
              <a:rPr lang="cs-CZ"/>
              <a:t>a </a:t>
            </a:r>
            <a:r>
              <a:rPr lang="cs-CZ">
                <a:solidFill>
                  <a:srgbClr val="FF0000"/>
                </a:solidFill>
              </a:rPr>
              <a:t>(3)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Klikněte na tlačítko </a:t>
            </a:r>
            <a:r>
              <a:rPr lang="cs-CZ" i="1"/>
              <a:t>Potvrdit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1993E8F-70D8-9AC6-E2D0-9E77D1463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97" y="1640876"/>
            <a:ext cx="4428200" cy="4758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591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Proces – připravení postoupení vydavateli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205A911C-AC85-4069-A988-D9A32B2DE2D7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179974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/>
              <a:t>Pod uživatelem </a:t>
            </a:r>
            <a:r>
              <a:rPr lang="cs-CZ" err="1"/>
              <a:t>MD_pracovník</a:t>
            </a:r>
            <a:endParaRPr lang="cs-CZ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V procesu s vyberte možnost </a:t>
            </a:r>
            <a:r>
              <a:rPr lang="cs-CZ" i="1"/>
              <a:t>Tvorba</a:t>
            </a:r>
            <a:r>
              <a:rPr lang="cs-CZ"/>
              <a:t>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Klikněte na tlačítko </a:t>
            </a:r>
            <a:r>
              <a:rPr lang="cs-CZ" i="1"/>
              <a:t>Připravit postoupení vydavateli </a:t>
            </a:r>
            <a:r>
              <a:rPr lang="cs-CZ">
                <a:solidFill>
                  <a:srgbClr val="FF0000"/>
                </a:solidFill>
              </a:rPr>
              <a:t>(2)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666EA1-5965-C08D-75CF-39340F358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282" y="1808025"/>
            <a:ext cx="5389128" cy="2410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739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Proces – vyplnění žádosti o vyhlášení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205A911C-AC85-4069-A988-D9A32B2DE2D7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493066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V žádosti o vyhlášení vyplňujeme </a:t>
            </a:r>
            <a:r>
              <a:rPr lang="cs-CZ" b="1"/>
              <a:t>povinně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/>
              <a:t>Číslo jednací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/>
              <a:t>Kontaktní osobu pro korekturu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/>
              <a:t>Telefonní číslo kontaktní osoby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i="1"/>
          </a:p>
          <a:p>
            <a:pPr marL="360000" lvl="1" indent="0">
              <a:buNone/>
            </a:pPr>
            <a:r>
              <a:rPr lang="cs-CZ" b="1"/>
              <a:t>Nepovinně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/>
              <a:t>Průvodní informace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/>
              <a:t>Další informace k zajišťování korektury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C11B632-201F-605B-AF27-2A769C12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851" y="1963117"/>
            <a:ext cx="5819201" cy="3429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18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Základ ovládání portálu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1873711"/>
            <a:ext cx="4986984" cy="1462925"/>
          </a:xfrm>
        </p:spPr>
        <p:txBody>
          <a:bodyPr/>
          <a:lstStyle/>
          <a:p>
            <a:pPr marL="0" indent="-36000">
              <a:buNone/>
            </a:pP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 slouží k tvorbě nového návrhu právního aktu, pro přehled všech vytvořených aktů, otevření dříve vytvořených právních aktů v editoru a pro ovládání procesů. </a:t>
            </a: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06329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Proces – další kroky postupu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205A911C-AC85-4069-A988-D9A32B2DE2D7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493066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V žádosti o vyhlášení uživatel </a:t>
            </a:r>
            <a:r>
              <a:rPr lang="cs-CZ" err="1"/>
              <a:t>MD_pracovik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Vytvořit průvodní dopis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Vybrat schvalovatele </a:t>
            </a:r>
            <a:r>
              <a:rPr lang="cs-CZ">
                <a:solidFill>
                  <a:srgbClr val="FF0000"/>
                </a:solidFill>
              </a:rPr>
              <a:t>(2)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Spustit schvalování </a:t>
            </a:r>
            <a:r>
              <a:rPr lang="cs-CZ">
                <a:solidFill>
                  <a:srgbClr val="FF0000"/>
                </a:solidFill>
              </a:rPr>
              <a:t>(3)</a:t>
            </a:r>
          </a:p>
          <a:p>
            <a:pPr marL="360000" lvl="1" indent="0">
              <a:buNone/>
            </a:pPr>
            <a:endParaRPr lang="cs-CZ"/>
          </a:p>
          <a:p>
            <a:pPr marL="360000" lvl="1" indent="0">
              <a:buNone/>
            </a:pPr>
            <a:r>
              <a:rPr lang="cs-CZ"/>
              <a:t>Pod uživatelem </a:t>
            </a:r>
            <a:r>
              <a:rPr lang="cs-CZ" err="1"/>
              <a:t>MD_ministr</a:t>
            </a:r>
            <a:endParaRPr lang="cs-CZ"/>
          </a:p>
          <a:p>
            <a:pPr marL="990900" lvl="2" indent="-342900">
              <a:buFont typeface="Courier New" panose="02070309020205020404" pitchFamily="49" charset="0"/>
              <a:buChar char="o"/>
            </a:pPr>
            <a:r>
              <a:rPr lang="cs-CZ"/>
              <a:t>Zaznamenat schválení</a:t>
            </a:r>
          </a:p>
          <a:p>
            <a:pPr marL="990900" lvl="2" indent="-342900">
              <a:buFont typeface="Courier New" panose="02070309020205020404" pitchFamily="49" charset="0"/>
              <a:buChar char="o"/>
            </a:pPr>
            <a:endParaRPr lang="cs-CZ"/>
          </a:p>
          <a:p>
            <a:pPr marL="360000" lvl="1" indent="0">
              <a:buNone/>
            </a:pPr>
            <a:r>
              <a:rPr lang="cs-CZ"/>
              <a:t>Pod uživatelem </a:t>
            </a:r>
            <a:r>
              <a:rPr lang="cs-CZ" err="1"/>
              <a:t>MD_pracovnik</a:t>
            </a:r>
            <a:endParaRPr lang="cs-CZ"/>
          </a:p>
          <a:p>
            <a:pPr marL="990900" lvl="2" indent="-342900">
              <a:buFont typeface="Courier New" panose="02070309020205020404" pitchFamily="49" charset="0"/>
              <a:buChar char="o"/>
            </a:pPr>
            <a:r>
              <a:rPr lang="cs-CZ"/>
              <a:t>Postoupit</a:t>
            </a:r>
          </a:p>
          <a:p>
            <a:pPr marL="990900" lvl="2" indent="-342900">
              <a:buFont typeface="Courier New" panose="02070309020205020404" pitchFamily="49" charset="0"/>
              <a:buChar char="o"/>
            </a:pP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37AAD9-1ACC-4063-4C1E-AEAEF8267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855" y="1597184"/>
            <a:ext cx="6254397" cy="4365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51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111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latin typeface="Aptos Narrow"/>
              </a:rPr>
              <a:t>Děkujeme za pozornost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cs-CZ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53100098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12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Portál – domovská stránka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3505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 menu portálu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Identifikace otevřeného návrhu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Přihlášení / přihlášený uživatel - správa profilu, nastavení notifikací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Identifikace otevřené instituce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Jednoduché vyhledávání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Rozšířené vyhledávání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Změna instituce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Přehledy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Patička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, snímek obrazovky, Písmo&#10;&#10;Popis se vygeneroval automaticky.">
            <a:extLst>
              <a:ext uri="{FF2B5EF4-FFF2-40B4-BE49-F238E27FC236}">
                <a16:creationId xmlns:a16="http://schemas.microsoft.com/office/drawing/2014/main" id="{F190FB67-BF20-A9F6-FF12-F837233E9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30" y="5607656"/>
            <a:ext cx="8101000" cy="645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AD2FAC85-79A4-7A88-950F-1A2AA27A8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30" y="1579868"/>
            <a:ext cx="8101000" cy="4027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65028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13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Portál – přehled právních aktů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2715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Aktivní volba přehledy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Podřízená druhá úroveň menu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Volba pro vytvoření nového právního aktu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Nadpis aktuálně otevřeného seznamu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Volby pro vybranou položku v seznamu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Aktuálně otevřený seznam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2263B6EA-7175-A8C0-58C8-9BAA9AE2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94" y="1716126"/>
            <a:ext cx="8409460" cy="3817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24000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E4387A-0395-6493-D153-67F28CF0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1000"/>
          </a:p>
          <a:p>
            <a:r>
              <a:rPr lang="cs-CZ" sz="1000"/>
              <a:t>Informační systém e-Sbírka a e-Legislativa</a:t>
            </a:r>
            <a:endParaRPr lang="cs-CZ"/>
          </a:p>
          <a:p>
            <a:endParaRPr lang="pl-PL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08650C-DCBB-4FB7-9A22-C51E650D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9" name="Zástupný objekt pre obsah 6">
            <a:extLst>
              <a:ext uri="{FF2B5EF4-FFF2-40B4-BE49-F238E27FC236}">
                <a16:creationId xmlns:a16="http://schemas.microsoft.com/office/drawing/2014/main" id="{2E8D9517-AB93-1C89-10CF-D405551EF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Nejvíce využívané záložky</a:t>
            </a:r>
            <a:endParaRPr lang="sk-SK" sz="180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B9003A0E-39D6-5F44-A67A-C232E0ED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Přehledy - nejvíce využívané záložky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42362DE7-60B3-7128-E54A-113EFA173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230197"/>
            <a:ext cx="11233584" cy="41873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b="1"/>
              <a:t>Právní akty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/>
              <a:t>návrhy právních aktů, ke kterým má přihlášený autor přístup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/>
              <a:t>Mé právní akty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/>
              <a:t>návrhy právních aktů, u kterých je přihlášený uživatel autorem</a:t>
            </a:r>
          </a:p>
          <a:p>
            <a:pPr marL="360045" lvl="1" indent="0">
              <a:buNone/>
            </a:pPr>
            <a:endParaRPr lang="cs-CZ" sz="1400"/>
          </a:p>
          <a:p>
            <a:pPr lvl="1">
              <a:buFont typeface="Courier New" panose="02070309020205020404" pitchFamily="49" charset="0"/>
              <a:buChar char="o"/>
            </a:pPr>
            <a:endParaRPr lang="cs-CZ" sz="1400"/>
          </a:p>
        </p:txBody>
      </p:sp>
      <p:sp>
        <p:nvSpPr>
          <p:cNvPr id="4" name="Zástupný text 9">
            <a:extLst>
              <a:ext uri="{FF2B5EF4-FFF2-40B4-BE49-F238E27FC236}">
                <a16:creationId xmlns:a16="http://schemas.microsoft.com/office/drawing/2014/main" id="{D6533D02-441C-5F0D-2502-DFD58EF4E62A}"/>
              </a:ext>
            </a:extLst>
          </p:cNvPr>
          <p:cNvSpPr txBox="1">
            <a:spLocks/>
          </p:cNvSpPr>
          <p:nvPr/>
        </p:nvSpPr>
        <p:spPr>
          <a:xfrm>
            <a:off x="6000750" y="2230197"/>
            <a:ext cx="5474123" cy="40235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0">
              <a:buNone/>
            </a:pPr>
            <a:endParaRPr lang="cs-CZ" sz="1400">
              <a:latin typeface="+mj-lt"/>
            </a:endParaRPr>
          </a:p>
          <a:p>
            <a:pPr marL="0" indent="0">
              <a:buNone/>
            </a:pPr>
            <a:endParaRPr lang="cs-CZ"/>
          </a:p>
          <a:p>
            <a:pPr marL="0" indent="0">
              <a:buFont typeface="Calibri" panose="020F0502020204030204" pitchFamily="34" charset="0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7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Vyhledávání v interním portálu e-Legislativa</a:t>
            </a:r>
            <a:endParaRPr lang="cs-CZ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20053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8125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DD10115-EE6F-3C26-9F71-85C249C8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</a:t>
            </a:r>
            <a:r>
              <a:rPr lang="cs-CZ" sz="1000"/>
              <a:t>systém</a:t>
            </a:r>
            <a:r>
              <a:rPr lang="cs-CZ" sz="900"/>
              <a:t>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61F3256-EC2A-C0BE-82C2-378E15C0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BA03838-CD0B-2A54-3FD3-C7C114C5D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 v interním portálu e-Legislativa</a:t>
            </a:r>
          </a:p>
        </p:txBody>
      </p:sp>
      <p:sp>
        <p:nvSpPr>
          <p:cNvPr id="11" name="Zástupný objekt pre obsah 10">
            <a:extLst>
              <a:ext uri="{FF2B5EF4-FFF2-40B4-BE49-F238E27FC236}">
                <a16:creationId xmlns:a16="http://schemas.microsoft.com/office/drawing/2014/main" id="{E6E10D19-6ADD-186E-CA94-D0CC807DD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730218"/>
            <a:ext cx="5400000" cy="4242256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>
                <a:effectLst/>
                <a:ea typeface="Calibri" panose="020F0502020204030204" pitchFamily="34" charset="0"/>
              </a:rPr>
              <a:t>Uživatel může využít z následných typů vyhledávání: </a:t>
            </a:r>
            <a:endParaRPr lang="cs-CZ" sz="1400">
              <a:effectLst/>
              <a:ea typeface="Calibri" panose="020F0502020204030204" pitchFamily="34" charset="0"/>
              <a:cs typeface="Calibri"/>
            </a:endParaRPr>
          </a:p>
          <a:p>
            <a:pPr marL="719455" lvl="1" indent="-359410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 b="1">
                <a:effectLst/>
                <a:ea typeface="DengXian"/>
                <a:cs typeface="Calibri"/>
              </a:rPr>
              <a:t>globální vyhledávání</a:t>
            </a:r>
            <a:r>
              <a:rPr lang="cs-CZ" sz="1300">
                <a:effectLst/>
                <a:ea typeface="DengXian"/>
                <a:cs typeface="Calibri"/>
              </a:rPr>
              <a:t> </a:t>
            </a:r>
          </a:p>
          <a:p>
            <a:pPr marL="1007745" lvl="2" indent="-25146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300">
                <a:effectLst/>
                <a:ea typeface="DengXian" panose="020B0503020204020204" pitchFamily="2" charset="-122"/>
                <a:cs typeface="Calibri" panose="020F0502020204030204" pitchFamily="34" charset="0"/>
              </a:rPr>
              <a:t>vyhledávání umístěné na domovské stránce, je vztaženo k celému obsahu e‑Legislativy</a:t>
            </a:r>
            <a:endParaRPr lang="cs-CZ" sz="1300">
              <a:effectLst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marL="719455" lvl="1" indent="-359410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 b="1">
                <a:effectLst/>
                <a:ea typeface="DengXian"/>
                <a:cs typeface="Calibri"/>
              </a:rPr>
              <a:t>vyhledávání v přehledu</a:t>
            </a:r>
            <a:r>
              <a:rPr lang="cs-CZ" sz="1300">
                <a:effectLst/>
                <a:ea typeface="DengXian"/>
                <a:cs typeface="Calibri"/>
              </a:rPr>
              <a:t> </a:t>
            </a:r>
          </a:p>
          <a:p>
            <a:pPr marL="1007745" lvl="2" indent="-25146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300">
                <a:effectLst/>
                <a:ea typeface="DengXian" panose="020B0503020204020204" pitchFamily="2" charset="-122"/>
                <a:cs typeface="Calibri" panose="020F0502020204030204" pitchFamily="34" charset="0"/>
              </a:rPr>
              <a:t>vyhledávání v přehledech Právní akty, Věcné záměry, Legislativní záměry a novelizace právních předpisů – prohledávání probíhá nad entitami příslušného přehledu</a:t>
            </a:r>
            <a:endParaRPr lang="cs-CZ" sz="1300">
              <a:effectLst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marL="719455" lvl="1" indent="-359410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 b="1">
                <a:effectLst/>
                <a:ea typeface="DengXian"/>
                <a:cs typeface="Calibri"/>
              </a:rPr>
              <a:t>vyhledávání v prostoru</a:t>
            </a:r>
            <a:r>
              <a:rPr lang="cs-CZ" sz="1300">
                <a:effectLst/>
                <a:ea typeface="DengXian"/>
                <a:cs typeface="Calibri"/>
              </a:rPr>
              <a:t> </a:t>
            </a:r>
          </a:p>
          <a:p>
            <a:pPr marL="1007745" lvl="2" indent="-25146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300">
                <a:effectLst/>
                <a:ea typeface="DengXian" panose="020B0503020204020204" pitchFamily="2" charset="-122"/>
                <a:cs typeface="Calibri" panose="020F0502020204030204" pitchFamily="34" charset="0"/>
              </a:rPr>
              <a:t>rozsah vyhledávání je zúžen na vyhledávání vybraného prostoru (například prostor Poslanecká sněmovna), případně jeho podprostorů</a:t>
            </a:r>
            <a:endParaRPr lang="cs-CZ" sz="1300">
              <a:effectLst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 b="1">
                <a:effectLst/>
                <a:ea typeface="Calibri" panose="020F0502020204030204" pitchFamily="34" charset="0"/>
              </a:rPr>
              <a:t>vyhledávání v dialozích </a:t>
            </a:r>
            <a:endParaRPr lang="cs-CZ" sz="1300">
              <a:effectLst/>
              <a:ea typeface="Calibri" panose="020F0502020204030204" pitchFamily="34" charset="0"/>
              <a:cs typeface="Calibri"/>
            </a:endParaRPr>
          </a:p>
          <a:p>
            <a:pPr marL="1007745" lvl="2" indent="-25146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300">
                <a:effectLst/>
                <a:ea typeface="Calibri" panose="020F0502020204030204" pitchFamily="34" charset="0"/>
              </a:rPr>
              <a:t>jedná se o vyhledávání modálních oknech, které je součástí různých scénářů uživatelské práce (jak v editoru, tak na portále), jedná se např. o vyhledávání právních aktů (e-Sbírky či e-Legislativy) při vytváření odkazů, vyhledání úplného znění pro potřeby novelizace, vytváření odkazů mezi legislativními záměry a právními akty, apod.</a:t>
            </a:r>
            <a:endParaRPr lang="cs-CZ" sz="1300">
              <a:effectLst/>
              <a:ea typeface="Calibri" panose="020F0502020204030204" pitchFamily="34" charset="0"/>
              <a:cs typeface="Calibri"/>
            </a:endParaRPr>
          </a:p>
          <a:p>
            <a:pPr marL="323850" indent="-3238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>
                <a:ea typeface="Calibri" panose="020F0502020204030204" pitchFamily="34" charset="0"/>
              </a:rPr>
              <a:t>U výše uvedených typ</a:t>
            </a:r>
            <a:r>
              <a:rPr lang="cs-CZ" sz="1400">
                <a:effectLst/>
                <a:ea typeface="Calibri" panose="020F0502020204030204" pitchFamily="34" charset="0"/>
              </a:rPr>
              <a:t>ů</a:t>
            </a:r>
            <a:r>
              <a:rPr lang="cs-CZ" sz="1400">
                <a:ea typeface="Calibri" panose="020F0502020204030204" pitchFamily="34" charset="0"/>
              </a:rPr>
              <a:t> lze členit vyhledávání také na</a:t>
            </a:r>
            <a:endParaRPr lang="cs-CZ" sz="1400">
              <a:ea typeface="Calibri" panose="020F0502020204030204" pitchFamily="34" charset="0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>
                <a:ea typeface="Calibri" panose="020F0502020204030204" pitchFamily="34" charset="0"/>
              </a:rPr>
              <a:t>j</a:t>
            </a:r>
            <a:r>
              <a:rPr lang="cs-CZ" sz="1300">
                <a:effectLst/>
                <a:ea typeface="Calibri" panose="020F0502020204030204" pitchFamily="34" charset="0"/>
              </a:rPr>
              <a:t>ednoduché vyhledávání</a:t>
            </a:r>
            <a:endParaRPr lang="cs-CZ" sz="1300">
              <a:effectLst/>
              <a:ea typeface="Calibri" panose="020F0502020204030204" pitchFamily="34" charset="0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>
                <a:ea typeface="Calibri" panose="020F0502020204030204" pitchFamily="34" charset="0"/>
              </a:rPr>
              <a:t>rozšířené vyhledávaní</a:t>
            </a:r>
            <a:endParaRPr lang="cs-CZ" sz="1300">
              <a:effectLst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12" name="Zástupný objekt pre obsah 10">
            <a:extLst>
              <a:ext uri="{FF2B5EF4-FFF2-40B4-BE49-F238E27FC236}">
                <a16:creationId xmlns:a16="http://schemas.microsoft.com/office/drawing/2014/main" id="{45982A4C-D805-B40E-53C2-88C3D5C474B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654001" y="1640876"/>
            <a:ext cx="5011370" cy="1708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5B1BEE92-218A-2CF4-E38C-E42E3E291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000" y="3700465"/>
            <a:ext cx="4948573" cy="2309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773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634E138-E2BC-DF83-AA21-C283BABF0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03DE54D-1089-F673-4F89-4DE870375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494FEC5-B88E-15C9-F3BC-50E8A8B0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Jednoduché vyhledávání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A36A9F4-0440-36FE-600F-F0031394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752600"/>
            <a:ext cx="4416846" cy="4219874"/>
          </a:xfrm>
        </p:spPr>
        <p:txBody>
          <a:bodyPr>
            <a:normAutofit/>
          </a:bodyPr>
          <a:lstStyle/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/>
              <a:t>Uživatel v interním portále zadává do pole jednoduchého vyhledávání text (předmět hledání)</a:t>
            </a:r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/>
              <a:t>Systém prohledává fulltextově pro psaný text následující metadata entit a vypisuje formou „našeptávače“ relevantní výsledky</a:t>
            </a:r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/>
              <a:t>Uživatel </a:t>
            </a:r>
          </a:p>
          <a:p>
            <a:pPr marL="612000" lvl="2" indent="-3240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/>
              <a:t>buď vybere volbu našeptávače, pak je rovnou přesměrován na příslušný návrh / legislativní záměr, </a:t>
            </a:r>
          </a:p>
          <a:p>
            <a:pPr marL="612000" lvl="2" indent="-3240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/>
              <a:t>nebo klikem na lupu potvrdí předmět hledání a mu zobrazen seznam výsledků vyhledávání</a:t>
            </a:r>
          </a:p>
          <a:p>
            <a:endParaRPr lang="sk-SK" sz="1800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DE644816-286F-10F1-DBBC-0024B7B26E0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4943476" y="1754911"/>
            <a:ext cx="6931262" cy="3598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588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70E7D84-3DA9-CABF-5B63-966984FB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4BCA687-9943-3D2F-CF51-9FA65728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4844C1-4874-3961-26A6-8C9F5ECC52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400"/>
              <a:t>Uživatel vybere možnost Rozšířené vyhledávaní</a:t>
            </a:r>
          </a:p>
          <a:p>
            <a:endParaRPr lang="sk-SK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5863C92-A380-B3C8-8359-E46A1ED67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Rozšířené vyhledávání</a:t>
            </a:r>
            <a:endParaRPr lang="sk-SK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E56F066-3ECB-2C59-ECC1-56FAED096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/>
              <a:t>Systém zobrazí formulář s následujícími vyhledávacími kritérii</a:t>
            </a:r>
            <a:endParaRPr lang="cs-CZ" sz="1400">
              <a:ea typeface="Calibri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všechna slova, uvedenou frázi, některé ze slov, neobsahuje slova</a:t>
            </a:r>
            <a:endParaRPr lang="cs-CZ" sz="1400">
              <a:effectLst/>
              <a:ea typeface="DengXian" panose="02010600030101010101" pitchFamily="2" charset="-122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/>
              </a:rPr>
              <a:t>rozsah vyhledávání (</a:t>
            </a:r>
            <a:r>
              <a:rPr lang="cs-CZ" sz="1400" err="1">
                <a:solidFill>
                  <a:srgbClr val="000000"/>
                </a:solidFill>
                <a:effectLst/>
                <a:ea typeface="DengXian"/>
              </a:rPr>
              <a:t>multivýběr</a:t>
            </a:r>
            <a:r>
              <a:rPr lang="cs-CZ" sz="1400">
                <a:solidFill>
                  <a:srgbClr val="000000"/>
                </a:solidFill>
                <a:effectLst/>
                <a:ea typeface="DengXian"/>
              </a:rPr>
              <a:t> typů entit – právní akty, věcné záměry, legislativní záměry, novelizované právní předpisy…)</a:t>
            </a:r>
            <a:endParaRPr lang="cs-CZ" sz="1400">
              <a:solidFill>
                <a:srgbClr val="000000"/>
              </a:solidFill>
              <a:effectLst/>
              <a:ea typeface="DengXian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a typeface="DengXian" panose="02010600030101010101" pitchFamily="2" charset="-122"/>
              </a:rPr>
              <a:t>právní oblasti</a:t>
            </a:r>
            <a:endParaRPr lang="cs-CZ" sz="1400">
              <a:effectLst/>
              <a:ea typeface="DengXian" panose="02010600030101010101" pitchFamily="2" charset="-122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číslo jednací – vyhledávání nad čísly jednacími všech typů</a:t>
            </a:r>
            <a:endParaRPr lang="cs-CZ" sz="1400">
              <a:solidFill>
                <a:srgbClr val="000000"/>
              </a:solidFill>
              <a:effectLst/>
              <a:ea typeface="DengXian" panose="02010600030101010101" pitchFamily="2" charset="-122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nastavení hledání dle role návrhu, dle fáze procesu a dalších podmínek</a:t>
            </a:r>
            <a:endParaRPr lang="cs-CZ" sz="1400">
              <a:effectLst/>
              <a:ea typeface="DengXian" panose="02010600030101010101" pitchFamily="2" charset="-122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ostatní kritéria způsobu prohledávání (typu ano /ne)</a:t>
            </a:r>
            <a:endParaRPr lang="cs-CZ" sz="1400">
              <a:effectLst/>
              <a:ea typeface="DengXian" panose="02010600030101010101" pitchFamily="2" charset="-122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prohledávat vlastnosti (výchozí stav ano),</a:t>
            </a:r>
            <a:endParaRPr lang="cs-CZ" sz="1400">
              <a:effectLst/>
              <a:ea typeface="Times New Roman" panose="02020603050405020304" pitchFamily="18" charset="0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prohledávat text (výchozí stav ano), </a:t>
            </a:r>
            <a:endParaRPr lang="cs-CZ" sz="1400">
              <a:effectLst/>
              <a:ea typeface="Times New Roman" panose="02020603050405020304" pitchFamily="18" charset="0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včetně souvisejících dokumentů (výchozí stav ano), </a:t>
            </a:r>
            <a:endParaRPr lang="cs-CZ" sz="1400">
              <a:effectLst/>
              <a:ea typeface="Times New Roman" panose="02020603050405020304" pitchFamily="18" charset="0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>
                <a:solidFill>
                  <a:srgbClr val="000000"/>
                </a:solidFill>
                <a:ea typeface="Times New Roman" panose="02020603050405020304" pitchFamily="18" charset="0"/>
              </a:rPr>
              <a:t>v</a:t>
            </a:r>
            <a:r>
              <a:rPr lang="cs-CZ" sz="1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četně souborových dokumentů (výchozí stav ano),</a:t>
            </a:r>
            <a:endParaRPr lang="cs-CZ" sz="1400">
              <a:effectLst/>
              <a:ea typeface="Times New Roman" panose="02020603050405020304" pitchFamily="18" charset="0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>
                <a:solidFill>
                  <a:srgbClr val="000000"/>
                </a:solidFill>
                <a:ea typeface="Times New Roman" panose="02020603050405020304" pitchFamily="18" charset="0"/>
              </a:rPr>
              <a:t>v</a:t>
            </a:r>
            <a:r>
              <a:rPr lang="cs-CZ" sz="1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 všech verzích (výchozí stav ano) - opakem je prohledávání pouze v aktuálních verzích,</a:t>
            </a:r>
            <a:endParaRPr lang="cs-CZ" sz="1400">
              <a:effectLst/>
              <a:ea typeface="Times New Roman" panose="02020603050405020304" pitchFamily="18" charset="0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>
                <a:solidFill>
                  <a:srgbClr val="000000"/>
                </a:solidFill>
                <a:ea typeface="Times New Roman" panose="02020603050405020304" pitchFamily="18" charset="0"/>
              </a:rPr>
              <a:t>v</a:t>
            </a:r>
            <a:r>
              <a:rPr lang="cs-CZ" sz="1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četně ukončených a vyhlášených (výchozí stav ne, tj. pouze v aktivních návrzích a neukončených legislativních záměrů) </a:t>
            </a:r>
            <a:endParaRPr lang="cs-CZ" sz="1400">
              <a:effectLst/>
              <a:ea typeface="Times New Roman" panose="02020603050405020304" pitchFamily="18" charset="0"/>
              <a:cs typeface="Calibri"/>
            </a:endParaRPr>
          </a:p>
          <a:p>
            <a:pPr marL="323850" indent="-3238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Uživatel potvrdí volbu tlačítkem Vyhledat</a:t>
            </a:r>
            <a:endParaRPr lang="cs-CZ" sz="1400">
              <a:effectLst/>
              <a:ea typeface="Times New Roman" panose="02020603050405020304" pitchFamily="18" charset="0"/>
              <a:cs typeface="Calibri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594E3BA-6864-3B64-8FB4-B8713F99B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069" y="1568114"/>
            <a:ext cx="5089644" cy="4860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7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AE0AC88-A1B6-A88C-3BC3-00686EE35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8CB1C92-2E19-9775-37D3-9855B6E1E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0A405EC-7261-1F2E-B2AB-BAFD89EF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Zobrazení vyhledaných záznamů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1015BCAD-26D1-B1A3-7D3E-2D7EFB2E7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730217"/>
            <a:ext cx="5400000" cy="462613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cs-CZ" sz="1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Systém zobrazí záznamy entity právní akt nebo věcný záměr v následující struktuře</a:t>
            </a:r>
            <a:endParaRPr lang="cs-CZ" sz="1400">
              <a:effectLst/>
              <a:ea typeface="Times New Roman" panose="02020603050405020304" pitchFamily="18" charset="0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číslo návrhu + krátký název – název odkazuje do portálu na Shrnutí návrhu</a:t>
            </a:r>
            <a:endParaRPr lang="cs-CZ" sz="140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(pouze pro PA) dlouhý název,</a:t>
            </a:r>
            <a:endParaRPr lang="cs-CZ" sz="140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seznam prostorů fáze nebo předávací prostor – odkaz do portálu do prostoru – prostory řazeny od nejstaršího, zobrazí se pouze prostory, na která má uživ. oprávnění (seznam verzí prostoru (číslo verze návrhu + název) - odkaz do portálu do verze – verze řazeny od nejstarší po nejnovější</a:t>
            </a:r>
            <a:endParaRPr lang="cs-CZ" sz="140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název PA / VZ – odkaz na právní akt / věcný záměr v prohlížečce</a:t>
            </a:r>
            <a:endParaRPr lang="cs-CZ" sz="140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(pouze pro PA) seznam novelizovaných právních předpisů – odkaz na UZ v prohlížečce</a:t>
            </a:r>
            <a:endParaRPr lang="cs-CZ" sz="140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(pouze pro PA) seznam souvisejících (strukturovaných) dokumentů – odkaz na dokument v prohlížečce (</a:t>
            </a:r>
            <a:endParaRPr lang="cs-CZ" sz="140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(pouze pro PA) seznam sad PN – odkaz do sady PN v prohlížečce</a:t>
            </a:r>
            <a:endParaRPr lang="cs-CZ" sz="140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seznam sad připomínek – odkaz do sady připomínek v prohlížečce</a:t>
            </a:r>
            <a:endParaRPr lang="cs-CZ" sz="140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seznam sad stanovisek – odkaz do sady stanovisek v prohlížečce</a:t>
            </a:r>
            <a:endParaRPr lang="cs-CZ" sz="140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seznam souborových dokumentů prostoru – odkaz na stažení souboru</a:t>
            </a:r>
            <a:endParaRPr lang="cs-CZ" sz="1400">
              <a:effectLst/>
              <a:ea typeface="DengXian" panose="02010600030101010101" pitchFamily="2" charset="-122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cs-CZ" sz="1400"/>
              <a:t>Výsledky je možné filtrovat v levém panelu obsahující rozsah vyhledávání (typ návrhu), dokumenty a členění</a:t>
            </a:r>
          </a:p>
        </p:txBody>
      </p:sp>
      <p:pic>
        <p:nvPicPr>
          <p:cNvPr id="15" name="Zástupný objekt pre obsah 6">
            <a:extLst>
              <a:ext uri="{FF2B5EF4-FFF2-40B4-BE49-F238E27FC236}">
                <a16:creationId xmlns:a16="http://schemas.microsoft.com/office/drawing/2014/main" id="{D03A514D-B43C-BC77-BAAB-711B611B191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071778" y="1730218"/>
            <a:ext cx="5736816" cy="2666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849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Úvod k e-Legislativě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6998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Nápověda a dokumentace</a:t>
            </a:r>
            <a:endParaRPr lang="cs-CZ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0472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9F9CF99-CC22-9D66-3484-A036A1C3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969FCA0-E94B-88F6-C5CB-2F4302F2A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838374-A5A7-AF6A-E81C-855AD42701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049" y="1706651"/>
            <a:ext cx="11343564" cy="359811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cs-CZ" sz="2000">
                <a:solidFill>
                  <a:srgbClr val="000000"/>
                </a:solidFill>
                <a:ea typeface="+mn-lt"/>
                <a:cs typeface="+mn-lt"/>
                <a:hlinkClick r:id="rId3"/>
              </a:rPr>
              <a:t>Představení systému eSeL - Oficiální stránky Kvality veřejné správy (gov.cz)</a:t>
            </a:r>
            <a:r>
              <a:rPr lang="cs-CZ" sz="2000">
                <a:solidFill>
                  <a:srgbClr val="000000"/>
                </a:solidFill>
                <a:ea typeface="+mn-lt"/>
                <a:cs typeface="+mn-lt"/>
              </a:rPr>
              <a:t> - web, kde budou videa a dokumenty</a:t>
            </a:r>
            <a:endParaRPr lang="cs-CZ" sz="2000" err="1">
              <a:solidFill>
                <a:srgbClr val="000000"/>
              </a:solidFill>
              <a:ea typeface="Calibri"/>
              <a:cs typeface="Calibri"/>
            </a:endParaRPr>
          </a:p>
          <a:p>
            <a:endParaRPr lang="sk-SK">
              <a:ea typeface="Calibri"/>
              <a:cs typeface="Calibri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0CC6E51-9C92-63CA-81B9-8161A095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Nápověda a dokumentace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2EF35356-B973-7C77-BF13-7ADF01D64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3667" y="2275097"/>
            <a:ext cx="5569373" cy="968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654584B-8739-CFBA-83E1-FA7399B78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65" y="3343234"/>
            <a:ext cx="5607988" cy="2849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D9A838D-8B4A-9355-9852-C02B1949C445}"/>
              </a:ext>
            </a:extLst>
          </p:cNvPr>
          <p:cNvSpPr txBox="1"/>
          <p:nvPr/>
        </p:nvSpPr>
        <p:spPr>
          <a:xfrm>
            <a:off x="6379216" y="2275758"/>
            <a:ext cx="5117122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/>
              <a:t>Nápověda se spouští tlačítkem Nápověda v horním panelu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/>
              <a:t>Nápověda je rozdělena dle kontextu do jednotlivých sekcí v panelu Oblast Nápovědy – zde je možné použít fulltextové vyhledávání</a:t>
            </a:r>
            <a:endParaRPr lang="cs-CZ" sz="1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/>
              <a:t>Vyhledané položky se zobrazují v panelu Nápověda a navázané informace v panelu Souvisejících informací</a:t>
            </a:r>
            <a:endParaRPr lang="cs-CZ" sz="1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/>
              <a:t>Nápověda se administruje v Portálu správy</a:t>
            </a:r>
            <a:endParaRPr lang="cs-CZ" sz="1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/>
              <a:t>Rovněž je možné využít předanou uživatelskou příručku: </a:t>
            </a:r>
          </a:p>
          <a:p>
            <a:pPr marL="895335" lvl="1" indent="-285750">
              <a:buFont typeface="Courier New" panose="02070309020205020404" pitchFamily="49" charset="0"/>
              <a:buChar char="o"/>
            </a:pPr>
            <a:r>
              <a:rPr lang="cs-CZ" sz="1800"/>
              <a:t>https://kvalitavs.gov.cz/moderni-legislativa/skoleni-pro-uzivatele/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>
                <a:ea typeface="+mn-lt"/>
                <a:cs typeface="+mn-lt"/>
              </a:rPr>
              <a:t>Odkaz na helpdesk </a:t>
            </a: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esel@nakit.cz</a:t>
            </a: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895335" lvl="1" indent="-285750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+420 974 801 300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756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>
                <a:effectLst/>
                <a:latin typeface="Aptos Narrow"/>
              </a:rPr>
              <a:t>Interní portál e-Legislativa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r>
              <a:rPr lang="cs-CZ">
                <a:latin typeface="Aptos Narrow"/>
              </a:rPr>
              <a:t>práce s návrhem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>
                <a:latin typeface="Aptos Narrow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2596662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5211100" cy="1341763"/>
          </a:xfrm>
        </p:spPr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+mn-lt"/>
              </a:rPr>
              <a:t>Shrnutí návrhu, historie a další informace</a:t>
            </a:r>
            <a:br>
              <a:rPr lang="cs-CZ">
                <a:latin typeface="+mn-lt"/>
              </a:rPr>
            </a:br>
            <a:r>
              <a:rPr lang="cs-CZ" sz="3600">
                <a:solidFill>
                  <a:srgbClr val="FFFFFF"/>
                </a:solidFill>
                <a:latin typeface="+mn-lt"/>
              </a:rPr>
              <a:t> typy</a:t>
            </a:r>
            <a:endParaRPr lang="cs-CZ">
              <a:latin typeface="+mn-lt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5143" y="2812502"/>
            <a:ext cx="4911857" cy="1022897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20053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6783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2BFC873-3750-23CB-CB48-7DA66591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F79F45F-7AC4-3DCD-E696-0A2A67A8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77601C1-D98A-A9A9-E662-0F9FE7DD1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24050"/>
            <a:ext cx="11234629" cy="4059948"/>
          </a:xfrm>
        </p:spPr>
        <p:txBody>
          <a:bodyPr>
            <a:normAutofit/>
          </a:bodyPr>
          <a:lstStyle/>
          <a:p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Uživatel otevírá požadovaný návrh (např. výběrem návrhu v záložce Přehledy či ve výsledku vyhledávání)</a:t>
            </a:r>
          </a:p>
          <a:p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Výchozí stranou vybraného návrhu je stránka Shrnutí návrhu, která obsahuje části: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Informace o návrhu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Historie návrhu - v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průběhu procesu se generují informace o návrhu a informace o průchodu procesu jednotlivými fázemi, vzniku verzí a dokumentů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E762907-6959-91DF-55C0-DB4EFB05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Informace o návrhu a historie návrhu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12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2BFC873-3750-23CB-CB48-7DA66591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F79F45F-7AC4-3DCD-E696-0A2A67A8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E762907-6959-91DF-55C0-DB4EFB05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Shrnutí - Informace o návrhu</a:t>
            </a:r>
            <a:endParaRPr lang="sk-SK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7A34D51-1691-0E4A-A6D5-0C0882495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1508732"/>
            <a:ext cx="9457143" cy="4847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956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2BFC873-3750-23CB-CB48-7DA66591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F79F45F-7AC4-3DCD-E696-0A2A67A8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E762907-6959-91DF-55C0-DB4EFB05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Shrnutí - Historie návrhu (sdělení)</a:t>
            </a:r>
            <a:endParaRPr lang="sk-SK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D1A306-5B70-4249-2A79-30B6BF9A6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1640876"/>
            <a:ext cx="6788571" cy="4692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8CB6646-2590-69C1-E4B7-C4FF91E497E4}"/>
              </a:ext>
            </a:extLst>
          </p:cNvPr>
          <p:cNvSpPr txBox="1"/>
          <p:nvPr/>
        </p:nvSpPr>
        <p:spPr>
          <a:xfrm>
            <a:off x="7179398" y="2051233"/>
            <a:ext cx="4581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Historie návrhu - v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průběhu procesu se generují informace o návrhu a informace o průchodu procesu jednotlivými fázemi, vzniku verzí a dokumentů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98900" lvl="2" indent="-342900"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Odkaz do příslušného prostoru fáze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Informace o stavu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Přechod mezi stavy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Předání mezi fázemi</a:t>
            </a:r>
          </a:p>
        </p:txBody>
      </p:sp>
    </p:spTree>
    <p:extLst>
      <p:ext uri="{BB962C8B-B14F-4D97-AF65-F5344CB8AC3E}">
        <p14:creationId xmlns:p14="http://schemas.microsoft.com/office/powerpoint/2010/main" val="2611934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27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Portál – legislativní proces - shrnutí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2233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Název návrhu a informace o pozici v legislativním procesu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Panel legislativního procesu otevřeného návrhu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Shrnutí informací o otevřeném návrhu</a:t>
            </a: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endParaRPr lang="cs-CZ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F5B59FC-1969-2C12-4A01-FF88BAE6D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83" y="1640876"/>
            <a:ext cx="8226992" cy="4597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9922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28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Portál – legislativní proces – verze návrhu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1469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 startAt="4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Záložka </a:t>
            </a:r>
            <a:r>
              <a:rPr lang="cs-CZ" sz="16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Verze návrhu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4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Funkční tlačítka (procesní a kontextová)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 startAt="4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Seznam verzí návrhu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5EF666-3A1C-32BB-16D9-762462BE4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91" y="1647094"/>
            <a:ext cx="8116468" cy="452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791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29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Portál – legislativní proces – soubory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94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 startAt="7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Záložka souborů návrhu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 startAt="7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Seznam souborů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cs-CZ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9E4D1B1-6EC8-AF59-2611-598AA2F85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28" y="1656330"/>
            <a:ext cx="8212598" cy="460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6369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C7DFAD-3676-4D93-55AE-238CC4C563E0}"/>
              </a:ext>
            </a:extLst>
          </p:cNvPr>
          <p:cNvSpPr/>
          <p:nvPr/>
        </p:nvSpPr>
        <p:spPr bwMode="auto">
          <a:xfrm>
            <a:off x="3962326" y="1878468"/>
            <a:ext cx="7004077" cy="115401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>
                <a:ea typeface="Calibri"/>
                <a:cs typeface="Calibri"/>
              </a:rPr>
              <a:t>Veřejná část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45418-A611-CE26-ACC3-2F2B2CD1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cs-CZ" smtClean="0"/>
              <a:pPr/>
              <a:t>3</a:t>
            </a:fld>
            <a:endParaRPr lang="cs-CZ"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E4688B-690D-46FD-C8FF-4836D5E0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Elektronická sbírka a elektronická legislativa (</a:t>
            </a:r>
            <a:r>
              <a:rPr lang="cs-CZ" err="1">
                <a:ea typeface="Calibri"/>
                <a:cs typeface="Calibri"/>
              </a:rPr>
              <a:t>eSeL</a:t>
            </a:r>
            <a:r>
              <a:rPr lang="cs-CZ">
                <a:ea typeface="Calibri"/>
                <a:cs typeface="Calibri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3F6CE5-6B25-1825-AE19-D12F6364E4ED}"/>
              </a:ext>
            </a:extLst>
          </p:cNvPr>
          <p:cNvSpPr/>
          <p:nvPr/>
        </p:nvSpPr>
        <p:spPr bwMode="auto">
          <a:xfrm>
            <a:off x="5317851" y="3288745"/>
            <a:ext cx="1224676" cy="6315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Editor </a:t>
            </a:r>
            <a:r>
              <a:rPr lang="cs-CZ" sz="1800" err="1">
                <a:ea typeface="Calibri"/>
                <a:cs typeface="Calibri"/>
              </a:rPr>
              <a:t>eŠablona</a:t>
            </a:r>
            <a:r>
              <a:rPr lang="cs-CZ" sz="1800">
                <a:ea typeface="Calibri"/>
                <a:cs typeface="Calibri"/>
              </a:rPr>
              <a:t>+</a:t>
            </a:r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F543476B-57AA-26DD-062D-2A5A05EC0CCE}"/>
              </a:ext>
            </a:extLst>
          </p:cNvPr>
          <p:cNvSpPr/>
          <p:nvPr/>
        </p:nvSpPr>
        <p:spPr bwMode="auto">
          <a:xfrm>
            <a:off x="9366680" y="4700400"/>
            <a:ext cx="1785908" cy="612648"/>
          </a:xfrm>
          <a:prstGeom prst="flowChartMagneticDisk">
            <a:avLst/>
          </a:prstGeom>
          <a:solidFill>
            <a:schemeClr val="tx2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Data eSbírka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CFE86EA0-911A-6B82-3504-F857700A4591}"/>
              </a:ext>
            </a:extLst>
          </p:cNvPr>
          <p:cNvSpPr/>
          <p:nvPr/>
        </p:nvSpPr>
        <p:spPr bwMode="auto">
          <a:xfrm>
            <a:off x="4105552" y="4700400"/>
            <a:ext cx="1881728" cy="612648"/>
          </a:xfrm>
          <a:prstGeom prst="flowChartMagneticDisk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solidFill>
                  <a:srgbClr val="000000"/>
                </a:solidFill>
                <a:ea typeface="Calibri"/>
                <a:cs typeface="Calibri"/>
              </a:rPr>
              <a:t>Data e-Legislativy</a:t>
            </a:r>
            <a:endParaRPr lang="cs-CZ" sz="1800">
              <a:ea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71C814-E64E-926C-0210-065EDA34FACB}"/>
              </a:ext>
            </a:extLst>
          </p:cNvPr>
          <p:cNvSpPr/>
          <p:nvPr/>
        </p:nvSpPr>
        <p:spPr bwMode="auto">
          <a:xfrm>
            <a:off x="3306824" y="3288745"/>
            <a:ext cx="1594268" cy="6315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Interní portál e-Legislativa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F13B1-F20F-9FE0-FF4D-1E9B6E77B0E9}"/>
              </a:ext>
            </a:extLst>
          </p:cNvPr>
          <p:cNvSpPr/>
          <p:nvPr/>
        </p:nvSpPr>
        <p:spPr bwMode="auto">
          <a:xfrm>
            <a:off x="9513426" y="5687562"/>
            <a:ext cx="1361561" cy="413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Digitalizace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E23E6-CFE0-D2BB-5340-1B52F41EAFD6}"/>
              </a:ext>
            </a:extLst>
          </p:cNvPr>
          <p:cNvSpPr/>
          <p:nvPr/>
        </p:nvSpPr>
        <p:spPr bwMode="auto">
          <a:xfrm>
            <a:off x="4188793" y="2139729"/>
            <a:ext cx="1594268" cy="6315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Veřejný portál e-Legislativa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1DD3D-892D-1084-9496-2C2E074237C2}"/>
              </a:ext>
            </a:extLst>
          </p:cNvPr>
          <p:cNvSpPr/>
          <p:nvPr/>
        </p:nvSpPr>
        <p:spPr bwMode="auto">
          <a:xfrm>
            <a:off x="9136896" y="2139729"/>
            <a:ext cx="1594268" cy="6315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Veřejný portál eSbírka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62718-ECAB-D9C7-9ABA-E42834252D7F}"/>
              </a:ext>
            </a:extLst>
          </p:cNvPr>
          <p:cNvSpPr/>
          <p:nvPr/>
        </p:nvSpPr>
        <p:spPr bwMode="auto">
          <a:xfrm>
            <a:off x="10308114" y="3212991"/>
            <a:ext cx="1224676" cy="6315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Editor eŠablona-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28B49F-4621-A8AE-FEC1-57CE3532E2C6}"/>
              </a:ext>
            </a:extLst>
          </p:cNvPr>
          <p:cNvSpPr/>
          <p:nvPr/>
        </p:nvSpPr>
        <p:spPr bwMode="auto">
          <a:xfrm>
            <a:off x="6972706" y="3284289"/>
            <a:ext cx="1763094" cy="11014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Portál správy systému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114176-3322-AADA-97B9-83941D494ABC}"/>
              </a:ext>
            </a:extLst>
          </p:cNvPr>
          <p:cNvSpPr/>
          <p:nvPr/>
        </p:nvSpPr>
        <p:spPr bwMode="auto">
          <a:xfrm>
            <a:off x="7068526" y="4014349"/>
            <a:ext cx="722759" cy="293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RIO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60986-789C-4C22-B66C-CC98B2F9C89A}"/>
              </a:ext>
            </a:extLst>
          </p:cNvPr>
          <p:cNvSpPr/>
          <p:nvPr/>
        </p:nvSpPr>
        <p:spPr bwMode="auto">
          <a:xfrm>
            <a:off x="7885280" y="4014349"/>
            <a:ext cx="699945" cy="2984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...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900B3D-3C0F-72FC-A811-00CCD6B7B59F}"/>
              </a:ext>
            </a:extLst>
          </p:cNvPr>
          <p:cNvCxnSpPr/>
          <p:nvPr/>
        </p:nvCxnSpPr>
        <p:spPr bwMode="gray">
          <a:xfrm flipH="1" flipV="1">
            <a:off x="6144204" y="4891002"/>
            <a:ext cx="3119208" cy="7190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4A1B8A-130A-A47F-8B6E-D6693C841942}"/>
              </a:ext>
            </a:extLst>
          </p:cNvPr>
          <p:cNvCxnSpPr>
            <a:cxnSpLocks/>
          </p:cNvCxnSpPr>
          <p:nvPr/>
        </p:nvCxnSpPr>
        <p:spPr bwMode="gray">
          <a:xfrm flipV="1">
            <a:off x="6178028" y="5067219"/>
            <a:ext cx="3113947" cy="11221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1AEE92-6933-8A9B-0EB5-1B45AA4F127D}"/>
              </a:ext>
            </a:extLst>
          </p:cNvPr>
          <p:cNvCxnSpPr/>
          <p:nvPr/>
        </p:nvCxnSpPr>
        <p:spPr bwMode="gray">
          <a:xfrm flipH="1" flipV="1">
            <a:off x="10193866" y="5356724"/>
            <a:ext cx="3566" cy="28430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2C78D2-B290-4881-2BFA-54B082643ADF}"/>
              </a:ext>
            </a:extLst>
          </p:cNvPr>
          <p:cNvCxnSpPr>
            <a:cxnSpLocks/>
          </p:cNvCxnSpPr>
          <p:nvPr/>
        </p:nvCxnSpPr>
        <p:spPr bwMode="gray">
          <a:xfrm>
            <a:off x="4043502" y="3969973"/>
            <a:ext cx="589100" cy="718328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CCD023-1D68-DFCB-03CB-8F1BA1D6501D}"/>
              </a:ext>
            </a:extLst>
          </p:cNvPr>
          <p:cNvCxnSpPr>
            <a:cxnSpLocks/>
          </p:cNvCxnSpPr>
          <p:nvPr/>
        </p:nvCxnSpPr>
        <p:spPr bwMode="gray">
          <a:xfrm flipH="1">
            <a:off x="5577303" y="3961061"/>
            <a:ext cx="275391" cy="736152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6F75E8-A307-514F-C72F-88C0B89F8D5A}"/>
              </a:ext>
            </a:extLst>
          </p:cNvPr>
          <p:cNvCxnSpPr>
            <a:cxnSpLocks/>
          </p:cNvCxnSpPr>
          <p:nvPr/>
        </p:nvCxnSpPr>
        <p:spPr bwMode="gray">
          <a:xfrm>
            <a:off x="5068413" y="2842569"/>
            <a:ext cx="9804" cy="1823451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99D38B-D22E-9388-E0E5-C43B929BABEB}"/>
              </a:ext>
            </a:extLst>
          </p:cNvPr>
          <p:cNvCxnSpPr>
            <a:cxnSpLocks/>
          </p:cNvCxnSpPr>
          <p:nvPr/>
        </p:nvCxnSpPr>
        <p:spPr bwMode="gray">
          <a:xfrm flipH="1">
            <a:off x="10626110" y="3916500"/>
            <a:ext cx="275391" cy="736152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124C740-BCA6-5988-DFCE-29AC83B20C7E}"/>
              </a:ext>
            </a:extLst>
          </p:cNvPr>
          <p:cNvCxnSpPr>
            <a:cxnSpLocks/>
          </p:cNvCxnSpPr>
          <p:nvPr/>
        </p:nvCxnSpPr>
        <p:spPr bwMode="gray">
          <a:xfrm>
            <a:off x="10041466" y="2842569"/>
            <a:ext cx="14258" cy="181899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40C7F15-E54B-06CE-A275-0F165A9CDCC4}"/>
              </a:ext>
            </a:extLst>
          </p:cNvPr>
          <p:cNvSpPr txBox="1"/>
          <p:nvPr/>
        </p:nvSpPr>
        <p:spPr>
          <a:xfrm>
            <a:off x="6597871" y="5102837"/>
            <a:ext cx="2540760" cy="5704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>
                <a:ea typeface="Calibri"/>
                <a:cs typeface="Calibri"/>
              </a:rPr>
              <a:t>Publikace právního aktu </a:t>
            </a:r>
            <a:endParaRPr lang="cs-CZ">
              <a:ea typeface="Calibri"/>
              <a:cs typeface="Calibri"/>
            </a:endParaRPr>
          </a:p>
          <a:p>
            <a:pPr>
              <a:lnSpc>
                <a:spcPct val="95000"/>
              </a:lnSpc>
              <a:spcAft>
                <a:spcPts val="800"/>
              </a:spcAft>
            </a:pPr>
            <a:r>
              <a:rPr lang="cs-CZ" sz="1600">
                <a:ea typeface="Calibri"/>
                <a:cs typeface="Calibri"/>
              </a:rPr>
              <a:t>(všech jeho právních předpisů)</a:t>
            </a:r>
            <a:endParaRPr lang="cs-CZ">
              <a:ea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CE5CBA-A558-A45D-2CB4-B5357A7F122A}"/>
              </a:ext>
            </a:extLst>
          </p:cNvPr>
          <p:cNvSpPr txBox="1"/>
          <p:nvPr/>
        </p:nvSpPr>
        <p:spPr>
          <a:xfrm>
            <a:off x="6597871" y="4617117"/>
            <a:ext cx="2171363" cy="233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>
                <a:ea typeface="Calibri"/>
                <a:cs typeface="Calibri"/>
              </a:rPr>
              <a:t>Import právního předpisu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EACBA4-9CC4-0C05-37AA-9F96D3ED24BC}"/>
              </a:ext>
            </a:extLst>
          </p:cNvPr>
          <p:cNvSpPr txBox="1"/>
          <p:nvPr/>
        </p:nvSpPr>
        <p:spPr>
          <a:xfrm>
            <a:off x="10318747" y="5379117"/>
            <a:ext cx="1467325" cy="233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>
                <a:ea typeface="Calibri"/>
                <a:cs typeface="Calibri"/>
              </a:rPr>
              <a:t>Přihrávání balíčků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F68BCA1-9D1F-A2D9-F788-5F952C1E37AC}"/>
              </a:ext>
            </a:extLst>
          </p:cNvPr>
          <p:cNvCxnSpPr>
            <a:cxnSpLocks/>
          </p:cNvCxnSpPr>
          <p:nvPr/>
        </p:nvCxnSpPr>
        <p:spPr bwMode="gray">
          <a:xfrm flipH="1">
            <a:off x="6009547" y="4032359"/>
            <a:ext cx="899251" cy="691590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0AFF07D-E2A3-3984-85B5-2651108DCDEE}"/>
              </a:ext>
            </a:extLst>
          </p:cNvPr>
          <p:cNvCxnSpPr>
            <a:cxnSpLocks/>
          </p:cNvCxnSpPr>
          <p:nvPr/>
        </p:nvCxnSpPr>
        <p:spPr bwMode="gray">
          <a:xfrm>
            <a:off x="8789289" y="3983341"/>
            <a:ext cx="985696" cy="664853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03531E6-BC60-3547-001E-8D0B272EA938}"/>
              </a:ext>
            </a:extLst>
          </p:cNvPr>
          <p:cNvSpPr txBox="1"/>
          <p:nvPr/>
        </p:nvSpPr>
        <p:spPr>
          <a:xfrm>
            <a:off x="314713" y="1827573"/>
            <a:ext cx="2844239" cy="42421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sz="2000">
                <a:ea typeface="+mn-lt"/>
                <a:cs typeface="+mn-lt"/>
              </a:rPr>
              <a:t>Elektronická sbírka zákonů a mezinárodních smluv ČR</a:t>
            </a:r>
            <a:endParaRPr lang="en-US" sz="2000">
              <a:ea typeface="Calibri"/>
              <a:cs typeface="Calibri"/>
            </a:endParaRPr>
          </a:p>
          <a:p>
            <a:pPr>
              <a:lnSpc>
                <a:spcPct val="95000"/>
              </a:lnSpc>
              <a:spcAft>
                <a:spcPts val="800"/>
              </a:spcAft>
            </a:pPr>
            <a:endParaRPr lang="cs-CZ" sz="2000">
              <a:ea typeface="+mn-lt"/>
              <a:cs typeface="+mn-lt"/>
            </a:endParaRPr>
          </a:p>
          <a:p>
            <a:pPr marL="342900" indent="-342900">
              <a:lnSpc>
                <a:spcPct val="95000"/>
              </a:lnSpc>
              <a:spcAft>
                <a:spcPts val="800"/>
              </a:spcAft>
              <a:buFont typeface="Arial"/>
              <a:buChar char="•"/>
            </a:pPr>
            <a:r>
              <a:rPr lang="cs-CZ" sz="2000">
                <a:ea typeface="+mn-lt"/>
                <a:cs typeface="+mn-lt"/>
              </a:rPr>
              <a:t>Ve Sbírce zákonů a mezinárodních smluv se vyhlašují: ústavní zákon, zákon, zákonné opatření Senátu, nařízení vlády, prováděcí předpis vydaný ministerstvem, jiným ústředním správním úřadem nebo ČNB</a:t>
            </a:r>
            <a:endParaRPr lang="cs-CZ" sz="2000">
              <a:ea typeface="Calibri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00FCBF-18C1-6582-5E13-23A4FE55FBF3}"/>
              </a:ext>
            </a:extLst>
          </p:cNvPr>
          <p:cNvSpPr txBox="1"/>
          <p:nvPr/>
        </p:nvSpPr>
        <p:spPr>
          <a:xfrm>
            <a:off x="4187099" y="5356836"/>
            <a:ext cx="2171363" cy="233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>
                <a:ea typeface="Calibri"/>
                <a:cs typeface="Calibri"/>
              </a:rPr>
              <a:t>Návrhy právních aktů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B39EDC-E402-68CF-1742-4E229DC65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8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Aptos Narrow"/>
                <a:cs typeface="Calibri"/>
              </a:rPr>
              <a:t>Stažení dokumentů návrhu</a:t>
            </a:r>
            <a:endParaRPr lang="cs-CZ">
              <a:solidFill>
                <a:schemeClr val="tx1"/>
              </a:solidFill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20053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20016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29B027ED-CC76-7D20-87EB-19CEB93C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0B17C44-1B27-D808-B91C-AA5A6675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4B73749-3293-4869-1AD9-F097799F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Stažení dokumentu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9173682-2BD7-513B-7248-C97F396B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979691"/>
            <a:ext cx="4865815" cy="3600000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/>
              <a:t>V záložce Verze návrhu je možné stáhnout dokument návrhu dané verze ve vybraném formátu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C7ABC1F-B9C7-6A13-0700-696226B51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422" y="2612594"/>
            <a:ext cx="6685949" cy="2602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4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Aptos Narrow"/>
                <a:cs typeface="Calibri"/>
              </a:rPr>
              <a:t>Návrh - ovládání procesu</a:t>
            </a:r>
            <a:endParaRPr lang="cs-CZ">
              <a:solidFill>
                <a:schemeClr val="tx1"/>
              </a:solidFill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20053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642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>
                <a:solidFill>
                  <a:schemeClr val="accent1"/>
                </a:solidFill>
              </a:rPr>
              <a:t>Fáze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Vysvětlení základních pojmů v e-Legislativě - proces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Jedná se o ucelený rámec činností prováděných v rámci jedné instituce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Instituce je za fázi i zodpovědná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např. Tvorba = autor návrhu, Vláda, Poslanecká sněmovna, Senát, Prezident, Redakce sbírky atd. 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ostatní instituce mohou do fáze procesu zasahovat různou formou </a:t>
            </a:r>
          </a:p>
          <a:p>
            <a:pPr marL="755656" lvl="3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např. formou připomínek k návrhu, případně mohou do fáze nahlížet v rámci oprávnění definovaných v systému (čtení, editace)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Každá fáze má svůj prostor, tzv. </a:t>
            </a:r>
            <a:r>
              <a:rPr lang="cs-CZ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prostor fáze 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místo, kde: </a:t>
            </a:r>
          </a:p>
          <a:p>
            <a:pPr marL="755656" lvl="3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vytváří </a:t>
            </a:r>
            <a:r>
              <a:rPr lang="cs-CZ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verze návrhu </a:t>
            </a: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vč. doprovodných dokumentů </a:t>
            </a:r>
          </a:p>
          <a:p>
            <a:pPr marL="990600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−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zachycuje všechny dokumenty a jejich verze v jednom konkrétním čase</a:t>
            </a:r>
          </a:p>
          <a:p>
            <a:pPr marL="990600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−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označena názvem a identifikátorem verze ve tvaru [rok-den-pořadí-zkratka fáze]</a:t>
            </a:r>
          </a:p>
          <a:p>
            <a:pPr marL="755656" lvl="3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jsou dostupné nástroje pro průchod legislativním procesem</a:t>
            </a:r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598EF0-AEC0-D06B-E874-4AEC98EC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846B5B-B89E-5C91-6F15-A5A6FF5A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A41671-1286-71EA-BE51-1E3AA522D6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V každém prostoru lze vytvořit tzv. podprostor typu: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256ACA21-7C3A-748E-5892-D6F73C1A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Vysvětlení základních pojmů v e-Legislativě - proces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A317EB4A-B639-E0DB-0F4E-BC46F6F32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0975" lvl="2" indent="-180975" algn="just" defTabSz="1219170">
              <a:lnSpc>
                <a:spcPct val="12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cs typeface="Times New Roman" panose="02020603050405020304" pitchFamily="18" charset="0"/>
              </a:rPr>
              <a:t>Podprostor výměny dokumentů (PVD) </a:t>
            </a:r>
          </a:p>
          <a:p>
            <a:pPr marL="542925" lvl="4" indent="-285750" algn="just">
              <a:lnSpc>
                <a:spcPct val="127000"/>
              </a:lnSpc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je to taková obálka pro předávání „pošťák“ </a:t>
            </a:r>
          </a:p>
          <a:p>
            <a:pPr marL="990600" lvl="4" indent="-285750" algn="just">
              <a:lnSpc>
                <a:spcPct val="107000"/>
              </a:lnSpc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příprava dokumentů</a:t>
            </a:r>
          </a:p>
          <a:p>
            <a:pPr marL="990600" lvl="4" indent="-285750" algn="just">
              <a:lnSpc>
                <a:spcPct val="107000"/>
              </a:lnSpc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schvalování a podepisování</a:t>
            </a:r>
          </a:p>
          <a:p>
            <a:pPr marL="990600" lvl="4" indent="-285750" algn="just">
              <a:lnSpc>
                <a:spcPct val="107000"/>
              </a:lnSpc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odesílání dokumentů (jiné instituci v rámci e-Legislativy či do externího systému)</a:t>
            </a:r>
          </a:p>
          <a:p>
            <a:pPr marL="542925" lvl="4" indent="-285750" algn="just">
              <a:lnSpc>
                <a:spcPct val="127000"/>
              </a:lnSpc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prostřednictvím PVD jsou rovněž odesílány různé žádosti </a:t>
            </a:r>
          </a:p>
          <a:p>
            <a:pPr marL="990600" lvl="4" indent="-285750" algn="just">
              <a:lnSpc>
                <a:spcPct val="107000"/>
              </a:lnSpc>
              <a:spcAft>
                <a:spcPts val="300"/>
              </a:spcAft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1800" i="1">
                <a:latin typeface="Calibri" panose="020F0502020204030204" pitchFamily="34" charset="0"/>
                <a:cs typeface="Times New Roman" panose="02020603050405020304" pitchFamily="18" charset="0"/>
              </a:rPr>
              <a:t>např. žádost o vyhlášení apod.</a:t>
            </a:r>
          </a:p>
          <a:p>
            <a:pPr marL="0" indent="0">
              <a:buNone/>
            </a:pPr>
            <a:endParaRPr lang="cs-CZ" sz="1300"/>
          </a:p>
        </p:txBody>
      </p:sp>
    </p:spTree>
    <p:extLst>
      <p:ext uri="{BB962C8B-B14F-4D97-AF65-F5344CB8AC3E}">
        <p14:creationId xmlns:p14="http://schemas.microsoft.com/office/powerpoint/2010/main" val="247165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latin typeface="Calibri"/>
                <a:cs typeface="Calibri"/>
              </a:rPr>
              <a:t>Základní ovládání Editoru</a:t>
            </a:r>
            <a:br>
              <a:rPr lang="cs-CZ">
                <a:latin typeface="Calibri"/>
                <a:cs typeface="Calibri"/>
              </a:rPr>
            </a:br>
            <a:r>
              <a:rPr lang="cs-CZ">
                <a:latin typeface="Calibri"/>
                <a:cs typeface="Calibri"/>
              </a:rPr>
              <a:t>(</a:t>
            </a:r>
            <a:r>
              <a:rPr lang="cs-CZ" err="1">
                <a:latin typeface="Calibri"/>
                <a:cs typeface="Calibri"/>
              </a:rPr>
              <a:t>eŠablona</a:t>
            </a:r>
            <a:r>
              <a:rPr lang="cs-CZ">
                <a:latin typeface="Calibri"/>
                <a:cs typeface="Calibri"/>
              </a:rPr>
              <a:t>+)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0087726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Informační </a:t>
            </a:r>
            <a:r>
              <a:rPr lang="cs-CZ" sz="1000"/>
              <a:t>systém</a:t>
            </a:r>
            <a:r>
              <a:rPr lang="cs-CZ"/>
              <a:t>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36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Editor - základní obrazovka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13738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Menu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 algn="just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Pracovní plocha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 algn="just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Zápatí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CA231A-5B16-A9D9-4621-E9AFA3B7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92" y="1898340"/>
            <a:ext cx="7693891" cy="4179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01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37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Editor - pracovní plocha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26054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Panel záložek otevřených v návrhu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Panel vybraných fragmentů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Panel obsahu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Panel textu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Pracovní panely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6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6467494-5289-C30F-E066-8014F2C67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673492"/>
            <a:ext cx="8255657" cy="3682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84656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Editor - další možnosti ovládání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864998" y="1733803"/>
            <a:ext cx="2898588" cy="28248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latin typeface="Calibri"/>
                <a:ea typeface="Calibri" panose="020F0502020204030204" pitchFamily="34" charset="0"/>
                <a:cs typeface="Calibri"/>
              </a:rPr>
              <a:t>Menu pod pravým tlačítkem.</a:t>
            </a:r>
          </a:p>
          <a:p>
            <a:pPr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latin typeface="Calibri"/>
                <a:ea typeface="Calibri" panose="020F0502020204030204" pitchFamily="34" charset="0"/>
                <a:cs typeface="Calibri"/>
              </a:rPr>
              <a:t>Odpovídá menu v </a:t>
            </a:r>
            <a:r>
              <a:rPr lang="cs-CZ" sz="1800" err="1">
                <a:latin typeface="Calibri"/>
                <a:ea typeface="Calibri" panose="020F0502020204030204" pitchFamily="34" charset="0"/>
                <a:cs typeface="Calibri"/>
              </a:rPr>
              <a:t>ribbonech</a:t>
            </a:r>
            <a:r>
              <a:rPr lang="cs-CZ" sz="1800">
                <a:latin typeface="Calibri"/>
                <a:ea typeface="Calibri" panose="020F0502020204030204" pitchFamily="34" charset="0"/>
                <a:cs typeface="Calibri"/>
              </a:rPr>
              <a:t> (pás karet).</a:t>
            </a:r>
          </a:p>
          <a:p>
            <a:pPr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latin typeface="Calibri"/>
                <a:ea typeface="Calibri" panose="020F0502020204030204" pitchFamily="34" charset="0"/>
                <a:cs typeface="Calibri"/>
              </a:rPr>
              <a:t>V dolní části je k dispozici kontextová část, (rychlé volby), ta je závislá na pozici kurzoru v okamžiku vyvolání menu.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6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4251667-5105-B077-4506-77D2F094D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14" y="1541918"/>
            <a:ext cx="8405040" cy="3970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35781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Editor - další možnosti ovládání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6306590" y="1621338"/>
            <a:ext cx="5531337" cy="1639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V menu - </a:t>
            </a:r>
            <a:r>
              <a:rPr lang="cs-CZ" sz="1800" err="1">
                <a:latin typeface="Calibri"/>
                <a:ea typeface="Calibri"/>
                <a:cs typeface="Calibri"/>
              </a:rPr>
              <a:t>tooltipy</a:t>
            </a:r>
            <a:endParaRPr lang="cs-CZ" sz="1800" err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V zápatí - ikonky pro změnu režimu zobrazení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Modální okno pro otevření záložek nebo přidání úplného znění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6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3FB0683F-EE4E-7267-00BF-6C7899D9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42" y="1620595"/>
            <a:ext cx="4959595" cy="910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 descr="Obsah obrázku text, snímek obrazovky, Písmo, Multimediální software&#10;&#10;Popis se vygeneroval automaticky.">
            <a:extLst>
              <a:ext uri="{FF2B5EF4-FFF2-40B4-BE49-F238E27FC236}">
                <a16:creationId xmlns:a16="http://schemas.microsoft.com/office/drawing/2014/main" id="{4063B268-943F-3FF3-955A-DA2AF79B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32" y="2582129"/>
            <a:ext cx="3851519" cy="716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E75273-5AEE-BCD5-EA7F-4391D0E2D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32" y="3520080"/>
            <a:ext cx="5092916" cy="287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96392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335E38-7700-5C5F-B69C-89B1FD6C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7C3053-29F4-2AA0-7D0A-2DDC1A2D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E5C883C-761D-0F9B-B812-E6DEAE7D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Důležité odkazy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9BF23B-8392-6A94-D312-3189A9B14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372474"/>
            <a:ext cx="5655096" cy="3600000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b="1"/>
              <a:t>TEST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/>
              <a:t>Veřejný portál e-Sbírka: </a:t>
            </a:r>
            <a:r>
              <a:rPr lang="cs-CZ" sz="1400" u="sng">
                <a:solidFill>
                  <a:srgbClr val="0563C1"/>
                </a:solidFill>
                <a:effectLst/>
                <a:ea typeface="Calibri"/>
                <a:cs typeface="Times New Roman"/>
                <a:hlinkClick r:id="rId2" tooltip="https://test.e-sbirka.cz/"/>
              </a:rPr>
              <a:t>https://test.e-sbirka.cz/</a:t>
            </a:r>
            <a:endParaRPr lang="cs-CZ" sz="1400" u="sng">
              <a:solidFill>
                <a:srgbClr val="0563C1"/>
              </a:solidFill>
              <a:effectLst/>
              <a:ea typeface="Calibri"/>
              <a:cs typeface="Times New Roman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/>
              <a:t>Neveřejný portál e-Sbírka: </a:t>
            </a:r>
            <a:r>
              <a:rPr lang="cs-CZ" sz="1400" u="sng" kern="10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 tooltip="https://test-portal.e-sbirka.cz/"/>
              </a:rPr>
              <a:t>https://test-portal.e-sbirka.cz/</a:t>
            </a:r>
            <a:r>
              <a:rPr lang="cs-CZ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400"/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/>
              <a:t>Veřejný portál e-Legislativa: </a:t>
            </a:r>
            <a:r>
              <a:rPr lang="cs-CZ" sz="1400" u="sng">
                <a:solidFill>
                  <a:srgbClr val="0563C1"/>
                </a:solidFill>
                <a:effectLst/>
                <a:ea typeface="Calibri"/>
                <a:cs typeface="Times New Roman"/>
                <a:hlinkClick r:id="rId4" tooltip="https://test.e-legislativa.cz/"/>
              </a:rPr>
              <a:t>https://test.e-legislativa.cz/</a:t>
            </a:r>
            <a:endParaRPr lang="cs-CZ" sz="1400">
              <a:ea typeface="Calibri"/>
              <a:cs typeface="Times New Roman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/>
              <a:t>Neveřejný portál e-Legislativa: </a:t>
            </a:r>
            <a:r>
              <a:rPr lang="cs-CZ" sz="1400" u="sng">
                <a:solidFill>
                  <a:srgbClr val="0563C1"/>
                </a:solidFill>
                <a:effectLst/>
                <a:ea typeface="Calibri"/>
                <a:cs typeface="Times New Roman"/>
                <a:hlinkClick r:id="rId5" tooltip="https://test-portal.e-legislativa.cz/"/>
              </a:rPr>
              <a:t>https://test-portal.e-legislativa.cz/</a:t>
            </a:r>
            <a:endParaRPr lang="cs-CZ" sz="1400">
              <a:ea typeface="Calibri"/>
              <a:cs typeface="Times New Roman"/>
            </a:endParaRPr>
          </a:p>
          <a:p>
            <a:pPr marL="323850" indent="-323850"/>
            <a:endParaRPr lang="cs-CZ" sz="1800">
              <a:ea typeface="Calibri"/>
              <a:cs typeface="Calibri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C30FF31-F7C0-B5C0-F0C0-F11F47E0840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867400" y="2372474"/>
            <a:ext cx="6324600" cy="3600000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b="1"/>
              <a:t>PRODUKCE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/>
              <a:t>Veřejný portál e-Sbírka: </a:t>
            </a:r>
            <a:r>
              <a:rPr lang="cs-CZ" sz="1400">
                <a:hlinkClick r:id="rId6"/>
              </a:rPr>
              <a:t>https://www.e-sbirka.cz/</a:t>
            </a:r>
            <a:endParaRPr lang="cs-CZ" sz="1400"/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/>
              <a:t>Neveřejný portál e-Sbírka: </a:t>
            </a:r>
            <a:r>
              <a:rPr lang="cs-CZ" sz="1400">
                <a:effectLst/>
                <a:hlinkClick r:id="rId7" tooltip="https://portal.e-sbirka.cz/"/>
              </a:rPr>
              <a:t>https://portal.e-sbirka.cz/</a:t>
            </a:r>
            <a:r>
              <a:rPr lang="cs-CZ" sz="1400">
                <a:effectLst/>
              </a:rPr>
              <a:t> </a:t>
            </a:r>
            <a:endParaRPr lang="cs-CZ" sz="140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/>
              <a:t>Veřejný portál e-Legislativa: </a:t>
            </a:r>
            <a:r>
              <a:rPr lang="cs-CZ" sz="1400">
                <a:hlinkClick r:id="rId8"/>
              </a:rPr>
              <a:t>https://www.e-legislativa.cz/portal/domu</a:t>
            </a:r>
            <a:endParaRPr lang="cs-CZ" sz="140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/>
              <a:t>Neveřejný portál e-Legislativa: </a:t>
            </a:r>
            <a:r>
              <a:rPr lang="cs-CZ" sz="1400">
                <a:hlinkClick r:id="rId9"/>
              </a:rPr>
              <a:t>https://portal.e-legislativa.cz/portal/domu</a:t>
            </a:r>
            <a:r>
              <a:rPr lang="cs-CZ" sz="1400">
                <a:effectLst/>
              </a:rPr>
              <a:t> </a:t>
            </a:r>
            <a:endParaRPr lang="cs-CZ" sz="1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1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84DCA39-906F-821F-2235-C4B9978C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</a:t>
            </a:fld>
            <a:endParaRPr lang="pl-PL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535A74-C9F1-4D20-0611-1E3592DA9FE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>
                <a:cs typeface="Calibri"/>
              </a:rPr>
              <a:t>Prezentace </a:t>
            </a:r>
          </a:p>
          <a:p>
            <a:r>
              <a:rPr lang="pt-BR">
                <a:cs typeface="Calibri"/>
              </a:rPr>
              <a:t>Editor – </a:t>
            </a:r>
            <a:r>
              <a:rPr lang="cs-CZ">
                <a:cs typeface="Calibri"/>
              </a:rPr>
              <a:t>sdělení – podrobná ukázka</a:t>
            </a:r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4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/>
              <a:t>Jak vytvořit Sdělení?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4943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l-PL" sz="900" err="1"/>
              <a:t>Informační</a:t>
            </a:r>
            <a:r>
              <a:rPr lang="pl-PL" sz="900"/>
              <a:t> </a:t>
            </a:r>
            <a:r>
              <a:rPr lang="pl-PL" sz="900" err="1"/>
              <a:t>systém</a:t>
            </a:r>
            <a:r>
              <a:rPr lang="pl-PL" sz="900"/>
              <a:t> e-</a:t>
            </a:r>
            <a:r>
              <a:rPr lang="pl-PL" sz="900" err="1"/>
              <a:t>Sbírka</a:t>
            </a:r>
            <a:r>
              <a:rPr lang="pl-PL" sz="900"/>
              <a:t> a e-</a:t>
            </a:r>
            <a:r>
              <a:rPr lang="pl-PL" sz="900" err="1"/>
              <a:t>Legislativa</a:t>
            </a:r>
            <a:endParaRPr lang="pl-PL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543560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portále na záložce </a:t>
            </a:r>
            <a:r>
              <a:rPr lang="cs-CZ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Přehledy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cs-CZ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Právní akty 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kliknout na tlačítko </a:t>
            </a:r>
            <a:r>
              <a:rPr lang="cs-CZ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Vytvořit nový právní akt </a:t>
            </a:r>
            <a:r>
              <a:rPr lang="cs-CZ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Založení Sdělení I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0C5FB0F2-DAF5-B95A-76E7-2219D4FBE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48560"/>
            <a:ext cx="5909800" cy="3844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7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581622B-7082-7E1F-6D0F-04539EA7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E62A151-3BD1-6B63-142A-F64F6A37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EF5773-FA5F-4E21-517E-096C70271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Záložka </a:t>
            </a:r>
            <a:r>
              <a:rPr lang="cs-CZ" i="1"/>
              <a:t>Klasifikace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8D50B59-008A-166E-0B98-7E52B53E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/>
              <a:t>Založení </a:t>
            </a:r>
            <a:r>
              <a:rPr lang="sk-SK" err="1"/>
              <a:t>Sdělení</a:t>
            </a:r>
            <a:r>
              <a:rPr lang="sk-SK"/>
              <a:t> 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934B238-0205-D818-BD01-70360648EF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4515273" cy="3558290"/>
          </a:xfrm>
        </p:spPr>
        <p:txBody>
          <a:bodyPr/>
          <a:lstStyle/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Vyplníme</a:t>
            </a:r>
            <a:r>
              <a:rPr lang="cs-CZ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yp právního aktu </a:t>
            </a:r>
            <a:r>
              <a:rPr lang="en-US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odtyp právního aktu</a:t>
            </a:r>
            <a:r>
              <a:rPr lang="en-US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sk-SK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>
                <a:latin typeface="Calibri" panose="020F0502020204030204" pitchFamily="34" charset="0"/>
                <a:cs typeface="Times New Roman" panose="02020603050405020304" pitchFamily="18" charset="0"/>
              </a:rPr>
              <a:t>pokračujeme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kliknutím na tlačítko </a:t>
            </a:r>
            <a:r>
              <a:rPr lang="cs-CZ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Pokračovat na vlastnosti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E26E748-F510-4A8A-7FBA-EA6F49692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1931098"/>
            <a:ext cx="6433719" cy="4212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1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A7C5-4C0C-0020-4AAF-274FEB7322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Záložka </a:t>
            </a:r>
            <a:r>
              <a:rPr lang="cs-CZ" i="1"/>
              <a:t>Vlastnosti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/>
              <a:t>Založení </a:t>
            </a:r>
            <a:r>
              <a:rPr lang="sk-SK" err="1"/>
              <a:t>Sdělení</a:t>
            </a:r>
            <a:r>
              <a:rPr lang="sk-SK"/>
              <a:t> III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6674273" cy="3209175"/>
          </a:xfrm>
        </p:spPr>
        <p:txBody>
          <a:bodyPr/>
          <a:lstStyle/>
          <a:p>
            <a:r>
              <a:rPr lang="cs-CZ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Vyplníme:</a:t>
            </a:r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Krátký název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sk-SK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Název</a:t>
            </a:r>
            <a:r>
              <a:rPr lang="sk-SK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sk-SK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Datum schválení </a:t>
            </a:r>
            <a:r>
              <a:rPr lang="en-US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None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>
                <a:latin typeface="Calibri" panose="020F0502020204030204" pitchFamily="34" charset="0"/>
                <a:cs typeface="Times New Roman" panose="02020603050405020304" pitchFamily="18" charset="0"/>
              </a:rPr>
              <a:t>pokračujeme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kliknutím na tlačítko </a:t>
            </a:r>
          </a:p>
          <a:p>
            <a:pPr marL="360000" lvl="1" indent="0">
              <a:buNone/>
            </a:pPr>
            <a:r>
              <a:rPr lang="cs-CZ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Pokračovat na informace o právním aktu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endParaRPr lang="sk-SK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32A5251-E88C-C8F5-D4B2-23F71F8D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251" y="1381248"/>
            <a:ext cx="6194960" cy="4975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0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45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ADDDF9-9C55-2AB0-77C5-48754CB5D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Záložka </a:t>
            </a:r>
            <a:r>
              <a:rPr lang="cs-CZ" i="1"/>
              <a:t>Oprávnění a další informace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/>
              <a:t>Založení </a:t>
            </a:r>
            <a:r>
              <a:rPr lang="sk-SK" err="1"/>
              <a:t>Sdělení</a:t>
            </a:r>
            <a:r>
              <a:rPr lang="sk-SK"/>
              <a:t> 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6388523" cy="2971050"/>
          </a:xfrm>
        </p:spPr>
        <p:txBody>
          <a:bodyPr/>
          <a:lstStyle/>
          <a:p>
            <a:r>
              <a:rPr lang="cs-CZ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Vyplníme: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Název úvodní verze návrhu </a:t>
            </a:r>
            <a:r>
              <a:rPr lang="cs-CZ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Autoři/ Vlastníci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cs-CZ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>
                <a:latin typeface="Calibri" panose="020F0502020204030204" pitchFamily="34" charset="0"/>
                <a:cs typeface="Times New Roman" panose="02020603050405020304" pitchFamily="18" charset="0"/>
              </a:rPr>
              <a:t>Tlačítkem Dokončit a uložit založíme vyhlášku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(3)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75EA75-15A3-7CEC-4C2C-688958F5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244" y="848201"/>
            <a:ext cx="5354829" cy="4701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 descr="Obsah obrázku text, vizitka, Písmo, Obdélník&#10;&#10;Popis byl vytvořen automaticky">
            <a:extLst>
              <a:ext uri="{FF2B5EF4-FFF2-40B4-BE49-F238E27FC236}">
                <a16:creationId xmlns:a16="http://schemas.microsoft.com/office/drawing/2014/main" id="{E1BFFEBC-F8BD-02A7-84F8-68796CB95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003" y="5336809"/>
            <a:ext cx="2142099" cy="1356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0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46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/>
              <a:t>Jak otevřít Editor?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15645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Otevření</a:t>
            </a:r>
            <a:r>
              <a:rPr lang="sk-SK"/>
              <a:t> Editoru 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577" y="1640876"/>
            <a:ext cx="4845473" cy="2971050"/>
          </a:xfrm>
        </p:spPr>
        <p:txBody>
          <a:bodyPr/>
          <a:lstStyle/>
          <a:p>
            <a:r>
              <a:rPr lang="cs-C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záložce </a:t>
            </a:r>
            <a:r>
              <a:rPr lang="cs-CZ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Shrnutí návrhu</a:t>
            </a:r>
            <a:r>
              <a:rPr lang="cs-C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kliknout </a:t>
            </a:r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odkaz názvu právního aktu</a:t>
            </a:r>
            <a:r>
              <a:rPr lang="cs-CZ" sz="20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20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1A047EB-F726-5088-54DF-BBDFA504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507" y="1640876"/>
            <a:ext cx="6160863" cy="4666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0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Otevření</a:t>
            </a:r>
            <a:r>
              <a:rPr lang="sk-SK"/>
              <a:t> Editoru 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40876"/>
            <a:ext cx="5232823" cy="2971050"/>
          </a:xfrm>
        </p:spPr>
        <p:txBody>
          <a:bodyPr/>
          <a:lstStyle/>
          <a:p>
            <a:r>
              <a:rPr lang="cs-CZ"/>
              <a:t>Otevře se defaultní šablona sdělení v režimu pro čtení.</a:t>
            </a:r>
          </a:p>
          <a:p>
            <a:r>
              <a:rPr lang="cs-CZ"/>
              <a:t>Kliknutím na tlačítko </a:t>
            </a:r>
            <a:r>
              <a:rPr lang="cs-CZ" i="1"/>
              <a:t>Přejít do EDITORU</a:t>
            </a:r>
            <a:r>
              <a:rPr lang="cs-CZ" b="1" i="1"/>
              <a:t> </a:t>
            </a:r>
            <a:r>
              <a:rPr lang="cs-CZ">
                <a:solidFill>
                  <a:srgbClr val="FF0000"/>
                </a:solidFill>
              </a:rPr>
              <a:t>(1) </a:t>
            </a:r>
            <a:r>
              <a:rPr lang="cs-CZ"/>
              <a:t>se otevře sdělení k editaci.</a:t>
            </a:r>
            <a:endParaRPr lang="cs-CZ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64062D-72F9-AE9E-5863-8E7AA6EB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39" y="2220230"/>
            <a:ext cx="5839635" cy="3556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0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Otevření Editoru III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6" y="1513475"/>
            <a:ext cx="9157123" cy="529607"/>
          </a:xfrm>
        </p:spPr>
        <p:txBody>
          <a:bodyPr/>
          <a:lstStyle/>
          <a:p>
            <a:r>
              <a:rPr lang="cs-CZ"/>
              <a:t>Sdělení je nyní otevřeno k editaci. Je dostupné menu pro práci se strukturovaným textem sdělení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D6FB2BA-C1D2-CDA0-DE46-5CC22C72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822" y="2306150"/>
            <a:ext cx="6554356" cy="4000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232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Přihlašování </a:t>
            </a:r>
            <a:br>
              <a:rPr lang="cs-CZ">
                <a:latin typeface="Calibri"/>
              </a:rPr>
            </a:br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do interního portálu </a:t>
            </a:r>
            <a:br>
              <a:rPr lang="cs-CZ">
                <a:latin typeface="Calibri"/>
              </a:rPr>
            </a:br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e-Legislativa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r>
              <a:rPr lang="cs-CZ"/>
              <a:t>Přihlášení do testovacího prostředí Ministerstva vnitra pod účty určenými pro školení</a:t>
            </a:r>
          </a:p>
          <a:p>
            <a:pPr marL="0" indent="-36000">
              <a:buNone/>
            </a:pPr>
            <a:endParaRPr lang="cs-CZ"/>
          </a:p>
          <a:p>
            <a:pPr marL="0" indent="-36000">
              <a:buNone/>
            </a:pPr>
            <a:r>
              <a:rPr lang="sk-SK" sz="20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https://test-portal.e-legislativa.cz</a:t>
            </a:r>
            <a:endParaRPr lang="pt-BR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1818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50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/>
              <a:t>Jak pracovat s Editorem?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92964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51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 fontScale="90000"/>
          </a:bodyPr>
          <a:lstStyle/>
          <a:p>
            <a:r>
              <a:rPr lang="cs-CZ" b="0" i="0">
                <a:effectLst/>
                <a:latin typeface="Aptos Narrow" panose="020B0004020202020204" pitchFamily="34" charset="0"/>
              </a:rPr>
              <a:t>Práce s fragmentem a hierarchií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7044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Co je fragment?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5B9C1BA-EF31-9BF2-2B3C-E397DFB1C3BF}"/>
              </a:ext>
            </a:extLst>
          </p:cNvPr>
          <p:cNvSpPr txBox="1">
            <a:spLocks/>
          </p:cNvSpPr>
          <p:nvPr/>
        </p:nvSpPr>
        <p:spPr>
          <a:xfrm>
            <a:off x="517638" y="1640876"/>
            <a:ext cx="996621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>
              <a:spcAft>
                <a:spcPts val="0"/>
              </a:spcAft>
            </a:pPr>
            <a:r>
              <a:rPr lang="cs-CZ" sz="1600"/>
              <a:t>Nejmenší samostatně adresovatelná část aktu (=ustanovení, tj. ucelený blok textu)</a:t>
            </a: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600"/>
              <a:t>paragraf, bod, závěrečná část ustanovení či nadpis</a:t>
            </a:r>
            <a:endParaRPr lang="cs-CZ" sz="1600">
              <a:ea typeface="Calibri"/>
              <a:cs typeface="Calibri"/>
            </a:endParaRP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cs-CZ" sz="1600"/>
          </a:p>
        </p:txBody>
      </p:sp>
    </p:spTree>
    <p:extLst>
      <p:ext uri="{BB962C8B-B14F-4D97-AF65-F5344CB8AC3E}">
        <p14:creationId xmlns:p14="http://schemas.microsoft.com/office/powerpoint/2010/main" val="14792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/>
              <a:t>Editační režim fragmentu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858ADC1E-BA68-F00C-2744-35A8FD5849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71991"/>
            <a:ext cx="5371040" cy="4299563"/>
          </a:xfrm>
        </p:spPr>
        <p:txBody>
          <a:bodyPr/>
          <a:lstStyle/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Klikněte do fragmentu pod Normativní částí / Prostý text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Systém zobrazí čárkovanou oblast – editační režim fragmentu </a:t>
            </a:r>
            <a:r>
              <a:rPr lang="cs-CZ">
                <a:solidFill>
                  <a:srgbClr val="FF0000"/>
                </a:solidFill>
              </a:rPr>
              <a:t>(2)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Napište požadovaný text, případně text vložte text pomocí </a:t>
            </a:r>
            <a:r>
              <a:rPr lang="cs-CZ" err="1"/>
              <a:t>Ctrl+V</a:t>
            </a:r>
            <a:r>
              <a:rPr lang="cs-CZ"/>
              <a:t>, </a:t>
            </a:r>
            <a:r>
              <a:rPr lang="cs-CZ" err="1"/>
              <a:t>Ctrl+C</a:t>
            </a:r>
            <a:r>
              <a:rPr lang="cs-CZ"/>
              <a:t> </a:t>
            </a:r>
            <a:r>
              <a:rPr lang="cs-CZ">
                <a:solidFill>
                  <a:srgbClr val="FF0000"/>
                </a:solidFill>
              </a:rPr>
              <a:t>(3) 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Editační režim je možné opustit kliknutím do jiného fragmentu nebo klávesovou zkratkou </a:t>
            </a:r>
            <a:r>
              <a:rPr lang="cs-CZ" err="1"/>
              <a:t>Ctrl+Enter</a:t>
            </a:r>
            <a:endParaRPr lang="cs-CZ" i="1"/>
          </a:p>
          <a:p>
            <a:pPr marL="0" indent="0">
              <a:buNone/>
            </a:pPr>
            <a:endParaRPr lang="cs-CZ"/>
          </a:p>
          <a:p>
            <a:endParaRPr lang="cs-CZ" i="1"/>
          </a:p>
          <a:p>
            <a:pPr marL="0" indent="0">
              <a:buNone/>
            </a:pPr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DDC529F-710F-CCD2-435E-7BB35003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922" y="1244538"/>
            <a:ext cx="5459060" cy="3046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857B107-3209-B637-D83B-37F08C7E7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903" y="4473642"/>
            <a:ext cx="4809097" cy="2038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2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/>
              <a:t>Vložení fragmentu - </a:t>
            </a:r>
            <a:r>
              <a:rPr lang="cs-CZ"/>
              <a:t>vložit</a:t>
            </a:r>
            <a:r>
              <a:rPr lang="sk-SK"/>
              <a:t> </a:t>
            </a:r>
            <a:r>
              <a:rPr lang="cs-CZ"/>
              <a:t>následující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858ADC1E-BA68-F00C-2744-35A8FD5849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71991"/>
            <a:ext cx="5371040" cy="4299563"/>
          </a:xfrm>
        </p:spPr>
        <p:txBody>
          <a:bodyPr/>
          <a:lstStyle/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fragment, pod který chcete vložit nový fragment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Hierarchie / Vložit následující </a:t>
            </a:r>
            <a:r>
              <a:rPr lang="cs-CZ">
                <a:solidFill>
                  <a:srgbClr val="FF0000"/>
                </a:solidFill>
              </a:rPr>
              <a:t>(2) (3) </a:t>
            </a:r>
            <a:r>
              <a:rPr lang="cs-CZ"/>
              <a:t>nebo stiskněte Enter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Napište požadovaný text, případně text vložte text pomocí </a:t>
            </a:r>
            <a:r>
              <a:rPr lang="cs-CZ" err="1"/>
              <a:t>Ctrl+V</a:t>
            </a:r>
            <a:r>
              <a:rPr lang="cs-CZ"/>
              <a:t>, </a:t>
            </a:r>
            <a:r>
              <a:rPr lang="cs-CZ" err="1"/>
              <a:t>Ctrl+C</a:t>
            </a:r>
            <a:r>
              <a:rPr lang="cs-CZ"/>
              <a:t> </a:t>
            </a:r>
            <a:r>
              <a:rPr lang="cs-CZ">
                <a:solidFill>
                  <a:srgbClr val="FF0000"/>
                </a:solidFill>
              </a:rPr>
              <a:t>(4) 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Editační režim je možné opustit kliknutím do jiného fragmentu nebo klávesovou zkratkou </a:t>
            </a:r>
            <a:r>
              <a:rPr lang="cs-CZ" err="1"/>
              <a:t>Ctrl+Enter</a:t>
            </a:r>
            <a:endParaRPr lang="cs-CZ"/>
          </a:p>
          <a:p>
            <a:endParaRPr lang="cs-CZ" i="1"/>
          </a:p>
          <a:p>
            <a:pPr marL="0" indent="0">
              <a:buNone/>
            </a:pPr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168005F-7CDA-9D50-8638-8490084BB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007" y="1773457"/>
            <a:ext cx="5569139" cy="3369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1A20DF-A643-D06E-5C63-A55D223A6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130" y="4392371"/>
            <a:ext cx="3971454" cy="2274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5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55</a:t>
            </a:fld>
            <a:endParaRPr lang="pl-PL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8" y="1751311"/>
            <a:ext cx="4651954" cy="4363739"/>
          </a:xfrm>
        </p:spPr>
        <p:txBody>
          <a:bodyPr/>
          <a:lstStyle/>
          <a:p>
            <a:pPr marL="360000" lvl="1" indent="0">
              <a:buNone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Vytvořit požadovanou strukturu právního aktu lze následujícím způsobem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Vložit nový fragment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Vložit text a rozdělit fragment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Zanořit/Vynořit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Změnit typ fragmentu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Posunout výš/níž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Vložit potomka na začátek/na konec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Aktivovat předcházející/následující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Rozdělit/Sloučit</a:t>
            </a:r>
          </a:p>
          <a:p>
            <a:pPr lvl="1"/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None/>
            </a:pPr>
            <a:br>
              <a:rPr lang="cs-C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None/>
            </a:pPr>
            <a:endParaRPr lang="cs-CZ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Hierarchie fragmentů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E98C5E9-CF6A-C31E-F7FF-DAA8BB26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380" y="1678473"/>
            <a:ext cx="6611927" cy="4375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08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Rozdělení textu do více fragmentů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51311"/>
            <a:ext cx="4371297" cy="4363739"/>
          </a:xfrm>
        </p:spPr>
        <p:txBody>
          <a:bodyPr/>
          <a:lstStyle/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Vytvořit požadovanou strukturu právního aktu lze následujícím způsobem: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Vložit nový fragment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Vložit text do nového fragmentu</a:t>
            </a:r>
          </a:p>
          <a:p>
            <a:pPr marL="817200" lvl="1" indent="-457200">
              <a:buFont typeface="+mj-lt"/>
              <a:buAutoNum type="arabicPeriod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Potvrdit možnost Rozdělit text na více fragmentů</a:t>
            </a:r>
          </a:p>
          <a:p>
            <a:pPr marL="360000" lvl="1" indent="0">
              <a:buNone/>
            </a:pPr>
            <a:br>
              <a:rPr lang="cs-C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None/>
            </a:pPr>
            <a:endParaRPr lang="cs-CZ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BFE4F26-9A8A-B195-E39D-5787B1B1C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626" y="1436676"/>
            <a:ext cx="6815708" cy="3405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F2A1897-1ED0-6F04-DF1D-AD87F5451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840" y="4066651"/>
            <a:ext cx="5069927" cy="2709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9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Zanoření fragmentu 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1822961"/>
            <a:ext cx="5178848" cy="4186837"/>
          </a:xfrm>
        </p:spPr>
        <p:txBody>
          <a:bodyPr/>
          <a:lstStyle/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fragmenty, které si přejete zanořit </a:t>
            </a:r>
            <a:r>
              <a:rPr lang="cs-CZ">
                <a:solidFill>
                  <a:srgbClr val="FF0000"/>
                </a:solidFill>
              </a:rPr>
              <a:t>(1) </a:t>
            </a:r>
            <a:r>
              <a:rPr lang="cs-CZ"/>
              <a:t>pomocí klávesy Shift a výběru odpovídajícího rozsahu fragmentů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Hierarchie/ Zanořit (nebo klávesu </a:t>
            </a:r>
            <a:r>
              <a:rPr lang="cs-CZ" i="1" err="1"/>
              <a:t>Tab</a:t>
            </a:r>
            <a:r>
              <a:rPr lang="cs-CZ" i="1"/>
              <a:t>) </a:t>
            </a:r>
            <a:r>
              <a:rPr lang="cs-CZ">
                <a:solidFill>
                  <a:srgbClr val="FF0000"/>
                </a:solidFill>
              </a:rPr>
              <a:t>(2) 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/>
              <a:t>V modálním okně vyberte typ zanořeného fragmentu Bod č. </a:t>
            </a:r>
            <a:r>
              <a:rPr lang="cs-CZ">
                <a:solidFill>
                  <a:srgbClr val="FF0000"/>
                </a:solidFill>
              </a:rPr>
              <a:t>(4) </a:t>
            </a:r>
            <a:r>
              <a:rPr lang="cs-CZ"/>
              <a:t>a potvrďte Ano</a:t>
            </a:r>
            <a:r>
              <a:rPr lang="cs-CZ">
                <a:solidFill>
                  <a:srgbClr val="FF0000"/>
                </a:solidFill>
              </a:rPr>
              <a:t> (5)</a:t>
            </a:r>
          </a:p>
          <a:p>
            <a:r>
              <a:rPr lang="cs-CZ"/>
              <a:t>Fragmenty byly zanořeny o úroveň níže </a:t>
            </a:r>
            <a:r>
              <a:rPr lang="cs-CZ">
                <a:solidFill>
                  <a:srgbClr val="FF0000"/>
                </a:solidFill>
              </a:rPr>
              <a:t>(6)</a:t>
            </a:r>
            <a:br>
              <a:rPr lang="cs-C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None/>
            </a:pPr>
            <a:endParaRPr lang="cs-CZ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2657640-07D7-1709-2248-DCFD3C0EF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6" y="1169406"/>
            <a:ext cx="5959894" cy="3762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4B5504F-A9F2-D93F-8B85-B85569750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990" y="4416022"/>
            <a:ext cx="4612934" cy="2122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7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Zanoření fragmentu 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1822961"/>
            <a:ext cx="5178848" cy="4186837"/>
          </a:xfrm>
        </p:spPr>
        <p:txBody>
          <a:bodyPr/>
          <a:lstStyle/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fragmenty, které si přejete zanořit </a:t>
            </a:r>
            <a:r>
              <a:rPr lang="cs-CZ">
                <a:solidFill>
                  <a:srgbClr val="FF0000"/>
                </a:solidFill>
              </a:rPr>
              <a:t>(1) </a:t>
            </a:r>
            <a:r>
              <a:rPr lang="cs-CZ"/>
              <a:t>pomocí klávesy Shift a výběru odpovídajícího rozsahu fragmentů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Hierarchie/ Zanořit (nebo klávesu </a:t>
            </a:r>
            <a:r>
              <a:rPr lang="cs-CZ" i="1" err="1"/>
              <a:t>Tab</a:t>
            </a:r>
            <a:r>
              <a:rPr lang="cs-CZ" i="1"/>
              <a:t>) </a:t>
            </a:r>
            <a:r>
              <a:rPr lang="cs-CZ">
                <a:solidFill>
                  <a:srgbClr val="FF0000"/>
                </a:solidFill>
              </a:rPr>
              <a:t>(2) (3)</a:t>
            </a:r>
          </a:p>
          <a:p>
            <a:r>
              <a:rPr lang="cs-CZ"/>
              <a:t>Fragmenty byly zanořeny o úroveň níže </a:t>
            </a:r>
            <a:r>
              <a:rPr lang="cs-CZ">
                <a:solidFill>
                  <a:srgbClr val="FF0000"/>
                </a:solidFill>
              </a:rPr>
              <a:t>(4)</a:t>
            </a:r>
            <a:br>
              <a:rPr lang="cs-C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None/>
            </a:pPr>
            <a:endParaRPr lang="cs-CZ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2A2C88-CB52-1F85-8891-50E69B12B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46" y="848201"/>
            <a:ext cx="5475622" cy="349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BBB209-D74C-B64A-3DCA-961E58D26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20" y="4624089"/>
            <a:ext cx="5178848" cy="1385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1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Změna typu fragmentu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246D4CB4-432A-01EE-6B72-7024300257CF}"/>
              </a:ext>
            </a:extLst>
          </p:cNvPr>
          <p:cNvSpPr txBox="1">
            <a:spLocks/>
          </p:cNvSpPr>
          <p:nvPr/>
        </p:nvSpPr>
        <p:spPr>
          <a:xfrm>
            <a:off x="526627" y="1600666"/>
            <a:ext cx="5545025" cy="3209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konkrétní fragmenty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Fragment/ Změnit typ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Systém zobrazí modální okno </a:t>
            </a:r>
            <a:r>
              <a:rPr lang="cs-CZ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si v okně nový typ fragmentu </a:t>
            </a:r>
            <a:r>
              <a:rPr lang="cs-CZ">
                <a:solidFill>
                  <a:srgbClr val="FF0000"/>
                </a:solidFill>
              </a:rPr>
              <a:t>(5)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Potvrďte tlačítkem </a:t>
            </a:r>
            <a:r>
              <a:rPr lang="cs-CZ" i="1"/>
              <a:t>Ano </a:t>
            </a:r>
            <a:r>
              <a:rPr lang="cs-CZ">
                <a:solidFill>
                  <a:srgbClr val="FF0000"/>
                </a:solidFill>
              </a:rPr>
              <a:t>(5)</a:t>
            </a:r>
            <a:endParaRPr lang="cs-CZ" i="1"/>
          </a:p>
          <a:p>
            <a:r>
              <a:rPr lang="cs-CZ"/>
              <a:t>Typy fragmentů byly změněny </a:t>
            </a:r>
            <a:r>
              <a:rPr lang="cs-CZ">
                <a:solidFill>
                  <a:srgbClr val="FF0000"/>
                </a:solidFill>
              </a:rPr>
              <a:t>(6)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CC8800B-5FAC-A5C9-5695-EBCA65DC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095" y="916851"/>
            <a:ext cx="6134254" cy="389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97F51F9-7299-56C7-212F-875B1F492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52" y="4508626"/>
            <a:ext cx="5626275" cy="1763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6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039C4C-D265-118F-4B2A-52CB043C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906177-42B7-1192-8824-9D1B3A18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8EFFE5E-D0AD-77AC-A2C4-6184543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Testovací účty pro jednotlivé role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1C2787F-D6C7-C909-51DE-814F25574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40876"/>
            <a:ext cx="11233584" cy="5006812"/>
          </a:xfrm>
        </p:spPr>
        <p:txBody>
          <a:bodyPr/>
          <a:lstStyle/>
          <a:p>
            <a:pPr marL="323850" indent="-323850"/>
            <a:r>
              <a:rPr lang="cs-CZ" sz="1800">
                <a:ea typeface="Calibri"/>
                <a:cs typeface="Calibri"/>
              </a:rPr>
              <a:t>Ukázka bude probíhat vzorově na Sdělení, tzn.:</a:t>
            </a:r>
          </a:p>
          <a:p>
            <a:pPr marL="647700" lvl="2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600">
                <a:latin typeface="Calibri"/>
                <a:ea typeface="Calibri"/>
                <a:cs typeface="Calibri"/>
              </a:rPr>
              <a:t>Účet </a:t>
            </a:r>
            <a:r>
              <a:rPr lang="cs-CZ" sz="1600" b="1" err="1">
                <a:latin typeface="Calibri"/>
                <a:ea typeface="Calibri"/>
                <a:cs typeface="Calibri"/>
              </a:rPr>
              <a:t>skoleni.NNN_MD_pracovnik</a:t>
            </a:r>
            <a:r>
              <a:rPr lang="cs-CZ" sz="1600" b="1">
                <a:latin typeface="Calibri"/>
                <a:ea typeface="Calibri"/>
                <a:cs typeface="Calibri"/>
              </a:rPr>
              <a:t> (900-950)</a:t>
            </a:r>
          </a:p>
          <a:p>
            <a:pPr marL="1194997" lvl="4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 i="1">
                <a:latin typeface="Calibri"/>
                <a:ea typeface="Calibri"/>
                <a:cs typeface="Calibri"/>
              </a:rPr>
              <a:t>Návrh Sdělení je zakládán za organizaci Ministerstvo dopravy, tzn. zkratka MD</a:t>
            </a:r>
          </a:p>
          <a:p>
            <a:pPr marL="323850" lvl="2" indent="-32385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endParaRPr lang="cs-CZ" sz="1800">
              <a:ea typeface="Calibri"/>
              <a:cs typeface="Calibri"/>
            </a:endParaRPr>
          </a:p>
          <a:p>
            <a:pPr marL="323850" lvl="2" indent="-32385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>
                <a:ea typeface="Calibri"/>
                <a:cs typeface="Calibri"/>
              </a:rPr>
              <a:t>Dále je možno pracovat s dalšími právními akty</a:t>
            </a:r>
          </a:p>
          <a:p>
            <a:pPr marL="647700" lvl="2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600">
                <a:latin typeface="Calibri"/>
                <a:ea typeface="Calibri"/>
                <a:cs typeface="Calibri"/>
              </a:rPr>
              <a:t>Účet </a:t>
            </a:r>
            <a:r>
              <a:rPr lang="cs-CZ" sz="1600" err="1">
                <a:latin typeface="Calibri"/>
                <a:ea typeface="Calibri"/>
                <a:cs typeface="Calibri"/>
              </a:rPr>
              <a:t>skoleni.</a:t>
            </a:r>
            <a:r>
              <a:rPr lang="cs-CZ" sz="1600" b="1" err="1">
                <a:latin typeface="Calibri"/>
                <a:ea typeface="Calibri"/>
                <a:cs typeface="Calibri"/>
              </a:rPr>
              <a:t>NNN</a:t>
            </a:r>
            <a:r>
              <a:rPr lang="cs-CZ" sz="1600" err="1">
                <a:latin typeface="Calibri"/>
                <a:ea typeface="Calibri"/>
                <a:cs typeface="Calibri"/>
              </a:rPr>
              <a:t>_UVOVA_pracovnik</a:t>
            </a:r>
            <a:r>
              <a:rPr lang="cs-CZ" sz="1600">
                <a:latin typeface="Calibri"/>
                <a:ea typeface="Calibri"/>
                <a:cs typeface="Calibri"/>
              </a:rPr>
              <a:t> (101-250)</a:t>
            </a:r>
          </a:p>
          <a:p>
            <a:pPr marL="1194997" lvl="4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 i="1">
                <a:latin typeface="Calibri"/>
                <a:ea typeface="Calibri"/>
                <a:cs typeface="Calibri"/>
              </a:rPr>
              <a:t>Rozhodnutí o vyhlášení nouzového stavu</a:t>
            </a:r>
          </a:p>
          <a:p>
            <a:pPr marL="1194997" lvl="4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 i="1">
                <a:latin typeface="Calibri"/>
                <a:ea typeface="Calibri"/>
                <a:cs typeface="Calibri"/>
              </a:rPr>
              <a:t>Usnesení</a:t>
            </a:r>
          </a:p>
          <a:p>
            <a:pPr marL="1194997" lvl="4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 i="1">
                <a:effectLst/>
                <a:latin typeface="Calibri" panose="020F0502020204030204" pitchFamily="34" charset="0"/>
              </a:rPr>
              <a:t>Usnesení vlády podle ústavního zákona</a:t>
            </a:r>
            <a:endParaRPr lang="cs-CZ" sz="1600" i="1">
              <a:latin typeface="Calibri"/>
              <a:ea typeface="Calibri"/>
              <a:cs typeface="Calibri"/>
            </a:endParaRPr>
          </a:p>
          <a:p>
            <a:pPr marL="647700" lvl="2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600">
                <a:latin typeface="Calibri"/>
                <a:ea typeface="Calibri"/>
                <a:cs typeface="Calibri"/>
              </a:rPr>
              <a:t>Účet </a:t>
            </a:r>
            <a:r>
              <a:rPr lang="cs-CZ" sz="1600" err="1">
                <a:latin typeface="Calibri"/>
                <a:ea typeface="Calibri"/>
                <a:cs typeface="Calibri"/>
              </a:rPr>
              <a:t>skoleni.</a:t>
            </a:r>
            <a:r>
              <a:rPr lang="cs-CZ" sz="1600" b="1" err="1">
                <a:latin typeface="Calibri"/>
                <a:ea typeface="Calibri"/>
                <a:cs typeface="Calibri"/>
              </a:rPr>
              <a:t>NNN</a:t>
            </a:r>
            <a:r>
              <a:rPr lang="cs-CZ" sz="1600" err="1">
                <a:latin typeface="Calibri"/>
                <a:ea typeface="Calibri"/>
                <a:cs typeface="Calibri"/>
              </a:rPr>
              <a:t>_KPSP_pracovnikLeg</a:t>
            </a:r>
            <a:r>
              <a:rPr lang="cs-CZ" sz="1600">
                <a:latin typeface="Calibri"/>
                <a:ea typeface="Calibri"/>
                <a:cs typeface="Calibri"/>
              </a:rPr>
              <a:t> (001-100)</a:t>
            </a:r>
          </a:p>
          <a:p>
            <a:pPr marL="1194997" lvl="4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 i="1">
                <a:latin typeface="Calibri"/>
                <a:ea typeface="Calibri"/>
                <a:cs typeface="Calibri"/>
              </a:rPr>
              <a:t>Usnesení o setrvání na zákonu</a:t>
            </a:r>
          </a:p>
          <a:p>
            <a:pPr marL="1194997" lvl="4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 b="0" i="1">
                <a:effectLst/>
                <a:latin typeface="Calibri"/>
                <a:ea typeface="Calibri"/>
                <a:cs typeface="Calibri"/>
              </a:rPr>
              <a:t>Rozhodnutí o vyhlášení </a:t>
            </a:r>
            <a:r>
              <a:rPr lang="cs-CZ" sz="1600" i="1">
                <a:latin typeface="Calibri"/>
                <a:ea typeface="Calibri"/>
                <a:cs typeface="Calibri"/>
              </a:rPr>
              <a:t>v</a:t>
            </a:r>
            <a:r>
              <a:rPr lang="cs-CZ" sz="1600" b="0" i="1">
                <a:effectLst/>
                <a:latin typeface="Calibri"/>
                <a:ea typeface="Calibri"/>
                <a:cs typeface="Calibri"/>
              </a:rPr>
              <a:t>olby prezidenta</a:t>
            </a:r>
          </a:p>
          <a:p>
            <a:pPr marL="647700" lvl="2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600">
                <a:latin typeface="Calibri"/>
                <a:ea typeface="Calibri"/>
                <a:cs typeface="Calibri"/>
              </a:rPr>
              <a:t>Účet </a:t>
            </a:r>
            <a:r>
              <a:rPr lang="cs-CZ" sz="1600" err="1">
                <a:latin typeface="Calibri"/>
                <a:ea typeface="Calibri"/>
                <a:cs typeface="Calibri"/>
              </a:rPr>
              <a:t>skoleni.NNN_KPR_pracovnikLeg</a:t>
            </a:r>
            <a:r>
              <a:rPr lang="cs-CZ" sz="1600">
                <a:latin typeface="Calibri"/>
                <a:ea typeface="Calibri"/>
                <a:cs typeface="Calibri"/>
              </a:rPr>
              <a:t> (101-250)</a:t>
            </a:r>
          </a:p>
          <a:p>
            <a:pPr marL="1194997" lvl="4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 i="1">
                <a:latin typeface="Calibri"/>
                <a:ea typeface="Calibri"/>
                <a:cs typeface="Calibri"/>
              </a:rPr>
              <a:t>Rozhodnutí prezidenta republiky</a:t>
            </a:r>
            <a:endParaRPr lang="cs-CZ" sz="1800" b="1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b="1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b="1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b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 sz="1800" i="1">
                <a:effectLst/>
                <a:ea typeface="Calibri"/>
                <a:cs typeface="Calibri"/>
              </a:rPr>
              <a:t>Pozn.: v rámci ukázky je vždy v prezentaci v zápatí uveden účet, pod kterým se příslušný krok realizuje</a:t>
            </a:r>
          </a:p>
          <a:p>
            <a:pPr marL="0" indent="0">
              <a:buNone/>
            </a:pPr>
            <a:endParaRPr lang="cs-CZ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16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Vynoření fragmentu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775B2E66-BCF1-4EA8-A21E-8BE74D6DA6A0}"/>
              </a:ext>
            </a:extLst>
          </p:cNvPr>
          <p:cNvSpPr txBox="1">
            <a:spLocks/>
          </p:cNvSpPr>
          <p:nvPr/>
        </p:nvSpPr>
        <p:spPr>
          <a:xfrm>
            <a:off x="307553" y="1640876"/>
            <a:ext cx="5178848" cy="11043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konkrétní fragment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Hierarchie/ Zanořit </a:t>
            </a:r>
            <a:r>
              <a:rPr lang="cs-CZ">
                <a:solidFill>
                  <a:srgbClr val="FF0000"/>
                </a:solidFill>
              </a:rPr>
              <a:t>(2) 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Fragment byl vynořen o úroveň níže </a:t>
            </a:r>
            <a:r>
              <a:rPr lang="cs-CZ">
                <a:solidFill>
                  <a:srgbClr val="FF0000"/>
                </a:solidFill>
              </a:rPr>
              <a:t>(4)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BA6615-801E-BF83-43F9-D5036FBB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8" y="1044473"/>
            <a:ext cx="5540022" cy="3712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7FC0C5-2120-6CC1-1328-1BF8A7F75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877" y="4901682"/>
            <a:ext cx="4651224" cy="1637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4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Posunout výš/níž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775B2E66-BCF1-4EA8-A21E-8BE74D6DA6A0}"/>
              </a:ext>
            </a:extLst>
          </p:cNvPr>
          <p:cNvSpPr txBox="1">
            <a:spLocks/>
          </p:cNvSpPr>
          <p:nvPr/>
        </p:nvSpPr>
        <p:spPr>
          <a:xfrm>
            <a:off x="307553" y="1640876"/>
            <a:ext cx="5371708" cy="19092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konkrétní fragment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Hierarchie/ Posunout výš </a:t>
            </a:r>
            <a:r>
              <a:rPr lang="cs-CZ">
                <a:solidFill>
                  <a:srgbClr val="FF0000"/>
                </a:solidFill>
              </a:rPr>
              <a:t>(2) 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Fragment byl posunut výš </a:t>
            </a:r>
            <a:r>
              <a:rPr lang="cs-CZ">
                <a:solidFill>
                  <a:srgbClr val="FF0000"/>
                </a:solidFill>
              </a:rPr>
              <a:t>(4)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9FB44DB-4D0B-C4F6-FB48-AE7E522B6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447" y="1043465"/>
            <a:ext cx="6082001" cy="340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7D349A2-4078-4B44-92F2-85B9449AF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766" y="5081711"/>
            <a:ext cx="5647491" cy="979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0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Kopírování fragmentů</a:t>
            </a: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FC21BA80-CD13-C2FA-CD91-EF0D30CCCCB4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Hierarchie/ Kopírovat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Systém otevře modální okno pro kopírování fragmentu </a:t>
            </a:r>
            <a:r>
              <a:rPr lang="cs-CZ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Nastavte umístění, kam chcete kopírovaný fragment vložit </a:t>
            </a:r>
            <a:r>
              <a:rPr lang="cs-CZ">
                <a:solidFill>
                  <a:srgbClr val="FF0000"/>
                </a:solidFill>
              </a:rPr>
              <a:t>(5)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způsob vložení </a:t>
            </a:r>
            <a:r>
              <a:rPr lang="cs-CZ" i="1"/>
              <a:t>Sousední pod </a:t>
            </a:r>
            <a:r>
              <a:rPr lang="cs-CZ">
                <a:solidFill>
                  <a:srgbClr val="FF0000"/>
                </a:solidFill>
              </a:rPr>
              <a:t>(6)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Potvrďte tlačítkem </a:t>
            </a:r>
            <a:r>
              <a:rPr lang="cs-CZ" i="1"/>
              <a:t>Potvrdit </a:t>
            </a:r>
            <a:r>
              <a:rPr lang="cs-CZ">
                <a:solidFill>
                  <a:srgbClr val="FF0000"/>
                </a:solidFill>
              </a:rPr>
              <a:t>(7)</a:t>
            </a:r>
            <a:endParaRPr lang="cs-CZ" i="1"/>
          </a:p>
          <a:p>
            <a:r>
              <a:rPr lang="cs-CZ"/>
              <a:t>Fragment byl zkopírován </a:t>
            </a:r>
            <a:r>
              <a:rPr lang="cs-CZ">
                <a:solidFill>
                  <a:srgbClr val="FF0000"/>
                </a:solidFill>
              </a:rPr>
              <a:t>(8)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F31E3A4-EDC8-7D6B-353E-13CE7809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913" y="978321"/>
            <a:ext cx="6056768" cy="3955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BF0B794-5152-8B59-16F4-CC9CDE545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464" y="5206497"/>
            <a:ext cx="5658416" cy="877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2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Mazání fragmentu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847242"/>
            <a:ext cx="5248139" cy="4337658"/>
          </a:xfrm>
        </p:spPr>
        <p:txBody>
          <a:bodyPr/>
          <a:lstStyle/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Smazat fragmenty lze po jednom nebo hromadně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Vyberte/ označte si jeden nebo více fragmentů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Přes menu </a:t>
            </a:r>
            <a:r>
              <a:rPr lang="cs-CZ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Fragment/ Smazat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smažete vybrané fragmenty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Fragment se smaže po potvrzení dialogu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Akci lze spustit i přes kontextové menu pravým tlačítkem myši nebo klávesovou zkratkou (</a:t>
            </a:r>
            <a:r>
              <a:rPr lang="cs-CZ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60000" lvl="1" indent="0">
              <a:buNone/>
            </a:pPr>
            <a:br>
              <a:rPr lang="cs-C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None/>
            </a:pPr>
            <a:endParaRPr lang="cs-CZ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4AA5B28-2FF5-55B8-11DC-B65198D8C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506" y="1198541"/>
            <a:ext cx="6096235" cy="3409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316B406-095E-3E25-D72B-1626649CC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236" y="4798814"/>
            <a:ext cx="5512122" cy="1318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0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/>
              <a:t>Vložení </a:t>
            </a:r>
            <a:r>
              <a:rPr lang="cs-CZ"/>
              <a:t>fragmentů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00666"/>
            <a:ext cx="5003735" cy="3209175"/>
          </a:xfrm>
        </p:spPr>
        <p:txBody>
          <a:bodyPr/>
          <a:lstStyle/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Vložení/ Fragment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Systém zobrazí modální okno pro vložení fragmentu </a:t>
            </a:r>
            <a:r>
              <a:rPr lang="cs-CZ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si v okně, kam fragment chcete vložit </a:t>
            </a:r>
            <a:r>
              <a:rPr lang="cs-CZ">
                <a:solidFill>
                  <a:srgbClr val="FF0000"/>
                </a:solidFill>
              </a:rPr>
              <a:t>(5)</a:t>
            </a:r>
            <a:r>
              <a:rPr lang="cs-CZ"/>
              <a:t> a typ fragmentu </a:t>
            </a:r>
            <a:r>
              <a:rPr lang="cs-CZ">
                <a:solidFill>
                  <a:srgbClr val="FF0000"/>
                </a:solidFill>
              </a:rPr>
              <a:t>(6)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kolik fragmentů vložíte </a:t>
            </a:r>
            <a:r>
              <a:rPr lang="cs-CZ">
                <a:solidFill>
                  <a:srgbClr val="FF0000"/>
                </a:solidFill>
              </a:rPr>
              <a:t>(7)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Potvrďte tlačítkem </a:t>
            </a:r>
            <a:r>
              <a:rPr lang="cs-CZ" i="1"/>
              <a:t>Potvrdit </a:t>
            </a:r>
            <a:r>
              <a:rPr lang="cs-CZ">
                <a:solidFill>
                  <a:srgbClr val="FF0000"/>
                </a:solidFill>
              </a:rPr>
              <a:t>(8)</a:t>
            </a:r>
            <a:endParaRPr lang="cs-CZ" i="1"/>
          </a:p>
          <a:p>
            <a:r>
              <a:rPr lang="cs-CZ"/>
              <a:t>Nové fragmenty byly přidány</a:t>
            </a:r>
            <a:r>
              <a:rPr lang="cs-CZ">
                <a:solidFill>
                  <a:srgbClr val="FF0000"/>
                </a:solidFill>
              </a:rPr>
              <a:t> (9)</a:t>
            </a:r>
            <a:br>
              <a:rPr lang="cs-C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None/>
            </a:pPr>
            <a:endParaRPr lang="cs-CZ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386A2B8-DDB3-0E54-B147-4B8DB2888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481" y="54156"/>
            <a:ext cx="6278876" cy="4277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0E6F3F4-E922-4130-BA7E-9049E3E3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159" y="4664371"/>
            <a:ext cx="5791520" cy="1691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8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potomka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A70C875-7B43-ACBD-337B-C9592A3BEAF9}"/>
              </a:ext>
            </a:extLst>
          </p:cNvPr>
          <p:cNvSpPr txBox="1">
            <a:spLocks/>
          </p:cNvSpPr>
          <p:nvPr/>
        </p:nvSpPr>
        <p:spPr>
          <a:xfrm>
            <a:off x="526626" y="1640876"/>
            <a:ext cx="5569373" cy="41868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Potomek = podřízený fragment</a:t>
            </a:r>
          </a:p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Hierarchie/ Vložit potomka na začátek </a:t>
            </a:r>
            <a:r>
              <a:rPr lang="cs-CZ"/>
              <a:t>(nebo </a:t>
            </a:r>
            <a:r>
              <a:rPr lang="cs-CZ" i="1"/>
              <a:t>Vložit potomka na konec</a:t>
            </a:r>
            <a:r>
              <a:rPr lang="cs-CZ"/>
              <a:t>)</a:t>
            </a:r>
            <a:r>
              <a:rPr lang="cs-CZ" i="1"/>
              <a:t>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r>
              <a:rPr lang="cs-CZ"/>
              <a:t>Výsledek vložení potomka na začátek a na konec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6B8DBB-8F54-EC79-FCFE-A4935AEDC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945" y="716981"/>
            <a:ext cx="5860811" cy="329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89F4E93-9F30-3463-9753-79AFF3CE6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787" y="4177144"/>
            <a:ext cx="4023953" cy="2417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7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Aktivovat předchozí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A70C875-7B43-ACBD-337B-C9592A3BEAF9}"/>
              </a:ext>
            </a:extLst>
          </p:cNvPr>
          <p:cNvSpPr txBox="1">
            <a:spLocks/>
          </p:cNvSpPr>
          <p:nvPr/>
        </p:nvSpPr>
        <p:spPr>
          <a:xfrm>
            <a:off x="526626" y="1640876"/>
            <a:ext cx="5569373" cy="41868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Hierarchie/ Aktivovat předchozí </a:t>
            </a:r>
            <a:r>
              <a:rPr lang="cs-CZ"/>
              <a:t>(nebo </a:t>
            </a:r>
            <a:r>
              <a:rPr lang="cs-CZ" i="1"/>
              <a:t>Aktivovat následující</a:t>
            </a:r>
            <a:r>
              <a:rPr lang="cs-CZ"/>
              <a:t>)</a:t>
            </a:r>
            <a:r>
              <a:rPr lang="cs-CZ" i="1"/>
              <a:t>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r>
              <a:rPr lang="cs-CZ"/>
              <a:t>Výsledek aktivování předchozího fragmentu </a:t>
            </a:r>
            <a:r>
              <a:rPr lang="cs-CZ">
                <a:solidFill>
                  <a:srgbClr val="FF0000"/>
                </a:solidFill>
              </a:rPr>
              <a:t>(4)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54DB7D-386B-6F7C-56EE-B8FCED1E7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114714"/>
            <a:ext cx="5957142" cy="231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EB1B24F-690B-9899-6D86-652CD5E97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172" y="3734294"/>
            <a:ext cx="5670800" cy="1888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9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27" y="817295"/>
            <a:ext cx="11234631" cy="792675"/>
          </a:xfrm>
        </p:spPr>
        <p:txBody>
          <a:bodyPr>
            <a:normAutofit fontScale="90000"/>
          </a:bodyPr>
          <a:lstStyle/>
          <a:p>
            <a:r>
              <a:rPr lang="cs-CZ"/>
              <a:t>Sloučení a rozdělení </a:t>
            </a:r>
            <a:br>
              <a:rPr lang="cs-CZ"/>
            </a:br>
            <a:r>
              <a:rPr lang="cs-CZ"/>
              <a:t>fragmentů</a:t>
            </a:r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3C5F6E57-0E36-1045-5AC8-A139AACE0CDB}"/>
              </a:ext>
            </a:extLst>
          </p:cNvPr>
          <p:cNvSpPr txBox="1">
            <a:spLocks/>
          </p:cNvSpPr>
          <p:nvPr/>
        </p:nvSpPr>
        <p:spPr>
          <a:xfrm>
            <a:off x="517639" y="2050472"/>
            <a:ext cx="4675035" cy="35185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Vložte kurzor na začátek fragmentu, který chcete sloučit s předchozím fragmentem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Hierarchie/ Sloučit s předchozím </a:t>
            </a:r>
            <a:r>
              <a:rPr lang="cs-CZ"/>
              <a:t>(nebo</a:t>
            </a:r>
            <a:r>
              <a:rPr lang="cs-CZ" i="1"/>
              <a:t> Rozdělit</a:t>
            </a:r>
            <a:r>
              <a:rPr lang="cs-CZ"/>
              <a:t>)</a:t>
            </a:r>
            <a:r>
              <a:rPr lang="cs-CZ" i="1"/>
              <a:t>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r>
              <a:rPr lang="cs-CZ"/>
              <a:t>Výsledek sloučení fragmentů </a:t>
            </a:r>
            <a:r>
              <a:rPr lang="cs-CZ">
                <a:solidFill>
                  <a:srgbClr val="FF0000"/>
                </a:solidFill>
              </a:rPr>
              <a:t>(4)</a:t>
            </a: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C29129F-16C1-7B9D-B907-8E4CF9069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082" y="967917"/>
            <a:ext cx="6459175" cy="3622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8443BB3-E869-E1D8-9C54-D6B6ADE5D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569" y="4739494"/>
            <a:ext cx="5940792" cy="1467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8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Zamknout fragment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26BE2F9-B796-7FE8-7454-BF0611AF92BF}"/>
              </a:ext>
            </a:extLst>
          </p:cNvPr>
          <p:cNvSpPr txBox="1">
            <a:spLocks/>
          </p:cNvSpPr>
          <p:nvPr/>
        </p:nvSpPr>
        <p:spPr>
          <a:xfrm>
            <a:off x="526627" y="1600666"/>
            <a:ext cx="5074073" cy="3209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Fragment/ Zamknout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r>
              <a:rPr lang="cs-CZ"/>
              <a:t>Zamknutý fragment je označený zeleným pruhem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E5F1A3D-77DA-BEA2-ADD7-B3502BB2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802" y="957650"/>
            <a:ext cx="6313299" cy="3706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0E962BF-9777-19E3-8E06-C4ADBB4EA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208" y="5014452"/>
            <a:ext cx="5431494" cy="1341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0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Zámek fragmentu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0B6E344C-D46C-B761-A037-59505A8A6D97}"/>
              </a:ext>
            </a:extLst>
          </p:cNvPr>
          <p:cNvSpPr txBox="1">
            <a:spLocks/>
          </p:cNvSpPr>
          <p:nvPr/>
        </p:nvSpPr>
        <p:spPr>
          <a:xfrm>
            <a:off x="526628" y="1572978"/>
            <a:ext cx="4435898" cy="3209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Fragment zamknutý jiným uživatelem je označen červeným pruhem</a:t>
            </a:r>
          </a:p>
          <a:p>
            <a:r>
              <a:rPr lang="cs-CZ"/>
              <a:t>Po kliknutí na oblast vidíte informace o zamknutí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Datum a čas zamknutí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Autora zámku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2FB506-8ECE-4C38-1A61-28AF7E66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688" y="2047737"/>
            <a:ext cx="6536410" cy="3694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93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7</a:t>
            </a:fld>
            <a:endParaRPr lang="pl-P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Účty pro účely školení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866900"/>
            <a:ext cx="10263291" cy="4105574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/>
                <a:cs typeface="Calibri"/>
              </a:rPr>
              <a:t>Pro </a:t>
            </a:r>
            <a:r>
              <a:rPr lang="cs-CZ" sz="1800" b="1" u="sng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/>
                <a:cs typeface="Calibri"/>
              </a:rPr>
              <a:t>účely školení 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/>
                <a:cs typeface="Calibri"/>
              </a:rPr>
              <a:t>jsou vytvořeny účty ve struktuře: </a:t>
            </a:r>
            <a:r>
              <a:rPr lang="cs-CZ" sz="1800" b="1" err="1">
                <a:ea typeface="Calibri"/>
                <a:cs typeface="Calibri"/>
              </a:rPr>
              <a:t>skoleni.NNN_XX_ZZZ</a:t>
            </a:r>
            <a:r>
              <a:rPr lang="cs-CZ" sz="1800" b="1">
                <a:ea typeface="Calibri"/>
                <a:cs typeface="Calibri"/>
              </a:rPr>
              <a:t> </a:t>
            </a:r>
            <a:endParaRPr lang="cs-CZ" sz="1800">
              <a:ea typeface="Calibri"/>
              <a:cs typeface="Calibri"/>
            </a:endParaRP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a typeface="Calibri"/>
                <a:cs typeface="Calibri"/>
              </a:rPr>
              <a:t>NNN – pořadové číslo 901 – 1000 </a:t>
            </a:r>
            <a:endParaRPr lang="cs-CZ" sz="1800" i="1">
              <a:ea typeface="Calibri"/>
              <a:cs typeface="Calibri"/>
            </a:endParaRPr>
          </a:p>
          <a:p>
            <a:pPr marL="1007455" lvl="2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a typeface="Calibri"/>
                <a:cs typeface="Calibri"/>
              </a:rPr>
              <a:t>pořadové číslo bude přiděleno jmenovitě každému uživateli školení</a:t>
            </a:r>
          </a:p>
          <a:p>
            <a:pPr marL="1007455" lvl="2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 u="sng">
                <a:ea typeface="Calibri"/>
                <a:cs typeface="Calibri"/>
              </a:rPr>
              <a:t>pořadové číslo lze používat pouze po dobu školení</a:t>
            </a:r>
            <a:r>
              <a:rPr lang="cs-CZ" sz="1800">
                <a:ea typeface="Calibri"/>
                <a:cs typeface="Calibri"/>
              </a:rPr>
              <a:t>, pro následné testování jsou účty v rozsahu 001 - 250</a:t>
            </a: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a typeface="Calibri"/>
                <a:cs typeface="Calibri"/>
              </a:rPr>
              <a:t>XX – zkratka organizace </a:t>
            </a:r>
            <a:endParaRPr lang="cs-CZ" sz="1800" i="1">
              <a:ea typeface="Calibri"/>
              <a:cs typeface="Calibri"/>
            </a:endParaRPr>
          </a:p>
          <a:p>
            <a:pPr marL="1007455" lvl="2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a typeface="Calibri"/>
                <a:cs typeface="Calibri"/>
              </a:rPr>
              <a:t>vzorovou organizací je Ministerstvo vnitra, tzn. zkratka </a:t>
            </a:r>
            <a:r>
              <a:rPr lang="cs-CZ" sz="1800" b="1">
                <a:ea typeface="Calibri"/>
                <a:cs typeface="Calibri"/>
              </a:rPr>
              <a:t>MD, </a:t>
            </a:r>
            <a:r>
              <a:rPr lang="cs-CZ" sz="1800" b="0" i="0">
                <a:effectLst/>
                <a:latin typeface="Calibri"/>
                <a:ea typeface="Calibri"/>
                <a:cs typeface="Calibri"/>
              </a:rPr>
              <a:t>Úřad vlády Legislativní rada vlády </a:t>
            </a:r>
            <a:r>
              <a:rPr lang="cs-CZ" sz="1800">
                <a:ea typeface="Calibri"/>
                <a:cs typeface="Calibri"/>
              </a:rPr>
              <a:t>, tzn. zkratka </a:t>
            </a:r>
            <a:r>
              <a:rPr lang="cs-CZ" sz="1800" b="1">
                <a:latin typeface="Calibri"/>
                <a:ea typeface="Calibri"/>
                <a:cs typeface="Calibri"/>
              </a:rPr>
              <a:t>U</a:t>
            </a:r>
            <a:r>
              <a:rPr lang="cs-CZ" sz="1800" b="1" i="0">
                <a:effectLst/>
                <a:latin typeface="Calibri"/>
                <a:ea typeface="Calibri"/>
                <a:cs typeface="Calibri"/>
              </a:rPr>
              <a:t>VLRV</a:t>
            </a:r>
            <a:r>
              <a:rPr lang="cs-CZ" sz="1800" b="0" i="0">
                <a:effectLst/>
                <a:latin typeface="Calibri"/>
                <a:ea typeface="Calibri"/>
                <a:cs typeface="Calibri"/>
              </a:rPr>
              <a:t>, Kancelář Poslanecké sněmovny </a:t>
            </a:r>
            <a:r>
              <a:rPr lang="cs-CZ" sz="1800">
                <a:ea typeface="Calibri"/>
                <a:cs typeface="Calibri"/>
              </a:rPr>
              <a:t>, tzn. zkratka </a:t>
            </a:r>
            <a:r>
              <a:rPr lang="cs-CZ" sz="1800" b="1" i="0">
                <a:effectLst/>
                <a:latin typeface="Calibri"/>
                <a:ea typeface="Calibri"/>
                <a:cs typeface="Calibri"/>
              </a:rPr>
              <a:t>KPSP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a typeface="Calibri"/>
                <a:cs typeface="Calibri"/>
              </a:rPr>
              <a:t>ZZZ – označení účtu </a:t>
            </a:r>
          </a:p>
          <a:p>
            <a:pPr marL="1007455" lvl="2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a typeface="Calibri"/>
                <a:cs typeface="Calibri"/>
              </a:rPr>
              <a:t>jedná se o rozlišení funkce uživatele v procesu </a:t>
            </a:r>
          </a:p>
          <a:p>
            <a:pPr marL="0" indent="-3556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098384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Odemčení fragmentu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22B158D9-FA7A-538E-FCC3-D7AC2D492E60}"/>
              </a:ext>
            </a:extLst>
          </p:cNvPr>
          <p:cNvSpPr txBox="1">
            <a:spLocks/>
          </p:cNvSpPr>
          <p:nvPr/>
        </p:nvSpPr>
        <p:spPr>
          <a:xfrm>
            <a:off x="520471" y="1643452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Vámi zamčený fragment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Fragment/ Odemknout </a:t>
            </a:r>
            <a:r>
              <a:rPr lang="cs-CZ">
                <a:solidFill>
                  <a:srgbClr val="FF0000"/>
                </a:solidFill>
              </a:rPr>
              <a:t>(2)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Potvrďte tlačítkem </a:t>
            </a:r>
            <a:r>
              <a:rPr lang="cs-CZ" i="1"/>
              <a:t>Potvrdit </a:t>
            </a:r>
            <a:r>
              <a:rPr lang="cs-CZ">
                <a:solidFill>
                  <a:srgbClr val="FF0000"/>
                </a:solidFill>
              </a:rPr>
              <a:t>(3)</a:t>
            </a:r>
            <a:endParaRPr lang="cs-CZ" i="1"/>
          </a:p>
          <a:p>
            <a:r>
              <a:rPr lang="cs-CZ"/>
              <a:t>Fragment byl odemčen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AAFC0A4-09DB-9EAD-1981-9FDFF121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980" y="1089421"/>
            <a:ext cx="6246159" cy="3700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04BE040-8E06-9E92-212B-32F7B2428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594" y="5030179"/>
            <a:ext cx="6456663" cy="1082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71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/>
          </a:bodyPr>
          <a:lstStyle/>
          <a:p>
            <a:r>
              <a:rPr lang="cs-CZ" b="0" i="0">
                <a:effectLst/>
                <a:latin typeface="Aptos Narrow" panose="020B0004020202020204" pitchFamily="34" charset="0"/>
              </a:rPr>
              <a:t>Práce s vkládáním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8819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poznámky pod čarou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CF8A9AD0-79D9-4D90-8E5D-E5D1C14A701E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a místo, kam chcete vložit poznámku pod čarou </a:t>
            </a:r>
            <a:r>
              <a:rPr lang="cs-CZ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Vložení/ Poznámku pod čarou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vyberte novou poznámku přes tlačítko </a:t>
            </a:r>
            <a:r>
              <a:rPr lang="cs-CZ" i="1"/>
              <a:t>Nová poznámka</a:t>
            </a:r>
            <a:r>
              <a:rPr lang="cs-CZ" b="1" i="1"/>
              <a:t> </a:t>
            </a:r>
            <a:r>
              <a:rPr lang="cs-CZ">
                <a:solidFill>
                  <a:srgbClr val="FF0000"/>
                </a:solidFill>
              </a:rPr>
              <a:t>(4)</a:t>
            </a:r>
          </a:p>
          <a:p>
            <a:r>
              <a:rPr lang="cs-CZ"/>
              <a:t>Prázdná poznámka pod čarou byla vložena </a:t>
            </a:r>
            <a:r>
              <a:rPr lang="cs-CZ">
                <a:solidFill>
                  <a:srgbClr val="FF0000"/>
                </a:solidFill>
              </a:rPr>
              <a:t>(5)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E47AAB-20A4-9E17-51A4-5AB84FED6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015" y="1591801"/>
            <a:ext cx="5834242" cy="3290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054C2B-8A97-3445-DF91-1C2601EB7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016" y="4594763"/>
            <a:ext cx="3642563" cy="185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8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odkazu na jiný PA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10D8342A-3295-19EE-0E5A-B4DA5740195E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66436" cy="44828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a vyberte místo, kam chcete vložit odkaz </a:t>
            </a:r>
            <a:r>
              <a:rPr lang="cs-CZ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Vložení/ Odkaz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vyberte typ vkládaného odkazu </a:t>
            </a:r>
            <a:r>
              <a:rPr lang="cs-CZ">
                <a:solidFill>
                  <a:srgbClr val="FF0000"/>
                </a:solidFill>
              </a:rPr>
              <a:t>(4)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Pokračujte tlačítkem </a:t>
            </a:r>
            <a:r>
              <a:rPr lang="cs-CZ" i="1"/>
              <a:t>Další </a:t>
            </a:r>
            <a:r>
              <a:rPr lang="cs-CZ">
                <a:solidFill>
                  <a:srgbClr val="FF0000"/>
                </a:solidFill>
              </a:rPr>
              <a:t>(5)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Nechte vybranou možnost </a:t>
            </a:r>
            <a:r>
              <a:rPr lang="cs-CZ" i="1"/>
              <a:t>Odkaz na právní akt v e-Sbírce </a:t>
            </a:r>
            <a:r>
              <a:rPr lang="cs-CZ">
                <a:solidFill>
                  <a:srgbClr val="FF0000"/>
                </a:solidFill>
              </a:rPr>
              <a:t>(6)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Pokračujte tlačítkem </a:t>
            </a:r>
            <a:r>
              <a:rPr lang="cs-CZ" i="1"/>
              <a:t>Další </a:t>
            </a:r>
            <a:r>
              <a:rPr lang="cs-CZ">
                <a:solidFill>
                  <a:srgbClr val="FF0000"/>
                </a:solidFill>
              </a:rPr>
              <a:t>(7)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Vyhledejte předpis 341/2005 Sb. na který se chcete odkazovat </a:t>
            </a:r>
            <a:r>
              <a:rPr lang="cs-CZ">
                <a:solidFill>
                  <a:srgbClr val="FF0000"/>
                </a:solidFill>
              </a:rPr>
              <a:t>(8)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Pokračujte tlačítkem </a:t>
            </a:r>
            <a:r>
              <a:rPr lang="cs-CZ" i="1"/>
              <a:t>Vybrat </a:t>
            </a:r>
            <a:r>
              <a:rPr lang="cs-CZ">
                <a:solidFill>
                  <a:srgbClr val="FF0000"/>
                </a:solidFill>
              </a:rPr>
              <a:t>(9)</a:t>
            </a:r>
          </a:p>
          <a:p>
            <a:pPr lvl="1">
              <a:buFont typeface="Courier New" panose="02070309020205020404" pitchFamily="49" charset="0"/>
              <a:buChar char="o"/>
            </a:pPr>
            <a:br>
              <a:rPr lang="cs-CZ"/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E27EB6-B83E-10ED-4F21-EFB7A0919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39" y="889363"/>
            <a:ext cx="5844410" cy="3297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9FA6E13-8125-3AE8-C58B-127EC56FF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461" y="2538054"/>
            <a:ext cx="1560791" cy="1124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C2F7445-DC66-7669-F09B-4B6807D8D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633" y="4500818"/>
            <a:ext cx="3957143" cy="2038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5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odkazu na jiný PA II</a:t>
            </a:r>
            <a:endParaRPr lang="sk-SK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1F3AF03F-14BA-7E4B-CA4A-983E5FCA3D29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6646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jeden nebo více fragmentů, na které se budete odkazovat </a:t>
            </a:r>
            <a:r>
              <a:rPr lang="cs-CZ">
                <a:solidFill>
                  <a:srgbClr val="FF0000"/>
                </a:solidFill>
              </a:rPr>
              <a:t>(9)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typ citace </a:t>
            </a:r>
            <a:r>
              <a:rPr lang="cs-CZ">
                <a:solidFill>
                  <a:srgbClr val="FF0000"/>
                </a:solidFill>
              </a:rPr>
              <a:t>(10)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Znění citace si můžete libovolně doupravit </a:t>
            </a:r>
            <a:r>
              <a:rPr lang="cs-CZ">
                <a:solidFill>
                  <a:srgbClr val="FF0000"/>
                </a:solidFill>
              </a:rPr>
              <a:t>(11)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Systém poskytne náhled výsledné podoby citace v rámci fragmentu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Odkaz vytvoříte tlačítkem </a:t>
            </a:r>
            <a:r>
              <a:rPr lang="cs-CZ" i="1"/>
              <a:t>Potvrdit </a:t>
            </a:r>
            <a:r>
              <a:rPr lang="cs-CZ">
                <a:solidFill>
                  <a:srgbClr val="FF0000"/>
                </a:solidFill>
              </a:rPr>
              <a:t>(12)</a:t>
            </a:r>
          </a:p>
          <a:p>
            <a:r>
              <a:rPr lang="cs-CZ"/>
              <a:t>Odkaz na interní právní akt byl vytvořen </a:t>
            </a:r>
            <a:r>
              <a:rPr lang="cs-CZ">
                <a:solidFill>
                  <a:srgbClr val="FF0000"/>
                </a:solidFill>
              </a:rPr>
              <a:t>(13)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87AAAC-3ED2-28F5-B4EE-8605167B1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645" y="1077449"/>
            <a:ext cx="5469220" cy="2921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2D94C8B-8605-0E33-36E2-84FB4C0BE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865" y="4227861"/>
            <a:ext cx="5162779" cy="2148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2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interního odkazu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10D8342A-3295-19EE-0E5A-B4DA5740195E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66436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a vyberte místo, kam chcete vložit odkaz </a:t>
            </a:r>
            <a:r>
              <a:rPr lang="cs-CZ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Vložení/ Odkaz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vyberte typ vkládaného odkazu </a:t>
            </a:r>
            <a:r>
              <a:rPr lang="cs-CZ">
                <a:solidFill>
                  <a:srgbClr val="FF0000"/>
                </a:solidFill>
              </a:rPr>
              <a:t>(4)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Pokračujte tlačítkem </a:t>
            </a:r>
            <a:r>
              <a:rPr lang="cs-CZ" i="1"/>
              <a:t>Další </a:t>
            </a:r>
            <a:r>
              <a:rPr lang="cs-CZ">
                <a:solidFill>
                  <a:srgbClr val="FF0000"/>
                </a:solidFill>
              </a:rPr>
              <a:t>(5)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7E2E10-8BAC-E4BF-D40F-A6D8E2E90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701" y="1319381"/>
            <a:ext cx="5927299" cy="3363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57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interního odkazu II</a:t>
            </a:r>
            <a:endParaRPr lang="sk-SK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1F3AF03F-14BA-7E4B-CA4A-983E5FCA3D29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6646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jeden nebo více fragmentů, na které se budete odkazovat </a:t>
            </a:r>
            <a:r>
              <a:rPr lang="cs-CZ">
                <a:solidFill>
                  <a:srgbClr val="FF0000"/>
                </a:solidFill>
              </a:rPr>
              <a:t>(6)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Znění citace si můžete libovolně doupravit </a:t>
            </a:r>
            <a:r>
              <a:rPr lang="cs-CZ">
                <a:solidFill>
                  <a:srgbClr val="FF0000"/>
                </a:solidFill>
              </a:rPr>
              <a:t>(7)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Systém poskytne náhled výsledné podoby citace v rámci fragmentu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Odkaz vytvoříte tlačítkem </a:t>
            </a:r>
            <a:r>
              <a:rPr lang="cs-CZ" i="1"/>
              <a:t>Potvrdit </a:t>
            </a:r>
            <a:r>
              <a:rPr lang="cs-CZ">
                <a:solidFill>
                  <a:srgbClr val="FF0000"/>
                </a:solidFill>
              </a:rPr>
              <a:t>(8)</a:t>
            </a:r>
          </a:p>
          <a:p>
            <a:r>
              <a:rPr lang="cs-CZ"/>
              <a:t>Odkaz na interní právní akt byl vytvořen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A403B1-5A73-1AD4-763B-83609D406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0" y="928528"/>
            <a:ext cx="5611388" cy="2999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6B2A793-1830-519A-82EE-88DBE4884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393" y="4069429"/>
            <a:ext cx="5265724" cy="2171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9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přílohy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F3A29A27-44D4-0543-7745-7BD2F5672033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66436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Vložení/ Příloha </a:t>
            </a:r>
            <a:r>
              <a:rPr lang="cs-CZ">
                <a:solidFill>
                  <a:srgbClr val="FF0000"/>
                </a:solidFill>
              </a:rPr>
              <a:t>(1) (2)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Systém vloží přílohu </a:t>
            </a:r>
            <a:r>
              <a:rPr lang="cs-CZ">
                <a:solidFill>
                  <a:srgbClr val="FF0000"/>
                </a:solidFill>
              </a:rPr>
              <a:t>(3)</a:t>
            </a:r>
          </a:p>
          <a:p>
            <a:r>
              <a:rPr lang="cs-CZ"/>
              <a:t>Příloha obsahuje: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Číslo přílohy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Text nadpis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Text obecný</a:t>
            </a:r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A5FB0B-8DC6-BD59-1EE7-B8E0D116E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148" y="1095785"/>
            <a:ext cx="6127502" cy="3480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1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tabulky I</a:t>
            </a: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F8F6E8D-A1CE-D4D5-0C38-6403C17898B6}"/>
              </a:ext>
            </a:extLst>
          </p:cNvPr>
          <p:cNvSpPr txBox="1">
            <a:spLocks/>
          </p:cNvSpPr>
          <p:nvPr/>
        </p:nvSpPr>
        <p:spPr>
          <a:xfrm>
            <a:off x="531030" y="1640876"/>
            <a:ext cx="10870622" cy="792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Existující tabulku, například z excelu, můžete také do Editoru vložit </a:t>
            </a:r>
            <a:br>
              <a:rPr lang="cs-CZ"/>
            </a:br>
            <a:r>
              <a:rPr lang="cs-CZ"/>
              <a:t>přes CTRL+C (v Excelu) a CTRL+V (v Editoru)</a:t>
            </a:r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5A6289B9-C11F-F196-C50C-2302E4D962B8}"/>
              </a:ext>
            </a:extLst>
          </p:cNvPr>
          <p:cNvSpPr/>
          <p:nvPr/>
        </p:nvSpPr>
        <p:spPr bwMode="auto">
          <a:xfrm>
            <a:off x="4510103" y="4548662"/>
            <a:ext cx="981075" cy="133350"/>
          </a:xfrm>
          <a:prstGeom prst="rightArrow">
            <a:avLst/>
          </a:prstGeom>
          <a:ln>
            <a:headEnd/>
            <a:tailEnd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79E3C3-EDC7-F59F-717B-E30842D3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74" y="2752249"/>
            <a:ext cx="4082927" cy="3257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88088F4-D573-84E4-B75F-1C28FA767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570" y="2433551"/>
            <a:ext cx="6525933" cy="3703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6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přílohy I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3ECEC1F-235B-B647-A8F2-F8D65F90A8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7673" y="1640876"/>
            <a:ext cx="11233584" cy="336244"/>
          </a:xfrm>
        </p:spPr>
        <p:txBody>
          <a:bodyPr/>
          <a:lstStyle/>
          <a:p>
            <a:r>
              <a:rPr lang="cs-CZ"/>
              <a:t>Příklad přílohy s tabulkou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F6EE23-02B5-E292-8028-B29975BC4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835" y="2218228"/>
            <a:ext cx="7470909" cy="3224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Přihlášení do e-Legislativa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895475"/>
            <a:ext cx="10263291" cy="407699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načtení stránky </a:t>
            </a:r>
            <a:r>
              <a:rPr lang="sk-SK" sz="1800">
                <a:solidFill>
                  <a:srgbClr val="00B0F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https://test-portal.e-legislativa.cz</a:t>
            </a:r>
            <a:r>
              <a:rPr lang="sk-SK" sz="1800">
                <a:solidFill>
                  <a:srgbClr val="00B0F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vyberte MOCK JIP/KAAS </a:t>
            </a:r>
            <a:r>
              <a:rPr lang="cs-CZ" sz="180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>
              <a:latin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A5AB7A1-A1AE-C84F-0D29-B2EE0CF8A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49" y="2381593"/>
            <a:ext cx="5638095" cy="1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770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tabulky II</a:t>
            </a: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F8F6E8D-A1CE-D4D5-0C38-6403C17898B6}"/>
              </a:ext>
            </a:extLst>
          </p:cNvPr>
          <p:cNvSpPr txBox="1">
            <a:spLocks/>
          </p:cNvSpPr>
          <p:nvPr/>
        </p:nvSpPr>
        <p:spPr>
          <a:xfrm>
            <a:off x="531030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a místo, kam chcete vložit tabulku </a:t>
            </a:r>
            <a:r>
              <a:rPr lang="cs-CZ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Vložení/ Tabulka </a:t>
            </a:r>
            <a:r>
              <a:rPr lang="cs-CZ">
                <a:solidFill>
                  <a:srgbClr val="FF0000"/>
                </a:solidFill>
              </a:rPr>
              <a:t>(2) 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vyberte vzhled tabulky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Počet řádků a sloupců </a:t>
            </a:r>
            <a:r>
              <a:rPr lang="cs-CZ">
                <a:solidFill>
                  <a:srgbClr val="FF0000"/>
                </a:solidFill>
              </a:rPr>
              <a:t>(4)</a:t>
            </a:r>
            <a:endParaRPr lang="cs-CZ"/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Počet řádků v záhlaví a zápatí </a:t>
            </a:r>
            <a:r>
              <a:rPr lang="cs-CZ">
                <a:solidFill>
                  <a:srgbClr val="FF0000"/>
                </a:solidFill>
              </a:rPr>
              <a:t>(4)</a:t>
            </a:r>
            <a:endParaRPr lang="cs-CZ"/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Opakování záhlaví a zápatí </a:t>
            </a:r>
            <a:r>
              <a:rPr lang="cs-CZ">
                <a:solidFill>
                  <a:srgbClr val="FF0000"/>
                </a:solidFill>
              </a:rPr>
              <a:t>(5)</a:t>
            </a:r>
            <a:endParaRPr lang="cs-CZ"/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Orientace tabulky </a:t>
            </a:r>
            <a:r>
              <a:rPr lang="cs-CZ">
                <a:solidFill>
                  <a:srgbClr val="FF0000"/>
                </a:solidFill>
              </a:rPr>
              <a:t>(5)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Velikost tabulky </a:t>
            </a:r>
            <a:r>
              <a:rPr lang="cs-CZ">
                <a:solidFill>
                  <a:srgbClr val="FF0000"/>
                </a:solidFill>
              </a:rPr>
              <a:t>(6)</a:t>
            </a:r>
            <a:endParaRPr lang="cs-CZ"/>
          </a:p>
          <a:p>
            <a:r>
              <a:rPr lang="cs-CZ"/>
              <a:t>Tabulku vytvoříte tlačítkem </a:t>
            </a:r>
            <a:r>
              <a:rPr lang="cs-CZ" i="1"/>
              <a:t>Vložit </a:t>
            </a:r>
            <a:r>
              <a:rPr lang="cs-CZ">
                <a:solidFill>
                  <a:srgbClr val="FF0000"/>
                </a:solidFill>
              </a:rPr>
              <a:t>(7)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8EBE3B5-739F-E55B-88BA-BC19678CF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768" y="808102"/>
            <a:ext cx="5523086" cy="3112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řada/pruh, snímek obrazovky, Vykreslený graf&#10;&#10;Popis byl vytvořen automaticky">
            <a:extLst>
              <a:ext uri="{FF2B5EF4-FFF2-40B4-BE49-F238E27FC236}">
                <a16:creationId xmlns:a16="http://schemas.microsoft.com/office/drawing/2014/main" id="{FBE9BD30-3B66-569C-3C10-9938E47A0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606" y="4035333"/>
            <a:ext cx="5187410" cy="2629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7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obrázku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4CAD3E1-1F72-E12E-DECC-1C15F324D863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nebo místo, kam chcete vložit obrázek </a:t>
            </a:r>
            <a:r>
              <a:rPr lang="cs-CZ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Vložení/ Obrázek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systému vyberte obrázek </a:t>
            </a:r>
            <a:r>
              <a:rPr lang="cs-CZ">
                <a:solidFill>
                  <a:srgbClr val="FF0000"/>
                </a:solidFill>
              </a:rPr>
              <a:t>(4) (5)</a:t>
            </a:r>
            <a:endParaRPr lang="cs-CZ"/>
          </a:p>
          <a:p>
            <a:pPr marL="360000" lvl="1" indent="0">
              <a:buNone/>
            </a:pPr>
            <a:r>
              <a:rPr lang="cs-CZ"/>
              <a:t>…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C92D4E1-92C8-1980-69EC-2161A152B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969" y="1330212"/>
            <a:ext cx="5742966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obrázku II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FFE5E1A-0897-60C8-276B-E3BB1209AFCB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07448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vyberte způsob, jak obrázek bude zarovnaný </a:t>
            </a:r>
            <a:r>
              <a:rPr lang="cs-CZ">
                <a:solidFill>
                  <a:srgbClr val="FF0000"/>
                </a:solidFill>
              </a:rPr>
              <a:t>(6)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Obrázek vložíte tlačítkem </a:t>
            </a:r>
            <a:r>
              <a:rPr lang="cs-CZ" i="1"/>
              <a:t>Vložit </a:t>
            </a:r>
            <a:r>
              <a:rPr lang="cs-CZ">
                <a:solidFill>
                  <a:srgbClr val="FF0000"/>
                </a:solidFill>
              </a:rPr>
              <a:t>(7)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5DFDD0-4CEF-1A45-21AE-B96BF16F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061" y="1069649"/>
            <a:ext cx="4480782" cy="223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3F203E-0F1C-8E05-5796-F42E39595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464" y="3810006"/>
            <a:ext cx="4177976" cy="1420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6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vzorce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4CAD3E1-1F72-E12E-DECC-1C15F324D863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konkrétní fragment nebo místo, kam chcete vložit vzorec </a:t>
            </a:r>
            <a:r>
              <a:rPr lang="cs-CZ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Vložení/ Vzorec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systému vyberte, jakým způsobem vložíte vzorec</a:t>
            </a:r>
            <a:r>
              <a:rPr lang="cs-CZ">
                <a:solidFill>
                  <a:srgbClr val="FF0000"/>
                </a:solidFill>
              </a:rPr>
              <a:t>(4)</a:t>
            </a:r>
          </a:p>
          <a:p>
            <a:r>
              <a:rPr lang="cs-CZ"/>
              <a:t>A pokračujeme kliknutím na tlačítko </a:t>
            </a:r>
            <a:r>
              <a:rPr lang="cs-CZ" i="1"/>
              <a:t>Další</a:t>
            </a:r>
            <a:r>
              <a:rPr lang="cs-CZ"/>
              <a:t> </a:t>
            </a:r>
            <a:r>
              <a:rPr lang="cs-CZ">
                <a:solidFill>
                  <a:srgbClr val="FF0000"/>
                </a:solidFill>
              </a:rPr>
              <a:t>(5)</a:t>
            </a:r>
          </a:p>
          <a:p>
            <a:pPr marL="360000" lvl="1" indent="0">
              <a:buNone/>
            </a:pPr>
            <a:r>
              <a:rPr lang="cs-CZ"/>
              <a:t>…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DDA7F7-9BBD-2A16-8401-357944152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523" y="1856348"/>
            <a:ext cx="5718734" cy="3145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1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356350"/>
            <a:ext cx="8306825" cy="365125"/>
          </a:xfrm>
        </p:spPr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vzorce II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FFE5E1A-0897-60C8-276B-E3BB1209AFCB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07448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napište vzorec, který chcete vložit </a:t>
            </a:r>
            <a:r>
              <a:rPr lang="cs-CZ">
                <a:solidFill>
                  <a:srgbClr val="FF0000"/>
                </a:solidFill>
              </a:rPr>
              <a:t>(6)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Lze využít i pomocnou klávesnici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Vzorec vložíte tlačítkem </a:t>
            </a:r>
            <a:r>
              <a:rPr lang="cs-CZ" i="1"/>
              <a:t>Vložit </a:t>
            </a:r>
            <a:r>
              <a:rPr lang="cs-CZ">
                <a:solidFill>
                  <a:srgbClr val="FF0000"/>
                </a:solidFill>
              </a:rPr>
              <a:t>(7)</a:t>
            </a:r>
          </a:p>
          <a:p>
            <a:r>
              <a:rPr lang="cs-CZ"/>
              <a:t>Kliknutím na vzorec můžete vzorec editovat nebo smazat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A89BDF-10F5-7F76-EB5B-31F64DEC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281" y="986750"/>
            <a:ext cx="5588351" cy="3076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9B0FDC1-6829-CC1A-F0E0-14AE21BC6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998" y="4873180"/>
            <a:ext cx="5515634" cy="517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7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Import textu</a:t>
            </a:r>
          </a:p>
        </p:txBody>
      </p:sp>
      <p:pic>
        <p:nvPicPr>
          <p:cNvPr id="10" name="Obrázek 9" descr="Obsah obrázku text, snímek obrazovky, displej, software&#10;&#10;Popis byl vytvořen automaticky">
            <a:extLst>
              <a:ext uri="{FF2B5EF4-FFF2-40B4-BE49-F238E27FC236}">
                <a16:creationId xmlns:a16="http://schemas.microsoft.com/office/drawing/2014/main" id="{1E521553-D698-5863-62C2-A336E1B3A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360" y="4395093"/>
            <a:ext cx="2228497" cy="1674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B090D8CC-B8F3-35F9-9943-14DDB82B1764}"/>
              </a:ext>
            </a:extLst>
          </p:cNvPr>
          <p:cNvSpPr txBox="1">
            <a:spLocks/>
          </p:cNvSpPr>
          <p:nvPr/>
        </p:nvSpPr>
        <p:spPr>
          <a:xfrm>
            <a:off x="531030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Přejděte na místo, kam chcete text </a:t>
            </a:r>
            <a:r>
              <a:rPr lang="cs-CZ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Vložení/ Importovat text </a:t>
            </a:r>
            <a:r>
              <a:rPr lang="cs-CZ">
                <a:solidFill>
                  <a:srgbClr val="FF0000"/>
                </a:solidFill>
              </a:rPr>
              <a:t>(2) 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systému vyberte soubor </a:t>
            </a:r>
            <a:r>
              <a:rPr lang="cs-CZ" i="1"/>
              <a:t>.</a:t>
            </a:r>
            <a:r>
              <a:rPr lang="cs-CZ" i="1" err="1"/>
              <a:t>docx</a:t>
            </a:r>
            <a:r>
              <a:rPr lang="cs-CZ" i="1"/>
              <a:t> </a:t>
            </a:r>
            <a:r>
              <a:rPr lang="cs-CZ">
                <a:solidFill>
                  <a:srgbClr val="FF0000"/>
                </a:solidFill>
              </a:rPr>
              <a:t>(4) (5)</a:t>
            </a:r>
            <a:endParaRPr lang="cs-CZ" i="1"/>
          </a:p>
          <a:p>
            <a:r>
              <a:rPr lang="cs-CZ"/>
              <a:t>Text vložíte tlačítkem </a:t>
            </a:r>
            <a:r>
              <a:rPr lang="cs-CZ" i="1"/>
              <a:t>Vložit </a:t>
            </a:r>
            <a:r>
              <a:rPr lang="cs-CZ">
                <a:solidFill>
                  <a:srgbClr val="FF0000"/>
                </a:solidFill>
              </a:rPr>
              <a:t>(6)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844702A-3040-5A2C-1E4C-1CBC4921D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055" y="1332740"/>
            <a:ext cx="5820909" cy="2918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F5F1F53-4634-3F4A-75EB-2BD1CD5FD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919" y="4614088"/>
            <a:ext cx="4396625" cy="1455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1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86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0"/>
            <a:ext cx="4986984" cy="1914049"/>
          </a:xfrm>
        </p:spPr>
        <p:txBody>
          <a:bodyPr>
            <a:normAutofit/>
          </a:bodyPr>
          <a:lstStyle/>
          <a:p>
            <a:r>
              <a:rPr lang="cs-CZ">
                <a:latin typeface="Aptos Narrow" panose="020B0004020202020204" pitchFamily="34" charset="0"/>
              </a:rPr>
              <a:t>Zobrazení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5612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Kontextové informace I</a:t>
            </a:r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87641BC9-5E5E-8C94-62DE-275846C2E29D}"/>
              </a:ext>
            </a:extLst>
          </p:cNvPr>
          <p:cNvSpPr txBox="1">
            <a:spLocks/>
          </p:cNvSpPr>
          <p:nvPr/>
        </p:nvSpPr>
        <p:spPr>
          <a:xfrm>
            <a:off x="526628" y="1600666"/>
            <a:ext cx="5214673" cy="4561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Klikněte na ikonu žlutého nebo červeného vykřičníku </a:t>
            </a:r>
            <a:r>
              <a:rPr lang="cs-CZ">
                <a:solidFill>
                  <a:srgbClr val="FF0000"/>
                </a:solidFill>
              </a:rPr>
              <a:t>(0) </a:t>
            </a:r>
            <a:r>
              <a:rPr lang="cs-CZ"/>
              <a:t>nebo vyberte konkrétní fragment </a:t>
            </a:r>
            <a:r>
              <a:rPr lang="cs-CZ">
                <a:solidFill>
                  <a:srgbClr val="FF0000"/>
                </a:solidFill>
              </a:rPr>
              <a:t>(1)</a:t>
            </a:r>
            <a:r>
              <a:rPr lang="cs-CZ"/>
              <a:t> a přes menu zvolte </a:t>
            </a:r>
            <a:r>
              <a:rPr lang="cs-CZ" i="1"/>
              <a:t>Fragment/ Zobrazení kontextových informací </a:t>
            </a:r>
            <a:r>
              <a:rPr lang="cs-CZ">
                <a:solidFill>
                  <a:srgbClr val="FF0000"/>
                </a:solidFill>
              </a:rPr>
              <a:t>(2)</a:t>
            </a:r>
            <a:r>
              <a:rPr lang="cs-CZ"/>
              <a:t> </a:t>
            </a:r>
            <a:r>
              <a:rPr lang="cs-CZ">
                <a:solidFill>
                  <a:srgbClr val="FF0000"/>
                </a:solidFill>
              </a:rPr>
              <a:t>(3)</a:t>
            </a:r>
            <a:r>
              <a:rPr lang="cs-CZ"/>
              <a:t> </a:t>
            </a:r>
            <a:endParaRPr lang="cs-CZ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Vyberte si v okně detail validační </a:t>
            </a:r>
            <a:br>
              <a:rPr lang="cs-CZ"/>
            </a:br>
            <a:r>
              <a:rPr lang="cs-CZ"/>
              <a:t>zprávy </a:t>
            </a:r>
            <a:r>
              <a:rPr lang="cs-CZ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Okno upustíte křížkem nebo tlačítkem </a:t>
            </a:r>
            <a:r>
              <a:rPr lang="cs-CZ" i="1"/>
              <a:t>Zrušit </a:t>
            </a:r>
            <a:r>
              <a:rPr lang="cs-CZ">
                <a:solidFill>
                  <a:srgbClr val="FF0000"/>
                </a:solidFill>
              </a:rPr>
              <a:t>(5)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62C1D1B-EDA7-B1DE-122A-370362FCC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468" y="1640876"/>
            <a:ext cx="5561967" cy="2919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4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Kontextové informace II</a:t>
            </a:r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EC2AD377-B9F3-7CBF-A2C8-0D8F0F9EDCDB}"/>
              </a:ext>
            </a:extLst>
          </p:cNvPr>
          <p:cNvSpPr txBox="1">
            <a:spLocks/>
          </p:cNvSpPr>
          <p:nvPr/>
        </p:nvSpPr>
        <p:spPr>
          <a:xfrm>
            <a:off x="526627" y="1600666"/>
            <a:ext cx="5659487" cy="4561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Příklad odstranění chyby z validace</a:t>
            </a:r>
          </a:p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Na základě validace proveďte opravu (např. odstranění horního indexu na konci textu) </a:t>
            </a:r>
            <a:r>
              <a:rPr lang="cs-CZ">
                <a:solidFill>
                  <a:srgbClr val="FF0000"/>
                </a:solidFill>
              </a:rPr>
              <a:t>(1) 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Aktualizujte fragment (např. klikněte na jiný fragment) </a:t>
            </a:r>
            <a:r>
              <a:rPr lang="cs-CZ">
                <a:solidFill>
                  <a:srgbClr val="FF0000"/>
                </a:solidFill>
              </a:rPr>
              <a:t>(2)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Ikona vykřičníku zmizí </a:t>
            </a:r>
            <a:r>
              <a:rPr lang="cs-CZ">
                <a:solidFill>
                  <a:srgbClr val="FF0000"/>
                </a:solidFill>
              </a:rPr>
              <a:t>(3)</a:t>
            </a: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686D51-4937-A732-3D26-DF00D377F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586" y="4501778"/>
            <a:ext cx="6460357" cy="755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60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Zobrazení metadat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4D12CD8C-C166-D75B-51B2-EEFC2CA48BF9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10802789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Zobrazení/ Metadata </a:t>
            </a:r>
            <a:r>
              <a:rPr lang="cs-CZ">
                <a:solidFill>
                  <a:srgbClr val="FF0000"/>
                </a:solidFill>
              </a:rPr>
              <a:t>(1) (2)</a:t>
            </a:r>
            <a:r>
              <a:rPr lang="cs-CZ" i="1">
                <a:solidFill>
                  <a:srgbClr val="FF0000"/>
                </a:solidFill>
              </a:rPr>
              <a:t> </a:t>
            </a:r>
            <a:r>
              <a:rPr lang="cs-CZ"/>
              <a:t>nebo ikonou </a:t>
            </a:r>
            <a:r>
              <a:rPr lang="cs-CZ" i="1"/>
              <a:t>M </a:t>
            </a:r>
            <a:r>
              <a:rPr lang="cs-CZ"/>
              <a:t>v pravé části zápatí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FBE7F1-C45C-6F50-DFB8-ABD68E9A2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55" y="2384769"/>
            <a:ext cx="6718738" cy="3805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59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9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Přihlášení do e-Legislativy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885950"/>
            <a:ext cx="10263291" cy="4086524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Vyhledá se uživatel _</a:t>
            </a:r>
            <a:r>
              <a:rPr lang="cs-CZ" sz="1800" b="1" err="1">
                <a:solidFill>
                  <a:srgbClr val="172B4D"/>
                </a:solidFill>
                <a:latin typeface="Calibri"/>
                <a:ea typeface="Calibri"/>
                <a:cs typeface="Calibri"/>
              </a:rPr>
              <a:t>MD</a:t>
            </a:r>
            <a:r>
              <a:rPr lang="cs-CZ" sz="1800" b="1" i="0" err="1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_</a:t>
            </a:r>
            <a:r>
              <a:rPr lang="cs-CZ" sz="1800" b="1" err="1">
                <a:solidFill>
                  <a:srgbClr val="172B4D"/>
                </a:solidFill>
                <a:latin typeface="Calibri"/>
                <a:ea typeface="Calibri"/>
                <a:cs typeface="Calibri"/>
              </a:rPr>
              <a:t>pracovnik</a:t>
            </a:r>
            <a:r>
              <a:rPr lang="cs-CZ" sz="1800" b="1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pro přihlášení </a:t>
            </a:r>
            <a:r>
              <a:rPr lang="cs-CZ" sz="180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(1) 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a výběr se potvrdí klikem na Odeslat </a:t>
            </a:r>
            <a:r>
              <a:rPr lang="cs-CZ" sz="180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(2)</a:t>
            </a:r>
            <a:endParaRPr lang="cs-CZ" sz="1800">
              <a:effectLst/>
              <a:latin typeface="Calibri"/>
              <a:ea typeface="Calibri"/>
              <a:cs typeface="Calibri"/>
            </a:endParaRPr>
          </a:p>
          <a:p>
            <a:pPr marL="60960" indent="0" fontAlgn="base">
              <a:buNone/>
            </a:pPr>
            <a:endParaRPr lang="cs-CZ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6710" indent="-285750" fontAlgn="base">
              <a:buFont typeface="Arial" panose="020B0604020202020204" pitchFamily="34" charset="0"/>
              <a:buChar char="•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074A033-1F41-DA92-867B-D4C8CDD3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6" y="2586134"/>
            <a:ext cx="9428571" cy="2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68358"/>
      </p:ext>
    </p:extLst>
  </p:cSld>
  <p:clrMapOvr>
    <a:masterClrMapping/>
  </p:clrMapOvr>
  <p:transition spd="slow">
    <p:push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Zobrazení textu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524DEE14-B574-21EB-43A3-3BFC8D170D5B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10802789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Zvolte v menu </a:t>
            </a:r>
            <a:r>
              <a:rPr lang="cs-CZ" i="1"/>
              <a:t>Zobrazení/ Text </a:t>
            </a:r>
            <a:r>
              <a:rPr lang="cs-CZ">
                <a:solidFill>
                  <a:srgbClr val="FF0000"/>
                </a:solidFill>
              </a:rPr>
              <a:t>(1) (2)</a:t>
            </a:r>
            <a:r>
              <a:rPr lang="cs-CZ" i="1">
                <a:solidFill>
                  <a:srgbClr val="FF0000"/>
                </a:solidFill>
              </a:rPr>
              <a:t> </a:t>
            </a:r>
            <a:r>
              <a:rPr lang="cs-CZ"/>
              <a:t>nebo ikonou </a:t>
            </a:r>
            <a:r>
              <a:rPr lang="cs-CZ" i="1"/>
              <a:t>T</a:t>
            </a:r>
            <a:r>
              <a:rPr lang="cs-CZ"/>
              <a:t> v pravé části zápatí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1ADD2A-D1B2-BCEE-5749-1C1F9BD44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14" y="2433551"/>
            <a:ext cx="6930550" cy="3927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3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91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 fontScale="90000"/>
          </a:bodyPr>
          <a:lstStyle/>
          <a:p>
            <a:r>
              <a:rPr lang="cs-CZ">
                <a:latin typeface="Aptos Narrow" panose="020B0004020202020204" pitchFamily="34" charset="0"/>
              </a:rPr>
              <a:t>Práce s dokumentem a textem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377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Kopírovat/ Vložit text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258" y="1640875"/>
            <a:ext cx="5578579" cy="4368923"/>
          </a:xfrm>
        </p:spPr>
        <p:txBody>
          <a:bodyPr/>
          <a:lstStyle/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fragmentu můžete vložit text z jiných zdrojů.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Nakopírujte si text z jiného zdroje (CTRL+C).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Přejděte na fragment, kam chcete vložit text.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Text vložte klávesovou zkratkou zkratkou (CTRL+V).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pPr marL="0" indent="0">
              <a:buNone/>
            </a:pPr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36000">
              <a:buNone/>
            </a:pPr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None/>
            </a:pPr>
            <a:br>
              <a:rPr lang="cs-C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None/>
            </a:pPr>
            <a:endParaRPr lang="cs-CZ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851C265-55B0-9925-24FE-87720F91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82307"/>
            <a:ext cx="5792308" cy="3187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89E99EB-CDA3-3890-E2F6-C470F635F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763" y="4852077"/>
            <a:ext cx="5618545" cy="1157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0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Vrátit zpět/ Znovu provést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3093A109-A053-B1B3-299B-675D06246B62}"/>
              </a:ext>
            </a:extLst>
          </p:cNvPr>
          <p:cNvSpPr txBox="1">
            <a:spLocks/>
          </p:cNvSpPr>
          <p:nvPr/>
        </p:nvSpPr>
        <p:spPr>
          <a:xfrm>
            <a:off x="273258" y="1640875"/>
            <a:ext cx="5578579" cy="43689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Stejná funkcionalita jako v kancelářských balících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Uživatel může vrátit po krocích zpět, případně znovu provést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(2)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Akci lze i přes klávesovou zkratkou: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CTRL+Z 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 vzít zpět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 err="1">
                <a:latin typeface="Calibri" panose="020F0502020204030204" pitchFamily="34" charset="0"/>
                <a:cs typeface="Times New Roman" panose="02020603050405020304" pitchFamily="18" charset="0"/>
              </a:rPr>
              <a:t>CTRL+Shift+Z</a:t>
            </a:r>
            <a:r>
              <a:rPr lang="cs-CZ" i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>
                <a:latin typeface="Calibri" panose="020F0502020204030204" pitchFamily="34" charset="0"/>
                <a:cs typeface="Times New Roman" panose="02020603050405020304" pitchFamily="18" charset="0"/>
              </a:rPr>
              <a:t>pro znovu provést</a:t>
            </a: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36000">
              <a:buFont typeface="Calibri" panose="020F0502020204030204" pitchFamily="34" charset="0"/>
              <a:buNone/>
            </a:pPr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Font typeface="Calibri" panose="020F0502020204030204" pitchFamily="34" charset="0"/>
              <a:buNone/>
            </a:pP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1DA4C2C-6A8A-5A18-CECA-C2DB67A04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168" y="1023548"/>
            <a:ext cx="5631721" cy="3105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F02F390-A553-44D3-39E9-FC93EBB4E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618" y="4304526"/>
            <a:ext cx="5575639" cy="2028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635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Hledat a nahradit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C8A8F04-6E5A-1B9F-303D-D117DBD42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716" y="960641"/>
            <a:ext cx="6492018" cy="374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7F3530B-1406-F810-C419-7A09F8C31E7F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menu zvolte </a:t>
            </a:r>
            <a:r>
              <a:rPr lang="cs-CZ" i="1"/>
              <a:t>Text/ Najít / Nahradit </a:t>
            </a:r>
            <a:r>
              <a:rPr lang="cs-CZ">
                <a:solidFill>
                  <a:srgbClr val="FF0000"/>
                </a:solidFill>
              </a:rPr>
              <a:t>(1) (2)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napište hledaný výraz </a:t>
            </a:r>
            <a:r>
              <a:rPr lang="cs-CZ">
                <a:solidFill>
                  <a:srgbClr val="FF0000"/>
                </a:solidFill>
              </a:rPr>
              <a:t>(3)</a:t>
            </a:r>
            <a:r>
              <a:rPr lang="cs-CZ"/>
              <a:t> a výraz, kterým ho nahradíte </a:t>
            </a:r>
            <a:r>
              <a:rPr lang="cs-CZ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Vyhledáním a nahrazením provedete tlačítkem </a:t>
            </a:r>
            <a:r>
              <a:rPr lang="cs-CZ" i="1"/>
              <a:t>Nahradit a hledat </a:t>
            </a:r>
            <a:r>
              <a:rPr lang="cs-CZ">
                <a:solidFill>
                  <a:srgbClr val="FF0000"/>
                </a:solidFill>
              </a:rPr>
              <a:t>(5)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O úspěšném nahrazení budete informováni hláškou </a:t>
            </a:r>
            <a:r>
              <a:rPr lang="cs-CZ">
                <a:solidFill>
                  <a:srgbClr val="FF0000"/>
                </a:solidFill>
              </a:rPr>
              <a:t>(6)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Můžete pokračovat v hledání a nahrazování</a:t>
            </a:r>
          </a:p>
          <a:p>
            <a:r>
              <a:rPr lang="cs-CZ"/>
              <a:t>Po dokončení práce opustíte okno tlačítkem Hotovo </a:t>
            </a:r>
            <a:r>
              <a:rPr lang="cs-CZ">
                <a:solidFill>
                  <a:srgbClr val="FF0000"/>
                </a:solidFill>
              </a:rPr>
              <a:t>(7)</a:t>
            </a:r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069CB7E-52C3-F446-25D4-B3128C89C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821" y="4381005"/>
            <a:ext cx="4712267" cy="2157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4765CB7-BAAA-403D-BB0B-D9D54E8D8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20" y="2374575"/>
            <a:ext cx="5972554" cy="2776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40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Kontrola pravopisu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EFFED61C-9E0E-29A6-8A14-AA43C3BC61E6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menu zvolte </a:t>
            </a:r>
            <a:r>
              <a:rPr lang="cs-CZ" i="1"/>
              <a:t>Zobrazení/ Zobrazit kontrolu pravopisu </a:t>
            </a:r>
            <a:r>
              <a:rPr lang="cs-CZ">
                <a:solidFill>
                  <a:srgbClr val="FF0000"/>
                </a:solidFill>
              </a:rPr>
              <a:t>(1) (2)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Zvýrazní se slova obsahující gramatické chyby </a:t>
            </a:r>
            <a:r>
              <a:rPr lang="cs-CZ">
                <a:solidFill>
                  <a:srgbClr val="FF0000"/>
                </a:solidFill>
              </a:rPr>
              <a:t>(3)</a:t>
            </a:r>
          </a:p>
          <a:p>
            <a:r>
              <a:rPr lang="cs-CZ"/>
              <a:t>Opětovné stisknutí </a:t>
            </a:r>
            <a:r>
              <a:rPr lang="cs-CZ" i="1"/>
              <a:t>Zobrazit kontrolu pravopisu</a:t>
            </a:r>
            <a:r>
              <a:rPr lang="cs-CZ"/>
              <a:t> vypne kontrolu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FAAE0C-5DCB-D17F-809F-ECEB10012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945" y="1244538"/>
            <a:ext cx="5722897" cy="3083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32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96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/>
          </a:bodyPr>
          <a:lstStyle/>
          <a:p>
            <a:r>
              <a:rPr lang="cs-CZ">
                <a:latin typeface="Aptos Narrow" panose="020B0004020202020204" pitchFamily="34" charset="0"/>
              </a:rPr>
              <a:t>Práce s verzí návrhu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9902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Co je verze návrhu?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5B9C1BA-EF31-9BF2-2B3C-E397DFB1C3BF}"/>
              </a:ext>
            </a:extLst>
          </p:cNvPr>
          <p:cNvSpPr txBox="1">
            <a:spLocks/>
          </p:cNvSpPr>
          <p:nvPr/>
        </p:nvSpPr>
        <p:spPr>
          <a:xfrm>
            <a:off x="517638" y="1640876"/>
            <a:ext cx="996621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>
              <a:spcAft>
                <a:spcPts val="0"/>
              </a:spcAft>
            </a:pPr>
            <a:r>
              <a:rPr lang="cs-CZ" sz="1600"/>
              <a:t>Zachycuje všechny dokumenty a jejich revize v určitém bodě životního cyklu právního aktu</a:t>
            </a: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600"/>
              <a:t>Dokumenty: vyhláška, Informativní přehled k VPP, důvodová zpráva</a:t>
            </a: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600"/>
              <a:t>Body životního cyklu: Tvorba, Připomínkové řízení, Publikace</a:t>
            </a:r>
          </a:p>
        </p:txBody>
      </p:sp>
      <p:pic>
        <p:nvPicPr>
          <p:cNvPr id="6" name="Grafický objekt 5" descr="Úložný box archiv se souvislou výplní">
            <a:extLst>
              <a:ext uri="{FF2B5EF4-FFF2-40B4-BE49-F238E27FC236}">
                <a16:creationId xmlns:a16="http://schemas.microsoft.com/office/drawing/2014/main" id="{EEE7D215-8413-E521-7E70-D171C1C7D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0475" y="4275004"/>
            <a:ext cx="914400" cy="914400"/>
          </a:xfrm>
          <a:prstGeom prst="rect">
            <a:avLst/>
          </a:prstGeom>
        </p:spPr>
      </p:pic>
      <p:pic>
        <p:nvPicPr>
          <p:cNvPr id="9" name="Grafický objekt 8" descr="Dokument se souvislou výplní">
            <a:extLst>
              <a:ext uri="{FF2B5EF4-FFF2-40B4-BE49-F238E27FC236}">
                <a16:creationId xmlns:a16="http://schemas.microsoft.com/office/drawing/2014/main" id="{93A437B6-63AD-80D8-B3D6-BEA509D04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4100" y="2722824"/>
            <a:ext cx="914400" cy="914400"/>
          </a:xfrm>
          <a:prstGeom prst="rect">
            <a:avLst/>
          </a:prstGeom>
        </p:spPr>
      </p:pic>
      <p:pic>
        <p:nvPicPr>
          <p:cNvPr id="12" name="Grafický objekt 11" descr="Papír se souvislou výplní">
            <a:extLst>
              <a:ext uri="{FF2B5EF4-FFF2-40B4-BE49-F238E27FC236}">
                <a16:creationId xmlns:a16="http://schemas.microsoft.com/office/drawing/2014/main" id="{84B3C28F-9472-140A-7775-62648177B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9775" y="2746627"/>
            <a:ext cx="914400" cy="914400"/>
          </a:xfrm>
          <a:prstGeom prst="rect">
            <a:avLst/>
          </a:prstGeom>
        </p:spPr>
      </p:pic>
      <p:pic>
        <p:nvPicPr>
          <p:cNvPr id="15" name="Grafický objekt 14" descr="Kontrolní seznam se souvislou výplní">
            <a:extLst>
              <a:ext uri="{FF2B5EF4-FFF2-40B4-BE49-F238E27FC236}">
                <a16:creationId xmlns:a16="http://schemas.microsoft.com/office/drawing/2014/main" id="{D5B592B2-74CF-EAED-68A5-FBA1AA2E8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05450" y="2757497"/>
            <a:ext cx="914400" cy="914400"/>
          </a:xfrm>
          <a:prstGeom prst="rect">
            <a:avLst/>
          </a:prstGeom>
        </p:spPr>
      </p:pic>
      <p:pic>
        <p:nvPicPr>
          <p:cNvPr id="17" name="Grafický objekt 16" descr="Seznam se souvislou výplní">
            <a:extLst>
              <a:ext uri="{FF2B5EF4-FFF2-40B4-BE49-F238E27FC236}">
                <a16:creationId xmlns:a16="http://schemas.microsoft.com/office/drawing/2014/main" id="{73FE2D06-E900-B1F6-CB98-D5C600B81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9594" y="2759094"/>
            <a:ext cx="914400" cy="914400"/>
          </a:xfrm>
          <a:prstGeom prst="rect">
            <a:avLst/>
          </a:prstGeom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C0C551CD-BB93-DF87-FA99-0ADC1A548EF1}"/>
              </a:ext>
            </a:extLst>
          </p:cNvPr>
          <p:cNvCxnSpPr>
            <a:cxnSpLocks/>
          </p:cNvCxnSpPr>
          <p:nvPr/>
        </p:nvCxnSpPr>
        <p:spPr bwMode="gray">
          <a:xfrm>
            <a:off x="4146550" y="3742878"/>
            <a:ext cx="781050" cy="814046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015F6ED6-F8CD-335E-36B0-D4D15247BBB3}"/>
              </a:ext>
            </a:extLst>
          </p:cNvPr>
          <p:cNvCxnSpPr>
            <a:cxnSpLocks/>
          </p:cNvCxnSpPr>
          <p:nvPr/>
        </p:nvCxnSpPr>
        <p:spPr bwMode="gray">
          <a:xfrm>
            <a:off x="5070475" y="3732008"/>
            <a:ext cx="242943" cy="64532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C0D91FE4-628F-8A2B-51B7-13B9B20F37E0}"/>
              </a:ext>
            </a:extLst>
          </p:cNvPr>
          <p:cNvCxnSpPr>
            <a:cxnSpLocks/>
          </p:cNvCxnSpPr>
          <p:nvPr/>
        </p:nvCxnSpPr>
        <p:spPr bwMode="gray">
          <a:xfrm flipH="1">
            <a:off x="5721350" y="3742878"/>
            <a:ext cx="406400" cy="63445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CC88F9FE-5D84-CD17-1020-36D0E88F8020}"/>
              </a:ext>
            </a:extLst>
          </p:cNvPr>
          <p:cNvCxnSpPr>
            <a:cxnSpLocks/>
          </p:cNvCxnSpPr>
          <p:nvPr/>
        </p:nvCxnSpPr>
        <p:spPr bwMode="gray">
          <a:xfrm flipH="1">
            <a:off x="5984875" y="3749910"/>
            <a:ext cx="931919" cy="80701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362068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Uzavření verze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5B9C1BA-EF31-9BF2-2B3C-E397DFB1C3BF}"/>
              </a:ext>
            </a:extLst>
          </p:cNvPr>
          <p:cNvSpPr txBox="1">
            <a:spLocks/>
          </p:cNvSpPr>
          <p:nvPr/>
        </p:nvSpPr>
        <p:spPr>
          <a:xfrm>
            <a:off x="517638" y="1640876"/>
            <a:ext cx="5997461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menu zvolte </a:t>
            </a:r>
            <a:r>
              <a:rPr lang="cs-CZ" i="1"/>
              <a:t>Verze návrhu/ Uzavřít verzi </a:t>
            </a:r>
            <a:r>
              <a:rPr lang="cs-CZ">
                <a:solidFill>
                  <a:srgbClr val="FF0000"/>
                </a:solidFill>
              </a:rPr>
              <a:t>(1) (2)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Systém spustí aktualizaci generovaného obsahu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se zobrazí výsledky validace obsahu </a:t>
            </a:r>
            <a:r>
              <a:rPr lang="cs-CZ">
                <a:solidFill>
                  <a:srgbClr val="FF0000"/>
                </a:solidFill>
              </a:rPr>
              <a:t>(3)</a:t>
            </a:r>
            <a:endParaRPr lang="cs-CZ"/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/>
              <a:t>Tlačítkem </a:t>
            </a:r>
            <a:r>
              <a:rPr lang="cs-CZ" i="1"/>
              <a:t>Uzavřít (včetně chyb) </a:t>
            </a:r>
            <a:r>
              <a:rPr lang="cs-CZ"/>
              <a:t>uzavřete verzi </a:t>
            </a:r>
            <a:r>
              <a:rPr lang="cs-CZ">
                <a:solidFill>
                  <a:srgbClr val="FF0000"/>
                </a:solidFill>
              </a:rPr>
              <a:t>(4)</a:t>
            </a:r>
            <a:br>
              <a:rPr lang="cs-CZ"/>
            </a:br>
            <a:r>
              <a:rPr lang="cs-CZ"/>
              <a:t>(V případě oprav zrušíte uzavírání tlačítkem </a:t>
            </a:r>
            <a:r>
              <a:rPr lang="cs-CZ" i="1"/>
              <a:t>Zrušit)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EFB0E7-7E11-0B2E-C485-EE118E7B8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799" y="1569725"/>
            <a:ext cx="5465838" cy="2679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6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Uzavření</a:t>
            </a:r>
            <a:r>
              <a:rPr lang="sk-SK"/>
              <a:t> </a:t>
            </a:r>
            <a:r>
              <a:rPr lang="cs-CZ"/>
              <a:t>verze</a:t>
            </a:r>
            <a:r>
              <a:rPr lang="sk-SK"/>
              <a:t> 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39773"/>
            <a:ext cx="10760498" cy="3209175"/>
          </a:xfrm>
        </p:spPr>
        <p:txBody>
          <a:bodyPr/>
          <a:lstStyle/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Uzavřená verze je v záhlaví označena textem </a:t>
            </a:r>
            <a:r>
              <a:rPr lang="cs-CZ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UZAVŘENÁ VERZE.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Uzavřená verze je pouze pro čtení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Stisknutím tlačítka </a:t>
            </a:r>
            <a:r>
              <a:rPr lang="cs-CZ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Zpět na PORTÁL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zavřete editor a vrátíte se Portál</a:t>
            </a:r>
          </a:p>
          <a:p>
            <a:pPr marL="360000" lvl="1" indent="0">
              <a:buNone/>
            </a:pPr>
            <a:br>
              <a:rPr lang="cs-C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None/>
            </a:pPr>
            <a:endParaRPr lang="cs-CZ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BE3A852-E40F-638E-1598-1AF330CF1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327" y="2988360"/>
            <a:ext cx="8488145" cy="3140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8FAB6A51-56D0-4945-9C37-E9F244AF6ED1}"/>
    </a:ext>
  </a:extLst>
</a:theme>
</file>

<file path=ppt/theme/theme2.xml><?xml version="1.0" encoding="utf-8"?>
<a:theme xmlns:a="http://schemas.openxmlformats.org/drawingml/2006/main" name="1_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9937547C-5FBF-400E-9681-C42A71264088}"/>
    </a:ext>
  </a:extLst>
</a:theme>
</file>

<file path=ppt/theme/theme3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seco">
    <a:dk1>
      <a:srgbClr val="000000"/>
    </a:dk1>
    <a:lt1>
      <a:srgbClr val="FFFFFF"/>
    </a:lt1>
    <a:dk2>
      <a:srgbClr val="00A4E0"/>
    </a:dk2>
    <a:lt2>
      <a:srgbClr val="5EC3AF"/>
    </a:lt2>
    <a:accent1>
      <a:srgbClr val="00AEE8"/>
    </a:accent1>
    <a:accent2>
      <a:srgbClr val="00A13C"/>
    </a:accent2>
    <a:accent3>
      <a:srgbClr val="5C53BD"/>
    </a:accent3>
    <a:accent4>
      <a:srgbClr val="AAAFAF"/>
    </a:accent4>
    <a:accent5>
      <a:srgbClr val="FF3300"/>
    </a:accent5>
    <a:accent6>
      <a:srgbClr val="FFC800"/>
    </a:accent6>
    <a:hlink>
      <a:srgbClr val="00AEE8"/>
    </a:hlink>
    <a:folHlink>
      <a:srgbClr val="AAAFAF"/>
    </a:folHlink>
  </a:clrScheme>
</a:themeOverride>
</file>

<file path=ppt/theme/themeOverride2.xml><?xml version="1.0" encoding="utf-8"?>
<a:themeOverride xmlns:a="http://schemas.openxmlformats.org/drawingml/2006/main">
  <a:clrScheme name="asseco">
    <a:dk1>
      <a:srgbClr val="000000"/>
    </a:dk1>
    <a:lt1>
      <a:srgbClr val="FFFFFF"/>
    </a:lt1>
    <a:dk2>
      <a:srgbClr val="00A4E0"/>
    </a:dk2>
    <a:lt2>
      <a:srgbClr val="5EC3AF"/>
    </a:lt2>
    <a:accent1>
      <a:srgbClr val="00AEE8"/>
    </a:accent1>
    <a:accent2>
      <a:srgbClr val="00A13C"/>
    </a:accent2>
    <a:accent3>
      <a:srgbClr val="5C53BD"/>
    </a:accent3>
    <a:accent4>
      <a:srgbClr val="AAAFAF"/>
    </a:accent4>
    <a:accent5>
      <a:srgbClr val="FF3300"/>
    </a:accent5>
    <a:accent6>
      <a:srgbClr val="FFC800"/>
    </a:accent6>
    <a:hlink>
      <a:srgbClr val="00AEE8"/>
    </a:hlink>
    <a:folHlink>
      <a:srgbClr val="AAAFAF"/>
    </a:folHlink>
  </a:clrScheme>
</a:themeOverride>
</file>

<file path=ppt/theme/themeOverride3.xml><?xml version="1.0" encoding="utf-8"?>
<a:themeOverride xmlns:a="http://schemas.openxmlformats.org/drawingml/2006/main">
  <a:clrScheme name="asseco">
    <a:dk1>
      <a:srgbClr val="000000"/>
    </a:dk1>
    <a:lt1>
      <a:srgbClr val="FFFFFF"/>
    </a:lt1>
    <a:dk2>
      <a:srgbClr val="00A4E0"/>
    </a:dk2>
    <a:lt2>
      <a:srgbClr val="5EC3AF"/>
    </a:lt2>
    <a:accent1>
      <a:srgbClr val="00AEE8"/>
    </a:accent1>
    <a:accent2>
      <a:srgbClr val="00A13C"/>
    </a:accent2>
    <a:accent3>
      <a:srgbClr val="5C53BD"/>
    </a:accent3>
    <a:accent4>
      <a:srgbClr val="AAAFAF"/>
    </a:accent4>
    <a:accent5>
      <a:srgbClr val="FF3300"/>
    </a:accent5>
    <a:accent6>
      <a:srgbClr val="FFC800"/>
    </a:accent6>
    <a:hlink>
      <a:srgbClr val="00AEE8"/>
    </a:hlink>
    <a:folHlink>
      <a:srgbClr val="AAAFAF"/>
    </a:folHlink>
  </a:clrScheme>
</a:themeOverride>
</file>

<file path=ppt/theme/themeOverride4.xml><?xml version="1.0" encoding="utf-8"?>
<a:themeOverride xmlns:a="http://schemas.openxmlformats.org/drawingml/2006/main">
  <a:clrScheme name="asseco">
    <a:dk1>
      <a:srgbClr val="000000"/>
    </a:dk1>
    <a:lt1>
      <a:srgbClr val="FFFFFF"/>
    </a:lt1>
    <a:dk2>
      <a:srgbClr val="00A4E0"/>
    </a:dk2>
    <a:lt2>
      <a:srgbClr val="5EC3AF"/>
    </a:lt2>
    <a:accent1>
      <a:srgbClr val="00AEE8"/>
    </a:accent1>
    <a:accent2>
      <a:srgbClr val="00A13C"/>
    </a:accent2>
    <a:accent3>
      <a:srgbClr val="5C53BD"/>
    </a:accent3>
    <a:accent4>
      <a:srgbClr val="AAAFAF"/>
    </a:accent4>
    <a:accent5>
      <a:srgbClr val="FF3300"/>
    </a:accent5>
    <a:accent6>
      <a:srgbClr val="FFC800"/>
    </a:accent6>
    <a:hlink>
      <a:srgbClr val="00AEE8"/>
    </a:hlink>
    <a:folHlink>
      <a:srgbClr val="AAAFAF"/>
    </a:folHlink>
  </a:clrScheme>
</a:themeOverride>
</file>

<file path=ppt/theme/themeOverride5.xml><?xml version="1.0" encoding="utf-8"?>
<a:themeOverride xmlns:a="http://schemas.openxmlformats.org/drawingml/2006/main">
  <a:clrScheme name="asseco">
    <a:dk1>
      <a:srgbClr val="000000"/>
    </a:dk1>
    <a:lt1>
      <a:srgbClr val="FFFFFF"/>
    </a:lt1>
    <a:dk2>
      <a:srgbClr val="00A4E0"/>
    </a:dk2>
    <a:lt2>
      <a:srgbClr val="5EC3AF"/>
    </a:lt2>
    <a:accent1>
      <a:srgbClr val="00AEE8"/>
    </a:accent1>
    <a:accent2>
      <a:srgbClr val="00A13C"/>
    </a:accent2>
    <a:accent3>
      <a:srgbClr val="5C53BD"/>
    </a:accent3>
    <a:accent4>
      <a:srgbClr val="AAAFAF"/>
    </a:accent4>
    <a:accent5>
      <a:srgbClr val="FF3300"/>
    </a:accent5>
    <a:accent6>
      <a:srgbClr val="FFC800"/>
    </a:accent6>
    <a:hlink>
      <a:srgbClr val="00AEE8"/>
    </a:hlink>
    <a:folHlink>
      <a:srgbClr val="AAAFAF"/>
    </a:folHlink>
  </a:clrScheme>
</a:themeOverride>
</file>

<file path=ppt/theme/themeOverride6.xml><?xml version="1.0" encoding="utf-8"?>
<a:themeOverride xmlns:a="http://schemas.openxmlformats.org/drawingml/2006/main">
  <a:clrScheme name="asseco">
    <a:dk1>
      <a:srgbClr val="000000"/>
    </a:dk1>
    <a:lt1>
      <a:srgbClr val="FFFFFF"/>
    </a:lt1>
    <a:dk2>
      <a:srgbClr val="00A4E0"/>
    </a:dk2>
    <a:lt2>
      <a:srgbClr val="5EC3AF"/>
    </a:lt2>
    <a:accent1>
      <a:srgbClr val="00AEE8"/>
    </a:accent1>
    <a:accent2>
      <a:srgbClr val="00A13C"/>
    </a:accent2>
    <a:accent3>
      <a:srgbClr val="5C53BD"/>
    </a:accent3>
    <a:accent4>
      <a:srgbClr val="AAAFAF"/>
    </a:accent4>
    <a:accent5>
      <a:srgbClr val="FF3300"/>
    </a:accent5>
    <a:accent6>
      <a:srgbClr val="FFC800"/>
    </a:accent6>
    <a:hlink>
      <a:srgbClr val="00AEE8"/>
    </a:hlink>
    <a:folHlink>
      <a:srgbClr val="AAAFAF"/>
    </a:folHlink>
  </a:clrScheme>
</a:themeOverride>
</file>

<file path=ppt/theme/themeOverride7.xml><?xml version="1.0" encoding="utf-8"?>
<a:themeOverride xmlns:a="http://schemas.openxmlformats.org/drawingml/2006/main">
  <a:clrScheme name="asseco">
    <a:dk1>
      <a:srgbClr val="000000"/>
    </a:dk1>
    <a:lt1>
      <a:srgbClr val="FFFFFF"/>
    </a:lt1>
    <a:dk2>
      <a:srgbClr val="00A4E0"/>
    </a:dk2>
    <a:lt2>
      <a:srgbClr val="5EC3AF"/>
    </a:lt2>
    <a:accent1>
      <a:srgbClr val="00AEE8"/>
    </a:accent1>
    <a:accent2>
      <a:srgbClr val="00A13C"/>
    </a:accent2>
    <a:accent3>
      <a:srgbClr val="5C53BD"/>
    </a:accent3>
    <a:accent4>
      <a:srgbClr val="AAAFAF"/>
    </a:accent4>
    <a:accent5>
      <a:srgbClr val="FF3300"/>
    </a:accent5>
    <a:accent6>
      <a:srgbClr val="FFC800"/>
    </a:accent6>
    <a:hlink>
      <a:srgbClr val="00AEE8"/>
    </a:hlink>
    <a:folHlink>
      <a:srgbClr val="AAAFAF"/>
    </a:folHlink>
  </a:clrScheme>
</a:themeOverride>
</file>

<file path=ppt/theme/themeOverride8.xml><?xml version="1.0" encoding="utf-8"?>
<a:themeOverride xmlns:a="http://schemas.openxmlformats.org/drawingml/2006/main">
  <a:clrScheme name="asseco">
    <a:dk1>
      <a:srgbClr val="000000"/>
    </a:dk1>
    <a:lt1>
      <a:srgbClr val="FFFFFF"/>
    </a:lt1>
    <a:dk2>
      <a:srgbClr val="00A4E0"/>
    </a:dk2>
    <a:lt2>
      <a:srgbClr val="5EC3AF"/>
    </a:lt2>
    <a:accent1>
      <a:srgbClr val="00AEE8"/>
    </a:accent1>
    <a:accent2>
      <a:srgbClr val="00A13C"/>
    </a:accent2>
    <a:accent3>
      <a:srgbClr val="5C53BD"/>
    </a:accent3>
    <a:accent4>
      <a:srgbClr val="AAAFAF"/>
    </a:accent4>
    <a:accent5>
      <a:srgbClr val="FF3300"/>
    </a:accent5>
    <a:accent6>
      <a:srgbClr val="FFC800"/>
    </a:accent6>
    <a:hlink>
      <a:srgbClr val="00AEE8"/>
    </a:hlink>
    <a:folHlink>
      <a:srgbClr val="AAAFAF"/>
    </a:folHlink>
  </a:clrScheme>
</a:themeOverride>
</file>

<file path=ppt/theme/themeOverride9.xml><?xml version="1.0" encoding="utf-8"?>
<a:themeOverride xmlns:a="http://schemas.openxmlformats.org/drawingml/2006/main">
  <a:clrScheme name="asseco">
    <a:dk1>
      <a:srgbClr val="000000"/>
    </a:dk1>
    <a:lt1>
      <a:srgbClr val="FFFFFF"/>
    </a:lt1>
    <a:dk2>
      <a:srgbClr val="00A4E0"/>
    </a:dk2>
    <a:lt2>
      <a:srgbClr val="5EC3AF"/>
    </a:lt2>
    <a:accent1>
      <a:srgbClr val="00AEE8"/>
    </a:accent1>
    <a:accent2>
      <a:srgbClr val="00A13C"/>
    </a:accent2>
    <a:accent3>
      <a:srgbClr val="5C53BD"/>
    </a:accent3>
    <a:accent4>
      <a:srgbClr val="AAAFAF"/>
    </a:accent4>
    <a:accent5>
      <a:srgbClr val="FF3300"/>
    </a:accent5>
    <a:accent6>
      <a:srgbClr val="FFC800"/>
    </a:accent6>
    <a:hlink>
      <a:srgbClr val="00AEE8"/>
    </a:hlink>
    <a:folHlink>
      <a:srgbClr val="AAAFA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6DD02983A46C409EEF11DE63C77FB7" ma:contentTypeVersion="23" ma:contentTypeDescription="Create a new document." ma:contentTypeScope="" ma:versionID="003ad2f1cc23cf1c155a2614a70549e9">
  <xsd:schema xmlns:xsd="http://www.w3.org/2001/XMLSchema" xmlns:xs="http://www.w3.org/2001/XMLSchema" xmlns:p="http://schemas.microsoft.com/office/2006/metadata/properties" xmlns:ns1="http://schemas.microsoft.com/sharepoint/v3" xmlns:ns2="2d78ead9-6c77-4367-b017-694c57707dcb" xmlns:ns3="99df7024-77c3-464a-ad9d-ac6dc0088db4" targetNamespace="http://schemas.microsoft.com/office/2006/metadata/properties" ma:root="true" ma:fieldsID="856a42489aed9ea3267149282503b6e4" ns1:_="" ns2:_="" ns3:_="">
    <xsd:import namespace="http://schemas.microsoft.com/sharepoint/v3"/>
    <xsd:import namespace="2d78ead9-6c77-4367-b017-694c57707dcb"/>
    <xsd:import namespace="99df7024-77c3-464a-ad9d-ac6dc0088d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Popi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um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ObjectDetectorVersions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8ead9-6c77-4367-b017-694c57707d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Sign-off status" ma:internalName="Sign_x002d_off_x0020_status">
      <xsd:simpleType>
        <xsd:restriction base="dms:Text"/>
      </xsd:simpleType>
    </xsd:element>
    <xsd:element name="Popis" ma:index="15" nillable="true" ma:displayName="Popis" ma:description="e-Šablona mínus - analytický plán zadání pro vývoj backendových služeb (TSIT-ACE)" ma:format="Dropdown" ma:internalName="Popis">
      <xsd:simpleType>
        <xsd:restriction base="dms:Text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Datum" ma:index="22" nillable="true" ma:displayName="Datum" ma:format="DateOnly" ma:internalName="Datum">
      <xsd:simpleType>
        <xsd:restriction base="dms:DateTim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7f66ad1-fe3c-4d7f-928a-c6612a40c9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ink" ma:index="3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f7024-77c3-464a-ad9d-ac6dc0088d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8fe49ff-be76-4081-80dd-99ce3c2bd5fe}" ma:internalName="TaxCatchAll" ma:showField="CatchAllData" ma:web="99df7024-77c3-464a-ad9d-ac6dc0088d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78ead9-6c77-4367-b017-694c57707dcb">
      <Terms xmlns="http://schemas.microsoft.com/office/infopath/2007/PartnerControls"/>
    </lcf76f155ced4ddcb4097134ff3c332f>
    <TaxCatchAll xmlns="99df7024-77c3-464a-ad9d-ac6dc0088db4" xsi:nil="true"/>
    <_ip_UnifiedCompliancePolicyUIAction xmlns="http://schemas.microsoft.com/sharepoint/v3" xsi:nil="true"/>
    <Popis xmlns="2d78ead9-6c77-4367-b017-694c57707dcb" xsi:nil="true"/>
    <_ip_UnifiedCompliancePolicyProperties xmlns="http://schemas.microsoft.com/sharepoint/v3" xsi:nil="true"/>
    <_Flow_SignoffStatus xmlns="2d78ead9-6c77-4367-b017-694c57707dcb" xsi:nil="true"/>
    <Link xmlns="2d78ead9-6c77-4367-b017-694c57707dcb">
      <Url xsi:nil="true"/>
      <Description xsi:nil="true"/>
    </Link>
    <Datum xmlns="2d78ead9-6c77-4367-b017-694c57707dc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BC9827-32F9-4095-91FF-F8B663F05EF7}">
  <ds:schemaRefs>
    <ds:schemaRef ds:uri="2d78ead9-6c77-4367-b017-694c57707dcb"/>
    <ds:schemaRef ds:uri="99df7024-77c3-464a-ad9d-ac6dc0088d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65DA6C9-F14C-4EFB-AD47-FFBF4EE96E59}">
  <ds:schemaRefs>
    <ds:schemaRef ds:uri="2d78ead9-6c77-4367-b017-694c57707dcb"/>
    <ds:schemaRef ds:uri="99df7024-77c3-464a-ad9d-ac6dc0088d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424C30-DE55-46BB-A6F1-F73644F418D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84226ac-d152-4259-96d9-9ea797342374}" enabled="1" method="Standard" siteId="{6573a299-ce07-4046-aaa3-db180daff1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 Asseco CE presentation template</Template>
  <Application>Microsoft Office PowerPoint</Application>
  <PresentationFormat>Širokoúhlá obrazovka</PresentationFormat>
  <Slides>111</Slides>
  <Notes>11</Notes>
  <HiddenSlides>0</HiddenSlide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111</vt:i4>
      </vt:variant>
    </vt:vector>
  </HeadingPairs>
  <TitlesOfParts>
    <vt:vector size="113" baseType="lpstr">
      <vt:lpstr>szablon_prezentacji_16x9</vt:lpstr>
      <vt:lpstr>1_szablon_prezentacji_16x9</vt:lpstr>
      <vt:lpstr>Další právní akty</vt:lpstr>
      <vt:lpstr>Úvod k e-Legislativě</vt:lpstr>
      <vt:lpstr>Elektronická sbírka a elektronická legislativa (eSeL)</vt:lpstr>
      <vt:lpstr>Důležité odkazy</vt:lpstr>
      <vt:lpstr>Přihlašování  do interního portálu  e-Legislativa</vt:lpstr>
      <vt:lpstr>Testovací účty pro jednotlivé role</vt:lpstr>
      <vt:lpstr>Účty pro účely školení </vt:lpstr>
      <vt:lpstr>Přihlášení do e-Legislativa</vt:lpstr>
      <vt:lpstr>Přihlášení do e-Legislativy</vt:lpstr>
      <vt:lpstr>Interní portál e-Legislativa  </vt:lpstr>
      <vt:lpstr>Základ ovládání portálu</vt:lpstr>
      <vt:lpstr>Portál – domovská stránka </vt:lpstr>
      <vt:lpstr>Portál – přehled právních aktů</vt:lpstr>
      <vt:lpstr>Přehledy - nejvíce využívané záložky</vt:lpstr>
      <vt:lpstr>Vyhledávání v interním portálu e-Legislativa</vt:lpstr>
      <vt:lpstr>Vyhledávání v interním portálu e-Legislativa</vt:lpstr>
      <vt:lpstr>Jednoduché vyhledávání</vt:lpstr>
      <vt:lpstr>Rozšířené vyhledávání</vt:lpstr>
      <vt:lpstr>Zobrazení vyhledaných záznamů</vt:lpstr>
      <vt:lpstr>Nápověda a dokumentace</vt:lpstr>
      <vt:lpstr>Nápověda a dokumentace</vt:lpstr>
      <vt:lpstr>Interní portál e-Legislativa práce s návrhem  </vt:lpstr>
      <vt:lpstr>Shrnutí návrhu, historie a další informace  typy</vt:lpstr>
      <vt:lpstr>Informace o návrhu a historie návrhu</vt:lpstr>
      <vt:lpstr>Shrnutí - Informace o návrhu</vt:lpstr>
      <vt:lpstr>Shrnutí - Historie návrhu (sdělení)</vt:lpstr>
      <vt:lpstr>Portál – legislativní proces - shrnutí</vt:lpstr>
      <vt:lpstr>Portál – legislativní proces – verze návrhu</vt:lpstr>
      <vt:lpstr>Portál – legislativní proces – soubory</vt:lpstr>
      <vt:lpstr>Stažení dokumentů návrhu</vt:lpstr>
      <vt:lpstr>Stažení dokumentu</vt:lpstr>
      <vt:lpstr>Návrh - ovládání procesu</vt:lpstr>
      <vt:lpstr>Vysvětlení základních pojmů v e-Legislativě - proces</vt:lpstr>
      <vt:lpstr>Vysvětlení základních pojmů v e-Legislativě - proces</vt:lpstr>
      <vt:lpstr>Základní ovládání Editoru (eŠablona+)  </vt:lpstr>
      <vt:lpstr>Editor - základní obrazovka</vt:lpstr>
      <vt:lpstr>Editor - pracovní plocha</vt:lpstr>
      <vt:lpstr>Editor - další možnosti ovládání</vt:lpstr>
      <vt:lpstr>Editor - další možnosti ovládání</vt:lpstr>
      <vt:lpstr>Prezentace aplikace PowerPoint</vt:lpstr>
      <vt:lpstr>Jak vytvořit Sdělení?</vt:lpstr>
      <vt:lpstr>Založení Sdělení I</vt:lpstr>
      <vt:lpstr>Založení Sdělení II</vt:lpstr>
      <vt:lpstr>Založení Sdělení III</vt:lpstr>
      <vt:lpstr>Založení Sdělení IV</vt:lpstr>
      <vt:lpstr>Jak otevřít Editor?</vt:lpstr>
      <vt:lpstr>Otevření Editoru I</vt:lpstr>
      <vt:lpstr>Otevření Editoru II</vt:lpstr>
      <vt:lpstr>Otevření Editoru III</vt:lpstr>
      <vt:lpstr>Jak pracovat s Editorem?</vt:lpstr>
      <vt:lpstr>Práce s fragmentem a hierarchií</vt:lpstr>
      <vt:lpstr>Co je fragment?</vt:lpstr>
      <vt:lpstr>Editační režim fragmentu</vt:lpstr>
      <vt:lpstr>Vložení fragmentu - vložit následující</vt:lpstr>
      <vt:lpstr>Hierarchie fragmentů</vt:lpstr>
      <vt:lpstr>Rozdělení textu do více fragmentů</vt:lpstr>
      <vt:lpstr>Zanoření fragmentu I</vt:lpstr>
      <vt:lpstr>Zanoření fragmentu II</vt:lpstr>
      <vt:lpstr>Změna typu fragmentu</vt:lpstr>
      <vt:lpstr>Vynoření fragmentu</vt:lpstr>
      <vt:lpstr>Posunout výš/níž</vt:lpstr>
      <vt:lpstr>Kopírování fragmentů</vt:lpstr>
      <vt:lpstr>Mazání fragmentu</vt:lpstr>
      <vt:lpstr>Vložení fragmentů</vt:lpstr>
      <vt:lpstr>Vložení potomka</vt:lpstr>
      <vt:lpstr>Aktivovat předchozí</vt:lpstr>
      <vt:lpstr>Sloučení a rozdělení  fragmentů</vt:lpstr>
      <vt:lpstr>Zamknout fragment I</vt:lpstr>
      <vt:lpstr>Zámek fragmentu</vt:lpstr>
      <vt:lpstr>Odemčení fragmentu</vt:lpstr>
      <vt:lpstr>Práce s vkládáním</vt:lpstr>
      <vt:lpstr>Vložení poznámky pod čarou</vt:lpstr>
      <vt:lpstr>Vložení odkazu na jiný PA I</vt:lpstr>
      <vt:lpstr>Vložení odkazu na jiný PA II</vt:lpstr>
      <vt:lpstr>Vložení interního odkazu I</vt:lpstr>
      <vt:lpstr>Vložení interního odkazu II</vt:lpstr>
      <vt:lpstr>Vložení přílohy I</vt:lpstr>
      <vt:lpstr>Vložení tabulky I</vt:lpstr>
      <vt:lpstr>Vložení přílohy I</vt:lpstr>
      <vt:lpstr>Vložení tabulky II</vt:lpstr>
      <vt:lpstr>Vložení obrázku I</vt:lpstr>
      <vt:lpstr>Vložení obrázku II</vt:lpstr>
      <vt:lpstr>Vložení vzorce I</vt:lpstr>
      <vt:lpstr>Vložení vzorce II</vt:lpstr>
      <vt:lpstr>Import textu</vt:lpstr>
      <vt:lpstr>Zobrazení</vt:lpstr>
      <vt:lpstr>Kontextové informace I</vt:lpstr>
      <vt:lpstr>Kontextové informace II</vt:lpstr>
      <vt:lpstr>Zobrazení metadat</vt:lpstr>
      <vt:lpstr>Zobrazení textu</vt:lpstr>
      <vt:lpstr>Práce s dokumentem a textem</vt:lpstr>
      <vt:lpstr>Kopírovat/ Vložit text</vt:lpstr>
      <vt:lpstr>Vrátit zpět/ Znovu provést</vt:lpstr>
      <vt:lpstr>Hledat a nahradit</vt:lpstr>
      <vt:lpstr>Kontrola pravopisu</vt:lpstr>
      <vt:lpstr>Práce s verzí návrhu</vt:lpstr>
      <vt:lpstr>Co je verze návrhu?</vt:lpstr>
      <vt:lpstr>Uzavření verze I</vt:lpstr>
      <vt:lpstr>Uzavření verze II</vt:lpstr>
      <vt:lpstr>Vytvoření kopie verze návrhu I</vt:lpstr>
      <vt:lpstr>Vytvoření kopie verze návrhu II</vt:lpstr>
      <vt:lpstr>Průchod procesem</vt:lpstr>
      <vt:lpstr>Proces – příprava k podepsání</vt:lpstr>
      <vt:lpstr>Proces – přidání schvalovatele</vt:lpstr>
      <vt:lpstr>Proces – spuštění schvalování</vt:lpstr>
      <vt:lpstr>Proces – zaznamenání schválení</vt:lpstr>
      <vt:lpstr>Proces – schvalování</vt:lpstr>
      <vt:lpstr>Proces – připravení postoupení vydavateli</vt:lpstr>
      <vt:lpstr>Proces – vyplnění žádosti o vyhlášení</vt:lpstr>
      <vt:lpstr>Proces – další kroky postupu</vt:lpstr>
      <vt:lpstr>Děkujeme za pozornost  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BUTOR Tomáš</dc:creator>
  <cp:revision>6</cp:revision>
  <cp:lastPrinted>2013-04-25T15:22:59Z</cp:lastPrinted>
  <dcterms:created xsi:type="dcterms:W3CDTF">2021-10-19T06:50:50Z</dcterms:created>
  <dcterms:modified xsi:type="dcterms:W3CDTF">2024-11-27T15:14:15Z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83eb73-1339-4c09-b43c-88ef2eea0029_Enabled">
    <vt:lpwstr>true</vt:lpwstr>
  </property>
  <property fmtid="{D5CDD505-2E9C-101B-9397-08002B2CF9AE}" pid="3" name="MSIP_Label_ab83eb73-1339-4c09-b43c-88ef2eea0029_SetDate">
    <vt:lpwstr>2021-02-17T09:58:34Z</vt:lpwstr>
  </property>
  <property fmtid="{D5CDD505-2E9C-101B-9397-08002B2CF9AE}" pid="4" name="MSIP_Label_ab83eb73-1339-4c09-b43c-88ef2eea0029_Method">
    <vt:lpwstr>Standard</vt:lpwstr>
  </property>
  <property fmtid="{D5CDD505-2E9C-101B-9397-08002B2CF9AE}" pid="5" name="MSIP_Label_ab83eb73-1339-4c09-b43c-88ef2eea0029_Name">
    <vt:lpwstr>Wewnętrzny Asseco</vt:lpwstr>
  </property>
  <property fmtid="{D5CDD505-2E9C-101B-9397-08002B2CF9AE}" pid="6" name="MSIP_Label_ab83eb73-1339-4c09-b43c-88ef2eea0029_SiteId">
    <vt:lpwstr>88152bde-cfa3-4a5c-b981-a785c624bb42</vt:lpwstr>
  </property>
  <property fmtid="{D5CDD505-2E9C-101B-9397-08002B2CF9AE}" pid="7" name="MSIP_Label_ab83eb73-1339-4c09-b43c-88ef2eea0029_ActionId">
    <vt:lpwstr>8d476661-4322-4f33-acf9-7a5987e4846a</vt:lpwstr>
  </property>
  <property fmtid="{D5CDD505-2E9C-101B-9397-08002B2CF9AE}" pid="8" name="MSIP_Label_ab83eb73-1339-4c09-b43c-88ef2eea0029_ContentBits">
    <vt:lpwstr>0</vt:lpwstr>
  </property>
  <property fmtid="{D5CDD505-2E9C-101B-9397-08002B2CF9AE}" pid="9" name="ContentTypeId">
    <vt:lpwstr>0x010100356DD02983A46C409EEF11DE63C77FB7</vt:lpwstr>
  </property>
  <property fmtid="{D5CDD505-2E9C-101B-9397-08002B2CF9AE}" pid="10" name="MediaServiceImageTags">
    <vt:lpwstr/>
  </property>
  <property fmtid="{D5CDD505-2E9C-101B-9397-08002B2CF9AE}" pid="11" name="ClassificationContentMarkingHeaderLocations">
    <vt:lpwstr>szablon_prezentacji_16x9:4\1_szablon_prezentacji_16x9:4</vt:lpwstr>
  </property>
  <property fmtid="{D5CDD505-2E9C-101B-9397-08002B2CF9AE}" pid="12" name="ClassificationContentMarkingHeaderText">
    <vt:lpwstr>INTERNAL</vt:lpwstr>
  </property>
</Properties>
</file>